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9" r:id="rId3"/>
    <p:sldId id="260" r:id="rId4"/>
    <p:sldId id="261" r:id="rId5"/>
    <p:sldId id="298" r:id="rId6"/>
    <p:sldId id="306" r:id="rId7"/>
    <p:sldId id="307" r:id="rId8"/>
    <p:sldId id="296" r:id="rId9"/>
    <p:sldId id="295" r:id="rId10"/>
    <p:sldId id="303" r:id="rId11"/>
    <p:sldId id="305" r:id="rId12"/>
    <p:sldId id="300" r:id="rId13"/>
    <p:sldId id="304" r:id="rId14"/>
    <p:sldId id="301" r:id="rId15"/>
    <p:sldId id="297" r:id="rId16"/>
    <p:sldId id="30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 trewartha" initials="jt" lastIdx="2" clrIdx="0">
    <p:extLst>
      <p:ext uri="{19B8F6BF-5375-455C-9EA6-DF929625EA0E}">
        <p15:presenceInfo xmlns:p15="http://schemas.microsoft.com/office/powerpoint/2012/main" userId="55c8562e3e54fcd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commentAuthors" Target="commentAuthors.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8A6FD-6682-42C3-B244-EC32BE61E7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2E7840-1ED0-417A-85D7-80C4AEE37F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3B8555-913C-4C9F-BF0A-B732B9F5518F}"/>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20E11C3F-F0E3-42B6-BFAD-D851E26AC44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01DFB6-C1D6-4596-8833-9BBB775B3338}"/>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1211912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2E312-8B7A-4527-9654-E1AD70312D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45AFE9-9273-49FF-9B4A-2257E6DD95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522195-A60E-431C-BFA8-C4A9F883E603}"/>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51B75B2F-2C7C-48EF-91DF-B57B5264139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C95F5FB-A0C4-4777-8110-2720D32D5695}"/>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3051248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6E308-1C3F-4826-8E9A-142D9023BC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D66499-4DEE-4DDA-9B0B-1C699D854F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12D7CB-A1A5-4295-AFEA-5365A1643665}"/>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DDE0FCA8-EC80-4258-BDC8-E37F346C8AD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BFB33D0-6EC1-489E-8323-42E136DC1A46}"/>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1587916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989A8-C30E-4666-A89A-7C81E228C2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53590D-B3E4-43C1-BAA8-BF85CBE00E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05A64C-1A84-4917-BD4C-F75A85D8BF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459FD7-8F10-4DB3-9A81-C5D5EAC10B2A}"/>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6" name="Footer Placeholder 5">
            <a:extLst>
              <a:ext uri="{FF2B5EF4-FFF2-40B4-BE49-F238E27FC236}">
                <a16:creationId xmlns:a16="http://schemas.microsoft.com/office/drawing/2014/main" id="{48BF4315-481E-41C0-BC99-F4D1D8F6183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10D712A-7D74-42AF-813C-6D22AA045898}"/>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4101931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10D83-4EDC-4170-AD5D-F4D546BB9B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B6014A-130A-4E82-B9D3-07621C9211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5C78B9-2687-4DFC-92DC-3F770A5E5DD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08AFEF-EFF5-465B-A976-F6BD4F70E9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0914E-2AE3-4DE1-B0A1-6241D1D11B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EB7CBB-1427-4186-B776-F81B96B0CF76}"/>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8" name="Footer Placeholder 7">
            <a:extLst>
              <a:ext uri="{FF2B5EF4-FFF2-40B4-BE49-F238E27FC236}">
                <a16:creationId xmlns:a16="http://schemas.microsoft.com/office/drawing/2014/main" id="{F98AC6B5-E7CB-4594-B7B4-04E2FEE1986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6A4C7B5D-5BFE-45BE-9E40-A54F01EC7C31}"/>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1463634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F160C-F01C-4190-B137-DCD176AE7D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DC572B-3FAE-4A81-9580-D6F09021E319}"/>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4" name="Footer Placeholder 3">
            <a:extLst>
              <a:ext uri="{FF2B5EF4-FFF2-40B4-BE49-F238E27FC236}">
                <a16:creationId xmlns:a16="http://schemas.microsoft.com/office/drawing/2014/main" id="{805F43A2-CB20-4C5D-ACA0-96D89764E1C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F2C1222-FE69-4426-91B6-EC0490E5145F}"/>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838160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1C19C7-3FC9-435D-937F-576C3B454188}"/>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3" name="Footer Placeholder 2">
            <a:extLst>
              <a:ext uri="{FF2B5EF4-FFF2-40B4-BE49-F238E27FC236}">
                <a16:creationId xmlns:a16="http://schemas.microsoft.com/office/drawing/2014/main" id="{2148FFCD-5988-4B29-9C0C-78E1DDE93B09}"/>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73431DE-F8C8-47F4-9142-A912D51774C8}"/>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687074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C6672-3EB8-4B29-A774-7302334B57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A98EEF-5E5A-491F-9C83-3433C3B65A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6FF647-3F04-4BC7-BFC9-A1A8FB03F5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2B835D-7CC1-41A6-B2FE-A811172A57F6}"/>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6" name="Footer Placeholder 5">
            <a:extLst>
              <a:ext uri="{FF2B5EF4-FFF2-40B4-BE49-F238E27FC236}">
                <a16:creationId xmlns:a16="http://schemas.microsoft.com/office/drawing/2014/main" id="{CBDC47B7-2E2C-4544-93C3-EE5D54C022A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025B15B-0D31-4AD9-830D-FADFE223EADC}"/>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3709865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C9FE9-5993-4F5C-B12B-E86382567A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DE22E48-E3DD-466D-ACB7-9E0FE24C3D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50F0A88-5D91-4AAF-BEFE-BEA240A777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CBF87C-7877-4219-8276-57A61D4F9BF6}"/>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6" name="Footer Placeholder 5">
            <a:extLst>
              <a:ext uri="{FF2B5EF4-FFF2-40B4-BE49-F238E27FC236}">
                <a16:creationId xmlns:a16="http://schemas.microsoft.com/office/drawing/2014/main" id="{435F6610-8E18-4EF1-8D0B-87D865BA7D8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6892814-F5FF-4B88-948B-1511387C0A7D}"/>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1365580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7CDD4-3BBF-467A-AD93-896DBD764E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732114-99E8-445E-8B8F-B57ACBF266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4B6215-23C3-4935-8F8F-F2C2011AEC2D}"/>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AEBD91B5-6E3C-4AA6-8F50-56557708982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9C88510-A99D-4406-B0F6-B82A2FEB23FC}"/>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3325253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85E8A0-21FA-47DF-A066-5628911C5B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DCE198-95A2-48FC-BFEB-267613A8010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A4B0B-206A-4349-9F3C-9E4EAC9E9102}"/>
              </a:ext>
            </a:extLst>
          </p:cNvPr>
          <p:cNvSpPr>
            <a:spLocks noGrp="1"/>
          </p:cNvSpPr>
          <p:nvPr>
            <p:ph type="dt" sz="half" idx="10"/>
          </p:nvPr>
        </p:nvSpPr>
        <p:spPr/>
        <p:txBody>
          <a:body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83E6F0BA-2BD7-4D6E-8709-32E65F8AAED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784D5ED-045A-4689-A425-1BE6CC29EAAE}"/>
              </a:ext>
            </a:extLst>
          </p:cNvPr>
          <p:cNvSpPr>
            <a:spLocks noGrp="1"/>
          </p:cNvSpPr>
          <p:nvPr>
            <p:ph type="sldNum" sz="quarter" idx="12"/>
          </p:nvPr>
        </p:nvSpPr>
        <p:spPr/>
        <p:txBody>
          <a:bodyPr/>
          <a:lstStyle/>
          <a:p>
            <a:fld id="{D385E0C5-87CF-4B3E-BF1B-E6D0324E24C4}" type="slidenum">
              <a:rPr lang="en-GB" smtClean="0"/>
              <a:t>‹#›</a:t>
            </a:fld>
            <a:endParaRPr lang="en-GB" dirty="0"/>
          </a:p>
        </p:txBody>
      </p:sp>
    </p:spTree>
    <p:extLst>
      <p:ext uri="{BB962C8B-B14F-4D97-AF65-F5344CB8AC3E}">
        <p14:creationId xmlns:p14="http://schemas.microsoft.com/office/powerpoint/2010/main" val="261649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F52067-0FFC-4BF8-9A6D-3EEF4779F8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5DBF3E7-9563-4457-8359-780A8AE32C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19644E-6406-4F34-8913-2FA97E47C3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04997B-5073-4649-8D3E-B68630116DE3}" type="datetimeFigureOut">
              <a:rPr lang="en-GB" smtClean="0"/>
              <a:t>04/05/2020</a:t>
            </a:fld>
            <a:endParaRPr lang="en-GB" dirty="0"/>
          </a:p>
        </p:txBody>
      </p:sp>
      <p:sp>
        <p:nvSpPr>
          <p:cNvPr id="5" name="Footer Placeholder 4">
            <a:extLst>
              <a:ext uri="{FF2B5EF4-FFF2-40B4-BE49-F238E27FC236}">
                <a16:creationId xmlns:a16="http://schemas.microsoft.com/office/drawing/2014/main" id="{8E8204A9-1090-4605-A154-BC106F9798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39BBDC6-40AA-44E5-B58D-17FB8E2889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85E0C5-87CF-4B3E-BF1B-E6D0324E24C4}" type="slidenum">
              <a:rPr lang="en-GB" smtClean="0"/>
              <a:t>‹#›</a:t>
            </a:fld>
            <a:endParaRPr lang="en-GB" dirty="0"/>
          </a:p>
        </p:txBody>
      </p:sp>
    </p:spTree>
    <p:extLst>
      <p:ext uri="{BB962C8B-B14F-4D97-AF65-F5344CB8AC3E}">
        <p14:creationId xmlns:p14="http://schemas.microsoft.com/office/powerpoint/2010/main" val="1595259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gif" /><Relationship Id="rId2" Type="http://schemas.openxmlformats.org/officeDocument/2006/relationships/image" Target="../media/image2.jpeg" /><Relationship Id="rId1" Type="http://schemas.openxmlformats.org/officeDocument/2006/relationships/slideLayout" Target="../slideLayouts/slideLayout7.xml" /><Relationship Id="rId4" Type="http://schemas.openxmlformats.org/officeDocument/2006/relationships/image" Target="../media/image4.jpeg" /></Relationships>
</file>

<file path=ppt/slides/_rels/slide4.xml.rels><?xml version="1.0" encoding="UTF-8" standalone="yes"?>
<Relationships xmlns="http://schemas.openxmlformats.org/package/2006/relationships"><Relationship Id="rId2" Type="http://schemas.openxmlformats.org/officeDocument/2006/relationships/image" Target="../media/image5.jp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hyperlink" Target="https://www.iwm.org.uk/history/10-photos-of-ve-day-celebrations" TargetMode="External" /><Relationship Id="rId2" Type="http://schemas.openxmlformats.org/officeDocument/2006/relationships/hyperlink" Target="https://www.english-heritage.org.uk/visit/inspire-me/ve-day/ve-day-in-pictures/" TargetMode="External" /><Relationship Id="rId1" Type="http://schemas.openxmlformats.org/officeDocument/2006/relationships/slideLayout" Target="../slideLayouts/slideLayout2.xml" /><Relationship Id="rId4" Type="http://schemas.openxmlformats.org/officeDocument/2006/relationships/hyperlink" Target="http://downloads.bbc.co.uk/england/pdf/how_to_make_your_great_british_bunting_step_by_step.pdf" TargetMode="External" /></Relationships>
</file>

<file path=ppt/slides/_rels/slide6.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2.xml" /><Relationship Id="rId5" Type="http://schemas.openxmlformats.org/officeDocument/2006/relationships/image" Target="../media/image9.png" /><Relationship Id="rId4" Type="http://schemas.openxmlformats.org/officeDocument/2006/relationships/image" Target="../media/image8.png"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Xu6Y9cAQqIs" TargetMode="External" /><Relationship Id="rId2" Type="http://schemas.openxmlformats.org/officeDocument/2006/relationships/hyperlink" Target="https://www.youtube.com/watch?v=FCT-Qo76C4E" TargetMode="External" /><Relationship Id="rId1" Type="http://schemas.openxmlformats.org/officeDocument/2006/relationships/slideLayout" Target="../slideLayouts/slideLayout2.xml" /><Relationship Id="rId4" Type="http://schemas.openxmlformats.org/officeDocument/2006/relationships/image" Target="../media/image10.jpeg" /></Relationships>
</file>

<file path=ppt/slides/_rels/slide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hyperlink" Target="https://www.google.com/search?safe=active&amp;q=Vera+Lynn&amp;stick=H4sIAAAAAAAAAONgVuLSz9U3MMyrMkovWcTKGZZalKjgU5mXBwCM5qmZGgAAAA&amp;sa=X&amp;ved=2ahUKEwjAkIaj9YDpAhX1tHEKHZ_oASEQMTAAegQIFBAF" TargetMode="External" /><Relationship Id="rId1" Type="http://schemas.openxmlformats.org/officeDocument/2006/relationships/slideLayout" Target="../slideLayouts/slideLayout2.xml" /><Relationship Id="rId4" Type="http://schemas.openxmlformats.org/officeDocument/2006/relationships/image" Target="../media/image12.jpg" /></Relationships>
</file>

<file path=ppt/slides/_rels/slide10.xml.rels><?xml version="1.0" encoding="UTF-8" standalone="yes"?>
<Relationships xmlns="http://schemas.openxmlformats.org/package/2006/relationships"><Relationship Id="rId3" Type="http://schemas.openxmlformats.org/officeDocument/2006/relationships/image" Target="../media/image14.jpg" /><Relationship Id="rId2" Type="http://schemas.openxmlformats.org/officeDocument/2006/relationships/image" Target="../media/image13.pn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5.jp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6.jp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7.jp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image" Target="../media/image18.jp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C5168-95E3-48CC-9A3D-00653B19EFEF}"/>
              </a:ext>
            </a:extLst>
          </p:cNvPr>
          <p:cNvSpPr>
            <a:spLocks noGrp="1"/>
          </p:cNvSpPr>
          <p:nvPr>
            <p:ph type="ctrTitle"/>
          </p:nvPr>
        </p:nvSpPr>
        <p:spPr/>
        <p:txBody>
          <a:bodyPr>
            <a:normAutofit fontScale="90000"/>
          </a:bodyPr>
          <a:lstStyle/>
          <a:p>
            <a:r>
              <a:rPr lang="en-GB" b="1" dirty="0"/>
              <a:t>Adult and Community Learning</a:t>
            </a:r>
            <a:br>
              <a:rPr lang="en-GB" dirty="0"/>
            </a:br>
            <a:r>
              <a:rPr lang="en-GB" b="1" dirty="0">
                <a:solidFill>
                  <a:srgbClr val="C00000"/>
                </a:solidFill>
              </a:rPr>
              <a:t>VE Day </a:t>
            </a:r>
            <a:br>
              <a:rPr lang="en-GB" dirty="0">
                <a:solidFill>
                  <a:srgbClr val="002060"/>
                </a:solidFill>
              </a:rPr>
            </a:br>
            <a:r>
              <a:rPr lang="en-GB" sz="5300" b="1" dirty="0">
                <a:solidFill>
                  <a:srgbClr val="00B0F0"/>
                </a:solidFill>
              </a:rPr>
              <a:t>A party on your front doorstep a family learning course </a:t>
            </a:r>
            <a:endParaRPr lang="en-GB" sz="5300" dirty="0">
              <a:solidFill>
                <a:srgbClr val="00B0F0"/>
              </a:solidFill>
            </a:endParaRPr>
          </a:p>
        </p:txBody>
      </p:sp>
      <p:sp>
        <p:nvSpPr>
          <p:cNvPr id="3" name="Subtitle 2">
            <a:extLst>
              <a:ext uri="{FF2B5EF4-FFF2-40B4-BE49-F238E27FC236}">
                <a16:creationId xmlns:a16="http://schemas.microsoft.com/office/drawing/2014/main" id="{F9080A17-AE87-43FE-B2A6-0C898D32F914}"/>
              </a:ext>
            </a:extLst>
          </p:cNvPr>
          <p:cNvSpPr>
            <a:spLocks noGrp="1"/>
          </p:cNvSpPr>
          <p:nvPr>
            <p:ph type="subTitle" idx="1"/>
          </p:nvPr>
        </p:nvSpPr>
        <p:spPr/>
        <p:txBody>
          <a:bodyPr/>
          <a:lstStyle/>
          <a:p>
            <a:r>
              <a:rPr lang="en-GB" dirty="0">
                <a:solidFill>
                  <a:srgbClr val="92D050"/>
                </a:solidFill>
              </a:rPr>
              <a:t>With: Vanessa Wade</a:t>
            </a:r>
          </a:p>
        </p:txBody>
      </p:sp>
      <p:pic>
        <p:nvPicPr>
          <p:cNvPr id="4" name="Picture 3">
            <a:extLst>
              <a:ext uri="{FF2B5EF4-FFF2-40B4-BE49-F238E27FC236}">
                <a16:creationId xmlns:a16="http://schemas.microsoft.com/office/drawing/2014/main" id="{BBAAB8D4-D228-4A0D-8B5D-FF257515706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45775" y="4125742"/>
            <a:ext cx="9870421" cy="2387600"/>
          </a:xfrm>
          <a:prstGeom prst="rect">
            <a:avLst/>
          </a:prstGeom>
          <a:noFill/>
        </p:spPr>
      </p:pic>
    </p:spTree>
    <p:extLst>
      <p:ext uri="{BB962C8B-B14F-4D97-AF65-F5344CB8AC3E}">
        <p14:creationId xmlns:p14="http://schemas.microsoft.com/office/powerpoint/2010/main" val="506315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3949" y="2433710"/>
            <a:ext cx="10515600" cy="2208627"/>
          </a:xfrm>
          <a:ln w="88900">
            <a:solidFill>
              <a:schemeClr val="tx1"/>
            </a:solidFill>
          </a:ln>
        </p:spPr>
        <p:txBody>
          <a:bodyPr>
            <a:normAutofit/>
          </a:bodyPr>
          <a:lstStyle/>
          <a:p>
            <a:pPr marL="0" indent="0" algn="ctr">
              <a:buNone/>
            </a:pPr>
            <a:endParaRPr lang="en-GB" dirty="0"/>
          </a:p>
          <a:p>
            <a:pPr marL="0" indent="0" algn="ctr">
              <a:buNone/>
            </a:pPr>
            <a:r>
              <a:rPr lang="en-GB" dirty="0"/>
              <a:t>On Friday 8 May 2020 Britain will be commemorating the 75th anniversary of VE Day when the guns fell silent at the end of war in Europe.</a:t>
            </a:r>
          </a:p>
        </p:txBody>
      </p:sp>
    </p:spTree>
    <p:extLst>
      <p:ext uri="{BB962C8B-B14F-4D97-AF65-F5344CB8AC3E}">
        <p14:creationId xmlns:p14="http://schemas.microsoft.com/office/powerpoint/2010/main" val="2941132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84A0A08-74E2-4986-8A79-BB70A95BFD3F}"/>
              </a:ext>
            </a:extLst>
          </p:cNvPr>
          <p:cNvSpPr>
            <a:spLocks noGrp="1"/>
          </p:cNvSpPr>
          <p:nvPr>
            <p:ph type="sldNum" sz="quarter" idx="12"/>
          </p:nvPr>
        </p:nvSpPr>
        <p:spPr/>
        <p:txBody>
          <a:bodyPr/>
          <a:lstStyle/>
          <a:p>
            <a:fld id="{4F05C887-C8EC-421D-8CC4-608AAE5FED54}" type="slidenum">
              <a:rPr lang="en-GB" smtClean="0"/>
              <a:t>3</a:t>
            </a:fld>
            <a:endParaRPr lang="en-GB" dirty="0"/>
          </a:p>
        </p:txBody>
      </p:sp>
      <p:pic>
        <p:nvPicPr>
          <p:cNvPr id="5" name="Picture 4" descr="What is VE Day? - CBBC Newsroun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3120" y="1400737"/>
            <a:ext cx="7589520" cy="3000132"/>
          </a:xfrm>
          <a:prstGeom prst="rect">
            <a:avLst/>
          </a:prstGeom>
        </p:spPr>
      </p:pic>
      <p:sp>
        <p:nvSpPr>
          <p:cNvPr id="6" name="TextBox 5"/>
          <p:cNvSpPr txBox="1"/>
          <p:nvPr/>
        </p:nvSpPr>
        <p:spPr>
          <a:xfrm>
            <a:off x="2292532" y="4767943"/>
            <a:ext cx="6792684" cy="1754326"/>
          </a:xfrm>
          <a:prstGeom prst="rect">
            <a:avLst/>
          </a:prstGeom>
          <a:noFill/>
        </p:spPr>
        <p:txBody>
          <a:bodyPr wrap="square" rtlCol="0">
            <a:spAutoFit/>
          </a:bodyPr>
          <a:lstStyle/>
          <a:p>
            <a:pPr algn="ctr"/>
            <a:r>
              <a:rPr lang="en-GB" b="1" dirty="0"/>
              <a:t>The countries 75</a:t>
            </a:r>
            <a:r>
              <a:rPr lang="en-GB" b="1" baseline="30000" dirty="0"/>
              <a:t>th</a:t>
            </a:r>
            <a:r>
              <a:rPr lang="en-GB" b="1" dirty="0"/>
              <a:t> VE Day celebrations have been cancelled and</a:t>
            </a:r>
          </a:p>
          <a:p>
            <a:pPr algn="ctr"/>
            <a:r>
              <a:rPr lang="en-GB" b="1" dirty="0"/>
              <a:t>we are not able to celebrate as we expected.  However, why not hold a self isolating tea party in your home or front garden.  Invite neighbours, friends and family to join you from their houses.   Decorate your house in red, white and blue , send invites and play games from afar.  </a:t>
            </a:r>
          </a:p>
        </p:txBody>
      </p:sp>
      <p:pic>
        <p:nvPicPr>
          <p:cNvPr id="7" name="Picture 6" descr="Talk:London Bridge (Fergie song) - Wikipedia"/>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10600" y="1806800"/>
            <a:ext cx="2142308" cy="1072491"/>
          </a:xfrm>
          <a:prstGeom prst="rect">
            <a:avLst/>
          </a:prstGeom>
        </p:spPr>
      </p:pic>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57646" y="473052"/>
            <a:ext cx="2292532" cy="3769747"/>
          </a:xfrm>
          <a:prstGeom prst="rect">
            <a:avLst/>
          </a:prstGeom>
        </p:spPr>
      </p:pic>
    </p:spTree>
    <p:extLst>
      <p:ext uri="{BB962C8B-B14F-4D97-AF65-F5344CB8AC3E}">
        <p14:creationId xmlns:p14="http://schemas.microsoft.com/office/powerpoint/2010/main" val="3272401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6682F">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E5BD891-1D42-4045-B0DE-5AFB78BFDF58}"/>
              </a:ext>
            </a:extLst>
          </p:cNvPr>
          <p:cNvSpPr>
            <a:spLocks noGrp="1"/>
          </p:cNvSpPr>
          <p:nvPr>
            <p:ph type="title"/>
          </p:nvPr>
        </p:nvSpPr>
        <p:spPr>
          <a:xfrm>
            <a:off x="524256" y="4767072"/>
            <a:ext cx="6594189" cy="1625210"/>
          </a:xfrm>
        </p:spPr>
        <p:txBody>
          <a:bodyPr>
            <a:normAutofit/>
          </a:bodyPr>
          <a:lstStyle/>
          <a:p>
            <a:pPr algn="r"/>
            <a:br>
              <a:rPr lang="en-GB" sz="3700" b="1" dirty="0">
                <a:solidFill>
                  <a:srgbClr val="FFFFFF"/>
                </a:solidFill>
              </a:rPr>
            </a:br>
            <a:r>
              <a:rPr lang="en-GB" sz="3700" b="1" dirty="0">
                <a:solidFill>
                  <a:srgbClr val="FFFFFF"/>
                </a:solidFill>
              </a:rPr>
              <a:t>What will we cover?</a:t>
            </a:r>
            <a:br>
              <a:rPr lang="en-GB" sz="3700" b="1" dirty="0">
                <a:solidFill>
                  <a:srgbClr val="FFFFFF"/>
                </a:solidFill>
              </a:rPr>
            </a:br>
            <a:endParaRPr lang="en-GB" sz="3700" b="1" dirty="0">
              <a:solidFill>
                <a:srgbClr val="FFFFFF"/>
              </a:solidFill>
            </a:endParaRPr>
          </a:p>
        </p:txBody>
      </p:sp>
      <p:sp>
        <p:nvSpPr>
          <p:cNvPr id="3" name="Footer Placeholder 2">
            <a:extLst>
              <a:ext uri="{FF2B5EF4-FFF2-40B4-BE49-F238E27FC236}">
                <a16:creationId xmlns:a16="http://schemas.microsoft.com/office/drawing/2014/main" id="{EDDFC614-7F66-4240-9878-4B80A75F083D}"/>
              </a:ext>
            </a:extLst>
          </p:cNvPr>
          <p:cNvSpPr>
            <a:spLocks noGrp="1"/>
          </p:cNvSpPr>
          <p:nvPr>
            <p:ph type="ftr" sz="quarter" idx="11"/>
          </p:nvPr>
        </p:nvSpPr>
        <p:spPr>
          <a:xfrm>
            <a:off x="524256" y="6535157"/>
            <a:ext cx="6594189" cy="274320"/>
          </a:xfrm>
        </p:spPr>
        <p:txBody>
          <a:bodyPr>
            <a:normAutofit/>
          </a:bodyPr>
          <a:lstStyle/>
          <a:p>
            <a:pPr algn="r">
              <a:spcAft>
                <a:spcPts val="600"/>
              </a:spcAft>
            </a:pPr>
            <a:r>
              <a:rPr lang="en-GB" sz="1050" dirty="0">
                <a:solidFill>
                  <a:schemeClr val="tx1">
                    <a:lumMod val="50000"/>
                    <a:lumOff val="50000"/>
                  </a:schemeClr>
                </a:solidFill>
              </a:rPr>
              <a:t>Vanessa Wade – Tutor – Dudley Adult and Community Learning</a:t>
            </a:r>
          </a:p>
        </p:txBody>
      </p:sp>
      <p:sp>
        <p:nvSpPr>
          <p:cNvPr id="17" name="Rectangle 1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Content Placeholder 5">
            <a:extLst>
              <a:ext uri="{FF2B5EF4-FFF2-40B4-BE49-F238E27FC236}">
                <a16:creationId xmlns:a16="http://schemas.microsoft.com/office/drawing/2014/main" id="{FC0C4BC1-24D7-4EC1-80F2-55BFB0431480}"/>
              </a:ext>
            </a:extLst>
          </p:cNvPr>
          <p:cNvSpPr>
            <a:spLocks noGrp="1"/>
          </p:cNvSpPr>
          <p:nvPr>
            <p:ph idx="1"/>
          </p:nvPr>
        </p:nvSpPr>
        <p:spPr>
          <a:xfrm>
            <a:off x="8029319" y="917725"/>
            <a:ext cx="3424739" cy="4852362"/>
          </a:xfrm>
        </p:spPr>
        <p:txBody>
          <a:bodyPr anchor="ctr">
            <a:normAutofit/>
          </a:bodyPr>
          <a:lstStyle/>
          <a:p>
            <a:pPr>
              <a:buFont typeface="Wingdings" panose="05000000000000000000" pitchFamily="2" charset="2"/>
              <a:buChar char="ü"/>
            </a:pPr>
            <a:r>
              <a:rPr lang="en-GB" sz="2000">
                <a:solidFill>
                  <a:srgbClr val="FFFFFF"/>
                </a:solidFill>
              </a:rPr>
              <a:t>Let’s </a:t>
            </a:r>
            <a:r>
              <a:rPr lang="en-GB" sz="2000" dirty="0">
                <a:solidFill>
                  <a:srgbClr val="FFFFFF"/>
                </a:solidFill>
              </a:rPr>
              <a:t>invite our neighbours to join in at their houses by making invitations</a:t>
            </a:r>
          </a:p>
          <a:p>
            <a:pPr>
              <a:buFont typeface="Wingdings" panose="05000000000000000000" pitchFamily="2" charset="2"/>
              <a:buChar char="ü"/>
            </a:pPr>
            <a:r>
              <a:rPr lang="en-GB" sz="2000" dirty="0">
                <a:solidFill>
                  <a:srgbClr val="FFFFFF"/>
                </a:solidFill>
              </a:rPr>
              <a:t>Let’s decorate the house and make some bunting</a:t>
            </a:r>
          </a:p>
          <a:p>
            <a:pPr>
              <a:buFont typeface="Wingdings" panose="05000000000000000000" pitchFamily="2" charset="2"/>
              <a:buChar char="ü"/>
            </a:pPr>
            <a:r>
              <a:rPr lang="en-GB" sz="2000" dirty="0">
                <a:solidFill>
                  <a:srgbClr val="FFFFFF"/>
                </a:solidFill>
              </a:rPr>
              <a:t>Get the party started by learning how to lindy hop and jitterbug</a:t>
            </a:r>
          </a:p>
          <a:p>
            <a:pPr>
              <a:buFont typeface="Wingdings" panose="05000000000000000000" pitchFamily="2" charset="2"/>
              <a:buChar char="ü"/>
            </a:pPr>
            <a:r>
              <a:rPr lang="en-GB" sz="2000" dirty="0">
                <a:solidFill>
                  <a:srgbClr val="FFFFFF"/>
                </a:solidFill>
              </a:rPr>
              <a:t>Look at and choose some war time recipes to make</a:t>
            </a:r>
          </a:p>
          <a:p>
            <a:pPr>
              <a:buFont typeface="Wingdings" panose="05000000000000000000" pitchFamily="2" charset="2"/>
              <a:buChar char="ü"/>
            </a:pPr>
            <a:r>
              <a:rPr lang="en-GB" sz="2000" dirty="0">
                <a:solidFill>
                  <a:srgbClr val="FFFFFF"/>
                </a:solidFill>
              </a:rPr>
              <a:t>Learn some songs from the era</a:t>
            </a:r>
          </a:p>
          <a:p>
            <a:pPr>
              <a:buFont typeface="Wingdings" panose="05000000000000000000" pitchFamily="2" charset="2"/>
              <a:buChar char="ü"/>
            </a:pPr>
            <a:r>
              <a:rPr lang="en-GB" sz="2000" dirty="0">
                <a:solidFill>
                  <a:srgbClr val="FFFFFF"/>
                </a:solidFill>
              </a:rPr>
              <a:t>Celebrate with the UK and learn how to lead a toast </a:t>
            </a:r>
          </a:p>
          <a:p>
            <a:pPr>
              <a:buFont typeface="Wingdings" panose="05000000000000000000" pitchFamily="2" charset="2"/>
              <a:buChar char="ü"/>
            </a:pPr>
            <a:endParaRPr lang="en-GB" sz="2000" dirty="0">
              <a:solidFill>
                <a:srgbClr val="FFFFFF"/>
              </a:solidFill>
            </a:endParaRPr>
          </a:p>
          <a:p>
            <a:pPr>
              <a:buFont typeface="Wingdings" panose="05000000000000000000" pitchFamily="2" charset="2"/>
              <a:buChar char="ü"/>
            </a:pPr>
            <a:endParaRPr lang="en-GB" sz="2000" dirty="0">
              <a:solidFill>
                <a:srgbClr val="FFFFFF"/>
              </a:solidFill>
            </a:endParaRPr>
          </a:p>
        </p:txBody>
      </p:sp>
      <p:sp>
        <p:nvSpPr>
          <p:cNvPr id="4" name="Slide Number Placeholder 3">
            <a:extLst>
              <a:ext uri="{FF2B5EF4-FFF2-40B4-BE49-F238E27FC236}">
                <a16:creationId xmlns:a16="http://schemas.microsoft.com/office/drawing/2014/main" id="{EF0BE123-EC9E-4AF4-9F39-328A85F3EFDF}"/>
              </a:ext>
            </a:extLst>
          </p:cNvPr>
          <p:cNvSpPr>
            <a:spLocks noGrp="1"/>
          </p:cNvSpPr>
          <p:nvPr>
            <p:ph type="sldNum" sz="quarter" idx="12"/>
          </p:nvPr>
        </p:nvSpPr>
        <p:spPr>
          <a:xfrm>
            <a:off x="10480391" y="6535157"/>
            <a:ext cx="973667" cy="274320"/>
          </a:xfrm>
        </p:spPr>
        <p:txBody>
          <a:bodyPr>
            <a:normAutofit/>
          </a:bodyPr>
          <a:lstStyle/>
          <a:p>
            <a:pPr>
              <a:spcAft>
                <a:spcPts val="600"/>
              </a:spcAft>
            </a:pPr>
            <a:fld id="{4F05C887-C8EC-421D-8CC4-608AAE5FED54}" type="slidenum">
              <a:rPr lang="en-GB" sz="1050">
                <a:solidFill>
                  <a:schemeClr val="tx1">
                    <a:lumMod val="50000"/>
                    <a:lumOff val="50000"/>
                  </a:schemeClr>
                </a:solidFill>
              </a:rPr>
              <a:pPr>
                <a:spcAft>
                  <a:spcPts val="600"/>
                </a:spcAft>
              </a:pPr>
              <a:t>4</a:t>
            </a:fld>
            <a:endParaRPr lang="en-GB" sz="1050" dirty="0">
              <a:solidFill>
                <a:schemeClr val="tx1">
                  <a:lumMod val="50000"/>
                  <a:lumOff val="50000"/>
                </a:schemeClr>
              </a:solidFill>
            </a:endParaRPr>
          </a:p>
        </p:txBody>
      </p:sp>
      <p:pic>
        <p:nvPicPr>
          <p:cNvPr id="5" name="Picture 4" descr="Block party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46" y="496389"/>
            <a:ext cx="6816204" cy="3718423"/>
          </a:xfrm>
          <a:prstGeom prst="rect">
            <a:avLst/>
          </a:prstGeom>
        </p:spPr>
      </p:pic>
    </p:spTree>
    <p:extLst>
      <p:ext uri="{BB962C8B-B14F-4D97-AF65-F5344CB8AC3E}">
        <p14:creationId xmlns:p14="http://schemas.microsoft.com/office/powerpoint/2010/main" val="168752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0057" y="726264"/>
            <a:ext cx="10515600" cy="1325563"/>
          </a:xfrm>
        </p:spPr>
        <p:txBody>
          <a:bodyPr/>
          <a:lstStyle/>
          <a:p>
            <a:r>
              <a:rPr lang="en-GB" dirty="0"/>
              <a:t>Decorations</a:t>
            </a:r>
          </a:p>
        </p:txBody>
      </p:sp>
      <p:sp>
        <p:nvSpPr>
          <p:cNvPr id="3" name="Content Placeholder 2"/>
          <p:cNvSpPr>
            <a:spLocks noGrp="1"/>
          </p:cNvSpPr>
          <p:nvPr>
            <p:ph idx="1"/>
          </p:nvPr>
        </p:nvSpPr>
        <p:spPr/>
        <p:txBody>
          <a:bodyPr>
            <a:normAutofit fontScale="92500"/>
          </a:bodyPr>
          <a:lstStyle/>
          <a:p>
            <a:pPr marL="0" indent="0">
              <a:buNone/>
            </a:pPr>
            <a:r>
              <a:rPr lang="en-GB" dirty="0"/>
              <a:t>Why not decorate your house.  In 1945, houses were decorated in red, white and blue and covered in flags.  Look at some photos to inspire you.</a:t>
            </a:r>
          </a:p>
          <a:p>
            <a:pPr marL="0" indent="0">
              <a:buNone/>
            </a:pPr>
            <a:r>
              <a:rPr lang="en-GB" dirty="0">
                <a:hlinkClick r:id="rId2"/>
              </a:rPr>
              <a:t>https://www.english-heritage.org.uk/visit/inspire-me/ve-day/ve-day-in-pictures/</a:t>
            </a:r>
            <a:r>
              <a:rPr lang="en-GB" dirty="0"/>
              <a:t> </a:t>
            </a:r>
          </a:p>
          <a:p>
            <a:pPr marL="0" indent="0">
              <a:buNone/>
            </a:pPr>
            <a:r>
              <a:rPr lang="en-GB" dirty="0">
                <a:hlinkClick r:id="rId3"/>
              </a:rPr>
              <a:t>https://www.iwm.org.uk/history/10-photos-of-ve-day-celebrations</a:t>
            </a:r>
            <a:r>
              <a:rPr lang="en-GB" dirty="0"/>
              <a:t> </a:t>
            </a:r>
          </a:p>
          <a:p>
            <a:pPr marL="0" indent="0">
              <a:buNone/>
            </a:pPr>
            <a:r>
              <a:rPr lang="en-GB" dirty="0"/>
              <a:t>You can create your own bunting.  May be get everyone in your family to make their own and put together.  Or you could use coloured paper or magazines to add extra colour.   </a:t>
            </a:r>
          </a:p>
          <a:p>
            <a:r>
              <a:rPr lang="en-GB" dirty="0">
                <a:hlinkClick r:id="rId4"/>
              </a:rPr>
              <a:t>http://downloads.bbc.co.uk/england/pdf/how_to_make_your_great_british_bunting_step_by_step.pdf</a:t>
            </a:r>
            <a:r>
              <a:rPr lang="en-GB" dirty="0"/>
              <a:t> </a:t>
            </a:r>
          </a:p>
          <a:p>
            <a:endParaRPr lang="en-GB" dirty="0"/>
          </a:p>
        </p:txBody>
      </p:sp>
      <p:sp>
        <p:nvSpPr>
          <p:cNvPr id="4" name="Isosceles Triangle 3"/>
          <p:cNvSpPr/>
          <p:nvPr/>
        </p:nvSpPr>
        <p:spPr>
          <a:xfrm rot="12253535">
            <a:off x="10592249" y="592358"/>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Isosceles Triangle 4"/>
          <p:cNvSpPr/>
          <p:nvPr/>
        </p:nvSpPr>
        <p:spPr>
          <a:xfrm rot="15912082">
            <a:off x="10823449" y="176802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p:cNvSpPr/>
          <p:nvPr/>
        </p:nvSpPr>
        <p:spPr>
          <a:xfrm rot="5249556">
            <a:off x="238453" y="2119997"/>
            <a:ext cx="921209" cy="853541"/>
          </a:xfrm>
          <a:prstGeom prst="triangle">
            <a:avLst>
              <a:gd name="adj" fmla="val 582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10800000">
            <a:off x="7822128" y="406472"/>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p:cNvSpPr/>
          <p:nvPr/>
        </p:nvSpPr>
        <p:spPr>
          <a:xfrm rot="11033469">
            <a:off x="3491825" y="22008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Isosceles Triangle 9"/>
          <p:cNvSpPr/>
          <p:nvPr/>
        </p:nvSpPr>
        <p:spPr>
          <a:xfrm rot="5222971">
            <a:off x="168704" y="86892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Isosceles Triangle 10"/>
          <p:cNvSpPr/>
          <p:nvPr/>
        </p:nvSpPr>
        <p:spPr>
          <a:xfrm rot="16667496">
            <a:off x="10738621" y="4374726"/>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Isosceles Triangle 11"/>
          <p:cNvSpPr/>
          <p:nvPr/>
        </p:nvSpPr>
        <p:spPr>
          <a:xfrm rot="11134914">
            <a:off x="6234361" y="299000"/>
            <a:ext cx="1040481" cy="880557"/>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Isosceles Triangle 12"/>
          <p:cNvSpPr/>
          <p:nvPr/>
        </p:nvSpPr>
        <p:spPr>
          <a:xfrm rot="10800000">
            <a:off x="2020700" y="179835"/>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Isosceles Triangle 13"/>
          <p:cNvSpPr/>
          <p:nvPr/>
        </p:nvSpPr>
        <p:spPr>
          <a:xfrm rot="16449926">
            <a:off x="10877374" y="2984677"/>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Isosceles Triangle 14"/>
          <p:cNvSpPr/>
          <p:nvPr/>
        </p:nvSpPr>
        <p:spPr>
          <a:xfrm rot="10800000">
            <a:off x="9179134" y="450245"/>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Isosceles Triangle 15"/>
          <p:cNvSpPr/>
          <p:nvPr/>
        </p:nvSpPr>
        <p:spPr>
          <a:xfrm rot="10800000">
            <a:off x="4914212" y="255025"/>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Isosceles Triangle 16"/>
          <p:cNvSpPr/>
          <p:nvPr/>
        </p:nvSpPr>
        <p:spPr>
          <a:xfrm rot="9841443">
            <a:off x="774852" y="306196"/>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Freeform 18"/>
          <p:cNvSpPr/>
          <p:nvPr/>
        </p:nvSpPr>
        <p:spPr>
          <a:xfrm>
            <a:off x="253218" y="1814632"/>
            <a:ext cx="56271" cy="281454"/>
          </a:xfrm>
          <a:custGeom>
            <a:avLst/>
            <a:gdLst>
              <a:gd name="connsiteX0" fmla="*/ 0 w 56271"/>
              <a:gd name="connsiteY0" fmla="*/ 281454 h 281454"/>
              <a:gd name="connsiteX1" fmla="*/ 28136 w 56271"/>
              <a:gd name="connsiteY1" fmla="*/ 112642 h 281454"/>
              <a:gd name="connsiteX2" fmla="*/ 56271 w 56271"/>
              <a:gd name="connsiteY2" fmla="*/ 28236 h 281454"/>
              <a:gd name="connsiteX3" fmla="*/ 14068 w 56271"/>
              <a:gd name="connsiteY3" fmla="*/ 100 h 281454"/>
            </a:gdLst>
            <a:ahLst/>
            <a:cxnLst>
              <a:cxn ang="0">
                <a:pos x="connsiteX0" y="connsiteY0"/>
              </a:cxn>
              <a:cxn ang="0">
                <a:pos x="connsiteX1" y="connsiteY1"/>
              </a:cxn>
              <a:cxn ang="0">
                <a:pos x="connsiteX2" y="connsiteY2"/>
              </a:cxn>
              <a:cxn ang="0">
                <a:pos x="connsiteX3" y="connsiteY3"/>
              </a:cxn>
            </a:cxnLst>
            <a:rect l="l" t="t" r="r" b="b"/>
            <a:pathLst>
              <a:path w="56271" h="281454">
                <a:moveTo>
                  <a:pt x="0" y="281454"/>
                </a:moveTo>
                <a:cubicBezTo>
                  <a:pt x="6039" y="239179"/>
                  <a:pt x="15793" y="157900"/>
                  <a:pt x="28136" y="112642"/>
                </a:cubicBezTo>
                <a:cubicBezTo>
                  <a:pt x="35939" y="84030"/>
                  <a:pt x="56271" y="28236"/>
                  <a:pt x="56271" y="28236"/>
                </a:cubicBezTo>
                <a:cubicBezTo>
                  <a:pt x="24820" y="-3216"/>
                  <a:pt x="41399" y="100"/>
                  <a:pt x="14068" y="1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Freeform 19"/>
          <p:cNvSpPr/>
          <p:nvPr/>
        </p:nvSpPr>
        <p:spPr>
          <a:xfrm>
            <a:off x="225083" y="436098"/>
            <a:ext cx="450166" cy="436099"/>
          </a:xfrm>
          <a:custGeom>
            <a:avLst/>
            <a:gdLst>
              <a:gd name="connsiteX0" fmla="*/ 0 w 450166"/>
              <a:gd name="connsiteY0" fmla="*/ 436099 h 436099"/>
              <a:gd name="connsiteX1" fmla="*/ 225083 w 450166"/>
              <a:gd name="connsiteY1" fmla="*/ 225084 h 436099"/>
              <a:gd name="connsiteX2" fmla="*/ 295422 w 450166"/>
              <a:gd name="connsiteY2" fmla="*/ 154745 h 436099"/>
              <a:gd name="connsiteX3" fmla="*/ 323557 w 450166"/>
              <a:gd name="connsiteY3" fmla="*/ 112542 h 436099"/>
              <a:gd name="connsiteX4" fmla="*/ 365760 w 450166"/>
              <a:gd name="connsiteY4" fmla="*/ 84407 h 436099"/>
              <a:gd name="connsiteX5" fmla="*/ 422031 w 450166"/>
              <a:gd name="connsiteY5" fmla="*/ 28136 h 436099"/>
              <a:gd name="connsiteX6" fmla="*/ 450166 w 450166"/>
              <a:gd name="connsiteY6" fmla="*/ 0 h 436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166" h="436099">
                <a:moveTo>
                  <a:pt x="0" y="436099"/>
                </a:moveTo>
                <a:cubicBezTo>
                  <a:pt x="75028" y="365761"/>
                  <a:pt x="152362" y="297805"/>
                  <a:pt x="225083" y="225084"/>
                </a:cubicBezTo>
                <a:cubicBezTo>
                  <a:pt x="318868" y="131299"/>
                  <a:pt x="182882" y="229771"/>
                  <a:pt x="295422" y="154745"/>
                </a:cubicBezTo>
                <a:cubicBezTo>
                  <a:pt x="304800" y="140677"/>
                  <a:pt x="311602" y="124497"/>
                  <a:pt x="323557" y="112542"/>
                </a:cubicBezTo>
                <a:cubicBezTo>
                  <a:pt x="335512" y="100587"/>
                  <a:pt x="352923" y="95410"/>
                  <a:pt x="365760" y="84407"/>
                </a:cubicBezTo>
                <a:cubicBezTo>
                  <a:pt x="385900" y="67144"/>
                  <a:pt x="403274" y="46893"/>
                  <a:pt x="422031" y="28136"/>
                </a:cubicBezTo>
                <a:lnTo>
                  <a:pt x="450166"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reeform 20"/>
          <p:cNvSpPr/>
          <p:nvPr/>
        </p:nvSpPr>
        <p:spPr>
          <a:xfrm>
            <a:off x="1645920" y="225083"/>
            <a:ext cx="365760" cy="0"/>
          </a:xfrm>
          <a:custGeom>
            <a:avLst/>
            <a:gdLst>
              <a:gd name="connsiteX0" fmla="*/ 0 w 365760"/>
              <a:gd name="connsiteY0" fmla="*/ 0 h 0"/>
              <a:gd name="connsiteX1" fmla="*/ 365760 w 365760"/>
              <a:gd name="connsiteY1" fmla="*/ 0 h 0"/>
            </a:gdLst>
            <a:ahLst/>
            <a:cxnLst>
              <a:cxn ang="0">
                <a:pos x="connsiteX0" y="connsiteY0"/>
              </a:cxn>
              <a:cxn ang="0">
                <a:pos x="connsiteX1" y="connsiteY1"/>
              </a:cxn>
            </a:cxnLst>
            <a:rect l="l" t="t" r="r" b="b"/>
            <a:pathLst>
              <a:path w="365760">
                <a:moveTo>
                  <a:pt x="0" y="0"/>
                </a:moveTo>
                <a:lnTo>
                  <a:pt x="365760"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Freeform 21"/>
          <p:cNvSpPr/>
          <p:nvPr/>
        </p:nvSpPr>
        <p:spPr>
          <a:xfrm>
            <a:off x="3066757" y="154745"/>
            <a:ext cx="503991" cy="56270"/>
          </a:xfrm>
          <a:custGeom>
            <a:avLst/>
            <a:gdLst>
              <a:gd name="connsiteX0" fmla="*/ 0 w 503991"/>
              <a:gd name="connsiteY0" fmla="*/ 56270 h 56270"/>
              <a:gd name="connsiteX1" fmla="*/ 70338 w 503991"/>
              <a:gd name="connsiteY1" fmla="*/ 28135 h 56270"/>
              <a:gd name="connsiteX2" fmla="*/ 112541 w 503991"/>
              <a:gd name="connsiteY2" fmla="*/ 14067 h 56270"/>
              <a:gd name="connsiteX3" fmla="*/ 309489 w 503991"/>
              <a:gd name="connsiteY3" fmla="*/ 0 h 56270"/>
              <a:gd name="connsiteX4" fmla="*/ 464234 w 503991"/>
              <a:gd name="connsiteY4" fmla="*/ 28135 h 56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991" h="56270">
                <a:moveTo>
                  <a:pt x="0" y="56270"/>
                </a:moveTo>
                <a:cubicBezTo>
                  <a:pt x="23446" y="46892"/>
                  <a:pt x="46694" y="37002"/>
                  <a:pt x="70338" y="28135"/>
                </a:cubicBezTo>
                <a:cubicBezTo>
                  <a:pt x="84222" y="22928"/>
                  <a:pt x="97814" y="15800"/>
                  <a:pt x="112541" y="14067"/>
                </a:cubicBezTo>
                <a:cubicBezTo>
                  <a:pt x="177907" y="6377"/>
                  <a:pt x="243840" y="4689"/>
                  <a:pt x="309489" y="0"/>
                </a:cubicBezTo>
                <a:cubicBezTo>
                  <a:pt x="502823" y="14871"/>
                  <a:pt x="547054" y="-13276"/>
                  <a:pt x="464234" y="2813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22"/>
          <p:cNvSpPr/>
          <p:nvPr/>
        </p:nvSpPr>
        <p:spPr>
          <a:xfrm>
            <a:off x="4529797" y="253218"/>
            <a:ext cx="365874" cy="157540"/>
          </a:xfrm>
          <a:custGeom>
            <a:avLst/>
            <a:gdLst>
              <a:gd name="connsiteX0" fmla="*/ 0 w 365874"/>
              <a:gd name="connsiteY0" fmla="*/ 0 h 157540"/>
              <a:gd name="connsiteX1" fmla="*/ 70338 w 365874"/>
              <a:gd name="connsiteY1" fmla="*/ 154745 h 157540"/>
              <a:gd name="connsiteX2" fmla="*/ 112541 w 365874"/>
              <a:gd name="connsiteY2" fmla="*/ 126610 h 157540"/>
              <a:gd name="connsiteX3" fmla="*/ 196948 w 365874"/>
              <a:gd name="connsiteY3" fmla="*/ 98474 h 157540"/>
              <a:gd name="connsiteX4" fmla="*/ 323557 w 365874"/>
              <a:gd name="connsiteY4" fmla="*/ 42204 h 157540"/>
              <a:gd name="connsiteX5" fmla="*/ 365760 w 365874"/>
              <a:gd name="connsiteY5" fmla="*/ 14068 h 157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874" h="157540">
                <a:moveTo>
                  <a:pt x="0" y="0"/>
                </a:moveTo>
                <a:cubicBezTo>
                  <a:pt x="23446" y="51582"/>
                  <a:pt x="32695" y="112396"/>
                  <a:pt x="70338" y="154745"/>
                </a:cubicBezTo>
                <a:cubicBezTo>
                  <a:pt x="81570" y="167382"/>
                  <a:pt x="97091" y="133477"/>
                  <a:pt x="112541" y="126610"/>
                </a:cubicBezTo>
                <a:cubicBezTo>
                  <a:pt x="139642" y="114565"/>
                  <a:pt x="172271" y="114925"/>
                  <a:pt x="196948" y="98474"/>
                </a:cubicBezTo>
                <a:cubicBezTo>
                  <a:pt x="263828" y="53888"/>
                  <a:pt x="223110" y="75686"/>
                  <a:pt x="323557" y="42204"/>
                </a:cubicBezTo>
                <a:cubicBezTo>
                  <a:pt x="370209" y="26653"/>
                  <a:pt x="365760" y="42965"/>
                  <a:pt x="365760" y="140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reeform 23"/>
          <p:cNvSpPr/>
          <p:nvPr/>
        </p:nvSpPr>
        <p:spPr>
          <a:xfrm>
            <a:off x="5978769" y="224615"/>
            <a:ext cx="379828" cy="56739"/>
          </a:xfrm>
          <a:custGeom>
            <a:avLst/>
            <a:gdLst>
              <a:gd name="connsiteX0" fmla="*/ 0 w 379828"/>
              <a:gd name="connsiteY0" fmla="*/ 56739 h 56739"/>
              <a:gd name="connsiteX1" fmla="*/ 225083 w 379828"/>
              <a:gd name="connsiteY1" fmla="*/ 42671 h 56739"/>
              <a:gd name="connsiteX2" fmla="*/ 295422 w 379828"/>
              <a:gd name="connsiteY2" fmla="*/ 14536 h 56739"/>
              <a:gd name="connsiteX3" fmla="*/ 379828 w 379828"/>
              <a:gd name="connsiteY3" fmla="*/ 468 h 56739"/>
            </a:gdLst>
            <a:ahLst/>
            <a:cxnLst>
              <a:cxn ang="0">
                <a:pos x="connsiteX0" y="connsiteY0"/>
              </a:cxn>
              <a:cxn ang="0">
                <a:pos x="connsiteX1" y="connsiteY1"/>
              </a:cxn>
              <a:cxn ang="0">
                <a:pos x="connsiteX2" y="connsiteY2"/>
              </a:cxn>
              <a:cxn ang="0">
                <a:pos x="connsiteX3" y="connsiteY3"/>
              </a:cxn>
            </a:cxnLst>
            <a:rect l="l" t="t" r="r" b="b"/>
            <a:pathLst>
              <a:path w="379828" h="56739">
                <a:moveTo>
                  <a:pt x="0" y="56739"/>
                </a:moveTo>
                <a:cubicBezTo>
                  <a:pt x="75028" y="52050"/>
                  <a:pt x="150664" y="53302"/>
                  <a:pt x="225083" y="42671"/>
                </a:cubicBezTo>
                <a:cubicBezTo>
                  <a:pt x="250082" y="39100"/>
                  <a:pt x="271777" y="23403"/>
                  <a:pt x="295422" y="14536"/>
                </a:cubicBezTo>
                <a:cubicBezTo>
                  <a:pt x="344800" y="-3981"/>
                  <a:pt x="328650" y="468"/>
                  <a:pt x="379828" y="4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Freeform 24"/>
          <p:cNvSpPr/>
          <p:nvPr/>
        </p:nvSpPr>
        <p:spPr>
          <a:xfrm>
            <a:off x="7301132" y="351447"/>
            <a:ext cx="604911" cy="72906"/>
          </a:xfrm>
          <a:custGeom>
            <a:avLst/>
            <a:gdLst>
              <a:gd name="connsiteX0" fmla="*/ 0 w 604911"/>
              <a:gd name="connsiteY0" fmla="*/ 42448 h 72906"/>
              <a:gd name="connsiteX1" fmla="*/ 407963 w 604911"/>
              <a:gd name="connsiteY1" fmla="*/ 245 h 72906"/>
              <a:gd name="connsiteX2" fmla="*/ 492370 w 604911"/>
              <a:gd name="connsiteY2" fmla="*/ 14313 h 72906"/>
              <a:gd name="connsiteX3" fmla="*/ 562708 w 604911"/>
              <a:gd name="connsiteY3" fmla="*/ 70584 h 72906"/>
              <a:gd name="connsiteX4" fmla="*/ 604911 w 604911"/>
              <a:gd name="connsiteY4" fmla="*/ 70584 h 729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911" h="72906">
                <a:moveTo>
                  <a:pt x="0" y="42448"/>
                </a:moveTo>
                <a:cubicBezTo>
                  <a:pt x="135988" y="28380"/>
                  <a:pt x="271472" y="8044"/>
                  <a:pt x="407963" y="245"/>
                </a:cubicBezTo>
                <a:cubicBezTo>
                  <a:pt x="436440" y="-1382"/>
                  <a:pt x="465310" y="5293"/>
                  <a:pt x="492370" y="14313"/>
                </a:cubicBezTo>
                <a:cubicBezTo>
                  <a:pt x="739337" y="96635"/>
                  <a:pt x="370644" y="-6244"/>
                  <a:pt x="562708" y="70584"/>
                </a:cubicBezTo>
                <a:cubicBezTo>
                  <a:pt x="575769" y="75809"/>
                  <a:pt x="590843" y="70584"/>
                  <a:pt x="604911" y="7058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reeform 25"/>
          <p:cNvSpPr/>
          <p:nvPr/>
        </p:nvSpPr>
        <p:spPr>
          <a:xfrm>
            <a:off x="8862646" y="407963"/>
            <a:ext cx="393896" cy="56271"/>
          </a:xfrm>
          <a:custGeom>
            <a:avLst/>
            <a:gdLst>
              <a:gd name="connsiteX0" fmla="*/ 0 w 393896"/>
              <a:gd name="connsiteY0" fmla="*/ 28135 h 56271"/>
              <a:gd name="connsiteX1" fmla="*/ 84406 w 393896"/>
              <a:gd name="connsiteY1" fmla="*/ 14068 h 56271"/>
              <a:gd name="connsiteX2" fmla="*/ 126609 w 393896"/>
              <a:gd name="connsiteY2" fmla="*/ 0 h 56271"/>
              <a:gd name="connsiteX3" fmla="*/ 281354 w 393896"/>
              <a:gd name="connsiteY3" fmla="*/ 14068 h 56271"/>
              <a:gd name="connsiteX4" fmla="*/ 379828 w 393896"/>
              <a:gd name="connsiteY4" fmla="*/ 42203 h 56271"/>
              <a:gd name="connsiteX5" fmla="*/ 393896 w 393896"/>
              <a:gd name="connsiteY5" fmla="*/ 56271 h 56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3896" h="56271">
                <a:moveTo>
                  <a:pt x="0" y="28135"/>
                </a:moveTo>
                <a:cubicBezTo>
                  <a:pt x="28135" y="23446"/>
                  <a:pt x="56562" y="20256"/>
                  <a:pt x="84406" y="14068"/>
                </a:cubicBezTo>
                <a:cubicBezTo>
                  <a:pt x="98882" y="10851"/>
                  <a:pt x="111780" y="0"/>
                  <a:pt x="126609" y="0"/>
                </a:cubicBezTo>
                <a:cubicBezTo>
                  <a:pt x="178403" y="0"/>
                  <a:pt x="229772" y="9379"/>
                  <a:pt x="281354" y="14068"/>
                </a:cubicBezTo>
                <a:cubicBezTo>
                  <a:pt x="299388" y="18576"/>
                  <a:pt x="359643" y="32110"/>
                  <a:pt x="379828" y="42203"/>
                </a:cubicBezTo>
                <a:cubicBezTo>
                  <a:pt x="385760" y="45169"/>
                  <a:pt x="389207" y="51582"/>
                  <a:pt x="393896" y="56271"/>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Freeform 26"/>
          <p:cNvSpPr/>
          <p:nvPr/>
        </p:nvSpPr>
        <p:spPr>
          <a:xfrm>
            <a:off x="10199077" y="337625"/>
            <a:ext cx="661181" cy="140677"/>
          </a:xfrm>
          <a:custGeom>
            <a:avLst/>
            <a:gdLst>
              <a:gd name="connsiteX0" fmla="*/ 0 w 661181"/>
              <a:gd name="connsiteY0" fmla="*/ 140677 h 140677"/>
              <a:gd name="connsiteX1" fmla="*/ 309489 w 661181"/>
              <a:gd name="connsiteY1" fmla="*/ 14067 h 140677"/>
              <a:gd name="connsiteX2" fmla="*/ 351692 w 661181"/>
              <a:gd name="connsiteY2" fmla="*/ 0 h 140677"/>
              <a:gd name="connsiteX3" fmla="*/ 590843 w 661181"/>
              <a:gd name="connsiteY3" fmla="*/ 14067 h 140677"/>
              <a:gd name="connsiteX4" fmla="*/ 633046 w 661181"/>
              <a:gd name="connsiteY4" fmla="*/ 42203 h 140677"/>
              <a:gd name="connsiteX5" fmla="*/ 661181 w 661181"/>
              <a:gd name="connsiteY5" fmla="*/ 84406 h 140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1181" h="140677">
                <a:moveTo>
                  <a:pt x="0" y="140677"/>
                </a:moveTo>
                <a:lnTo>
                  <a:pt x="309489" y="14067"/>
                </a:lnTo>
                <a:cubicBezTo>
                  <a:pt x="323257" y="8560"/>
                  <a:pt x="336863" y="0"/>
                  <a:pt x="351692" y="0"/>
                </a:cubicBezTo>
                <a:cubicBezTo>
                  <a:pt x="431547" y="0"/>
                  <a:pt x="511126" y="9378"/>
                  <a:pt x="590843" y="14067"/>
                </a:cubicBezTo>
                <a:cubicBezTo>
                  <a:pt x="604911" y="23446"/>
                  <a:pt x="621091" y="30248"/>
                  <a:pt x="633046" y="42203"/>
                </a:cubicBezTo>
                <a:cubicBezTo>
                  <a:pt x="645001" y="54158"/>
                  <a:pt x="661181" y="84406"/>
                  <a:pt x="661181" y="8440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Freeform 27"/>
          <p:cNvSpPr/>
          <p:nvPr/>
        </p:nvSpPr>
        <p:spPr>
          <a:xfrm>
            <a:off x="11746459" y="886265"/>
            <a:ext cx="98538" cy="829993"/>
          </a:xfrm>
          <a:custGeom>
            <a:avLst/>
            <a:gdLst>
              <a:gd name="connsiteX0" fmla="*/ 64 w 98538"/>
              <a:gd name="connsiteY0" fmla="*/ 0 h 829993"/>
              <a:gd name="connsiteX1" fmla="*/ 70403 w 98538"/>
              <a:gd name="connsiteY1" fmla="*/ 70338 h 829993"/>
              <a:gd name="connsiteX2" fmla="*/ 98538 w 98538"/>
              <a:gd name="connsiteY2" fmla="*/ 211015 h 829993"/>
              <a:gd name="connsiteX3" fmla="*/ 56335 w 98538"/>
              <a:gd name="connsiteY3" fmla="*/ 661181 h 829993"/>
              <a:gd name="connsiteX4" fmla="*/ 14132 w 98538"/>
              <a:gd name="connsiteY4" fmla="*/ 731520 h 829993"/>
              <a:gd name="connsiteX5" fmla="*/ 64 w 98538"/>
              <a:gd name="connsiteY5" fmla="*/ 829993 h 829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538" h="829993">
                <a:moveTo>
                  <a:pt x="64" y="0"/>
                </a:moveTo>
                <a:cubicBezTo>
                  <a:pt x="23510" y="23446"/>
                  <a:pt x="50508" y="43812"/>
                  <a:pt x="70403" y="70338"/>
                </a:cubicBezTo>
                <a:cubicBezTo>
                  <a:pt x="87733" y="93445"/>
                  <a:pt x="98522" y="210902"/>
                  <a:pt x="98538" y="211015"/>
                </a:cubicBezTo>
                <a:cubicBezTo>
                  <a:pt x="83331" y="606399"/>
                  <a:pt x="123052" y="461029"/>
                  <a:pt x="56335" y="661181"/>
                </a:cubicBezTo>
                <a:cubicBezTo>
                  <a:pt x="38073" y="715966"/>
                  <a:pt x="52752" y="692899"/>
                  <a:pt x="14132" y="731520"/>
                </a:cubicBezTo>
                <a:cubicBezTo>
                  <a:pt x="-1775" y="811054"/>
                  <a:pt x="64" y="777948"/>
                  <a:pt x="64" y="82999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Freeform 28"/>
          <p:cNvSpPr/>
          <p:nvPr/>
        </p:nvSpPr>
        <p:spPr>
          <a:xfrm>
            <a:off x="11746523" y="2560320"/>
            <a:ext cx="14068" cy="98474"/>
          </a:xfrm>
          <a:custGeom>
            <a:avLst/>
            <a:gdLst>
              <a:gd name="connsiteX0" fmla="*/ 0 w 14068"/>
              <a:gd name="connsiteY0" fmla="*/ 0 h 98474"/>
              <a:gd name="connsiteX1" fmla="*/ 14068 w 14068"/>
              <a:gd name="connsiteY1" fmla="*/ 98474 h 98474"/>
            </a:gdLst>
            <a:ahLst/>
            <a:cxnLst>
              <a:cxn ang="0">
                <a:pos x="connsiteX0" y="connsiteY0"/>
              </a:cxn>
              <a:cxn ang="0">
                <a:pos x="connsiteX1" y="connsiteY1"/>
              </a:cxn>
            </a:cxnLst>
            <a:rect l="l" t="t" r="r" b="b"/>
            <a:pathLst>
              <a:path w="14068" h="98474">
                <a:moveTo>
                  <a:pt x="0" y="0"/>
                </a:moveTo>
                <a:lnTo>
                  <a:pt x="14068" y="984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Freeform 29"/>
          <p:cNvSpPr/>
          <p:nvPr/>
        </p:nvSpPr>
        <p:spPr>
          <a:xfrm>
            <a:off x="11844997" y="2672862"/>
            <a:ext cx="56271" cy="323556"/>
          </a:xfrm>
          <a:custGeom>
            <a:avLst/>
            <a:gdLst>
              <a:gd name="connsiteX0" fmla="*/ 0 w 56271"/>
              <a:gd name="connsiteY0" fmla="*/ 0 h 323556"/>
              <a:gd name="connsiteX1" fmla="*/ 42203 w 56271"/>
              <a:gd name="connsiteY1" fmla="*/ 309489 h 323556"/>
              <a:gd name="connsiteX2" fmla="*/ 56271 w 56271"/>
              <a:gd name="connsiteY2" fmla="*/ 323556 h 323556"/>
            </a:gdLst>
            <a:ahLst/>
            <a:cxnLst>
              <a:cxn ang="0">
                <a:pos x="connsiteX0" y="connsiteY0"/>
              </a:cxn>
              <a:cxn ang="0">
                <a:pos x="connsiteX1" y="connsiteY1"/>
              </a:cxn>
              <a:cxn ang="0">
                <a:pos x="connsiteX2" y="connsiteY2"/>
              </a:cxn>
            </a:cxnLst>
            <a:rect l="l" t="t" r="r" b="b"/>
            <a:pathLst>
              <a:path w="56271" h="323556">
                <a:moveTo>
                  <a:pt x="0" y="0"/>
                </a:moveTo>
                <a:cubicBezTo>
                  <a:pt x="9806" y="176498"/>
                  <a:pt x="-22391" y="201832"/>
                  <a:pt x="42203" y="309489"/>
                </a:cubicBezTo>
                <a:cubicBezTo>
                  <a:pt x="45615" y="315175"/>
                  <a:pt x="51582" y="318867"/>
                  <a:pt x="56271" y="32355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reeform 30"/>
          <p:cNvSpPr/>
          <p:nvPr/>
        </p:nvSpPr>
        <p:spPr>
          <a:xfrm>
            <a:off x="11773971" y="3995225"/>
            <a:ext cx="42891" cy="450166"/>
          </a:xfrm>
          <a:custGeom>
            <a:avLst/>
            <a:gdLst>
              <a:gd name="connsiteX0" fmla="*/ 42891 w 42891"/>
              <a:gd name="connsiteY0" fmla="*/ 0 h 450166"/>
              <a:gd name="connsiteX1" fmla="*/ 687 w 42891"/>
              <a:gd name="connsiteY1" fmla="*/ 450166 h 450166"/>
            </a:gdLst>
            <a:ahLst/>
            <a:cxnLst>
              <a:cxn ang="0">
                <a:pos x="connsiteX0" y="connsiteY0"/>
              </a:cxn>
              <a:cxn ang="0">
                <a:pos x="connsiteX1" y="connsiteY1"/>
              </a:cxn>
            </a:cxnLst>
            <a:rect l="l" t="t" r="r" b="b"/>
            <a:pathLst>
              <a:path w="42891" h="450166">
                <a:moveTo>
                  <a:pt x="42891" y="0"/>
                </a:moveTo>
                <a:cubicBezTo>
                  <a:pt x="-8821" y="327500"/>
                  <a:pt x="687" y="177087"/>
                  <a:pt x="687" y="45016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99204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230053" y="339566"/>
            <a:ext cx="2476500" cy="1847850"/>
          </a:xfrm>
          <a:prstGeom prst="rect">
            <a:avLst/>
          </a:prstGeom>
        </p:spPr>
      </p:pic>
      <p:sp>
        <p:nvSpPr>
          <p:cNvPr id="2" name="Title 1"/>
          <p:cNvSpPr>
            <a:spLocks noGrp="1"/>
          </p:cNvSpPr>
          <p:nvPr>
            <p:ph type="title"/>
          </p:nvPr>
        </p:nvSpPr>
        <p:spPr/>
        <p:txBody>
          <a:bodyPr/>
          <a:lstStyle/>
          <a:p>
            <a:r>
              <a:rPr lang="en-GB" b="1" dirty="0"/>
              <a:t>Invitation</a:t>
            </a:r>
          </a:p>
        </p:txBody>
      </p:sp>
      <p:pic>
        <p:nvPicPr>
          <p:cNvPr id="4" name="Content Placeholder 3"/>
          <p:cNvPicPr>
            <a:picLocks noGrp="1" noChangeAspect="1"/>
          </p:cNvPicPr>
          <p:nvPr>
            <p:ph idx="1"/>
          </p:nvPr>
        </p:nvPicPr>
        <p:blipFill>
          <a:blip r:embed="rId3"/>
          <a:stretch>
            <a:fillRect/>
          </a:stretch>
        </p:blipFill>
        <p:spPr>
          <a:xfrm>
            <a:off x="5525318" y="339566"/>
            <a:ext cx="1704735" cy="2702243"/>
          </a:xfrm>
          <a:prstGeom prst="rect">
            <a:avLst/>
          </a:prstGeom>
        </p:spPr>
      </p:pic>
      <p:pic>
        <p:nvPicPr>
          <p:cNvPr id="6" name="Picture 5"/>
          <p:cNvPicPr>
            <a:picLocks noChangeAspect="1"/>
          </p:cNvPicPr>
          <p:nvPr/>
        </p:nvPicPr>
        <p:blipFill>
          <a:blip r:embed="rId4"/>
          <a:stretch>
            <a:fillRect/>
          </a:stretch>
        </p:blipFill>
        <p:spPr>
          <a:xfrm>
            <a:off x="9706553" y="0"/>
            <a:ext cx="1800225" cy="2543175"/>
          </a:xfrm>
          <a:prstGeom prst="rect">
            <a:avLst/>
          </a:prstGeom>
        </p:spPr>
      </p:pic>
      <p:pic>
        <p:nvPicPr>
          <p:cNvPr id="7" name="Picture 6"/>
          <p:cNvPicPr>
            <a:picLocks noChangeAspect="1"/>
          </p:cNvPicPr>
          <p:nvPr/>
        </p:nvPicPr>
        <p:blipFill>
          <a:blip r:embed="rId5"/>
          <a:stretch>
            <a:fillRect/>
          </a:stretch>
        </p:blipFill>
        <p:spPr>
          <a:xfrm>
            <a:off x="7358640" y="2055813"/>
            <a:ext cx="2219325" cy="2057400"/>
          </a:xfrm>
          <a:prstGeom prst="rect">
            <a:avLst/>
          </a:prstGeom>
        </p:spPr>
      </p:pic>
      <p:sp>
        <p:nvSpPr>
          <p:cNvPr id="8" name="TextBox 7"/>
          <p:cNvSpPr txBox="1"/>
          <p:nvPr/>
        </p:nvSpPr>
        <p:spPr>
          <a:xfrm>
            <a:off x="438085" y="2187416"/>
            <a:ext cx="4485116" cy="3539430"/>
          </a:xfrm>
          <a:prstGeom prst="rect">
            <a:avLst/>
          </a:prstGeom>
          <a:noFill/>
        </p:spPr>
        <p:txBody>
          <a:bodyPr wrap="square" rtlCol="0">
            <a:spAutoFit/>
          </a:bodyPr>
          <a:lstStyle/>
          <a:p>
            <a:r>
              <a:rPr lang="en-GB" sz="2800" dirty="0"/>
              <a:t>Why not post an invitation onto the lampposts in your street or add a notice in your garden.  You could text friends and neighbours to join you.  Use the examples above to inspire your own or use our template.</a:t>
            </a:r>
          </a:p>
        </p:txBody>
      </p:sp>
    </p:spTree>
    <p:extLst>
      <p:ext uri="{BB962C8B-B14F-4D97-AF65-F5344CB8AC3E}">
        <p14:creationId xmlns:p14="http://schemas.microsoft.com/office/powerpoint/2010/main" val="2593539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0057" y="726264"/>
            <a:ext cx="10515600" cy="1325563"/>
          </a:xfrm>
        </p:spPr>
        <p:txBody>
          <a:bodyPr/>
          <a:lstStyle/>
          <a:p>
            <a:r>
              <a:rPr lang="en-GB" dirty="0"/>
              <a:t>Invitation</a:t>
            </a:r>
          </a:p>
        </p:txBody>
      </p:sp>
      <p:sp>
        <p:nvSpPr>
          <p:cNvPr id="3" name="Content Placeholder 2"/>
          <p:cNvSpPr>
            <a:spLocks noGrp="1"/>
          </p:cNvSpPr>
          <p:nvPr>
            <p:ph idx="1"/>
          </p:nvPr>
        </p:nvSpPr>
        <p:spPr/>
        <p:txBody>
          <a:bodyPr>
            <a:normAutofit fontScale="92500"/>
          </a:bodyPr>
          <a:lstStyle/>
          <a:p>
            <a:pPr marL="0" indent="0">
              <a:buNone/>
            </a:pPr>
            <a:r>
              <a:rPr lang="en-GB" dirty="0"/>
              <a:t>You are invited to celebrate the 75</a:t>
            </a:r>
            <a:r>
              <a:rPr lang="en-GB" baseline="30000" dirty="0"/>
              <a:t>th</a:t>
            </a:r>
            <a:r>
              <a:rPr lang="en-GB" dirty="0"/>
              <a:t> Anniversary of VE Day by holding a self isolation </a:t>
            </a:r>
            <a:r>
              <a:rPr lang="en-GB"/>
              <a:t>party on 8th </a:t>
            </a:r>
            <a:r>
              <a:rPr lang="en-GB" dirty="0"/>
              <a:t>May 2:30 pm in your front garden or home.  We hope that people that live in</a:t>
            </a:r>
          </a:p>
          <a:p>
            <a:pPr marL="0" indent="0">
              <a:buNone/>
            </a:pPr>
            <a:endParaRPr lang="en-GB" dirty="0"/>
          </a:p>
          <a:p>
            <a:pPr marL="0" indent="0">
              <a:buNone/>
            </a:pPr>
            <a:r>
              <a:rPr lang="en-GB" dirty="0"/>
              <a:t>……………………………………………………………………………………………………………</a:t>
            </a:r>
          </a:p>
          <a:p>
            <a:pPr marL="0" indent="0">
              <a:buNone/>
            </a:pPr>
            <a:r>
              <a:rPr lang="en-GB" dirty="0"/>
              <a:t>will celebrate safely but still together from a distance.  We will have songs and games. We can have our own tea party.  At 3pm the UK is encouraged to join in a toast to raise a glass for all the brave people in WW2.</a:t>
            </a:r>
          </a:p>
          <a:p>
            <a:pPr marL="0" indent="0">
              <a:buNone/>
            </a:pPr>
            <a:r>
              <a:rPr lang="en-GB" dirty="0"/>
              <a:t>RSVP to  or just see you on the day…………………………………………………………………………………….</a:t>
            </a:r>
          </a:p>
        </p:txBody>
      </p:sp>
      <p:sp>
        <p:nvSpPr>
          <p:cNvPr id="4" name="Isosceles Triangle 3"/>
          <p:cNvSpPr/>
          <p:nvPr/>
        </p:nvSpPr>
        <p:spPr>
          <a:xfrm rot="12253535">
            <a:off x="10592249" y="592358"/>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Isosceles Triangle 4"/>
          <p:cNvSpPr/>
          <p:nvPr/>
        </p:nvSpPr>
        <p:spPr>
          <a:xfrm rot="15912082">
            <a:off x="10823449" y="176802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p:cNvSpPr/>
          <p:nvPr/>
        </p:nvSpPr>
        <p:spPr>
          <a:xfrm rot="5249556">
            <a:off x="238453" y="2119997"/>
            <a:ext cx="921209" cy="853541"/>
          </a:xfrm>
          <a:prstGeom prst="triangle">
            <a:avLst>
              <a:gd name="adj" fmla="val 582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p:cNvSpPr/>
          <p:nvPr/>
        </p:nvSpPr>
        <p:spPr>
          <a:xfrm rot="10800000">
            <a:off x="7822128" y="406472"/>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p:cNvSpPr/>
          <p:nvPr/>
        </p:nvSpPr>
        <p:spPr>
          <a:xfrm rot="11033469">
            <a:off x="3491825" y="22008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Isosceles Triangle 9"/>
          <p:cNvSpPr/>
          <p:nvPr/>
        </p:nvSpPr>
        <p:spPr>
          <a:xfrm rot="5222971">
            <a:off x="168704" y="868928"/>
            <a:ext cx="1060704" cy="9144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Isosceles Triangle 10"/>
          <p:cNvSpPr/>
          <p:nvPr/>
        </p:nvSpPr>
        <p:spPr>
          <a:xfrm rot="16667496">
            <a:off x="10738621" y="4374726"/>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Isosceles Triangle 11"/>
          <p:cNvSpPr/>
          <p:nvPr/>
        </p:nvSpPr>
        <p:spPr>
          <a:xfrm rot="11134914">
            <a:off x="6234361" y="299000"/>
            <a:ext cx="1040481" cy="880557"/>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Isosceles Triangle 12"/>
          <p:cNvSpPr/>
          <p:nvPr/>
        </p:nvSpPr>
        <p:spPr>
          <a:xfrm rot="10800000">
            <a:off x="2020700" y="179835"/>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Isosceles Triangle 13"/>
          <p:cNvSpPr/>
          <p:nvPr/>
        </p:nvSpPr>
        <p:spPr>
          <a:xfrm rot="16449926">
            <a:off x="10877374" y="2984677"/>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Isosceles Triangle 14"/>
          <p:cNvSpPr/>
          <p:nvPr/>
        </p:nvSpPr>
        <p:spPr>
          <a:xfrm rot="10800000">
            <a:off x="9179134" y="450245"/>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Isosceles Triangle 15"/>
          <p:cNvSpPr/>
          <p:nvPr/>
        </p:nvSpPr>
        <p:spPr>
          <a:xfrm rot="10800000">
            <a:off x="4914212" y="255025"/>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Isosceles Triangle 16"/>
          <p:cNvSpPr/>
          <p:nvPr/>
        </p:nvSpPr>
        <p:spPr>
          <a:xfrm rot="9841443">
            <a:off x="774852" y="306196"/>
            <a:ext cx="1060704" cy="91440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Freeform 18"/>
          <p:cNvSpPr/>
          <p:nvPr/>
        </p:nvSpPr>
        <p:spPr>
          <a:xfrm>
            <a:off x="253218" y="1814632"/>
            <a:ext cx="56271" cy="281454"/>
          </a:xfrm>
          <a:custGeom>
            <a:avLst/>
            <a:gdLst>
              <a:gd name="connsiteX0" fmla="*/ 0 w 56271"/>
              <a:gd name="connsiteY0" fmla="*/ 281454 h 281454"/>
              <a:gd name="connsiteX1" fmla="*/ 28136 w 56271"/>
              <a:gd name="connsiteY1" fmla="*/ 112642 h 281454"/>
              <a:gd name="connsiteX2" fmla="*/ 56271 w 56271"/>
              <a:gd name="connsiteY2" fmla="*/ 28236 h 281454"/>
              <a:gd name="connsiteX3" fmla="*/ 14068 w 56271"/>
              <a:gd name="connsiteY3" fmla="*/ 100 h 281454"/>
            </a:gdLst>
            <a:ahLst/>
            <a:cxnLst>
              <a:cxn ang="0">
                <a:pos x="connsiteX0" y="connsiteY0"/>
              </a:cxn>
              <a:cxn ang="0">
                <a:pos x="connsiteX1" y="connsiteY1"/>
              </a:cxn>
              <a:cxn ang="0">
                <a:pos x="connsiteX2" y="connsiteY2"/>
              </a:cxn>
              <a:cxn ang="0">
                <a:pos x="connsiteX3" y="connsiteY3"/>
              </a:cxn>
            </a:cxnLst>
            <a:rect l="l" t="t" r="r" b="b"/>
            <a:pathLst>
              <a:path w="56271" h="281454">
                <a:moveTo>
                  <a:pt x="0" y="281454"/>
                </a:moveTo>
                <a:cubicBezTo>
                  <a:pt x="6039" y="239179"/>
                  <a:pt x="15793" y="157900"/>
                  <a:pt x="28136" y="112642"/>
                </a:cubicBezTo>
                <a:cubicBezTo>
                  <a:pt x="35939" y="84030"/>
                  <a:pt x="56271" y="28236"/>
                  <a:pt x="56271" y="28236"/>
                </a:cubicBezTo>
                <a:cubicBezTo>
                  <a:pt x="24820" y="-3216"/>
                  <a:pt x="41399" y="100"/>
                  <a:pt x="14068" y="1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Freeform 19"/>
          <p:cNvSpPr/>
          <p:nvPr/>
        </p:nvSpPr>
        <p:spPr>
          <a:xfrm>
            <a:off x="225083" y="436098"/>
            <a:ext cx="450166" cy="436099"/>
          </a:xfrm>
          <a:custGeom>
            <a:avLst/>
            <a:gdLst>
              <a:gd name="connsiteX0" fmla="*/ 0 w 450166"/>
              <a:gd name="connsiteY0" fmla="*/ 436099 h 436099"/>
              <a:gd name="connsiteX1" fmla="*/ 225083 w 450166"/>
              <a:gd name="connsiteY1" fmla="*/ 225084 h 436099"/>
              <a:gd name="connsiteX2" fmla="*/ 295422 w 450166"/>
              <a:gd name="connsiteY2" fmla="*/ 154745 h 436099"/>
              <a:gd name="connsiteX3" fmla="*/ 323557 w 450166"/>
              <a:gd name="connsiteY3" fmla="*/ 112542 h 436099"/>
              <a:gd name="connsiteX4" fmla="*/ 365760 w 450166"/>
              <a:gd name="connsiteY4" fmla="*/ 84407 h 436099"/>
              <a:gd name="connsiteX5" fmla="*/ 422031 w 450166"/>
              <a:gd name="connsiteY5" fmla="*/ 28136 h 436099"/>
              <a:gd name="connsiteX6" fmla="*/ 450166 w 450166"/>
              <a:gd name="connsiteY6" fmla="*/ 0 h 436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166" h="436099">
                <a:moveTo>
                  <a:pt x="0" y="436099"/>
                </a:moveTo>
                <a:cubicBezTo>
                  <a:pt x="75028" y="365761"/>
                  <a:pt x="152362" y="297805"/>
                  <a:pt x="225083" y="225084"/>
                </a:cubicBezTo>
                <a:cubicBezTo>
                  <a:pt x="318868" y="131299"/>
                  <a:pt x="182882" y="229771"/>
                  <a:pt x="295422" y="154745"/>
                </a:cubicBezTo>
                <a:cubicBezTo>
                  <a:pt x="304800" y="140677"/>
                  <a:pt x="311602" y="124497"/>
                  <a:pt x="323557" y="112542"/>
                </a:cubicBezTo>
                <a:cubicBezTo>
                  <a:pt x="335512" y="100587"/>
                  <a:pt x="352923" y="95410"/>
                  <a:pt x="365760" y="84407"/>
                </a:cubicBezTo>
                <a:cubicBezTo>
                  <a:pt x="385900" y="67144"/>
                  <a:pt x="403274" y="46893"/>
                  <a:pt x="422031" y="28136"/>
                </a:cubicBezTo>
                <a:lnTo>
                  <a:pt x="450166"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reeform 20"/>
          <p:cNvSpPr/>
          <p:nvPr/>
        </p:nvSpPr>
        <p:spPr>
          <a:xfrm>
            <a:off x="1645920" y="225083"/>
            <a:ext cx="365760" cy="0"/>
          </a:xfrm>
          <a:custGeom>
            <a:avLst/>
            <a:gdLst>
              <a:gd name="connsiteX0" fmla="*/ 0 w 365760"/>
              <a:gd name="connsiteY0" fmla="*/ 0 h 0"/>
              <a:gd name="connsiteX1" fmla="*/ 365760 w 365760"/>
              <a:gd name="connsiteY1" fmla="*/ 0 h 0"/>
            </a:gdLst>
            <a:ahLst/>
            <a:cxnLst>
              <a:cxn ang="0">
                <a:pos x="connsiteX0" y="connsiteY0"/>
              </a:cxn>
              <a:cxn ang="0">
                <a:pos x="connsiteX1" y="connsiteY1"/>
              </a:cxn>
            </a:cxnLst>
            <a:rect l="l" t="t" r="r" b="b"/>
            <a:pathLst>
              <a:path w="365760">
                <a:moveTo>
                  <a:pt x="0" y="0"/>
                </a:moveTo>
                <a:lnTo>
                  <a:pt x="365760"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Freeform 21"/>
          <p:cNvSpPr/>
          <p:nvPr/>
        </p:nvSpPr>
        <p:spPr>
          <a:xfrm>
            <a:off x="3066757" y="154745"/>
            <a:ext cx="503991" cy="56270"/>
          </a:xfrm>
          <a:custGeom>
            <a:avLst/>
            <a:gdLst>
              <a:gd name="connsiteX0" fmla="*/ 0 w 503991"/>
              <a:gd name="connsiteY0" fmla="*/ 56270 h 56270"/>
              <a:gd name="connsiteX1" fmla="*/ 70338 w 503991"/>
              <a:gd name="connsiteY1" fmla="*/ 28135 h 56270"/>
              <a:gd name="connsiteX2" fmla="*/ 112541 w 503991"/>
              <a:gd name="connsiteY2" fmla="*/ 14067 h 56270"/>
              <a:gd name="connsiteX3" fmla="*/ 309489 w 503991"/>
              <a:gd name="connsiteY3" fmla="*/ 0 h 56270"/>
              <a:gd name="connsiteX4" fmla="*/ 464234 w 503991"/>
              <a:gd name="connsiteY4" fmla="*/ 28135 h 56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991" h="56270">
                <a:moveTo>
                  <a:pt x="0" y="56270"/>
                </a:moveTo>
                <a:cubicBezTo>
                  <a:pt x="23446" y="46892"/>
                  <a:pt x="46694" y="37002"/>
                  <a:pt x="70338" y="28135"/>
                </a:cubicBezTo>
                <a:cubicBezTo>
                  <a:pt x="84222" y="22928"/>
                  <a:pt x="97814" y="15800"/>
                  <a:pt x="112541" y="14067"/>
                </a:cubicBezTo>
                <a:cubicBezTo>
                  <a:pt x="177907" y="6377"/>
                  <a:pt x="243840" y="4689"/>
                  <a:pt x="309489" y="0"/>
                </a:cubicBezTo>
                <a:cubicBezTo>
                  <a:pt x="502823" y="14871"/>
                  <a:pt x="547054" y="-13276"/>
                  <a:pt x="464234" y="2813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22"/>
          <p:cNvSpPr/>
          <p:nvPr/>
        </p:nvSpPr>
        <p:spPr>
          <a:xfrm>
            <a:off x="4529797" y="253218"/>
            <a:ext cx="365874" cy="157540"/>
          </a:xfrm>
          <a:custGeom>
            <a:avLst/>
            <a:gdLst>
              <a:gd name="connsiteX0" fmla="*/ 0 w 365874"/>
              <a:gd name="connsiteY0" fmla="*/ 0 h 157540"/>
              <a:gd name="connsiteX1" fmla="*/ 70338 w 365874"/>
              <a:gd name="connsiteY1" fmla="*/ 154745 h 157540"/>
              <a:gd name="connsiteX2" fmla="*/ 112541 w 365874"/>
              <a:gd name="connsiteY2" fmla="*/ 126610 h 157540"/>
              <a:gd name="connsiteX3" fmla="*/ 196948 w 365874"/>
              <a:gd name="connsiteY3" fmla="*/ 98474 h 157540"/>
              <a:gd name="connsiteX4" fmla="*/ 323557 w 365874"/>
              <a:gd name="connsiteY4" fmla="*/ 42204 h 157540"/>
              <a:gd name="connsiteX5" fmla="*/ 365760 w 365874"/>
              <a:gd name="connsiteY5" fmla="*/ 14068 h 157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874" h="157540">
                <a:moveTo>
                  <a:pt x="0" y="0"/>
                </a:moveTo>
                <a:cubicBezTo>
                  <a:pt x="23446" y="51582"/>
                  <a:pt x="32695" y="112396"/>
                  <a:pt x="70338" y="154745"/>
                </a:cubicBezTo>
                <a:cubicBezTo>
                  <a:pt x="81570" y="167382"/>
                  <a:pt x="97091" y="133477"/>
                  <a:pt x="112541" y="126610"/>
                </a:cubicBezTo>
                <a:cubicBezTo>
                  <a:pt x="139642" y="114565"/>
                  <a:pt x="172271" y="114925"/>
                  <a:pt x="196948" y="98474"/>
                </a:cubicBezTo>
                <a:cubicBezTo>
                  <a:pt x="263828" y="53888"/>
                  <a:pt x="223110" y="75686"/>
                  <a:pt x="323557" y="42204"/>
                </a:cubicBezTo>
                <a:cubicBezTo>
                  <a:pt x="370209" y="26653"/>
                  <a:pt x="365760" y="42965"/>
                  <a:pt x="365760" y="140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reeform 23"/>
          <p:cNvSpPr/>
          <p:nvPr/>
        </p:nvSpPr>
        <p:spPr>
          <a:xfrm>
            <a:off x="5978769" y="224615"/>
            <a:ext cx="379828" cy="56739"/>
          </a:xfrm>
          <a:custGeom>
            <a:avLst/>
            <a:gdLst>
              <a:gd name="connsiteX0" fmla="*/ 0 w 379828"/>
              <a:gd name="connsiteY0" fmla="*/ 56739 h 56739"/>
              <a:gd name="connsiteX1" fmla="*/ 225083 w 379828"/>
              <a:gd name="connsiteY1" fmla="*/ 42671 h 56739"/>
              <a:gd name="connsiteX2" fmla="*/ 295422 w 379828"/>
              <a:gd name="connsiteY2" fmla="*/ 14536 h 56739"/>
              <a:gd name="connsiteX3" fmla="*/ 379828 w 379828"/>
              <a:gd name="connsiteY3" fmla="*/ 468 h 56739"/>
            </a:gdLst>
            <a:ahLst/>
            <a:cxnLst>
              <a:cxn ang="0">
                <a:pos x="connsiteX0" y="connsiteY0"/>
              </a:cxn>
              <a:cxn ang="0">
                <a:pos x="connsiteX1" y="connsiteY1"/>
              </a:cxn>
              <a:cxn ang="0">
                <a:pos x="connsiteX2" y="connsiteY2"/>
              </a:cxn>
              <a:cxn ang="0">
                <a:pos x="connsiteX3" y="connsiteY3"/>
              </a:cxn>
            </a:cxnLst>
            <a:rect l="l" t="t" r="r" b="b"/>
            <a:pathLst>
              <a:path w="379828" h="56739">
                <a:moveTo>
                  <a:pt x="0" y="56739"/>
                </a:moveTo>
                <a:cubicBezTo>
                  <a:pt x="75028" y="52050"/>
                  <a:pt x="150664" y="53302"/>
                  <a:pt x="225083" y="42671"/>
                </a:cubicBezTo>
                <a:cubicBezTo>
                  <a:pt x="250082" y="39100"/>
                  <a:pt x="271777" y="23403"/>
                  <a:pt x="295422" y="14536"/>
                </a:cubicBezTo>
                <a:cubicBezTo>
                  <a:pt x="344800" y="-3981"/>
                  <a:pt x="328650" y="468"/>
                  <a:pt x="379828" y="4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Freeform 24"/>
          <p:cNvSpPr/>
          <p:nvPr/>
        </p:nvSpPr>
        <p:spPr>
          <a:xfrm>
            <a:off x="7301132" y="351447"/>
            <a:ext cx="604911" cy="72906"/>
          </a:xfrm>
          <a:custGeom>
            <a:avLst/>
            <a:gdLst>
              <a:gd name="connsiteX0" fmla="*/ 0 w 604911"/>
              <a:gd name="connsiteY0" fmla="*/ 42448 h 72906"/>
              <a:gd name="connsiteX1" fmla="*/ 407963 w 604911"/>
              <a:gd name="connsiteY1" fmla="*/ 245 h 72906"/>
              <a:gd name="connsiteX2" fmla="*/ 492370 w 604911"/>
              <a:gd name="connsiteY2" fmla="*/ 14313 h 72906"/>
              <a:gd name="connsiteX3" fmla="*/ 562708 w 604911"/>
              <a:gd name="connsiteY3" fmla="*/ 70584 h 72906"/>
              <a:gd name="connsiteX4" fmla="*/ 604911 w 604911"/>
              <a:gd name="connsiteY4" fmla="*/ 70584 h 729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911" h="72906">
                <a:moveTo>
                  <a:pt x="0" y="42448"/>
                </a:moveTo>
                <a:cubicBezTo>
                  <a:pt x="135988" y="28380"/>
                  <a:pt x="271472" y="8044"/>
                  <a:pt x="407963" y="245"/>
                </a:cubicBezTo>
                <a:cubicBezTo>
                  <a:pt x="436440" y="-1382"/>
                  <a:pt x="465310" y="5293"/>
                  <a:pt x="492370" y="14313"/>
                </a:cubicBezTo>
                <a:cubicBezTo>
                  <a:pt x="739337" y="96635"/>
                  <a:pt x="370644" y="-6244"/>
                  <a:pt x="562708" y="70584"/>
                </a:cubicBezTo>
                <a:cubicBezTo>
                  <a:pt x="575769" y="75809"/>
                  <a:pt x="590843" y="70584"/>
                  <a:pt x="604911" y="7058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reeform 25"/>
          <p:cNvSpPr/>
          <p:nvPr/>
        </p:nvSpPr>
        <p:spPr>
          <a:xfrm>
            <a:off x="8862646" y="407963"/>
            <a:ext cx="393896" cy="56271"/>
          </a:xfrm>
          <a:custGeom>
            <a:avLst/>
            <a:gdLst>
              <a:gd name="connsiteX0" fmla="*/ 0 w 393896"/>
              <a:gd name="connsiteY0" fmla="*/ 28135 h 56271"/>
              <a:gd name="connsiteX1" fmla="*/ 84406 w 393896"/>
              <a:gd name="connsiteY1" fmla="*/ 14068 h 56271"/>
              <a:gd name="connsiteX2" fmla="*/ 126609 w 393896"/>
              <a:gd name="connsiteY2" fmla="*/ 0 h 56271"/>
              <a:gd name="connsiteX3" fmla="*/ 281354 w 393896"/>
              <a:gd name="connsiteY3" fmla="*/ 14068 h 56271"/>
              <a:gd name="connsiteX4" fmla="*/ 379828 w 393896"/>
              <a:gd name="connsiteY4" fmla="*/ 42203 h 56271"/>
              <a:gd name="connsiteX5" fmla="*/ 393896 w 393896"/>
              <a:gd name="connsiteY5" fmla="*/ 56271 h 56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3896" h="56271">
                <a:moveTo>
                  <a:pt x="0" y="28135"/>
                </a:moveTo>
                <a:cubicBezTo>
                  <a:pt x="28135" y="23446"/>
                  <a:pt x="56562" y="20256"/>
                  <a:pt x="84406" y="14068"/>
                </a:cubicBezTo>
                <a:cubicBezTo>
                  <a:pt x="98882" y="10851"/>
                  <a:pt x="111780" y="0"/>
                  <a:pt x="126609" y="0"/>
                </a:cubicBezTo>
                <a:cubicBezTo>
                  <a:pt x="178403" y="0"/>
                  <a:pt x="229772" y="9379"/>
                  <a:pt x="281354" y="14068"/>
                </a:cubicBezTo>
                <a:cubicBezTo>
                  <a:pt x="299388" y="18576"/>
                  <a:pt x="359643" y="32110"/>
                  <a:pt x="379828" y="42203"/>
                </a:cubicBezTo>
                <a:cubicBezTo>
                  <a:pt x="385760" y="45169"/>
                  <a:pt x="389207" y="51582"/>
                  <a:pt x="393896" y="56271"/>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Freeform 26"/>
          <p:cNvSpPr/>
          <p:nvPr/>
        </p:nvSpPr>
        <p:spPr>
          <a:xfrm>
            <a:off x="10199077" y="337625"/>
            <a:ext cx="661181" cy="140677"/>
          </a:xfrm>
          <a:custGeom>
            <a:avLst/>
            <a:gdLst>
              <a:gd name="connsiteX0" fmla="*/ 0 w 661181"/>
              <a:gd name="connsiteY0" fmla="*/ 140677 h 140677"/>
              <a:gd name="connsiteX1" fmla="*/ 309489 w 661181"/>
              <a:gd name="connsiteY1" fmla="*/ 14067 h 140677"/>
              <a:gd name="connsiteX2" fmla="*/ 351692 w 661181"/>
              <a:gd name="connsiteY2" fmla="*/ 0 h 140677"/>
              <a:gd name="connsiteX3" fmla="*/ 590843 w 661181"/>
              <a:gd name="connsiteY3" fmla="*/ 14067 h 140677"/>
              <a:gd name="connsiteX4" fmla="*/ 633046 w 661181"/>
              <a:gd name="connsiteY4" fmla="*/ 42203 h 140677"/>
              <a:gd name="connsiteX5" fmla="*/ 661181 w 661181"/>
              <a:gd name="connsiteY5" fmla="*/ 84406 h 140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1181" h="140677">
                <a:moveTo>
                  <a:pt x="0" y="140677"/>
                </a:moveTo>
                <a:lnTo>
                  <a:pt x="309489" y="14067"/>
                </a:lnTo>
                <a:cubicBezTo>
                  <a:pt x="323257" y="8560"/>
                  <a:pt x="336863" y="0"/>
                  <a:pt x="351692" y="0"/>
                </a:cubicBezTo>
                <a:cubicBezTo>
                  <a:pt x="431547" y="0"/>
                  <a:pt x="511126" y="9378"/>
                  <a:pt x="590843" y="14067"/>
                </a:cubicBezTo>
                <a:cubicBezTo>
                  <a:pt x="604911" y="23446"/>
                  <a:pt x="621091" y="30248"/>
                  <a:pt x="633046" y="42203"/>
                </a:cubicBezTo>
                <a:cubicBezTo>
                  <a:pt x="645001" y="54158"/>
                  <a:pt x="661181" y="84406"/>
                  <a:pt x="661181" y="8440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Freeform 27"/>
          <p:cNvSpPr/>
          <p:nvPr/>
        </p:nvSpPr>
        <p:spPr>
          <a:xfrm>
            <a:off x="11746459" y="886265"/>
            <a:ext cx="98538" cy="829993"/>
          </a:xfrm>
          <a:custGeom>
            <a:avLst/>
            <a:gdLst>
              <a:gd name="connsiteX0" fmla="*/ 64 w 98538"/>
              <a:gd name="connsiteY0" fmla="*/ 0 h 829993"/>
              <a:gd name="connsiteX1" fmla="*/ 70403 w 98538"/>
              <a:gd name="connsiteY1" fmla="*/ 70338 h 829993"/>
              <a:gd name="connsiteX2" fmla="*/ 98538 w 98538"/>
              <a:gd name="connsiteY2" fmla="*/ 211015 h 829993"/>
              <a:gd name="connsiteX3" fmla="*/ 56335 w 98538"/>
              <a:gd name="connsiteY3" fmla="*/ 661181 h 829993"/>
              <a:gd name="connsiteX4" fmla="*/ 14132 w 98538"/>
              <a:gd name="connsiteY4" fmla="*/ 731520 h 829993"/>
              <a:gd name="connsiteX5" fmla="*/ 64 w 98538"/>
              <a:gd name="connsiteY5" fmla="*/ 829993 h 829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538" h="829993">
                <a:moveTo>
                  <a:pt x="64" y="0"/>
                </a:moveTo>
                <a:cubicBezTo>
                  <a:pt x="23510" y="23446"/>
                  <a:pt x="50508" y="43812"/>
                  <a:pt x="70403" y="70338"/>
                </a:cubicBezTo>
                <a:cubicBezTo>
                  <a:pt x="87733" y="93445"/>
                  <a:pt x="98522" y="210902"/>
                  <a:pt x="98538" y="211015"/>
                </a:cubicBezTo>
                <a:cubicBezTo>
                  <a:pt x="83331" y="606399"/>
                  <a:pt x="123052" y="461029"/>
                  <a:pt x="56335" y="661181"/>
                </a:cubicBezTo>
                <a:cubicBezTo>
                  <a:pt x="38073" y="715966"/>
                  <a:pt x="52752" y="692899"/>
                  <a:pt x="14132" y="731520"/>
                </a:cubicBezTo>
                <a:cubicBezTo>
                  <a:pt x="-1775" y="811054"/>
                  <a:pt x="64" y="777948"/>
                  <a:pt x="64" y="82999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Freeform 28"/>
          <p:cNvSpPr/>
          <p:nvPr/>
        </p:nvSpPr>
        <p:spPr>
          <a:xfrm>
            <a:off x="11746523" y="2560320"/>
            <a:ext cx="14068" cy="98474"/>
          </a:xfrm>
          <a:custGeom>
            <a:avLst/>
            <a:gdLst>
              <a:gd name="connsiteX0" fmla="*/ 0 w 14068"/>
              <a:gd name="connsiteY0" fmla="*/ 0 h 98474"/>
              <a:gd name="connsiteX1" fmla="*/ 14068 w 14068"/>
              <a:gd name="connsiteY1" fmla="*/ 98474 h 98474"/>
            </a:gdLst>
            <a:ahLst/>
            <a:cxnLst>
              <a:cxn ang="0">
                <a:pos x="connsiteX0" y="connsiteY0"/>
              </a:cxn>
              <a:cxn ang="0">
                <a:pos x="connsiteX1" y="connsiteY1"/>
              </a:cxn>
            </a:cxnLst>
            <a:rect l="l" t="t" r="r" b="b"/>
            <a:pathLst>
              <a:path w="14068" h="98474">
                <a:moveTo>
                  <a:pt x="0" y="0"/>
                </a:moveTo>
                <a:lnTo>
                  <a:pt x="14068" y="984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Freeform 29"/>
          <p:cNvSpPr/>
          <p:nvPr/>
        </p:nvSpPr>
        <p:spPr>
          <a:xfrm>
            <a:off x="11844997" y="2672862"/>
            <a:ext cx="56271" cy="323556"/>
          </a:xfrm>
          <a:custGeom>
            <a:avLst/>
            <a:gdLst>
              <a:gd name="connsiteX0" fmla="*/ 0 w 56271"/>
              <a:gd name="connsiteY0" fmla="*/ 0 h 323556"/>
              <a:gd name="connsiteX1" fmla="*/ 42203 w 56271"/>
              <a:gd name="connsiteY1" fmla="*/ 309489 h 323556"/>
              <a:gd name="connsiteX2" fmla="*/ 56271 w 56271"/>
              <a:gd name="connsiteY2" fmla="*/ 323556 h 323556"/>
            </a:gdLst>
            <a:ahLst/>
            <a:cxnLst>
              <a:cxn ang="0">
                <a:pos x="connsiteX0" y="connsiteY0"/>
              </a:cxn>
              <a:cxn ang="0">
                <a:pos x="connsiteX1" y="connsiteY1"/>
              </a:cxn>
              <a:cxn ang="0">
                <a:pos x="connsiteX2" y="connsiteY2"/>
              </a:cxn>
            </a:cxnLst>
            <a:rect l="l" t="t" r="r" b="b"/>
            <a:pathLst>
              <a:path w="56271" h="323556">
                <a:moveTo>
                  <a:pt x="0" y="0"/>
                </a:moveTo>
                <a:cubicBezTo>
                  <a:pt x="9806" y="176498"/>
                  <a:pt x="-22391" y="201832"/>
                  <a:pt x="42203" y="309489"/>
                </a:cubicBezTo>
                <a:cubicBezTo>
                  <a:pt x="45615" y="315175"/>
                  <a:pt x="51582" y="318867"/>
                  <a:pt x="56271" y="32355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reeform 30"/>
          <p:cNvSpPr/>
          <p:nvPr/>
        </p:nvSpPr>
        <p:spPr>
          <a:xfrm>
            <a:off x="11773971" y="3995225"/>
            <a:ext cx="42891" cy="450166"/>
          </a:xfrm>
          <a:custGeom>
            <a:avLst/>
            <a:gdLst>
              <a:gd name="connsiteX0" fmla="*/ 42891 w 42891"/>
              <a:gd name="connsiteY0" fmla="*/ 0 h 450166"/>
              <a:gd name="connsiteX1" fmla="*/ 687 w 42891"/>
              <a:gd name="connsiteY1" fmla="*/ 450166 h 450166"/>
            </a:gdLst>
            <a:ahLst/>
            <a:cxnLst>
              <a:cxn ang="0">
                <a:pos x="connsiteX0" y="connsiteY0"/>
              </a:cxn>
              <a:cxn ang="0">
                <a:pos x="connsiteX1" y="connsiteY1"/>
              </a:cxn>
            </a:cxnLst>
            <a:rect l="l" t="t" r="r" b="b"/>
            <a:pathLst>
              <a:path w="42891" h="450166">
                <a:moveTo>
                  <a:pt x="42891" y="0"/>
                </a:moveTo>
                <a:cubicBezTo>
                  <a:pt x="-8821" y="327500"/>
                  <a:pt x="687" y="177087"/>
                  <a:pt x="687" y="45016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58379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78822"/>
            <a:ext cx="10515600" cy="927463"/>
          </a:xfrm>
        </p:spPr>
        <p:txBody>
          <a:bodyPr>
            <a:normAutofit/>
          </a:bodyPr>
          <a:lstStyle/>
          <a:p>
            <a:r>
              <a:rPr lang="en-GB" dirty="0"/>
              <a:t>Lets Dance</a:t>
            </a:r>
          </a:p>
        </p:txBody>
      </p:sp>
      <p:sp>
        <p:nvSpPr>
          <p:cNvPr id="3" name="Content Placeholder 2"/>
          <p:cNvSpPr>
            <a:spLocks noGrp="1"/>
          </p:cNvSpPr>
          <p:nvPr>
            <p:ph idx="1"/>
          </p:nvPr>
        </p:nvSpPr>
        <p:spPr>
          <a:xfrm>
            <a:off x="569741" y="3809329"/>
            <a:ext cx="10515600" cy="3250883"/>
          </a:xfrm>
        </p:spPr>
        <p:txBody>
          <a:bodyPr/>
          <a:lstStyle/>
          <a:p>
            <a:pPr marL="0" indent="0">
              <a:buNone/>
            </a:pPr>
            <a:r>
              <a:rPr lang="en-GB" b="1" dirty="0">
                <a:hlinkClick r:id="rId2"/>
              </a:rPr>
              <a:t>Watch some clips of the lindy hop and jitterbug.  Then try it yourself.</a:t>
            </a:r>
          </a:p>
          <a:p>
            <a:r>
              <a:rPr lang="en-GB" dirty="0">
                <a:hlinkClick r:id="rId2"/>
              </a:rPr>
              <a:t>https://www.bbc.co.uk/bitesize/clips/zwn4wmn</a:t>
            </a:r>
          </a:p>
          <a:p>
            <a:r>
              <a:rPr lang="en-GB" dirty="0">
                <a:hlinkClick r:id="rId2"/>
              </a:rPr>
              <a:t>https://www.youtube.com/watch?v=FCT-Qo76C4E</a:t>
            </a:r>
            <a:endParaRPr lang="en-GB" dirty="0"/>
          </a:p>
          <a:p>
            <a:r>
              <a:rPr lang="en-GB" dirty="0">
                <a:hlinkClick r:id="rId3"/>
              </a:rPr>
              <a:t>https://www.youtube.com/watch?v=Xu6Y9cAQqIs</a:t>
            </a:r>
            <a:endParaRPr lang="en-GB" dirty="0"/>
          </a:p>
          <a:p>
            <a:endParaRPr lang="en-GB" dirty="0"/>
          </a:p>
        </p:txBody>
      </p:sp>
      <p:sp>
        <p:nvSpPr>
          <p:cNvPr id="4" name="Rectangle 3"/>
          <p:cNvSpPr/>
          <p:nvPr/>
        </p:nvSpPr>
        <p:spPr>
          <a:xfrm>
            <a:off x="4667794" y="1306285"/>
            <a:ext cx="6096000" cy="2308324"/>
          </a:xfrm>
          <a:prstGeom prst="rect">
            <a:avLst/>
          </a:prstGeom>
        </p:spPr>
        <p:txBody>
          <a:bodyPr>
            <a:spAutoFit/>
          </a:bodyPr>
          <a:lstStyle/>
          <a:p>
            <a:r>
              <a:rPr lang="en-GB" dirty="0">
                <a:solidFill>
                  <a:srgbClr val="231F20"/>
                </a:solidFill>
                <a:latin typeface="ReithSans"/>
              </a:rPr>
              <a:t>What music are we going to play? In the 1940’ jazz was really popular. Energetic, athletic and full of fun, the Lindy Hop evolved with the jazz music of the time. The American soldiers stationed in Britain during World War Two brought their dances with them and a craze began. Lindy was a fusion of many dances that preceded it, combining partner and solo dancing. It is mainly based on jazz, tap, breakaway and the Charleston.</a:t>
            </a:r>
            <a:endParaRPr lang="en-GB" dirty="0"/>
          </a:p>
        </p:txBody>
      </p:sp>
      <p:pic>
        <p:nvPicPr>
          <p:cNvPr id="5" name="Picture 4" descr="Lindy Hop at Herräng Dance Camp | Week 5 at Herräng Dance ..."/>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86890" y="1306285"/>
            <a:ext cx="1535430" cy="2047240"/>
          </a:xfrm>
          <a:prstGeom prst="rect">
            <a:avLst/>
          </a:prstGeom>
        </p:spPr>
      </p:pic>
    </p:spTree>
    <p:extLst>
      <p:ext uri="{BB962C8B-B14F-4D97-AF65-F5344CB8AC3E}">
        <p14:creationId xmlns:p14="http://schemas.microsoft.com/office/powerpoint/2010/main" val="3318186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Songs to sing</a:t>
            </a:r>
            <a:br>
              <a:rPr lang="en-GB" dirty="0"/>
            </a:br>
            <a:r>
              <a:rPr lang="en-GB" sz="2800" dirty="0"/>
              <a:t>Why not encourage your street to sing.  Here are some popular songs of the day.</a:t>
            </a:r>
            <a:endParaRPr lang="en-GB" dirty="0"/>
          </a:p>
        </p:txBody>
      </p:sp>
      <p:sp>
        <p:nvSpPr>
          <p:cNvPr id="3" name="Content Placeholder 2"/>
          <p:cNvSpPr>
            <a:spLocks noGrp="1"/>
          </p:cNvSpPr>
          <p:nvPr>
            <p:ph idx="1"/>
          </p:nvPr>
        </p:nvSpPr>
        <p:spPr/>
        <p:txBody>
          <a:bodyPr>
            <a:normAutofit fontScale="47500" lnSpcReduction="20000"/>
          </a:bodyPr>
          <a:lstStyle/>
          <a:p>
            <a:pPr marL="0" indent="0">
              <a:buNone/>
            </a:pPr>
            <a:r>
              <a:rPr lang="en-GB" u="sng" dirty="0"/>
              <a:t>Well Meet Again  </a:t>
            </a:r>
            <a:r>
              <a:rPr lang="en-GB" u="sng" dirty="0">
                <a:hlinkClick r:id="rId2"/>
              </a:rPr>
              <a:t>Vera Lynn</a:t>
            </a:r>
            <a:endParaRPr lang="en-GB" u="sng" dirty="0"/>
          </a:p>
          <a:p>
            <a:pPr marL="0" indent="0">
              <a:buNone/>
            </a:pPr>
            <a:r>
              <a:rPr lang="en-GB" dirty="0"/>
              <a:t>We'll meet again</a:t>
            </a:r>
            <a:br>
              <a:rPr lang="en-GB" dirty="0"/>
            </a:br>
            <a:r>
              <a:rPr lang="en-GB" dirty="0"/>
              <a:t>Don't know where</a:t>
            </a:r>
            <a:br>
              <a:rPr lang="en-GB" dirty="0"/>
            </a:br>
            <a:r>
              <a:rPr lang="en-GB" dirty="0"/>
              <a:t>Don't know when</a:t>
            </a:r>
            <a:br>
              <a:rPr lang="en-GB" dirty="0"/>
            </a:br>
            <a:r>
              <a:rPr lang="en-GB" dirty="0"/>
              <a:t>But I know we'll meet again some sunny day</a:t>
            </a:r>
            <a:br>
              <a:rPr lang="en-GB" dirty="0"/>
            </a:br>
            <a:r>
              <a:rPr lang="en-GB" dirty="0"/>
              <a:t>Keep smiling through</a:t>
            </a:r>
            <a:br>
              <a:rPr lang="en-GB" dirty="0"/>
            </a:br>
            <a:r>
              <a:rPr lang="en-GB" dirty="0"/>
              <a:t>Just like you always do</a:t>
            </a:r>
            <a:br>
              <a:rPr lang="en-GB" dirty="0"/>
            </a:br>
            <a:r>
              <a:rPr lang="en-GB" dirty="0"/>
              <a:t>'Till the blue skies drive the dark clouds far away </a:t>
            </a:r>
          </a:p>
          <a:p>
            <a:pPr marL="0" indent="0">
              <a:buNone/>
            </a:pPr>
            <a:r>
              <a:rPr lang="en-GB" dirty="0"/>
              <a:t>So will you please say hello</a:t>
            </a:r>
            <a:br>
              <a:rPr lang="en-GB" dirty="0"/>
            </a:br>
            <a:r>
              <a:rPr lang="en-GB" dirty="0"/>
              <a:t>To the folks that I know</a:t>
            </a:r>
            <a:br>
              <a:rPr lang="en-GB" dirty="0"/>
            </a:br>
            <a:r>
              <a:rPr lang="en-GB" dirty="0"/>
              <a:t>Tell them I won't be long</a:t>
            </a:r>
            <a:br>
              <a:rPr lang="en-GB" dirty="0"/>
            </a:br>
            <a:r>
              <a:rPr lang="en-GB" dirty="0"/>
              <a:t>They'll be happy to know </a:t>
            </a:r>
            <a:br>
              <a:rPr lang="en-GB" dirty="0"/>
            </a:br>
            <a:r>
              <a:rPr lang="en-GB" dirty="0"/>
              <a:t>That as you saw me go</a:t>
            </a:r>
            <a:br>
              <a:rPr lang="en-GB" dirty="0"/>
            </a:br>
            <a:r>
              <a:rPr lang="en-GB" dirty="0"/>
              <a:t>I was singing this song</a:t>
            </a:r>
          </a:p>
          <a:p>
            <a:pPr marL="0" indent="0">
              <a:buNone/>
            </a:pPr>
            <a:r>
              <a:rPr lang="en-GB" dirty="0"/>
              <a:t>We'll meet again</a:t>
            </a:r>
            <a:br>
              <a:rPr lang="en-GB" dirty="0"/>
            </a:br>
            <a:r>
              <a:rPr lang="en-GB" dirty="0"/>
              <a:t>Don't know where</a:t>
            </a:r>
            <a:br>
              <a:rPr lang="en-GB" dirty="0"/>
            </a:br>
            <a:r>
              <a:rPr lang="en-GB" dirty="0"/>
              <a:t>Don't know when</a:t>
            </a:r>
            <a:br>
              <a:rPr lang="en-GB" dirty="0"/>
            </a:br>
            <a:r>
              <a:rPr lang="en-GB" dirty="0"/>
              <a:t>But I know we'll meet again some sunny day</a:t>
            </a:r>
          </a:p>
          <a:p>
            <a:pPr marL="0" indent="0">
              <a:buNone/>
            </a:pPr>
            <a:r>
              <a:rPr lang="en-GB" dirty="0"/>
              <a:t>We'll meet again</a:t>
            </a:r>
            <a:br>
              <a:rPr lang="en-GB" dirty="0"/>
            </a:br>
            <a:r>
              <a:rPr lang="en-GB" dirty="0"/>
              <a:t>Don't know where </a:t>
            </a:r>
            <a:br>
              <a:rPr lang="en-GB" dirty="0"/>
            </a:br>
            <a:r>
              <a:rPr lang="en-GB" dirty="0"/>
              <a:t>Don't know when</a:t>
            </a:r>
            <a:br>
              <a:rPr lang="en-GB" dirty="0"/>
            </a:br>
            <a:r>
              <a:rPr lang="en-GB" dirty="0"/>
              <a:t>But I know we'll meet again some sunny day</a:t>
            </a:r>
            <a:br>
              <a:rPr lang="en-GB" dirty="0"/>
            </a:br>
            <a:r>
              <a:rPr lang="en-GB" dirty="0"/>
              <a:t>Keep smiling through </a:t>
            </a:r>
            <a:br>
              <a:rPr lang="en-GB" dirty="0"/>
            </a:br>
            <a:r>
              <a:rPr lang="en-GB" dirty="0"/>
              <a:t>Just like you always do</a:t>
            </a:r>
            <a:br>
              <a:rPr lang="en-GB" dirty="0"/>
            </a:br>
            <a:r>
              <a:rPr lang="en-GB" dirty="0"/>
              <a:t>'Til the blue skies </a:t>
            </a:r>
            <a:br>
              <a:rPr lang="en-GB" dirty="0"/>
            </a:br>
            <a:r>
              <a:rPr lang="en-GB" dirty="0"/>
              <a:t>Drive the dark… </a:t>
            </a:r>
          </a:p>
          <a:p>
            <a:pPr marL="0" indent="0">
              <a:buNone/>
            </a:pPr>
            <a:endParaRPr lang="en-GB" dirty="0"/>
          </a:p>
        </p:txBody>
      </p:sp>
      <p:pic>
        <p:nvPicPr>
          <p:cNvPr id="4" name="Picture 3" descr="File:Musical note nicu bucule 01.svg - Wikipedia"/>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250681" y="148040"/>
            <a:ext cx="794825" cy="794825"/>
          </a:xfrm>
          <a:prstGeom prst="rect">
            <a:avLst/>
          </a:prstGeom>
        </p:spPr>
      </p:pic>
      <p:pic>
        <p:nvPicPr>
          <p:cNvPr id="5" name="Picture 4" descr="Dame Vera Lynn on the White Cliffs of Dover | The SWLing Post"/>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690688"/>
            <a:ext cx="3546524" cy="1993576"/>
          </a:xfrm>
          <a:prstGeom prst="rect">
            <a:avLst/>
          </a:prstGeom>
        </p:spPr>
      </p:pic>
      <p:sp>
        <p:nvSpPr>
          <p:cNvPr id="6" name="TextBox 5"/>
          <p:cNvSpPr txBox="1"/>
          <p:nvPr/>
        </p:nvSpPr>
        <p:spPr>
          <a:xfrm>
            <a:off x="5528603" y="4247421"/>
            <a:ext cx="5029005" cy="369332"/>
          </a:xfrm>
          <a:prstGeom prst="rect">
            <a:avLst/>
          </a:prstGeom>
          <a:noFill/>
        </p:spPr>
        <p:txBody>
          <a:bodyPr wrap="none" rtlCol="0">
            <a:spAutoFit/>
          </a:bodyPr>
          <a:lstStyle/>
          <a:p>
            <a:r>
              <a:rPr lang="en-GB" dirty="0"/>
              <a:t>https://www.youtube.com/watch?v=T5C4meGkNyc</a:t>
            </a:r>
          </a:p>
        </p:txBody>
      </p:sp>
    </p:spTree>
    <p:extLst>
      <p:ext uri="{BB962C8B-B14F-4D97-AF65-F5344CB8AC3E}">
        <p14:creationId xmlns:p14="http://schemas.microsoft.com/office/powerpoint/2010/main" val="1277182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455799" y="295117"/>
            <a:ext cx="792549" cy="798645"/>
          </a:xfrm>
          <a:prstGeom prst="rect">
            <a:avLst/>
          </a:prstGeom>
        </p:spPr>
      </p:pic>
      <p:sp>
        <p:nvSpPr>
          <p:cNvPr id="6" name="TextBox 5"/>
          <p:cNvSpPr txBox="1"/>
          <p:nvPr/>
        </p:nvSpPr>
        <p:spPr>
          <a:xfrm>
            <a:off x="5697416" y="5036234"/>
            <a:ext cx="4894225" cy="369332"/>
          </a:xfrm>
          <a:prstGeom prst="rect">
            <a:avLst/>
          </a:prstGeom>
          <a:noFill/>
        </p:spPr>
        <p:txBody>
          <a:bodyPr wrap="none" rtlCol="0">
            <a:spAutoFit/>
          </a:bodyPr>
          <a:lstStyle/>
          <a:p>
            <a:r>
              <a:rPr lang="en-GB" dirty="0"/>
              <a:t>https://www.youtube.com/watch?v=xaJ-Ou5gTdw</a:t>
            </a:r>
          </a:p>
        </p:txBody>
      </p:sp>
      <p:sp>
        <p:nvSpPr>
          <p:cNvPr id="7" name="TextBox 6"/>
          <p:cNvSpPr txBox="1"/>
          <p:nvPr/>
        </p:nvSpPr>
        <p:spPr>
          <a:xfrm>
            <a:off x="618978" y="1660942"/>
            <a:ext cx="4768948" cy="4278094"/>
          </a:xfrm>
          <a:prstGeom prst="rect">
            <a:avLst/>
          </a:prstGeom>
          <a:noFill/>
        </p:spPr>
        <p:txBody>
          <a:bodyPr wrap="square" rtlCol="0">
            <a:spAutoFit/>
          </a:bodyPr>
          <a:lstStyle/>
          <a:p>
            <a:r>
              <a:rPr lang="en-GB" sz="1600" dirty="0"/>
              <a:t>Down in the meadow in a little bitty pool,</a:t>
            </a:r>
            <a:br>
              <a:rPr lang="en-GB" sz="1600" dirty="0"/>
            </a:br>
            <a:r>
              <a:rPr lang="en-GB" sz="1600" dirty="0"/>
              <a:t>Swam three little fishes and a mama fishie too,</a:t>
            </a:r>
            <a:br>
              <a:rPr lang="en-GB" sz="1600" dirty="0"/>
            </a:br>
            <a:r>
              <a:rPr lang="en-GB" sz="1600" dirty="0"/>
              <a:t>“Swim” said the mama fishie, swim if you can,</a:t>
            </a:r>
            <a:br>
              <a:rPr lang="en-GB" sz="1600" dirty="0"/>
            </a:br>
            <a:r>
              <a:rPr lang="en-GB" sz="1600" dirty="0"/>
              <a:t>And they swam and they swam all over the dam.</a:t>
            </a:r>
          </a:p>
          <a:p>
            <a:r>
              <a:rPr lang="en-GB" sz="1600" dirty="0"/>
              <a:t>Boop boop dit-tem dat-tem what-tem Chu!</a:t>
            </a:r>
            <a:br>
              <a:rPr lang="en-GB" sz="1600" dirty="0"/>
            </a:br>
            <a:r>
              <a:rPr lang="en-GB" sz="1600" dirty="0"/>
              <a:t>Boop boop dit-tem dat-tem what-tem Chu!</a:t>
            </a:r>
            <a:br>
              <a:rPr lang="en-GB" sz="1600" dirty="0"/>
            </a:br>
            <a:r>
              <a:rPr lang="en-GB" sz="1600" dirty="0"/>
              <a:t>Boop boop dit-tem dat-tem what-tem Chu!</a:t>
            </a:r>
            <a:br>
              <a:rPr lang="en-GB" sz="1600" dirty="0"/>
            </a:br>
            <a:r>
              <a:rPr lang="en-GB" sz="1600" dirty="0"/>
              <a:t>And they swam and they swam all over the dam.</a:t>
            </a:r>
            <a:br>
              <a:rPr lang="en-GB" sz="1600" dirty="0"/>
            </a:br>
            <a:r>
              <a:rPr lang="en-GB" sz="1600" dirty="0"/>
              <a:t>“Stop” said the mama fishie,</a:t>
            </a:r>
            <a:br>
              <a:rPr lang="en-GB" sz="1600" dirty="0"/>
            </a:br>
            <a:r>
              <a:rPr lang="en-GB" sz="1600" dirty="0"/>
              <a:t>“or you’ll get lost”,</a:t>
            </a:r>
            <a:br>
              <a:rPr lang="en-GB" sz="1600" dirty="0"/>
            </a:br>
            <a:r>
              <a:rPr lang="en-GB" sz="1600" dirty="0"/>
              <a:t>The three little fishies didn’t wanna be bossed.</a:t>
            </a:r>
            <a:br>
              <a:rPr lang="en-GB" sz="1600" dirty="0"/>
            </a:br>
            <a:r>
              <a:rPr lang="en-GB" sz="1600" dirty="0"/>
              <a:t>The three little fishies went off on a spree,</a:t>
            </a:r>
            <a:br>
              <a:rPr lang="en-GB" sz="1600" dirty="0"/>
            </a:br>
            <a:r>
              <a:rPr lang="en-GB" sz="1600" dirty="0"/>
              <a:t>And they swam and they swam right out to the sea.</a:t>
            </a:r>
          </a:p>
          <a:p>
            <a:r>
              <a:rPr lang="en-GB" sz="1600" dirty="0"/>
              <a:t>Boop boop dit-tem dat-tem what-tem Chu!</a:t>
            </a:r>
            <a:br>
              <a:rPr lang="en-GB" sz="1600" dirty="0"/>
            </a:br>
            <a:r>
              <a:rPr lang="en-GB" sz="1600" dirty="0"/>
              <a:t>Boop boop dit-tem dat-tem what-tem Chu!</a:t>
            </a:r>
            <a:br>
              <a:rPr lang="en-GB" sz="1600" dirty="0"/>
            </a:br>
            <a:r>
              <a:rPr lang="en-GB" sz="1600" dirty="0"/>
              <a:t>Boop boop dit-tem dat-tem what-tem Chu, </a:t>
            </a:r>
            <a:br>
              <a:rPr lang="en-GB" sz="1600" dirty="0"/>
            </a:br>
            <a:r>
              <a:rPr lang="en-GB" sz="1600" dirty="0"/>
              <a:t>And they swam and they swam right out to the sea.</a:t>
            </a:r>
          </a:p>
        </p:txBody>
      </p:sp>
      <p:sp>
        <p:nvSpPr>
          <p:cNvPr id="9" name="TextBox 8"/>
          <p:cNvSpPr txBox="1"/>
          <p:nvPr/>
        </p:nvSpPr>
        <p:spPr>
          <a:xfrm>
            <a:off x="618978" y="909096"/>
            <a:ext cx="6161649" cy="523220"/>
          </a:xfrm>
          <a:prstGeom prst="rect">
            <a:avLst/>
          </a:prstGeom>
          <a:noFill/>
        </p:spPr>
        <p:txBody>
          <a:bodyPr wrap="square" rtlCol="0">
            <a:spAutoFit/>
          </a:bodyPr>
          <a:lstStyle/>
          <a:p>
            <a:r>
              <a:rPr lang="en-GB" sz="2800" dirty="0"/>
              <a:t>Three Little Fishes    The Andrews Sisters</a:t>
            </a:r>
          </a:p>
        </p:txBody>
      </p:sp>
      <p:pic>
        <p:nvPicPr>
          <p:cNvPr id="10" name="Picture 9" descr="Pin Up Spirit: The Andrews Sisters"/>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160454" y="1535465"/>
            <a:ext cx="2490019" cy="3292587"/>
          </a:xfrm>
          <a:prstGeom prst="rect">
            <a:avLst/>
          </a:prstGeom>
        </p:spPr>
      </p:pic>
    </p:spTree>
    <p:extLst>
      <p:ext uri="{BB962C8B-B14F-4D97-AF65-F5344CB8AC3E}">
        <p14:creationId xmlns:p14="http://schemas.microsoft.com/office/powerpoint/2010/main" val="1686788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862" y="940617"/>
            <a:ext cx="10515600" cy="1325563"/>
          </a:xfrm>
        </p:spPr>
        <p:txBody>
          <a:bodyPr/>
          <a:lstStyle/>
          <a:p>
            <a:r>
              <a:rPr lang="en-GB" dirty="0"/>
              <a:t>Rationing  </a:t>
            </a:r>
          </a:p>
        </p:txBody>
      </p:sp>
      <p:pic>
        <p:nvPicPr>
          <p:cNvPr id="4" name="Content Placeholder 3" descr="Era - Witchcraft and Wizardry"/>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00135" y="365125"/>
            <a:ext cx="6551257" cy="2476549"/>
          </a:xfrm>
        </p:spPr>
      </p:pic>
      <p:sp>
        <p:nvSpPr>
          <p:cNvPr id="5" name="Title 1"/>
          <p:cNvSpPr txBox="1">
            <a:spLocks/>
          </p:cNvSpPr>
          <p:nvPr/>
        </p:nvSpPr>
        <p:spPr>
          <a:xfrm>
            <a:off x="498231" y="3318692"/>
            <a:ext cx="10515600" cy="3166514"/>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t>Rationing during VE day was still going on.  You could make some wartime treats for your celebration or trying looking for some of your own.</a:t>
            </a:r>
          </a:p>
          <a:p>
            <a:pPr algn="ctr"/>
            <a:endParaRPr lang="en-GB" sz="4000" dirty="0"/>
          </a:p>
          <a:p>
            <a:pPr algn="ctr"/>
            <a:r>
              <a:rPr lang="en-GB" sz="4000" dirty="0"/>
              <a:t> </a:t>
            </a:r>
            <a:r>
              <a:rPr lang="en-GB" dirty="0"/>
              <a:t> </a:t>
            </a:r>
          </a:p>
        </p:txBody>
      </p:sp>
    </p:spTree>
    <p:extLst>
      <p:ext uri="{BB962C8B-B14F-4D97-AF65-F5344CB8AC3E}">
        <p14:creationId xmlns:p14="http://schemas.microsoft.com/office/powerpoint/2010/main" val="155601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Recipes: Pear Crumble</a:t>
            </a:r>
          </a:p>
        </p:txBody>
      </p:sp>
      <p:sp>
        <p:nvSpPr>
          <p:cNvPr id="3" name="Content Placeholder 2"/>
          <p:cNvSpPr>
            <a:spLocks noGrp="1"/>
          </p:cNvSpPr>
          <p:nvPr>
            <p:ph idx="1"/>
          </p:nvPr>
        </p:nvSpPr>
        <p:spPr>
          <a:xfrm>
            <a:off x="739726" y="1361391"/>
            <a:ext cx="4366846" cy="4351338"/>
          </a:xfrm>
        </p:spPr>
        <p:txBody>
          <a:bodyPr>
            <a:normAutofit fontScale="85000" lnSpcReduction="20000"/>
          </a:bodyPr>
          <a:lstStyle/>
          <a:p>
            <a:r>
              <a:rPr lang="en-GB" dirty="0"/>
              <a:t>6-8 cored pears (ripe for eating). Leave skins on</a:t>
            </a:r>
          </a:p>
          <a:p>
            <a:r>
              <a:rPr lang="en-GB" dirty="0"/>
              <a:t>1/2 cup of brown sugar</a:t>
            </a:r>
          </a:p>
          <a:p>
            <a:r>
              <a:rPr lang="en-GB" dirty="0"/>
              <a:t>handful of sultanas</a:t>
            </a:r>
          </a:p>
          <a:p>
            <a:r>
              <a:rPr lang="en-GB" dirty="0"/>
              <a:t>lemon juice/zest if available</a:t>
            </a:r>
          </a:p>
          <a:p>
            <a:r>
              <a:rPr lang="en-GB" dirty="0"/>
              <a:t>1/2 cup of wholewheat flour</a:t>
            </a:r>
          </a:p>
          <a:p>
            <a:r>
              <a:rPr lang="en-GB" dirty="0"/>
              <a:t>1/2 cup of rolled oats</a:t>
            </a:r>
          </a:p>
          <a:p>
            <a:r>
              <a:rPr lang="en-GB" dirty="0"/>
              <a:t>1/2 teaspoon all spice/mixed spice</a:t>
            </a:r>
          </a:p>
          <a:p>
            <a:r>
              <a:rPr lang="en-GB" dirty="0"/>
              <a:t>2 tablespoons margarine</a:t>
            </a:r>
          </a:p>
          <a:p>
            <a:r>
              <a:rPr lang="en-GB" dirty="0"/>
              <a:t>custard powder, sugar and milk (for custard)</a:t>
            </a:r>
          </a:p>
          <a:p>
            <a:endParaRPr lang="en-GB" dirty="0"/>
          </a:p>
        </p:txBody>
      </p:sp>
      <p:sp>
        <p:nvSpPr>
          <p:cNvPr id="4" name="Content Placeholder 2"/>
          <p:cNvSpPr txBox="1">
            <a:spLocks/>
          </p:cNvSpPr>
          <p:nvPr/>
        </p:nvSpPr>
        <p:spPr>
          <a:xfrm>
            <a:off x="6785317" y="2677318"/>
            <a:ext cx="4366846" cy="4351338"/>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Take the 8 ripe to eat pears and core them and chop them up (leaving the skins on)</a:t>
            </a:r>
          </a:p>
          <a:p>
            <a:r>
              <a:rPr lang="en-GB" dirty="0"/>
              <a:t>Squirt a little lemon juice in and zest if available</a:t>
            </a:r>
          </a:p>
          <a:p>
            <a:r>
              <a:rPr lang="en-GB" dirty="0"/>
              <a:t>Mix together with sultanas and place in a greased 7 inch cooking pan for teh oven</a:t>
            </a:r>
          </a:p>
          <a:p>
            <a:r>
              <a:rPr lang="en-GB" dirty="0"/>
              <a:t>Mix the sugar and the all spice together and sprinkle evenly over the top of the pears in the pan</a:t>
            </a:r>
          </a:p>
          <a:p>
            <a:r>
              <a:rPr lang="en-GB" dirty="0"/>
              <a:t>Mix 1/2 cup whole wheat flour and 1/2 cup of rolled oats together in a bowl</a:t>
            </a:r>
          </a:p>
          <a:p>
            <a:r>
              <a:rPr lang="en-GB" dirty="0"/>
              <a:t>Rub in the margarine until mixture resembles bread crumbs</a:t>
            </a:r>
          </a:p>
          <a:p>
            <a:r>
              <a:rPr lang="en-GB" dirty="0"/>
              <a:t>Sprinkle this over the top evenly</a:t>
            </a:r>
          </a:p>
          <a:p>
            <a:r>
              <a:rPr lang="en-GB" dirty="0"/>
              <a:t>Place in pre-heated over at 200 centigrade for about 40 mins</a:t>
            </a:r>
          </a:p>
          <a:p>
            <a:r>
              <a:rPr lang="en-GB" dirty="0"/>
              <a:t>Make a nice thick custard as per instructions on the can and serve hot crumble on top of hot custard</a:t>
            </a:r>
          </a:p>
          <a:p>
            <a:r>
              <a:rPr lang="en-GB" dirty="0"/>
              <a:t>YUM!</a:t>
            </a:r>
          </a:p>
          <a:p>
            <a:r>
              <a:rPr lang="en-GB" dirty="0"/>
              <a:t>Serves 4</a:t>
            </a:r>
          </a:p>
          <a:p>
            <a:pPr marL="0" indent="0">
              <a:buNone/>
            </a:pPr>
            <a:endParaRPr lang="en-GB" dirty="0"/>
          </a:p>
        </p:txBody>
      </p:sp>
      <p:pic>
        <p:nvPicPr>
          <p:cNvPr id="5" name="Picture 4" descr="Pear Apple Crumble with Maple and Candied Ginger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0283" y="266700"/>
            <a:ext cx="3291840" cy="2197009"/>
          </a:xfrm>
          <a:prstGeom prst="rect">
            <a:avLst/>
          </a:prstGeom>
        </p:spPr>
      </p:pic>
    </p:spTree>
    <p:extLst>
      <p:ext uri="{BB962C8B-B14F-4D97-AF65-F5344CB8AC3E}">
        <p14:creationId xmlns:p14="http://schemas.microsoft.com/office/powerpoint/2010/main" val="1005658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Recipes: Glory Buns</a:t>
            </a:r>
          </a:p>
        </p:txBody>
      </p:sp>
      <p:sp>
        <p:nvSpPr>
          <p:cNvPr id="3" name="Content Placeholder 2"/>
          <p:cNvSpPr>
            <a:spLocks noGrp="1"/>
          </p:cNvSpPr>
          <p:nvPr>
            <p:ph idx="1"/>
          </p:nvPr>
        </p:nvSpPr>
        <p:spPr>
          <a:xfrm>
            <a:off x="838200" y="1825625"/>
            <a:ext cx="4465320" cy="4351338"/>
          </a:xfrm>
        </p:spPr>
        <p:txBody>
          <a:bodyPr>
            <a:normAutofit fontScale="70000" lnSpcReduction="20000"/>
          </a:bodyPr>
          <a:lstStyle/>
          <a:p>
            <a:r>
              <a:rPr lang="en-GB" dirty="0"/>
              <a:t>12 oz of whole wheat flour (or white)</a:t>
            </a:r>
          </a:p>
          <a:p>
            <a:r>
              <a:rPr lang="en-GB" dirty="0"/>
              <a:t>2 oz margarine</a:t>
            </a:r>
          </a:p>
          <a:p>
            <a:r>
              <a:rPr lang="en-GB" dirty="0"/>
              <a:t>2 oz sultanas/currants/raisins (optional)</a:t>
            </a:r>
          </a:p>
          <a:p>
            <a:r>
              <a:rPr lang="en-GB" dirty="0"/>
              <a:t>2 oz sugar</a:t>
            </a:r>
          </a:p>
          <a:p>
            <a:r>
              <a:rPr lang="en-GB" dirty="0"/>
              <a:t>8 fl oz warm water</a:t>
            </a:r>
          </a:p>
          <a:p>
            <a:r>
              <a:rPr lang="en-GB" dirty="0"/>
              <a:t>3 teaspoons of quick rise dried yeast</a:t>
            </a:r>
          </a:p>
          <a:p>
            <a:r>
              <a:rPr lang="en-GB" dirty="0"/>
              <a:t>1 teaspoon dried cinnamon powder</a:t>
            </a:r>
          </a:p>
          <a:p>
            <a:r>
              <a:rPr lang="en-GB" dirty="0"/>
              <a:t>pinch salt</a:t>
            </a:r>
          </a:p>
          <a:p>
            <a:pPr marL="0" indent="0">
              <a:buNone/>
            </a:pPr>
            <a:endParaRPr lang="en-GB" dirty="0"/>
          </a:p>
          <a:p>
            <a:pPr marL="0" indent="0">
              <a:buNone/>
            </a:pPr>
            <a:r>
              <a:rPr lang="en-GB" dirty="0"/>
              <a:t>To glaze:</a:t>
            </a:r>
          </a:p>
          <a:p>
            <a:r>
              <a:rPr lang="en-GB" dirty="0"/>
              <a:t>3 tablespoons water</a:t>
            </a:r>
          </a:p>
          <a:p>
            <a:r>
              <a:rPr lang="en-GB" dirty="0"/>
              <a:t>3 tablespoons sugar</a:t>
            </a:r>
          </a:p>
        </p:txBody>
      </p:sp>
      <p:sp>
        <p:nvSpPr>
          <p:cNvPr id="4" name="Content Placeholder 2"/>
          <p:cNvSpPr txBox="1">
            <a:spLocks/>
          </p:cNvSpPr>
          <p:nvPr/>
        </p:nvSpPr>
        <p:spPr>
          <a:xfrm>
            <a:off x="5647006" y="1825625"/>
            <a:ext cx="446532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5" name="Rectangle 4"/>
          <p:cNvSpPr/>
          <p:nvPr/>
        </p:nvSpPr>
        <p:spPr>
          <a:xfrm>
            <a:off x="5031544" y="1690688"/>
            <a:ext cx="6096000" cy="5078313"/>
          </a:xfrm>
          <a:prstGeom prst="rect">
            <a:avLst/>
          </a:prstGeom>
        </p:spPr>
        <p:txBody>
          <a:bodyPr>
            <a:spAutoFit/>
          </a:bodyPr>
          <a:lstStyle/>
          <a:p>
            <a:r>
              <a:rPr lang="en-GB" dirty="0"/>
              <a:t>Method</a:t>
            </a:r>
          </a:p>
          <a:p>
            <a:r>
              <a:rPr lang="en-GB" dirty="0"/>
              <a:t>Place all the dried ingredients in a bowl (apart from dried fruit) and stir</a:t>
            </a:r>
          </a:p>
          <a:p>
            <a:r>
              <a:rPr lang="en-GB" dirty="0"/>
              <a:t>Rub in the margarine</a:t>
            </a:r>
          </a:p>
          <a:p>
            <a:r>
              <a:rPr lang="en-GB" dirty="0"/>
              <a:t>Mix in the dried fruit</a:t>
            </a:r>
          </a:p>
          <a:p>
            <a:r>
              <a:rPr lang="en-GB" dirty="0"/>
              <a:t>Add in the warm water</a:t>
            </a:r>
          </a:p>
          <a:p>
            <a:r>
              <a:rPr lang="en-GB" dirty="0"/>
              <a:t>Knead well (use extra flour if mixture is too sticky)</a:t>
            </a:r>
          </a:p>
          <a:p>
            <a:r>
              <a:rPr lang="en-GB" dirty="0"/>
              <a:t>Divide dough into 12 balls</a:t>
            </a:r>
          </a:p>
          <a:p>
            <a:r>
              <a:rPr lang="en-GB" dirty="0"/>
              <a:t>Place on greased deep sided tray (I like to use the 8 x 8 inch foil trays and place 4 balls in each)</a:t>
            </a:r>
          </a:p>
          <a:p>
            <a:r>
              <a:rPr lang="en-GB" dirty="0"/>
              <a:t>Cover with plastic film or plastic bag</a:t>
            </a:r>
          </a:p>
          <a:p>
            <a:r>
              <a:rPr lang="en-GB" dirty="0"/>
              <a:t>Leave to rise somewhere warm for an hour or so</a:t>
            </a:r>
          </a:p>
          <a:p>
            <a:r>
              <a:rPr lang="en-GB" dirty="0"/>
              <a:t>When risen place in oven at 180 C for 15 minutes or so until golden brown</a:t>
            </a:r>
          </a:p>
          <a:p>
            <a:r>
              <a:rPr lang="en-GB" dirty="0"/>
              <a:t>When cooked remove from oven onto a wire rack to cool</a:t>
            </a:r>
          </a:p>
          <a:p>
            <a:r>
              <a:rPr lang="en-GB" dirty="0"/>
              <a:t>When cool prepare glaze by heating the water and sugar together until dissolved</a:t>
            </a:r>
          </a:p>
          <a:p>
            <a:r>
              <a:rPr lang="en-GB" dirty="0"/>
              <a:t>Using a pastry brush apply the glaze generously</a:t>
            </a:r>
          </a:p>
        </p:txBody>
      </p:sp>
    </p:spTree>
    <p:extLst>
      <p:ext uri="{BB962C8B-B14F-4D97-AF65-F5344CB8AC3E}">
        <p14:creationId xmlns:p14="http://schemas.microsoft.com/office/powerpoint/2010/main" val="2052244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Games to play – let’s prepare some socially isolating games</a:t>
            </a:r>
          </a:p>
        </p:txBody>
      </p:sp>
      <p:sp>
        <p:nvSpPr>
          <p:cNvPr id="3" name="Content Placeholder 2"/>
          <p:cNvSpPr>
            <a:spLocks noGrp="1"/>
          </p:cNvSpPr>
          <p:nvPr>
            <p:ph idx="1"/>
          </p:nvPr>
        </p:nvSpPr>
        <p:spPr/>
        <p:txBody>
          <a:bodyPr/>
          <a:lstStyle/>
          <a:p>
            <a:endParaRPr lang="en-GB" dirty="0"/>
          </a:p>
          <a:p>
            <a:r>
              <a:rPr lang="en-GB" dirty="0"/>
              <a:t>Use your phone to text or film a charade.   Neighbours can shout the answer.  Keep a score.</a:t>
            </a:r>
          </a:p>
          <a:p>
            <a:r>
              <a:rPr lang="en-GB" dirty="0"/>
              <a:t>Use chalk to add activities onto the pavement.  As people are taking their daily exercise they can complete your challenges.  Think of things like hop scotch</a:t>
            </a:r>
          </a:p>
          <a:p>
            <a:r>
              <a:rPr lang="en-GB" dirty="0"/>
              <a:t>Someone texts or shouts an item from the home.  The first house to bring the item out or send a photo is the winner.</a:t>
            </a:r>
          </a:p>
          <a:p>
            <a:pPr marL="0" indent="0">
              <a:buNone/>
            </a:pPr>
            <a:endParaRPr lang="en-GB" dirty="0"/>
          </a:p>
          <a:p>
            <a:endParaRPr lang="en-GB" dirty="0"/>
          </a:p>
        </p:txBody>
      </p:sp>
    </p:spTree>
    <p:extLst>
      <p:ext uri="{BB962C8B-B14F-4D97-AF65-F5344CB8AC3E}">
        <p14:creationId xmlns:p14="http://schemas.microsoft.com/office/powerpoint/2010/main" val="1812480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br>
              <a:rPr lang="en-GB" b="1" dirty="0"/>
            </a:br>
            <a:r>
              <a:rPr lang="en-GB" b="1" dirty="0"/>
              <a:t>                             The Toast</a:t>
            </a:r>
            <a:br>
              <a:rPr lang="en-GB" dirty="0"/>
            </a:br>
            <a:r>
              <a:rPr lang="en-GB" dirty="0"/>
              <a:t> </a:t>
            </a:r>
          </a:p>
        </p:txBody>
      </p:sp>
      <p:sp>
        <p:nvSpPr>
          <p:cNvPr id="3" name="Content Placeholder 2"/>
          <p:cNvSpPr>
            <a:spLocks noGrp="1"/>
          </p:cNvSpPr>
          <p:nvPr>
            <p:ph idx="1"/>
          </p:nvPr>
        </p:nvSpPr>
        <p:spPr>
          <a:xfrm>
            <a:off x="472440" y="2078844"/>
            <a:ext cx="10515600" cy="4351338"/>
          </a:xfrm>
        </p:spPr>
        <p:txBody>
          <a:bodyPr>
            <a:noAutofit/>
          </a:bodyPr>
          <a:lstStyle/>
          <a:p>
            <a:pPr marL="0" indent="0" algn="ctr">
              <a:buNone/>
            </a:pPr>
            <a:r>
              <a:rPr lang="en-GB" sz="2400" dirty="0"/>
              <a:t>We are being encouraged to undertake the ‘Nation’s Toast to the Heroes of WW2’ at 3pm on the 8th May.</a:t>
            </a:r>
          </a:p>
          <a:p>
            <a:pPr marL="0" indent="0">
              <a:buNone/>
            </a:pPr>
            <a:r>
              <a:rPr lang="en-GB" sz="1800" b="1" dirty="0"/>
              <a:t>This is how you do it:</a:t>
            </a:r>
          </a:p>
          <a:p>
            <a:r>
              <a:rPr lang="en-GB" sz="1800" dirty="0"/>
              <a:t>Identify one person in your household they are called the toast master.</a:t>
            </a:r>
          </a:p>
          <a:p>
            <a:r>
              <a:rPr lang="en-GB" sz="1800" dirty="0"/>
              <a:t>Make sure everyone has a glass of refreshment of their choice.  If you are celebrating Ramadan, use an empty glass.</a:t>
            </a:r>
          </a:p>
          <a:p>
            <a:r>
              <a:rPr lang="en-GB" sz="1800" dirty="0"/>
              <a:t>Everyone should be standing.</a:t>
            </a:r>
          </a:p>
          <a:p>
            <a:r>
              <a:rPr lang="en-GB" sz="1800" dirty="0"/>
              <a:t>The Toast Master says while raising their glass </a:t>
            </a:r>
          </a:p>
          <a:p>
            <a:r>
              <a:rPr lang="en-GB" sz="1800" dirty="0"/>
              <a:t> “To those who gave so much, we thank you,” </a:t>
            </a:r>
          </a:p>
          <a:p>
            <a:r>
              <a:rPr lang="en-GB" sz="1800" dirty="0"/>
              <a:t>Everyone copies.  Then drinks.</a:t>
            </a:r>
          </a:p>
          <a:p>
            <a:r>
              <a:rPr lang="en-GB" sz="1800" dirty="0"/>
              <a:t>By doing this we  pay tribute to the many millions at home and abroad that gave so much to ensure we all enjoy and share the freedom we have today.</a:t>
            </a:r>
          </a:p>
        </p:txBody>
      </p:sp>
      <p:pic>
        <p:nvPicPr>
          <p:cNvPr id="5" name="Picture 4" descr="Anniversary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81988"/>
            <a:ext cx="4352778" cy="1702778"/>
          </a:xfrm>
          <a:prstGeom prst="rect">
            <a:avLst/>
          </a:prstGeom>
        </p:spPr>
      </p:pic>
    </p:spTree>
    <p:extLst>
      <p:ext uri="{BB962C8B-B14F-4D97-AF65-F5344CB8AC3E}">
        <p14:creationId xmlns:p14="http://schemas.microsoft.com/office/powerpoint/2010/main" val="1162964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Have a great day, send us some photos on our ACL Facebook page</a:t>
            </a:r>
          </a:p>
        </p:txBody>
      </p:sp>
      <p:pic>
        <p:nvPicPr>
          <p:cNvPr id="4" name="Content Placeholder 3" descr="Remembering VE Day street party in Hanson Street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5800" y="1690688"/>
            <a:ext cx="4186539" cy="2792389"/>
          </a:xfrm>
        </p:spPr>
      </p:pic>
      <p:sp>
        <p:nvSpPr>
          <p:cNvPr id="6" name="TextBox 5"/>
          <p:cNvSpPr txBox="1"/>
          <p:nvPr/>
        </p:nvSpPr>
        <p:spPr>
          <a:xfrm>
            <a:off x="221715" y="4903154"/>
            <a:ext cx="5134708" cy="1446550"/>
          </a:xfrm>
          <a:prstGeom prst="rect">
            <a:avLst/>
          </a:prstGeom>
          <a:noFill/>
        </p:spPr>
        <p:txBody>
          <a:bodyPr wrap="square" rtlCol="0">
            <a:spAutoFit/>
          </a:bodyPr>
          <a:lstStyle/>
          <a:p>
            <a:pPr algn="ctr"/>
            <a:r>
              <a:rPr lang="en-GB" sz="4400" dirty="0"/>
              <a:t>But don’t forget to socially distance</a:t>
            </a:r>
          </a:p>
        </p:txBody>
      </p:sp>
      <p:pic>
        <p:nvPicPr>
          <p:cNvPr id="7" name="Picture 6"/>
          <p:cNvPicPr>
            <a:picLocks noChangeAspect="1"/>
          </p:cNvPicPr>
          <p:nvPr/>
        </p:nvPicPr>
        <p:blipFill>
          <a:blip r:embed="rId3"/>
          <a:stretch>
            <a:fillRect/>
          </a:stretch>
        </p:blipFill>
        <p:spPr>
          <a:xfrm>
            <a:off x="7289263" y="4220308"/>
            <a:ext cx="2762250" cy="2129396"/>
          </a:xfrm>
          <a:prstGeom prst="rect">
            <a:avLst/>
          </a:prstGeom>
        </p:spPr>
      </p:pic>
    </p:spTree>
    <p:extLst>
      <p:ext uri="{BB962C8B-B14F-4D97-AF65-F5344CB8AC3E}">
        <p14:creationId xmlns:p14="http://schemas.microsoft.com/office/powerpoint/2010/main" val="13710088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713</TotalTime>
  <Words>1523</Words>
  <Application>Microsoft Office PowerPoint</Application>
  <PresentationFormat>Widescreen</PresentationFormat>
  <Paragraphs>117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Adult and Community Learning VE Day  A party on your front doorstep a family learning course </vt:lpstr>
      <vt:lpstr>PowerPoint Presentation</vt:lpstr>
      <vt:lpstr>PowerPoint Presentation</vt:lpstr>
      <vt:lpstr> What will we cover? </vt:lpstr>
      <vt:lpstr>Decorations</vt:lpstr>
      <vt:lpstr>Invitation</vt:lpstr>
      <vt:lpstr>Invitation</vt:lpstr>
      <vt:lpstr>Lets Dance</vt:lpstr>
      <vt:lpstr>Songs to sing Why not encourage your street to sing.  Here are some popular songs of the day.</vt:lpstr>
      <vt:lpstr>PowerPoint Presentation</vt:lpstr>
      <vt:lpstr>Rationing  </vt:lpstr>
      <vt:lpstr>Recipes: Pear Crumble</vt:lpstr>
      <vt:lpstr>Recipes: Glory Buns</vt:lpstr>
      <vt:lpstr>Games to play – let’s prepare some socially isolating games</vt:lpstr>
      <vt:lpstr>                              The Toast  </vt:lpstr>
      <vt:lpstr>Have a great day, send us some photos on our ACL Facebook page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 and Community Learning Emotional Wellbeing  Bounce-back-ability Online Workshop</dc:title>
  <dc:creator>jo trewartha</dc:creator>
  <cp:lastModifiedBy>Mrs P Worsey</cp:lastModifiedBy>
  <cp:revision>48</cp:revision>
  <dcterms:created xsi:type="dcterms:W3CDTF">2020-04-19T17:44:15Z</dcterms:created>
  <dcterms:modified xsi:type="dcterms:W3CDTF">2020-05-04T08:15:47Z</dcterms:modified>
</cp:coreProperties>
</file>