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
  </p:notesMasterIdLst>
  <p:sldIdLst>
    <p:sldId id="258" r:id="rId2"/>
    <p:sldId id="262" r:id="rId3"/>
    <p:sldId id="260" r:id="rId4"/>
    <p:sldId id="261" r:id="rId5"/>
  </p:sldIdLst>
  <p:sldSz cx="6858000" cy="1219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2F9"/>
    <a:srgbClr val="FCD6D6"/>
    <a:srgbClr val="61B6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1348" autoAdjust="0"/>
    <p:restoredTop sz="94660"/>
  </p:normalViewPr>
  <p:slideViewPr>
    <p:cSldViewPr snapToGrid="0">
      <p:cViewPr varScale="1">
        <p:scale>
          <a:sx n="47" d="100"/>
          <a:sy n="47" d="100"/>
        </p:scale>
        <p:origin x="250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ynn Taylor" userId="8f29bbeb-21c4-4406-8fea-fcbe321b37b1" providerId="ADAL" clId="{020BD7DF-ED01-470E-B0D7-6F58FAFB02DC}"/>
    <pc:docChg chg="modSld">
      <pc:chgData name="Lynn Taylor" userId="8f29bbeb-21c4-4406-8fea-fcbe321b37b1" providerId="ADAL" clId="{020BD7DF-ED01-470E-B0D7-6F58FAFB02DC}" dt="2022-07-22T13:47:54.966" v="2" actId="20577"/>
      <pc:docMkLst>
        <pc:docMk/>
      </pc:docMkLst>
      <pc:sldChg chg="modSp mod">
        <pc:chgData name="Lynn Taylor" userId="8f29bbeb-21c4-4406-8fea-fcbe321b37b1" providerId="ADAL" clId="{020BD7DF-ED01-470E-B0D7-6F58FAFB02DC}" dt="2022-07-22T13:47:54.966" v="2" actId="20577"/>
        <pc:sldMkLst>
          <pc:docMk/>
          <pc:sldMk cId="532952396" sldId="258"/>
        </pc:sldMkLst>
        <pc:spChg chg="mod">
          <ac:chgData name="Lynn Taylor" userId="8f29bbeb-21c4-4406-8fea-fcbe321b37b1" providerId="ADAL" clId="{020BD7DF-ED01-470E-B0D7-6F58FAFB02DC}" dt="2022-07-22T13:47:54.966" v="2" actId="20577"/>
          <ac:spMkLst>
            <pc:docMk/>
            <pc:sldMk cId="532952396" sldId="258"/>
            <ac:spMk id="5" creationId="{601A2004-4161-A14E-9F3E-9D2BA60AEAB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9F149F-62DB-47C1-8CEB-87326F4A0E02}" type="datetimeFigureOut">
              <a:rPr lang="en-GB" smtClean="0"/>
              <a:t>22/07/2022</a:t>
            </a:fld>
            <a:endParaRPr lang="en-GB"/>
          </a:p>
        </p:txBody>
      </p:sp>
      <p:sp>
        <p:nvSpPr>
          <p:cNvPr id="4" name="Slide Image Placeholder 3"/>
          <p:cNvSpPr>
            <a:spLocks noGrp="1" noRot="1" noChangeAspect="1"/>
          </p:cNvSpPr>
          <p:nvPr>
            <p:ph type="sldImg" idx="2"/>
          </p:nvPr>
        </p:nvSpPr>
        <p:spPr>
          <a:xfrm>
            <a:off x="2560638" y="1143000"/>
            <a:ext cx="17367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7BB69-152C-4E71-B336-F51BF397BFBC}" type="slidenum">
              <a:rPr lang="en-GB" smtClean="0"/>
              <a:t>‹#›</a:t>
            </a:fld>
            <a:endParaRPr lang="en-GB"/>
          </a:p>
        </p:txBody>
      </p:sp>
    </p:spTree>
    <p:extLst>
      <p:ext uri="{BB962C8B-B14F-4D97-AF65-F5344CB8AC3E}">
        <p14:creationId xmlns:p14="http://schemas.microsoft.com/office/powerpoint/2010/main" val="2000932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995312"/>
            <a:ext cx="5829300" cy="4244622"/>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6403623"/>
            <a:ext cx="5143500" cy="294357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B414C0B-79EE-41ED-8A97-4FDE7C4ACE04}" type="datetimeFigureOut">
              <a:rPr lang="en-GB" smtClean="0"/>
              <a:t>22/07/2022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BFE0E4-E384-4438-8E63-F11DB91B58A7}" type="slidenum">
              <a:rPr lang="en-GB" smtClean="0"/>
              <a:t>‹#›</a:t>
            </a:fld>
            <a:endParaRPr lang="en-GB"/>
          </a:p>
        </p:txBody>
      </p:sp>
    </p:spTree>
    <p:extLst>
      <p:ext uri="{BB962C8B-B14F-4D97-AF65-F5344CB8AC3E}">
        <p14:creationId xmlns:p14="http://schemas.microsoft.com/office/powerpoint/2010/main" val="2262348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414C0B-79EE-41ED-8A97-4FDE7C4ACE04}" type="datetimeFigureOut">
              <a:rPr lang="en-GB" smtClean="0"/>
              <a:t>22/07/2022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BFE0E4-E384-4438-8E63-F11DB91B58A7}" type="slidenum">
              <a:rPr lang="en-GB" smtClean="0"/>
              <a:t>‹#›</a:t>
            </a:fld>
            <a:endParaRPr lang="en-GB"/>
          </a:p>
        </p:txBody>
      </p:sp>
    </p:spTree>
    <p:extLst>
      <p:ext uri="{BB962C8B-B14F-4D97-AF65-F5344CB8AC3E}">
        <p14:creationId xmlns:p14="http://schemas.microsoft.com/office/powerpoint/2010/main" val="1966202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7"/>
            <a:ext cx="5915025" cy="5071532"/>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8159048"/>
            <a:ext cx="5915025" cy="2666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B414C0B-79EE-41ED-8A97-4FDE7C4ACE04}" type="datetimeFigureOut">
              <a:rPr lang="en-GB" smtClean="0"/>
              <a:t>22/07/2022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BFE0E4-E384-4438-8E63-F11DB91B58A7}" type="slidenum">
              <a:rPr lang="en-GB" smtClean="0"/>
              <a:t>‹#›</a:t>
            </a:fld>
            <a:endParaRPr lang="en-GB"/>
          </a:p>
        </p:txBody>
      </p:sp>
    </p:spTree>
    <p:extLst>
      <p:ext uri="{BB962C8B-B14F-4D97-AF65-F5344CB8AC3E}">
        <p14:creationId xmlns:p14="http://schemas.microsoft.com/office/powerpoint/2010/main" val="1644978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B414C0B-79EE-41ED-8A97-4FDE7C4ACE04}" type="datetimeFigureOut">
              <a:rPr lang="en-GB" smtClean="0"/>
              <a:t>22/07/2022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BFE0E4-E384-4438-8E63-F11DB91B58A7}" type="slidenum">
              <a:rPr lang="en-GB" smtClean="0"/>
              <a:t>‹#›</a:t>
            </a:fld>
            <a:endParaRPr lang="en-GB"/>
          </a:p>
        </p:txBody>
      </p:sp>
    </p:spTree>
    <p:extLst>
      <p:ext uri="{BB962C8B-B14F-4D97-AF65-F5344CB8AC3E}">
        <p14:creationId xmlns:p14="http://schemas.microsoft.com/office/powerpoint/2010/main" val="1792957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4"/>
            <a:ext cx="5915025" cy="2356556"/>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B414C0B-79EE-41ED-8A97-4FDE7C4ACE04}" type="datetimeFigureOut">
              <a:rPr lang="en-GB" smtClean="0"/>
              <a:t>22/07/2022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BFE0E4-E384-4438-8E63-F11DB91B58A7}" type="slidenum">
              <a:rPr lang="en-GB" smtClean="0"/>
              <a:t>‹#›</a:t>
            </a:fld>
            <a:endParaRPr lang="en-GB"/>
          </a:p>
        </p:txBody>
      </p:sp>
    </p:spTree>
    <p:extLst>
      <p:ext uri="{BB962C8B-B14F-4D97-AF65-F5344CB8AC3E}">
        <p14:creationId xmlns:p14="http://schemas.microsoft.com/office/powerpoint/2010/main" val="3026908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B414C0B-79EE-41ED-8A97-4FDE7C4ACE04}" type="datetimeFigureOut">
              <a:rPr lang="en-GB" smtClean="0"/>
              <a:t>22/07/2022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BFE0E4-E384-4438-8E63-F11DB91B58A7}" type="slidenum">
              <a:rPr lang="en-GB" smtClean="0"/>
              <a:t>‹#›</a:t>
            </a:fld>
            <a:endParaRPr lang="en-GB"/>
          </a:p>
        </p:txBody>
      </p:sp>
    </p:spTree>
    <p:extLst>
      <p:ext uri="{BB962C8B-B14F-4D97-AF65-F5344CB8AC3E}">
        <p14:creationId xmlns:p14="http://schemas.microsoft.com/office/powerpoint/2010/main" val="3738425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414C0B-79EE-41ED-8A97-4FDE7C4ACE04}" type="datetimeFigureOut">
              <a:rPr lang="en-GB" smtClean="0"/>
              <a:t>22/07/2022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BFE0E4-E384-4438-8E63-F11DB91B58A7}" type="slidenum">
              <a:rPr lang="en-GB" smtClean="0"/>
              <a:t>‹#›</a:t>
            </a:fld>
            <a:endParaRPr lang="en-GB"/>
          </a:p>
        </p:txBody>
      </p:sp>
    </p:spTree>
    <p:extLst>
      <p:ext uri="{BB962C8B-B14F-4D97-AF65-F5344CB8AC3E}">
        <p14:creationId xmlns:p14="http://schemas.microsoft.com/office/powerpoint/2010/main" val="302052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755425"/>
            <a:ext cx="3471863" cy="8664222"/>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BB414C0B-79EE-41ED-8A97-4FDE7C4ACE04}" type="datetimeFigureOut">
              <a:rPr lang="en-GB" smtClean="0"/>
              <a:t>22/07/2022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BFE0E4-E384-4438-8E63-F11DB91B58A7}" type="slidenum">
              <a:rPr lang="en-GB" smtClean="0"/>
              <a:t>‹#›</a:t>
            </a:fld>
            <a:endParaRPr lang="en-GB"/>
          </a:p>
        </p:txBody>
      </p:sp>
    </p:spTree>
    <p:extLst>
      <p:ext uri="{BB962C8B-B14F-4D97-AF65-F5344CB8AC3E}">
        <p14:creationId xmlns:p14="http://schemas.microsoft.com/office/powerpoint/2010/main" val="3888341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755425"/>
            <a:ext cx="3471863" cy="866422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BB414C0B-79EE-41ED-8A97-4FDE7C4ACE04}" type="datetimeFigureOut">
              <a:rPr lang="en-GB" smtClean="0"/>
              <a:t>22/07/2022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BFE0E4-E384-4438-8E63-F11DB91B58A7}" type="slidenum">
              <a:rPr lang="en-GB" smtClean="0"/>
              <a:t>‹#›</a:t>
            </a:fld>
            <a:endParaRPr lang="en-GB"/>
          </a:p>
        </p:txBody>
      </p:sp>
    </p:spTree>
    <p:extLst>
      <p:ext uri="{BB962C8B-B14F-4D97-AF65-F5344CB8AC3E}">
        <p14:creationId xmlns:p14="http://schemas.microsoft.com/office/powerpoint/2010/main" val="3435197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414C0B-79EE-41ED-8A97-4FDE7C4ACE04}" type="datetimeFigureOut">
              <a:rPr lang="en-GB" smtClean="0"/>
              <a:t>22/07/2022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BFE0E4-E384-4438-8E63-F11DB91B58A7}" type="slidenum">
              <a:rPr lang="en-GB" smtClean="0"/>
              <a:t>‹#›</a:t>
            </a:fld>
            <a:endParaRPr lang="en-GB"/>
          </a:p>
        </p:txBody>
      </p:sp>
    </p:spTree>
    <p:extLst>
      <p:ext uri="{BB962C8B-B14F-4D97-AF65-F5344CB8AC3E}">
        <p14:creationId xmlns:p14="http://schemas.microsoft.com/office/powerpoint/2010/main" val="41782419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649111"/>
            <a:ext cx="1478756" cy="1033215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649111"/>
            <a:ext cx="4350544" cy="103321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414C0B-79EE-41ED-8A97-4FDE7C4ACE04}" type="datetimeFigureOut">
              <a:rPr lang="en-GB" smtClean="0"/>
              <a:t>22/07/2022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BFE0E4-E384-4438-8E63-F11DB91B58A7}" type="slidenum">
              <a:rPr lang="en-GB" smtClean="0"/>
              <a:t>‹#›</a:t>
            </a:fld>
            <a:endParaRPr lang="en-GB"/>
          </a:p>
        </p:txBody>
      </p:sp>
    </p:spTree>
    <p:extLst>
      <p:ext uri="{BB962C8B-B14F-4D97-AF65-F5344CB8AC3E}">
        <p14:creationId xmlns:p14="http://schemas.microsoft.com/office/powerpoint/2010/main" val="4208955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4"/>
            <a:ext cx="5915025" cy="235655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11300181"/>
            <a:ext cx="1543050" cy="649111"/>
          </a:xfrm>
          <a:prstGeom prst="rect">
            <a:avLst/>
          </a:prstGeom>
        </p:spPr>
        <p:txBody>
          <a:bodyPr vert="horz" lIns="91440" tIns="45720" rIns="91440" bIns="45720" rtlCol="0" anchor="ctr"/>
          <a:lstStyle>
            <a:lvl1pPr algn="l">
              <a:defRPr sz="900">
                <a:solidFill>
                  <a:schemeClr val="tx1">
                    <a:tint val="75000"/>
                  </a:schemeClr>
                </a:solidFill>
              </a:defRPr>
            </a:lvl1pPr>
          </a:lstStyle>
          <a:p>
            <a:fld id="{BB414C0B-79EE-41ED-8A97-4FDE7C4ACE04}" type="datetimeFigureOut">
              <a:rPr lang="en-GB" smtClean="0"/>
              <a:t>22/07/2022</a:t>
            </a:fld>
            <a:endParaRPr lang="en-GB"/>
          </a:p>
        </p:txBody>
      </p:sp>
      <p:sp>
        <p:nvSpPr>
          <p:cNvPr id="5" name="Footer Placeholder 4"/>
          <p:cNvSpPr>
            <a:spLocks noGrp="1"/>
          </p:cNvSpPr>
          <p:nvPr>
            <p:ph type="ftr" sz="quarter" idx="3"/>
          </p:nvPr>
        </p:nvSpPr>
        <p:spPr>
          <a:xfrm>
            <a:off x="2271713" y="11300181"/>
            <a:ext cx="2314575" cy="649111"/>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11300181"/>
            <a:ext cx="1543050" cy="649111"/>
          </a:xfrm>
          <a:prstGeom prst="rect">
            <a:avLst/>
          </a:prstGeom>
        </p:spPr>
        <p:txBody>
          <a:bodyPr vert="horz" lIns="91440" tIns="45720" rIns="91440" bIns="45720" rtlCol="0" anchor="ctr"/>
          <a:lstStyle>
            <a:lvl1pPr algn="r">
              <a:defRPr sz="900">
                <a:solidFill>
                  <a:schemeClr val="tx1">
                    <a:tint val="75000"/>
                  </a:schemeClr>
                </a:solidFill>
              </a:defRPr>
            </a:lvl1pPr>
          </a:lstStyle>
          <a:p>
            <a:fld id="{1BBFE0E4-E384-4438-8E63-F11DB91B58A7}" type="slidenum">
              <a:rPr lang="en-GB" smtClean="0"/>
              <a:t>‹#›</a:t>
            </a:fld>
            <a:endParaRPr lang="en-GB"/>
          </a:p>
        </p:txBody>
      </p:sp>
    </p:spTree>
    <p:extLst>
      <p:ext uri="{BB962C8B-B14F-4D97-AF65-F5344CB8AC3E}">
        <p14:creationId xmlns:p14="http://schemas.microsoft.com/office/powerpoint/2010/main" val="7230039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schoolvaccination.uk/hpv-vaccine" TargetMode="External"/><Relationship Id="rId3" Type="http://schemas.openxmlformats.org/officeDocument/2006/relationships/image" Target="../media/image2.png"/><Relationship Id="rId7" Type="http://schemas.openxmlformats.org/officeDocument/2006/relationships/hyperlink" Target="https://midlands.schoolvaccination.uk/hpv/2022/dudley" TargetMode="External"/><Relationship Id="rId12" Type="http://schemas.openxmlformats.org/officeDocument/2006/relationships/image" Target="../media/image7.jp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cid:edad604f-e0b7-4464-9829-49ae0bc40458" TargetMode="External"/><Relationship Id="rId5" Type="http://schemas.openxmlformats.org/officeDocument/2006/relationships/image" Target="../media/image4.png"/><Relationship Id="rId10" Type="http://schemas.openxmlformats.org/officeDocument/2006/relationships/image" Target="../media/image6.jpeg"/><Relationship Id="rId4" Type="http://schemas.openxmlformats.org/officeDocument/2006/relationships/image" Target="../media/image3.svg"/><Relationship Id="rId9" Type="http://schemas.openxmlformats.org/officeDocument/2006/relationships/hyperlink" Target="http://www.schoolvaccination.u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FCC4288-E4F0-4016-8813-FFA7AA4DF561}"/>
              </a:ext>
            </a:extLst>
          </p:cNvPr>
          <p:cNvPicPr>
            <a:picLocks noChangeAspect="1"/>
          </p:cNvPicPr>
          <p:nvPr/>
        </p:nvPicPr>
        <p:blipFill>
          <a:blip r:embed="rId2"/>
          <a:stretch>
            <a:fillRect/>
          </a:stretch>
        </p:blipFill>
        <p:spPr>
          <a:xfrm>
            <a:off x="397154" y="394390"/>
            <a:ext cx="1066892" cy="664522"/>
          </a:xfrm>
          <a:prstGeom prst="rect">
            <a:avLst/>
          </a:prstGeom>
        </p:spPr>
      </p:pic>
      <p:sp>
        <p:nvSpPr>
          <p:cNvPr id="4" name="TextBox 3">
            <a:extLst>
              <a:ext uri="{FF2B5EF4-FFF2-40B4-BE49-F238E27FC236}">
                <a16:creationId xmlns:a16="http://schemas.microsoft.com/office/drawing/2014/main" id="{4606F9C6-084C-4EF1-9F3C-14F4E2C16D98}"/>
              </a:ext>
            </a:extLst>
          </p:cNvPr>
          <p:cNvSpPr txBox="1"/>
          <p:nvPr/>
        </p:nvSpPr>
        <p:spPr>
          <a:xfrm>
            <a:off x="377469" y="148318"/>
            <a:ext cx="1290937" cy="230832"/>
          </a:xfrm>
          <a:prstGeom prst="rect">
            <a:avLst/>
          </a:prstGeom>
          <a:noFill/>
        </p:spPr>
        <p:txBody>
          <a:bodyPr wrap="square" rtlCol="0">
            <a:spAutoFit/>
          </a:bodyPr>
          <a:lstStyle/>
          <a:p>
            <a:r>
              <a:rPr lang="en-GB" sz="900" dirty="0"/>
              <a:t>Working on behalf of</a:t>
            </a:r>
          </a:p>
        </p:txBody>
      </p:sp>
      <p:pic>
        <p:nvPicPr>
          <p:cNvPr id="13" name="Graphic 12" descr="Care outline">
            <a:extLst>
              <a:ext uri="{FF2B5EF4-FFF2-40B4-BE49-F238E27FC236}">
                <a16:creationId xmlns:a16="http://schemas.microsoft.com/office/drawing/2014/main" id="{5DC409B4-2416-4A81-BB39-FB7A247B03F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77469" y="4495024"/>
            <a:ext cx="692710" cy="692710"/>
          </a:xfrm>
          <a:prstGeom prst="rect">
            <a:avLst/>
          </a:prstGeom>
        </p:spPr>
      </p:pic>
      <p:pic>
        <p:nvPicPr>
          <p:cNvPr id="23" name="Graphic 22" descr="Children with solid fill">
            <a:extLst>
              <a:ext uri="{FF2B5EF4-FFF2-40B4-BE49-F238E27FC236}">
                <a16:creationId xmlns:a16="http://schemas.microsoft.com/office/drawing/2014/main" id="{EBCAB6A2-8CB1-4EE1-A66D-20B143D7939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92667" y="8288570"/>
            <a:ext cx="791638" cy="791638"/>
          </a:xfrm>
          <a:prstGeom prst="rect">
            <a:avLst/>
          </a:prstGeom>
        </p:spPr>
      </p:pic>
      <p:sp>
        <p:nvSpPr>
          <p:cNvPr id="5" name="TextBox 4">
            <a:extLst>
              <a:ext uri="{FF2B5EF4-FFF2-40B4-BE49-F238E27FC236}">
                <a16:creationId xmlns:a16="http://schemas.microsoft.com/office/drawing/2014/main" id="{601A2004-4161-A14E-9F3E-9D2BA60AEAB6}"/>
              </a:ext>
            </a:extLst>
          </p:cNvPr>
          <p:cNvSpPr txBox="1"/>
          <p:nvPr/>
        </p:nvSpPr>
        <p:spPr>
          <a:xfrm>
            <a:off x="246530" y="1340852"/>
            <a:ext cx="6364940" cy="9017853"/>
          </a:xfrm>
          <a:prstGeom prst="rect">
            <a:avLst/>
          </a:prstGeom>
          <a:noFill/>
        </p:spPr>
        <p:txBody>
          <a:bodyPr wrap="square" rtlCol="0">
            <a:spAutoFit/>
          </a:bodyPr>
          <a:lstStyle/>
          <a:p>
            <a:pPr algn="ctr"/>
            <a:r>
              <a:rPr lang="en-GB" sz="1400" b="1" dirty="0"/>
              <a:t>HPV (Human Papilloma Virus) vaccination for your child</a:t>
            </a:r>
            <a:endParaRPr lang="en-GB" sz="1400" dirty="0"/>
          </a:p>
          <a:p>
            <a:endParaRPr lang="en-GB" sz="1200" dirty="0"/>
          </a:p>
          <a:p>
            <a:r>
              <a:rPr lang="en-GB" sz="1200" dirty="0"/>
              <a:t>Dear Parent/Carer, </a:t>
            </a:r>
          </a:p>
          <a:p>
            <a:endParaRPr lang="en-GB" sz="1200" dirty="0"/>
          </a:p>
          <a:p>
            <a:r>
              <a:rPr lang="en-GB" sz="1200" dirty="0"/>
              <a:t>HPV (Human Papillomavirus) causes around 9,000 cancers each year in the UK, most of which can be prevented by having the HPV vaccine. HPV is responsible for 5% of all cancers globally. </a:t>
            </a:r>
          </a:p>
          <a:p>
            <a:endParaRPr lang="en-GB" sz="1200" dirty="0"/>
          </a:p>
          <a:p>
            <a:r>
              <a:rPr lang="en-GB" sz="1200" i="1" dirty="0"/>
              <a:t>Why should your child have the HPV vaccination?</a:t>
            </a:r>
          </a:p>
          <a:p>
            <a:endParaRPr lang="en-GB" sz="1200" dirty="0"/>
          </a:p>
          <a:p>
            <a:pPr marL="171450" indent="-171450">
              <a:buFont typeface="Arial" panose="020B0604020202020204" pitchFamily="34" charset="0"/>
              <a:buChar char="•"/>
            </a:pPr>
            <a:r>
              <a:rPr lang="en-GB" sz="1200" dirty="0"/>
              <a:t>The vaccine protects against some types of cancer caused by the HPV viruses, such as cervical cancer, some mouth and throat cancers and cancer of the anus and genital areas. </a:t>
            </a:r>
          </a:p>
          <a:p>
            <a:pPr marL="171450" indent="-171450">
              <a:buFont typeface="Arial" panose="020B0604020202020204" pitchFamily="34" charset="0"/>
              <a:buChar char="•"/>
            </a:pPr>
            <a:r>
              <a:rPr lang="en-GB" sz="1200" dirty="0"/>
              <a:t>The vaccine protects against two types of cervical cancer that cause 70% of cervical cancers and is present in 60% of head and neck cancers.</a:t>
            </a:r>
          </a:p>
          <a:p>
            <a:pPr marL="171450" indent="-171450">
              <a:buFont typeface="Arial" panose="020B0604020202020204" pitchFamily="34" charset="0"/>
              <a:buChar char="•"/>
            </a:pPr>
            <a:r>
              <a:rPr lang="en-GB" sz="1200" dirty="0"/>
              <a:t>The vaccine is more effective in preventing cancers associated with HPV if given at a younger age which is why it is offered to people aged 12-13. </a:t>
            </a:r>
          </a:p>
          <a:p>
            <a:pPr marL="171450" indent="-171450">
              <a:buFont typeface="Arial" panose="020B0604020202020204" pitchFamily="34" charset="0"/>
              <a:buChar char="•"/>
            </a:pPr>
            <a:r>
              <a:rPr lang="en-GB" sz="1200" dirty="0"/>
              <a:t>The HPV vaccine has been shown to prevent hundreds of deaths from cervical cancer every year and this number is expected to rise as more boys receive the vaccine in addition to girls. </a:t>
            </a:r>
          </a:p>
          <a:p>
            <a:pPr marL="171450" indent="-171450">
              <a:buFont typeface="Arial" panose="020B0604020202020204" pitchFamily="34" charset="0"/>
              <a:buChar char="•"/>
            </a:pPr>
            <a:r>
              <a:rPr lang="en-GB" sz="1200" dirty="0"/>
              <a:t>The vaccine also protects against some strains of HPV that cause genital warts.</a:t>
            </a:r>
          </a:p>
          <a:p>
            <a:pPr marL="171450" indent="-171450">
              <a:buFont typeface="Arial" panose="020B0604020202020204" pitchFamily="34" charset="0"/>
              <a:buChar char="•"/>
            </a:pPr>
            <a:r>
              <a:rPr lang="en-GB" sz="1200" dirty="0"/>
              <a:t>You do not have to have sexual contact with a lot of people to get HPV. You can get HPV the first time you're sexually active.</a:t>
            </a:r>
          </a:p>
          <a:p>
            <a:endParaRPr lang="en-GB" sz="1200" dirty="0"/>
          </a:p>
          <a:p>
            <a:r>
              <a:rPr lang="en-GB" sz="1200" dirty="0"/>
              <a:t>Both 1st and 2</a:t>
            </a:r>
            <a:r>
              <a:rPr lang="en-GB" sz="1200" baseline="30000" dirty="0"/>
              <a:t>nd</a:t>
            </a:r>
            <a:r>
              <a:rPr lang="en-GB" sz="1200" dirty="0"/>
              <a:t> doses will generally be offered in year 8, approximately 6 months apart. For maximum protection, your child must receive both doses of the HPV vaccine. </a:t>
            </a:r>
          </a:p>
          <a:p>
            <a:endParaRPr lang="en-GB" sz="1200" dirty="0"/>
          </a:p>
          <a:p>
            <a:r>
              <a:rPr lang="en-GB" sz="1200" b="1" dirty="0"/>
              <a:t>Please complete and sign the link below for the consent form*</a:t>
            </a:r>
            <a:r>
              <a:rPr lang="en-GB" sz="1200" dirty="0"/>
              <a:t> (</a:t>
            </a:r>
            <a:r>
              <a:rPr lang="en-GB" sz="1200" u="sng" dirty="0"/>
              <a:t>one for each child</a:t>
            </a:r>
            <a:r>
              <a:rPr lang="en-GB" sz="1200" dirty="0"/>
              <a:t>) so your child can be given the vaccine when our team are in school.</a:t>
            </a:r>
          </a:p>
          <a:p>
            <a:r>
              <a:rPr lang="en-GB" sz="1000" dirty="0"/>
              <a:t>*</a:t>
            </a:r>
            <a:r>
              <a:rPr lang="en-GB" sz="1000" i="1" dirty="0"/>
              <a:t>The person who has parental responsibility must sign the consent form.</a:t>
            </a:r>
          </a:p>
          <a:p>
            <a:endParaRPr lang="en-GB" sz="1000" i="1" dirty="0"/>
          </a:p>
          <a:p>
            <a:r>
              <a:rPr lang="en-GB" sz="1800" b="0" i="0" u="sng" strike="noStrike" dirty="0">
                <a:solidFill>
                  <a:srgbClr val="0563C1"/>
                </a:solidFill>
                <a:effectLst/>
                <a:latin typeface="Calibri" panose="020F0502020204030204" pitchFamily="34" charset="0"/>
                <a:hlinkClick r:id="rId7"/>
              </a:rPr>
              <a:t>https://midlands.schoolvaccination.uk/hpv/2022/dudley</a:t>
            </a:r>
            <a:r>
              <a:rPr lang="en-GB" sz="1200" dirty="0"/>
              <a:t> </a:t>
            </a:r>
          </a:p>
          <a:p>
            <a:endParaRPr lang="en-GB" sz="1200" dirty="0">
              <a:solidFill>
                <a:srgbClr val="C00000"/>
              </a:solidFill>
            </a:endParaRPr>
          </a:p>
          <a:p>
            <a:pPr algn="l" rtl="0" fontAlgn="base"/>
            <a:r>
              <a:rPr lang="en-GB" sz="1200" dirty="0">
                <a:solidFill>
                  <a:srgbClr val="C00000"/>
                </a:solidFill>
              </a:rPr>
              <a:t>It is important to complete and sign the form even if you do </a:t>
            </a:r>
            <a:r>
              <a:rPr lang="en-GB" sz="1200" b="1" dirty="0">
                <a:solidFill>
                  <a:srgbClr val="C00000"/>
                </a:solidFill>
              </a:rPr>
              <a:t>not</a:t>
            </a:r>
            <a:r>
              <a:rPr lang="en-GB" sz="1200" dirty="0">
                <a:solidFill>
                  <a:srgbClr val="C00000"/>
                </a:solidFill>
              </a:rPr>
              <a:t> want your child to have the vaccine. </a:t>
            </a:r>
            <a:r>
              <a:rPr lang="en-GB" sz="1200" i="1" dirty="0">
                <a:solidFill>
                  <a:srgbClr val="C00000"/>
                </a:solidFill>
              </a:rPr>
              <a:t>I</a:t>
            </a:r>
            <a:r>
              <a:rPr lang="en-GB" sz="1200" i="1" dirty="0">
                <a:solidFill>
                  <a:srgbClr val="C00000"/>
                </a:solidFill>
                <a:latin typeface="Calibri" panose="020F0502020204030204" pitchFamily="34" charset="0"/>
              </a:rPr>
              <a:t>f you choose not to complete the consent, this does NOT mean that you have refused the vaccine for your son or daughter. </a:t>
            </a:r>
            <a:endParaRPr lang="en-GB" sz="1200" i="1" u="none" strike="noStrike" dirty="0">
              <a:solidFill>
                <a:srgbClr val="C00000"/>
              </a:solidFill>
              <a:effectLst/>
              <a:latin typeface="Calibri" panose="020F0502020204030204" pitchFamily="34" charset="0"/>
            </a:endParaRPr>
          </a:p>
          <a:p>
            <a:endParaRPr lang="en-GB" sz="1200" i="1" dirty="0">
              <a:solidFill>
                <a:srgbClr val="C00000"/>
              </a:solidFill>
            </a:endParaRPr>
          </a:p>
          <a:p>
            <a:pPr algn="l" rtl="0" fontAlgn="base"/>
            <a:r>
              <a:rPr lang="en-GB" sz="1200" dirty="0">
                <a:latin typeface="Calibri" panose="020F0502020204030204" pitchFamily="34" charset="0"/>
              </a:rPr>
              <a:t>Please note: young people under the age of 16 can give or refuse consent themselves if considered competent to do so by nursing staff. More information about the vaccine can be found on our website: </a:t>
            </a:r>
            <a:r>
              <a:rPr lang="en-GB" sz="1200" dirty="0">
                <a:latin typeface="Calibri" panose="020F0502020204030204" pitchFamily="34" charset="0"/>
                <a:hlinkClick r:id="rId8"/>
              </a:rPr>
              <a:t>https://www.schoolvaccination.uk/hpv-vaccine</a:t>
            </a:r>
            <a:r>
              <a:rPr lang="en-GB" sz="1200" dirty="0">
                <a:latin typeface="Calibri" panose="020F0502020204030204" pitchFamily="34" charset="0"/>
              </a:rPr>
              <a:t> and on the next page.</a:t>
            </a:r>
          </a:p>
          <a:p>
            <a:pPr algn="l" rtl="0" fontAlgn="base"/>
            <a:r>
              <a:rPr lang="en-GB" sz="1200" b="0" i="0" dirty="0">
                <a:effectLst/>
                <a:latin typeface="Calibri" panose="020F0502020204030204" pitchFamily="34" charset="0"/>
              </a:rPr>
              <a:t>We encourage you to have a conversation with your child and share this information with them, prior to us visiting the school. </a:t>
            </a:r>
            <a:endParaRPr lang="en-GB" sz="1200" b="0" i="0" dirty="0">
              <a:effectLst/>
              <a:latin typeface="Segoe UI" panose="020B0502040204020203" pitchFamily="34" charset="0"/>
            </a:endParaRPr>
          </a:p>
          <a:p>
            <a:endParaRPr lang="en-GB" sz="1200" i="1" dirty="0">
              <a:solidFill>
                <a:srgbClr val="C00000"/>
              </a:solidFill>
            </a:endParaRPr>
          </a:p>
          <a:p>
            <a:r>
              <a:rPr lang="en-GB" sz="1200" dirty="0"/>
              <a:t> The consent form is for both the first and second dose. If you would like to discuss the vaccines with a nurse, or if you require help to complete the form, please contact the immunisation team in your child’s school area. Their contact details are over the page. Please let the school know if you require this information in another language. Or, see our website: </a:t>
            </a:r>
            <a:r>
              <a:rPr lang="en-GB" sz="1200" dirty="0">
                <a:hlinkClick r:id="rId9"/>
              </a:rPr>
              <a:t>www.schoolvaccination.uk</a:t>
            </a:r>
            <a:r>
              <a:rPr lang="en-GB" sz="1200" dirty="0"/>
              <a:t> to find this information and the consent form in other languages.</a:t>
            </a:r>
          </a:p>
          <a:p>
            <a:endParaRPr lang="en-GB" sz="1200" dirty="0"/>
          </a:p>
          <a:p>
            <a:r>
              <a:rPr lang="en-GB" sz="1200" dirty="0"/>
              <a:t>Please see below for information regarding how we use your child’s data, and additional information about the vaccine. </a:t>
            </a:r>
          </a:p>
        </p:txBody>
      </p:sp>
      <p:sp>
        <p:nvSpPr>
          <p:cNvPr id="16" name="TextBox 15">
            <a:extLst>
              <a:ext uri="{FF2B5EF4-FFF2-40B4-BE49-F238E27FC236}">
                <a16:creationId xmlns:a16="http://schemas.microsoft.com/office/drawing/2014/main" id="{305B67C0-5594-4503-80DA-DCE94BCECB10}"/>
              </a:ext>
            </a:extLst>
          </p:cNvPr>
          <p:cNvSpPr txBox="1"/>
          <p:nvPr/>
        </p:nvSpPr>
        <p:spPr>
          <a:xfrm>
            <a:off x="246530" y="10112484"/>
            <a:ext cx="6234001" cy="1384995"/>
          </a:xfrm>
          <a:prstGeom prst="rect">
            <a:avLst/>
          </a:prstGeom>
          <a:noFill/>
        </p:spPr>
        <p:txBody>
          <a:bodyPr wrap="square" rtlCol="0">
            <a:spAutoFit/>
          </a:bodyPr>
          <a:lstStyle/>
          <a:p>
            <a:r>
              <a:rPr lang="en-GB" sz="1200" dirty="0"/>
              <a:t>Yours faithfully,</a:t>
            </a:r>
          </a:p>
          <a:p>
            <a:endParaRPr lang="en-GB" sz="1200" dirty="0"/>
          </a:p>
          <a:p>
            <a:endParaRPr lang="en-GB" sz="1200" dirty="0"/>
          </a:p>
          <a:p>
            <a:endParaRPr lang="en-GB" sz="1200" b="1" i="1" dirty="0"/>
          </a:p>
          <a:p>
            <a:r>
              <a:rPr lang="en-GB" sz="1200" b="1" i="1" dirty="0"/>
              <a:t>Amanda Schiller</a:t>
            </a:r>
          </a:p>
          <a:p>
            <a:r>
              <a:rPr lang="en-GB" sz="1200" i="1" dirty="0"/>
              <a:t>Clinical Director</a:t>
            </a:r>
          </a:p>
          <a:p>
            <a:r>
              <a:rPr lang="en-GB" sz="1200" dirty="0"/>
              <a:t>Vaccination UK</a:t>
            </a:r>
          </a:p>
        </p:txBody>
      </p:sp>
      <p:pic>
        <p:nvPicPr>
          <p:cNvPr id="10" name="Picture 9">
            <a:extLst>
              <a:ext uri="{FF2B5EF4-FFF2-40B4-BE49-F238E27FC236}">
                <a16:creationId xmlns:a16="http://schemas.microsoft.com/office/drawing/2014/main" id="{2752C3C2-32F8-7C4F-B6D0-CCEB6ECA9BE1}"/>
              </a:ext>
            </a:extLst>
          </p:cNvPr>
          <p:cNvPicPr/>
          <p:nvPr/>
        </p:nvPicPr>
        <p:blipFill>
          <a:blip r:embed="rId10" r:link="rId11" cstate="print">
            <a:extLst>
              <a:ext uri="{28A0092B-C50C-407E-A947-70E740481C1C}">
                <a14:useLocalDpi xmlns:a14="http://schemas.microsoft.com/office/drawing/2010/main" val="0"/>
              </a:ext>
            </a:extLst>
          </a:blip>
          <a:srcRect/>
          <a:stretch>
            <a:fillRect/>
          </a:stretch>
        </p:blipFill>
        <p:spPr bwMode="auto">
          <a:xfrm>
            <a:off x="285674" y="10406296"/>
            <a:ext cx="876300" cy="419100"/>
          </a:xfrm>
          <a:prstGeom prst="rect">
            <a:avLst/>
          </a:prstGeom>
          <a:noFill/>
          <a:ln>
            <a:noFill/>
          </a:ln>
        </p:spPr>
      </p:pic>
      <p:pic>
        <p:nvPicPr>
          <p:cNvPr id="11" name="Picture 10" descr="Icon&#10;&#10;Description automatically generated">
            <a:extLst>
              <a:ext uri="{FF2B5EF4-FFF2-40B4-BE49-F238E27FC236}">
                <a16:creationId xmlns:a16="http://schemas.microsoft.com/office/drawing/2014/main" id="{3FC9D631-2B52-4611-AC6E-25A1B2D51818}"/>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884232" y="208066"/>
            <a:ext cx="1576614" cy="881337"/>
          </a:xfrm>
          <a:prstGeom prst="rect">
            <a:avLst/>
          </a:prstGeom>
        </p:spPr>
      </p:pic>
    </p:spTree>
    <p:extLst>
      <p:ext uri="{BB962C8B-B14F-4D97-AF65-F5344CB8AC3E}">
        <p14:creationId xmlns:p14="http://schemas.microsoft.com/office/powerpoint/2010/main" val="532952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897ADB-7561-6B48-9342-D9E2C17567DB}"/>
              </a:ext>
            </a:extLst>
          </p:cNvPr>
          <p:cNvSpPr txBox="1"/>
          <p:nvPr/>
        </p:nvSpPr>
        <p:spPr>
          <a:xfrm>
            <a:off x="609600" y="2061882"/>
            <a:ext cx="5773271" cy="923330"/>
          </a:xfrm>
          <a:prstGeom prst="rect">
            <a:avLst/>
          </a:prstGeom>
          <a:noFill/>
        </p:spPr>
        <p:txBody>
          <a:bodyPr wrap="square" rtlCol="0">
            <a:spAutoFit/>
          </a:bodyPr>
          <a:lstStyle/>
          <a:p>
            <a:pPr algn="ctr"/>
            <a:r>
              <a:rPr lang="en-US" b="1" u="sng" dirty="0"/>
              <a:t>Important Information</a:t>
            </a:r>
          </a:p>
          <a:p>
            <a:pPr algn="ctr"/>
            <a:endParaRPr lang="en-US" dirty="0"/>
          </a:p>
          <a:p>
            <a:endParaRPr lang="en-US" dirty="0"/>
          </a:p>
        </p:txBody>
      </p:sp>
      <p:pic>
        <p:nvPicPr>
          <p:cNvPr id="4" name="Picture 3">
            <a:extLst>
              <a:ext uri="{FF2B5EF4-FFF2-40B4-BE49-F238E27FC236}">
                <a16:creationId xmlns:a16="http://schemas.microsoft.com/office/drawing/2014/main" id="{3FE388D3-68C7-9C41-99C1-EEFFA579164D}"/>
              </a:ext>
            </a:extLst>
          </p:cNvPr>
          <p:cNvPicPr>
            <a:picLocks noChangeAspect="1"/>
          </p:cNvPicPr>
          <p:nvPr/>
        </p:nvPicPr>
        <p:blipFill>
          <a:blip r:embed="rId2"/>
          <a:stretch>
            <a:fillRect/>
          </a:stretch>
        </p:blipFill>
        <p:spPr>
          <a:xfrm>
            <a:off x="397154" y="394390"/>
            <a:ext cx="1066892" cy="664522"/>
          </a:xfrm>
          <a:prstGeom prst="rect">
            <a:avLst/>
          </a:prstGeom>
        </p:spPr>
      </p:pic>
      <p:sp>
        <p:nvSpPr>
          <p:cNvPr id="5" name="TextBox 4">
            <a:extLst>
              <a:ext uri="{FF2B5EF4-FFF2-40B4-BE49-F238E27FC236}">
                <a16:creationId xmlns:a16="http://schemas.microsoft.com/office/drawing/2014/main" id="{2275EDD6-B802-9C43-83A2-21CB8B4326EF}"/>
              </a:ext>
            </a:extLst>
          </p:cNvPr>
          <p:cNvSpPr txBox="1"/>
          <p:nvPr/>
        </p:nvSpPr>
        <p:spPr>
          <a:xfrm>
            <a:off x="377469" y="148318"/>
            <a:ext cx="1290937" cy="230832"/>
          </a:xfrm>
          <a:prstGeom prst="rect">
            <a:avLst/>
          </a:prstGeom>
          <a:noFill/>
        </p:spPr>
        <p:txBody>
          <a:bodyPr wrap="square" rtlCol="0">
            <a:spAutoFit/>
          </a:bodyPr>
          <a:lstStyle/>
          <a:p>
            <a:r>
              <a:rPr lang="en-GB" sz="900" dirty="0"/>
              <a:t>Working on behalf of</a:t>
            </a:r>
          </a:p>
        </p:txBody>
      </p:sp>
      <p:sp>
        <p:nvSpPr>
          <p:cNvPr id="10" name="TextBox 9">
            <a:extLst>
              <a:ext uri="{FF2B5EF4-FFF2-40B4-BE49-F238E27FC236}">
                <a16:creationId xmlns:a16="http://schemas.microsoft.com/office/drawing/2014/main" id="{A1781759-911A-624B-9706-9465683E84C5}"/>
              </a:ext>
            </a:extLst>
          </p:cNvPr>
          <p:cNvSpPr txBox="1"/>
          <p:nvPr/>
        </p:nvSpPr>
        <p:spPr>
          <a:xfrm>
            <a:off x="288298" y="2577718"/>
            <a:ext cx="3436909" cy="338554"/>
          </a:xfrm>
          <a:prstGeom prst="rect">
            <a:avLst/>
          </a:prstGeom>
          <a:noFill/>
        </p:spPr>
        <p:txBody>
          <a:bodyPr wrap="square" rtlCol="0">
            <a:spAutoFit/>
          </a:bodyPr>
          <a:lstStyle/>
          <a:p>
            <a:r>
              <a:rPr lang="en-US" sz="1600" b="1" u="sng" dirty="0"/>
              <a:t>Contact Details</a:t>
            </a:r>
          </a:p>
        </p:txBody>
      </p:sp>
      <p:sp>
        <p:nvSpPr>
          <p:cNvPr id="16" name="Rounded Rectangle 15">
            <a:extLst>
              <a:ext uri="{FF2B5EF4-FFF2-40B4-BE49-F238E27FC236}">
                <a16:creationId xmlns:a16="http://schemas.microsoft.com/office/drawing/2014/main" id="{E592380A-9347-364D-8D8C-9A80E20935C6}"/>
              </a:ext>
            </a:extLst>
          </p:cNvPr>
          <p:cNvSpPr/>
          <p:nvPr/>
        </p:nvSpPr>
        <p:spPr>
          <a:xfrm>
            <a:off x="259080" y="7831054"/>
            <a:ext cx="6339840" cy="2472665"/>
          </a:xfrm>
          <a:prstGeom prst="roundRect">
            <a:avLst/>
          </a:prstGeom>
          <a:noFill/>
        </p:spPr>
        <p:style>
          <a:lnRef idx="1">
            <a:schemeClr val="accent5"/>
          </a:lnRef>
          <a:fillRef idx="2">
            <a:schemeClr val="accent5"/>
          </a:fillRef>
          <a:effectRef idx="1">
            <a:schemeClr val="accent5"/>
          </a:effectRef>
          <a:fontRef idx="minor">
            <a:schemeClr val="dk1"/>
          </a:fontRef>
        </p:style>
        <p:txBody>
          <a:bodyPr rtlCol="0" anchor="ctr"/>
          <a:lstStyle/>
          <a:p>
            <a:r>
              <a:rPr lang="en-GB" sz="1100" b="1" dirty="0">
                <a:solidFill>
                  <a:schemeClr val="tx1"/>
                </a:solidFill>
              </a:rPr>
              <a:t>*</a:t>
            </a:r>
            <a:r>
              <a:rPr lang="en-GB" sz="1100" b="1" i="1" dirty="0">
                <a:solidFill>
                  <a:schemeClr val="tx1"/>
                </a:solidFill>
              </a:rPr>
              <a:t>The consent form needs to be signed by a person with parental responsibility which includes: </a:t>
            </a:r>
          </a:p>
          <a:p>
            <a:endParaRPr lang="en-GB" sz="1100" b="1" i="1" dirty="0">
              <a:solidFill>
                <a:schemeClr val="tx1"/>
              </a:solidFill>
            </a:endParaRPr>
          </a:p>
          <a:p>
            <a:pPr marL="171450" lvl="0" indent="-171450">
              <a:buFont typeface="Arial" panose="020B0604020202020204" pitchFamily="34" charset="0"/>
              <a:buChar char="•"/>
            </a:pPr>
            <a:r>
              <a:rPr lang="en-GB" sz="1100" dirty="0">
                <a:solidFill>
                  <a:schemeClr val="tx1"/>
                </a:solidFill>
              </a:rPr>
              <a:t>Mother: automatic</a:t>
            </a:r>
          </a:p>
          <a:p>
            <a:pPr marL="171450" lvl="0" indent="-171450">
              <a:buFont typeface="Arial" panose="020B0604020202020204" pitchFamily="34" charset="0"/>
              <a:buChar char="•"/>
            </a:pPr>
            <a:r>
              <a:rPr lang="en-GB" sz="1100" dirty="0">
                <a:solidFill>
                  <a:schemeClr val="tx1"/>
                </a:solidFill>
              </a:rPr>
              <a:t>Father: if married to the mother either when baby is born or marries subsequently</a:t>
            </a:r>
          </a:p>
          <a:p>
            <a:pPr marL="171450" lvl="0" indent="-171450">
              <a:buFont typeface="Arial" panose="020B0604020202020204" pitchFamily="34" charset="0"/>
              <a:buChar char="•"/>
            </a:pPr>
            <a:r>
              <a:rPr lang="en-GB" sz="1100" dirty="0">
                <a:solidFill>
                  <a:schemeClr val="tx1"/>
                </a:solidFill>
              </a:rPr>
              <a:t>Unmarried father: if name appears on birth certificate (since 1/12/03) or legally acquired</a:t>
            </a:r>
          </a:p>
          <a:p>
            <a:pPr marL="171450" lvl="0" indent="-171450">
              <a:buFont typeface="Arial" panose="020B0604020202020204" pitchFamily="34" charset="0"/>
              <a:buChar char="•"/>
            </a:pPr>
            <a:r>
              <a:rPr lang="en-GB" sz="1100" dirty="0">
                <a:solidFill>
                  <a:schemeClr val="tx1"/>
                </a:solidFill>
              </a:rPr>
              <a:t>Others: if parental responsibility is legally acquired</a:t>
            </a:r>
          </a:p>
          <a:p>
            <a:pPr marL="171450" lvl="0" indent="-171450">
              <a:buFont typeface="Arial" panose="020B0604020202020204" pitchFamily="34" charset="0"/>
              <a:buChar char="•"/>
            </a:pPr>
            <a:r>
              <a:rPr lang="en-GB" sz="1100" dirty="0">
                <a:solidFill>
                  <a:schemeClr val="tx1"/>
                </a:solidFill>
              </a:rPr>
              <a:t>Parental Responsibility Agreement: signed, properly witnessed and sent for registration to Principle Registry or the Family Division (High Court)</a:t>
            </a:r>
          </a:p>
          <a:p>
            <a:pPr marL="171450" lvl="0" indent="-171450">
              <a:buFont typeface="Arial" panose="020B0604020202020204" pitchFamily="34" charset="0"/>
              <a:buChar char="•"/>
            </a:pPr>
            <a:r>
              <a:rPr lang="en-GB" sz="1100" dirty="0">
                <a:solidFill>
                  <a:schemeClr val="tx1"/>
                </a:solidFill>
              </a:rPr>
              <a:t>Residence Order: granted by the Court</a:t>
            </a:r>
          </a:p>
          <a:p>
            <a:pPr marL="171450" indent="-171450">
              <a:buFont typeface="Arial" panose="020B0604020202020204" pitchFamily="34" charset="0"/>
              <a:buChar char="•"/>
            </a:pPr>
            <a:endParaRPr lang="en-GB" sz="1200" i="1" dirty="0">
              <a:effectLst/>
              <a:ea typeface="Times New Roman" panose="02020603050405020304" pitchFamily="18" charset="0"/>
            </a:endParaRPr>
          </a:p>
          <a:p>
            <a:pPr marL="171450" indent="-171450">
              <a:buFont typeface="Arial" panose="020B0604020202020204" pitchFamily="34" charset="0"/>
              <a:buChar char="•"/>
            </a:pPr>
            <a:r>
              <a:rPr lang="en-GB" sz="1100" i="1" dirty="0">
                <a:effectLst/>
                <a:ea typeface="Times New Roman" panose="02020603050405020304" pitchFamily="18" charset="0"/>
              </a:rPr>
              <a:t>Please note that young people under the age of 16 can give or refuse consent if considered competent to do so by nursing staff. </a:t>
            </a:r>
            <a:endParaRPr lang="en-GB" sz="1100" dirty="0">
              <a:effectLst/>
              <a:ea typeface="Times New Roman" panose="02020603050405020304" pitchFamily="18" charset="0"/>
            </a:endParaRPr>
          </a:p>
        </p:txBody>
      </p:sp>
      <p:sp>
        <p:nvSpPr>
          <p:cNvPr id="17" name="TextBox 16">
            <a:extLst>
              <a:ext uri="{FF2B5EF4-FFF2-40B4-BE49-F238E27FC236}">
                <a16:creationId xmlns:a16="http://schemas.microsoft.com/office/drawing/2014/main" id="{7DEDE7B2-F461-634F-B455-81CC604EE811}"/>
              </a:ext>
            </a:extLst>
          </p:cNvPr>
          <p:cNvSpPr txBox="1"/>
          <p:nvPr/>
        </p:nvSpPr>
        <p:spPr>
          <a:xfrm>
            <a:off x="288299" y="7334719"/>
            <a:ext cx="2658867" cy="338554"/>
          </a:xfrm>
          <a:prstGeom prst="rect">
            <a:avLst/>
          </a:prstGeom>
          <a:noFill/>
        </p:spPr>
        <p:txBody>
          <a:bodyPr wrap="square" rtlCol="0">
            <a:spAutoFit/>
          </a:bodyPr>
          <a:lstStyle/>
          <a:p>
            <a:r>
              <a:rPr lang="en-US" sz="1600" b="1" dirty="0"/>
              <a:t>Additional Information:</a:t>
            </a:r>
          </a:p>
        </p:txBody>
      </p:sp>
      <p:pic>
        <p:nvPicPr>
          <p:cNvPr id="12" name="Picture 11" descr="Icon&#10;&#10;Description automatically generated">
            <a:extLst>
              <a:ext uri="{FF2B5EF4-FFF2-40B4-BE49-F238E27FC236}">
                <a16:creationId xmlns:a16="http://schemas.microsoft.com/office/drawing/2014/main" id="{79DB4C95-3BA3-C645-9225-5529B17BDA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0169" y="198063"/>
            <a:ext cx="1576614" cy="881337"/>
          </a:xfrm>
          <a:prstGeom prst="rect">
            <a:avLst/>
          </a:prstGeom>
        </p:spPr>
      </p:pic>
      <p:sp>
        <p:nvSpPr>
          <p:cNvPr id="14" name="TextBox 13">
            <a:extLst>
              <a:ext uri="{FF2B5EF4-FFF2-40B4-BE49-F238E27FC236}">
                <a16:creationId xmlns:a16="http://schemas.microsoft.com/office/drawing/2014/main" id="{6B72727D-8D52-164A-A1C5-3D012AD871FD}"/>
              </a:ext>
            </a:extLst>
          </p:cNvPr>
          <p:cNvSpPr txBox="1"/>
          <p:nvPr/>
        </p:nvSpPr>
        <p:spPr>
          <a:xfrm>
            <a:off x="259080" y="3036396"/>
            <a:ext cx="1977477" cy="307777"/>
          </a:xfrm>
          <a:prstGeom prst="rect">
            <a:avLst/>
          </a:prstGeom>
          <a:noFill/>
        </p:spPr>
        <p:txBody>
          <a:bodyPr wrap="square" rtlCol="0">
            <a:spAutoFit/>
          </a:bodyPr>
          <a:lstStyle/>
          <a:p>
            <a:r>
              <a:rPr lang="en-US" sz="1400" b="1" dirty="0"/>
              <a:t>Worcestershire:</a:t>
            </a:r>
          </a:p>
        </p:txBody>
      </p:sp>
      <p:graphicFrame>
        <p:nvGraphicFramePr>
          <p:cNvPr id="15" name="Table 10">
            <a:extLst>
              <a:ext uri="{FF2B5EF4-FFF2-40B4-BE49-F238E27FC236}">
                <a16:creationId xmlns:a16="http://schemas.microsoft.com/office/drawing/2014/main" id="{C42BE2F7-0823-5641-98E4-FC356B7690F8}"/>
              </a:ext>
            </a:extLst>
          </p:cNvPr>
          <p:cNvGraphicFramePr>
            <a:graphicFrameLocks noGrp="1"/>
          </p:cNvGraphicFramePr>
          <p:nvPr>
            <p:extLst>
              <p:ext uri="{D42A27DB-BD31-4B8C-83A1-F6EECF244321}">
                <p14:modId xmlns:p14="http://schemas.microsoft.com/office/powerpoint/2010/main" val="2320510272"/>
              </p:ext>
            </p:extLst>
          </p:nvPr>
        </p:nvGraphicFramePr>
        <p:xfrm>
          <a:off x="349198" y="3486326"/>
          <a:ext cx="6220536" cy="446588"/>
        </p:xfrm>
        <a:graphic>
          <a:graphicData uri="http://schemas.openxmlformats.org/drawingml/2006/table">
            <a:tbl>
              <a:tblPr firstRow="1" bandRow="1">
                <a:tableStyleId>{3B4B98B0-60AC-42C2-AFA5-B58CD77FA1E5}</a:tableStyleId>
              </a:tblPr>
              <a:tblGrid>
                <a:gridCol w="1923737">
                  <a:extLst>
                    <a:ext uri="{9D8B030D-6E8A-4147-A177-3AD203B41FA5}">
                      <a16:colId xmlns:a16="http://schemas.microsoft.com/office/drawing/2014/main" val="1124598240"/>
                    </a:ext>
                  </a:extLst>
                </a:gridCol>
                <a:gridCol w="1517413">
                  <a:extLst>
                    <a:ext uri="{9D8B030D-6E8A-4147-A177-3AD203B41FA5}">
                      <a16:colId xmlns:a16="http://schemas.microsoft.com/office/drawing/2014/main" val="2250501596"/>
                    </a:ext>
                  </a:extLst>
                </a:gridCol>
                <a:gridCol w="2779386">
                  <a:extLst>
                    <a:ext uri="{9D8B030D-6E8A-4147-A177-3AD203B41FA5}">
                      <a16:colId xmlns:a16="http://schemas.microsoft.com/office/drawing/2014/main" val="2820692918"/>
                    </a:ext>
                  </a:extLst>
                </a:gridCol>
              </a:tblGrid>
              <a:tr h="446588">
                <a:tc>
                  <a:txBody>
                    <a:bodyPr/>
                    <a:lstStyle/>
                    <a:p>
                      <a:pPr algn="ctr"/>
                      <a:r>
                        <a:rPr lang="en-US" sz="1400" b="0" dirty="0"/>
                        <a:t>Worcestershire</a:t>
                      </a:r>
                    </a:p>
                  </a:txBody>
                  <a:tcPr/>
                </a:tc>
                <a:tc>
                  <a:txBody>
                    <a:bodyPr/>
                    <a:lstStyle/>
                    <a:p>
                      <a:pPr algn="ctr"/>
                      <a:r>
                        <a:rPr lang="en-US" sz="1400" b="0" dirty="0"/>
                        <a:t>01527 390030</a:t>
                      </a:r>
                    </a:p>
                  </a:txBody>
                  <a:tcPr/>
                </a:tc>
                <a:tc>
                  <a:txBody>
                    <a:bodyPr/>
                    <a:lstStyle/>
                    <a:p>
                      <a:pPr algn="ctr"/>
                      <a:r>
                        <a:rPr lang="en-US" sz="1400" b="0" dirty="0"/>
                        <a:t>Worcestershire@v-uk.co.uk</a:t>
                      </a:r>
                    </a:p>
                  </a:txBody>
                  <a:tcPr/>
                </a:tc>
                <a:extLst>
                  <a:ext uri="{0D108BD9-81ED-4DB2-BD59-A6C34878D82A}">
                    <a16:rowId xmlns:a16="http://schemas.microsoft.com/office/drawing/2014/main" val="972012191"/>
                  </a:ext>
                </a:extLst>
              </a:tr>
            </a:tbl>
          </a:graphicData>
        </a:graphic>
      </p:graphicFrame>
      <p:sp>
        <p:nvSpPr>
          <p:cNvPr id="18" name="TextBox 17">
            <a:extLst>
              <a:ext uri="{FF2B5EF4-FFF2-40B4-BE49-F238E27FC236}">
                <a16:creationId xmlns:a16="http://schemas.microsoft.com/office/drawing/2014/main" id="{448ED449-B1D0-A24C-9EB9-D561BAC2DF1E}"/>
              </a:ext>
            </a:extLst>
          </p:cNvPr>
          <p:cNvSpPr txBox="1"/>
          <p:nvPr/>
        </p:nvSpPr>
        <p:spPr>
          <a:xfrm>
            <a:off x="285546" y="3958635"/>
            <a:ext cx="1645006" cy="307777"/>
          </a:xfrm>
          <a:prstGeom prst="rect">
            <a:avLst/>
          </a:prstGeom>
          <a:noFill/>
        </p:spPr>
        <p:txBody>
          <a:bodyPr wrap="square" rtlCol="0">
            <a:spAutoFit/>
          </a:bodyPr>
          <a:lstStyle/>
          <a:p>
            <a:r>
              <a:rPr lang="en-US" sz="1400" b="1" dirty="0"/>
              <a:t>Hereford:</a:t>
            </a:r>
          </a:p>
        </p:txBody>
      </p:sp>
      <p:graphicFrame>
        <p:nvGraphicFramePr>
          <p:cNvPr id="8" name="Table 8">
            <a:extLst>
              <a:ext uri="{FF2B5EF4-FFF2-40B4-BE49-F238E27FC236}">
                <a16:creationId xmlns:a16="http://schemas.microsoft.com/office/drawing/2014/main" id="{95E4F448-4EEC-6146-B408-70C66EB18986}"/>
              </a:ext>
            </a:extLst>
          </p:cNvPr>
          <p:cNvGraphicFramePr>
            <a:graphicFrameLocks noGrp="1"/>
          </p:cNvGraphicFramePr>
          <p:nvPr>
            <p:extLst>
              <p:ext uri="{D42A27DB-BD31-4B8C-83A1-F6EECF244321}">
                <p14:modId xmlns:p14="http://schemas.microsoft.com/office/powerpoint/2010/main" val="2877723730"/>
              </p:ext>
            </p:extLst>
          </p:nvPr>
        </p:nvGraphicFramePr>
        <p:xfrm>
          <a:off x="371814" y="4370306"/>
          <a:ext cx="6192231" cy="446589"/>
        </p:xfrm>
        <a:graphic>
          <a:graphicData uri="http://schemas.openxmlformats.org/drawingml/2006/table">
            <a:tbl>
              <a:tblPr firstRow="1" bandRow="1">
                <a:tableStyleId>{3B4B98B0-60AC-42C2-AFA5-B58CD77FA1E5}</a:tableStyleId>
              </a:tblPr>
              <a:tblGrid>
                <a:gridCol w="1900485">
                  <a:extLst>
                    <a:ext uri="{9D8B030D-6E8A-4147-A177-3AD203B41FA5}">
                      <a16:colId xmlns:a16="http://schemas.microsoft.com/office/drawing/2014/main" val="803518171"/>
                    </a:ext>
                  </a:extLst>
                </a:gridCol>
                <a:gridCol w="1529109">
                  <a:extLst>
                    <a:ext uri="{9D8B030D-6E8A-4147-A177-3AD203B41FA5}">
                      <a16:colId xmlns:a16="http://schemas.microsoft.com/office/drawing/2014/main" val="2782397623"/>
                    </a:ext>
                  </a:extLst>
                </a:gridCol>
                <a:gridCol w="2762637">
                  <a:extLst>
                    <a:ext uri="{9D8B030D-6E8A-4147-A177-3AD203B41FA5}">
                      <a16:colId xmlns:a16="http://schemas.microsoft.com/office/drawing/2014/main" val="2749687457"/>
                    </a:ext>
                  </a:extLst>
                </a:gridCol>
              </a:tblGrid>
              <a:tr h="446589">
                <a:tc>
                  <a:txBody>
                    <a:bodyPr/>
                    <a:lstStyle/>
                    <a:p>
                      <a:pPr algn="ctr"/>
                      <a:r>
                        <a:rPr lang="en-US" sz="1400" b="0" dirty="0"/>
                        <a:t>Hereford</a:t>
                      </a:r>
                    </a:p>
                  </a:txBody>
                  <a:tcPr>
                    <a:solidFill>
                      <a:schemeClr val="accent1">
                        <a:lumMod val="20000"/>
                        <a:lumOff val="80000"/>
                      </a:schemeClr>
                    </a:solidFill>
                  </a:tcPr>
                </a:tc>
                <a:tc>
                  <a:txBody>
                    <a:bodyPr/>
                    <a:lstStyle/>
                    <a:p>
                      <a:pPr algn="ctr"/>
                      <a:r>
                        <a:rPr lang="en-US" sz="1400" b="0" dirty="0"/>
                        <a:t>01432 663085</a:t>
                      </a:r>
                    </a:p>
                  </a:txBody>
                  <a:tcPr>
                    <a:solidFill>
                      <a:schemeClr val="accent1">
                        <a:lumMod val="20000"/>
                        <a:lumOff val="80000"/>
                      </a:schemeClr>
                    </a:solidFill>
                  </a:tcPr>
                </a:tc>
                <a:tc>
                  <a:txBody>
                    <a:bodyPr/>
                    <a:lstStyle/>
                    <a:p>
                      <a:pPr algn="ctr"/>
                      <a:r>
                        <a:rPr lang="en-US" sz="1400" b="0" dirty="0"/>
                        <a:t>Herefordshire@v-uk.co.uk </a:t>
                      </a:r>
                    </a:p>
                  </a:txBody>
                  <a:tcPr>
                    <a:solidFill>
                      <a:schemeClr val="accent1">
                        <a:lumMod val="20000"/>
                        <a:lumOff val="80000"/>
                      </a:schemeClr>
                    </a:solidFill>
                  </a:tcPr>
                </a:tc>
                <a:extLst>
                  <a:ext uri="{0D108BD9-81ED-4DB2-BD59-A6C34878D82A}">
                    <a16:rowId xmlns:a16="http://schemas.microsoft.com/office/drawing/2014/main" val="1107597797"/>
                  </a:ext>
                </a:extLst>
              </a:tr>
            </a:tbl>
          </a:graphicData>
        </a:graphic>
      </p:graphicFrame>
      <p:sp>
        <p:nvSpPr>
          <p:cNvPr id="13" name="TextBox 12">
            <a:extLst>
              <a:ext uri="{FF2B5EF4-FFF2-40B4-BE49-F238E27FC236}">
                <a16:creationId xmlns:a16="http://schemas.microsoft.com/office/drawing/2014/main" id="{E8DEE99D-1839-7097-3C46-ED3BF677372E}"/>
              </a:ext>
            </a:extLst>
          </p:cNvPr>
          <p:cNvSpPr txBox="1"/>
          <p:nvPr/>
        </p:nvSpPr>
        <p:spPr>
          <a:xfrm>
            <a:off x="324163" y="4926936"/>
            <a:ext cx="1977477" cy="307777"/>
          </a:xfrm>
          <a:prstGeom prst="rect">
            <a:avLst/>
          </a:prstGeom>
          <a:noFill/>
        </p:spPr>
        <p:txBody>
          <a:bodyPr wrap="square" rtlCol="0">
            <a:spAutoFit/>
          </a:bodyPr>
          <a:lstStyle/>
          <a:p>
            <a:r>
              <a:rPr lang="en-US" sz="1400" b="1" dirty="0"/>
              <a:t>West Midlands:</a:t>
            </a:r>
          </a:p>
        </p:txBody>
      </p:sp>
      <p:graphicFrame>
        <p:nvGraphicFramePr>
          <p:cNvPr id="19" name="Table 10">
            <a:extLst>
              <a:ext uri="{FF2B5EF4-FFF2-40B4-BE49-F238E27FC236}">
                <a16:creationId xmlns:a16="http://schemas.microsoft.com/office/drawing/2014/main" id="{06401FB8-DB5D-88D6-91A3-556EA5BABE3F}"/>
              </a:ext>
            </a:extLst>
          </p:cNvPr>
          <p:cNvGraphicFramePr>
            <a:graphicFrameLocks noGrp="1"/>
          </p:cNvGraphicFramePr>
          <p:nvPr>
            <p:extLst>
              <p:ext uri="{D42A27DB-BD31-4B8C-83A1-F6EECF244321}">
                <p14:modId xmlns:p14="http://schemas.microsoft.com/office/powerpoint/2010/main" val="2438553431"/>
              </p:ext>
            </p:extLst>
          </p:nvPr>
        </p:nvGraphicFramePr>
        <p:xfrm>
          <a:off x="349198" y="5369698"/>
          <a:ext cx="6220536" cy="1908552"/>
        </p:xfrm>
        <a:graphic>
          <a:graphicData uri="http://schemas.openxmlformats.org/drawingml/2006/table">
            <a:tbl>
              <a:tblPr firstRow="1" bandRow="1">
                <a:tableStyleId>{3B4B98B0-60AC-42C2-AFA5-B58CD77FA1E5}</a:tableStyleId>
              </a:tblPr>
              <a:tblGrid>
                <a:gridCol w="2004236">
                  <a:extLst>
                    <a:ext uri="{9D8B030D-6E8A-4147-A177-3AD203B41FA5}">
                      <a16:colId xmlns:a16="http://schemas.microsoft.com/office/drawing/2014/main" val="1124598240"/>
                    </a:ext>
                  </a:extLst>
                </a:gridCol>
                <a:gridCol w="1436914">
                  <a:extLst>
                    <a:ext uri="{9D8B030D-6E8A-4147-A177-3AD203B41FA5}">
                      <a16:colId xmlns:a16="http://schemas.microsoft.com/office/drawing/2014/main" val="2250501596"/>
                    </a:ext>
                  </a:extLst>
                </a:gridCol>
                <a:gridCol w="2779386">
                  <a:extLst>
                    <a:ext uri="{9D8B030D-6E8A-4147-A177-3AD203B41FA5}">
                      <a16:colId xmlns:a16="http://schemas.microsoft.com/office/drawing/2014/main" val="2820692918"/>
                    </a:ext>
                  </a:extLst>
                </a:gridCol>
              </a:tblGrid>
              <a:tr h="477138">
                <a:tc>
                  <a:txBody>
                    <a:bodyPr/>
                    <a:lstStyle/>
                    <a:p>
                      <a:pPr algn="ctr"/>
                      <a:r>
                        <a:rPr lang="en-US" sz="1400" b="0" dirty="0"/>
                        <a:t>Dudley</a:t>
                      </a:r>
                    </a:p>
                  </a:txBody>
                  <a:tcPr/>
                </a:tc>
                <a:tc>
                  <a:txBody>
                    <a:bodyPr/>
                    <a:lstStyle/>
                    <a:p>
                      <a:pPr marL="0" algn="ctr" defTabSz="685800" rtl="0" eaLnBrk="1" latinLnBrk="0" hangingPunct="1"/>
                      <a:r>
                        <a:rPr lang="en-US" sz="1400" b="0" kern="1200" dirty="0">
                          <a:solidFill>
                            <a:schemeClr val="tx1"/>
                          </a:solidFill>
                          <a:latin typeface="+mn-lt"/>
                          <a:ea typeface="+mn-ea"/>
                          <a:cs typeface="+mn-cs"/>
                        </a:rPr>
                        <a:t>01527 390030</a:t>
                      </a:r>
                    </a:p>
                  </a:txBody>
                  <a:tcPr/>
                </a:tc>
                <a:tc>
                  <a:txBody>
                    <a:bodyPr/>
                    <a:lstStyle/>
                    <a:p>
                      <a:pPr algn="ctr"/>
                      <a:r>
                        <a:rPr lang="en-US" sz="1400" b="0" dirty="0"/>
                        <a:t>Dudley@v-uk.co.uk</a:t>
                      </a:r>
                    </a:p>
                  </a:txBody>
                  <a:tcPr/>
                </a:tc>
                <a:extLst>
                  <a:ext uri="{0D108BD9-81ED-4DB2-BD59-A6C34878D82A}">
                    <a16:rowId xmlns:a16="http://schemas.microsoft.com/office/drawing/2014/main" val="972012191"/>
                  </a:ext>
                </a:extLst>
              </a:tr>
              <a:tr h="477138">
                <a:tc>
                  <a:txBody>
                    <a:bodyPr/>
                    <a:lstStyle/>
                    <a:p>
                      <a:pPr algn="ctr"/>
                      <a:r>
                        <a:rPr lang="en-US" sz="1400" b="0" dirty="0"/>
                        <a:t>Sandwell</a:t>
                      </a:r>
                    </a:p>
                  </a:txBody>
                  <a:tcPr/>
                </a:tc>
                <a:tc>
                  <a:txBody>
                    <a:bodyPr/>
                    <a:lstStyle/>
                    <a:p>
                      <a:pPr marL="0" algn="ctr" defTabSz="685800" rtl="0" eaLnBrk="1" latinLnBrk="0" hangingPunct="1"/>
                      <a:r>
                        <a:rPr lang="en-US" sz="1400" b="0" kern="1200" dirty="0">
                          <a:solidFill>
                            <a:schemeClr val="tx1"/>
                          </a:solidFill>
                          <a:latin typeface="+mn-lt"/>
                          <a:ea typeface="+mn-ea"/>
                          <a:cs typeface="+mn-cs"/>
                        </a:rPr>
                        <a:t>01527 390030</a:t>
                      </a:r>
                    </a:p>
                  </a:txBody>
                  <a:tcPr/>
                </a:tc>
                <a:tc>
                  <a:txBody>
                    <a:bodyPr/>
                    <a:lstStyle/>
                    <a:p>
                      <a:pPr algn="ctr"/>
                      <a:r>
                        <a:rPr lang="en-US" sz="1400" b="0" dirty="0"/>
                        <a:t>Sandwell@v-uk.co.uk</a:t>
                      </a:r>
                    </a:p>
                  </a:txBody>
                  <a:tcPr/>
                </a:tc>
                <a:extLst>
                  <a:ext uri="{0D108BD9-81ED-4DB2-BD59-A6C34878D82A}">
                    <a16:rowId xmlns:a16="http://schemas.microsoft.com/office/drawing/2014/main" val="3808348816"/>
                  </a:ext>
                </a:extLst>
              </a:tr>
              <a:tr h="477138">
                <a:tc>
                  <a:txBody>
                    <a:bodyPr/>
                    <a:lstStyle/>
                    <a:p>
                      <a:pPr algn="ctr"/>
                      <a:r>
                        <a:rPr lang="en-US" sz="1400" b="0" dirty="0"/>
                        <a:t>Walsall</a:t>
                      </a:r>
                    </a:p>
                  </a:txBody>
                  <a:tcPr/>
                </a:tc>
                <a:tc>
                  <a:txBody>
                    <a:bodyPr/>
                    <a:lstStyle/>
                    <a:p>
                      <a:pPr marL="0" algn="ctr" defTabSz="685800" rtl="0" eaLnBrk="1" latinLnBrk="0" hangingPunct="1"/>
                      <a:r>
                        <a:rPr lang="en-US" sz="1400" b="0" kern="1200" dirty="0">
                          <a:solidFill>
                            <a:schemeClr val="tx1"/>
                          </a:solidFill>
                          <a:latin typeface="+mn-lt"/>
                          <a:ea typeface="+mn-ea"/>
                          <a:cs typeface="+mn-cs"/>
                        </a:rPr>
                        <a:t>01527 390030</a:t>
                      </a:r>
                    </a:p>
                  </a:txBody>
                  <a:tcPr/>
                </a:tc>
                <a:tc>
                  <a:txBody>
                    <a:bodyPr/>
                    <a:lstStyle/>
                    <a:p>
                      <a:pPr algn="ctr"/>
                      <a:r>
                        <a:rPr lang="en-US" sz="1400" b="0" dirty="0"/>
                        <a:t>Walsall@v-uk.co.uk</a:t>
                      </a:r>
                    </a:p>
                  </a:txBody>
                  <a:tcPr/>
                </a:tc>
                <a:extLst>
                  <a:ext uri="{0D108BD9-81ED-4DB2-BD59-A6C34878D82A}">
                    <a16:rowId xmlns:a16="http://schemas.microsoft.com/office/drawing/2014/main" val="3927850925"/>
                  </a:ext>
                </a:extLst>
              </a:tr>
              <a:tr h="477138">
                <a:tc>
                  <a:txBody>
                    <a:bodyPr/>
                    <a:lstStyle/>
                    <a:p>
                      <a:pPr algn="ctr"/>
                      <a:r>
                        <a:rPr lang="en-US" sz="1400" b="0" dirty="0"/>
                        <a:t>Wolverhampton</a:t>
                      </a:r>
                    </a:p>
                  </a:txBody>
                  <a:tcPr/>
                </a:tc>
                <a:tc>
                  <a:txBody>
                    <a:bodyPr/>
                    <a:lstStyle/>
                    <a:p>
                      <a:pPr marL="0" algn="ctr" defTabSz="685800" rtl="0" eaLnBrk="1" latinLnBrk="0" hangingPunct="1"/>
                      <a:r>
                        <a:rPr lang="en-US" sz="1400" b="0" kern="1200" dirty="0">
                          <a:solidFill>
                            <a:schemeClr val="tx1"/>
                          </a:solidFill>
                          <a:latin typeface="+mn-lt"/>
                          <a:ea typeface="+mn-ea"/>
                          <a:cs typeface="+mn-cs"/>
                        </a:rPr>
                        <a:t>01527 390030</a:t>
                      </a:r>
                    </a:p>
                  </a:txBody>
                  <a:tcPr/>
                </a:tc>
                <a:tc>
                  <a:txBody>
                    <a:bodyPr/>
                    <a:lstStyle/>
                    <a:p>
                      <a:pPr algn="ctr"/>
                      <a:r>
                        <a:rPr lang="en-US" sz="1400" b="0" dirty="0"/>
                        <a:t>Wolverhampton@v-uk.co.uk</a:t>
                      </a:r>
                    </a:p>
                  </a:txBody>
                  <a:tcPr/>
                </a:tc>
                <a:extLst>
                  <a:ext uri="{0D108BD9-81ED-4DB2-BD59-A6C34878D82A}">
                    <a16:rowId xmlns:a16="http://schemas.microsoft.com/office/drawing/2014/main" val="2812180460"/>
                  </a:ext>
                </a:extLst>
              </a:tr>
            </a:tbl>
          </a:graphicData>
        </a:graphic>
      </p:graphicFrame>
    </p:spTree>
    <p:extLst>
      <p:ext uri="{BB962C8B-B14F-4D97-AF65-F5344CB8AC3E}">
        <p14:creationId xmlns:p14="http://schemas.microsoft.com/office/powerpoint/2010/main" val="14411350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07E4CEC-3BA1-C445-86EE-D5C95C7F70C8}"/>
              </a:ext>
            </a:extLst>
          </p:cNvPr>
          <p:cNvPicPr>
            <a:picLocks noChangeAspect="1"/>
          </p:cNvPicPr>
          <p:nvPr/>
        </p:nvPicPr>
        <p:blipFill>
          <a:blip r:embed="rId2"/>
          <a:stretch>
            <a:fillRect/>
          </a:stretch>
        </p:blipFill>
        <p:spPr>
          <a:xfrm>
            <a:off x="397154" y="394390"/>
            <a:ext cx="1066892" cy="664522"/>
          </a:xfrm>
          <a:prstGeom prst="rect">
            <a:avLst/>
          </a:prstGeom>
        </p:spPr>
      </p:pic>
      <p:sp>
        <p:nvSpPr>
          <p:cNvPr id="5" name="TextBox 4">
            <a:extLst>
              <a:ext uri="{FF2B5EF4-FFF2-40B4-BE49-F238E27FC236}">
                <a16:creationId xmlns:a16="http://schemas.microsoft.com/office/drawing/2014/main" id="{0D0E0152-95BB-5B44-9FD9-82AB7B2EB229}"/>
              </a:ext>
            </a:extLst>
          </p:cNvPr>
          <p:cNvSpPr txBox="1"/>
          <p:nvPr/>
        </p:nvSpPr>
        <p:spPr>
          <a:xfrm>
            <a:off x="377469" y="148318"/>
            <a:ext cx="1290937" cy="230832"/>
          </a:xfrm>
          <a:prstGeom prst="rect">
            <a:avLst/>
          </a:prstGeom>
          <a:noFill/>
        </p:spPr>
        <p:txBody>
          <a:bodyPr wrap="square" rtlCol="0">
            <a:spAutoFit/>
          </a:bodyPr>
          <a:lstStyle/>
          <a:p>
            <a:r>
              <a:rPr lang="en-GB" sz="900" dirty="0"/>
              <a:t>Working on behalf of</a:t>
            </a:r>
          </a:p>
        </p:txBody>
      </p:sp>
      <p:sp>
        <p:nvSpPr>
          <p:cNvPr id="6" name="TextBox 5">
            <a:extLst>
              <a:ext uri="{FF2B5EF4-FFF2-40B4-BE49-F238E27FC236}">
                <a16:creationId xmlns:a16="http://schemas.microsoft.com/office/drawing/2014/main" id="{01C09A4C-7FDF-D446-8A52-767EF3DC7848}"/>
              </a:ext>
            </a:extLst>
          </p:cNvPr>
          <p:cNvSpPr txBox="1"/>
          <p:nvPr/>
        </p:nvSpPr>
        <p:spPr>
          <a:xfrm>
            <a:off x="377469" y="1194664"/>
            <a:ext cx="6103062" cy="369332"/>
          </a:xfrm>
          <a:prstGeom prst="rect">
            <a:avLst/>
          </a:prstGeom>
          <a:noFill/>
        </p:spPr>
        <p:txBody>
          <a:bodyPr wrap="square" rtlCol="0">
            <a:spAutoFit/>
          </a:bodyPr>
          <a:lstStyle/>
          <a:p>
            <a:pPr algn="ctr"/>
            <a:r>
              <a:rPr lang="en-GB" b="1" dirty="0"/>
              <a:t>Additional information about HPV Immunisation:</a:t>
            </a:r>
            <a:r>
              <a:rPr lang="en-GB" dirty="0"/>
              <a:t> </a:t>
            </a:r>
            <a:endParaRPr lang="en-US" dirty="0"/>
          </a:p>
        </p:txBody>
      </p:sp>
      <p:sp>
        <p:nvSpPr>
          <p:cNvPr id="8" name="Rounded Rectangular Callout 7">
            <a:extLst>
              <a:ext uri="{FF2B5EF4-FFF2-40B4-BE49-F238E27FC236}">
                <a16:creationId xmlns:a16="http://schemas.microsoft.com/office/drawing/2014/main" id="{49FD6C49-3B1B-9A44-958E-2E22D16AFED6}"/>
              </a:ext>
            </a:extLst>
          </p:cNvPr>
          <p:cNvSpPr/>
          <p:nvPr/>
        </p:nvSpPr>
        <p:spPr>
          <a:xfrm>
            <a:off x="259080" y="4000375"/>
            <a:ext cx="6339840" cy="2727960"/>
          </a:xfrm>
          <a:prstGeom prst="wedgeRoundRectCallout">
            <a:avLst>
              <a:gd name="adj1" fmla="val -20344"/>
              <a:gd name="adj2" fmla="val 57955"/>
              <a:gd name="adj3" fmla="val 16667"/>
            </a:avLst>
          </a:prstGeom>
          <a:solidFill>
            <a:schemeClr val="accent5">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r>
              <a:rPr lang="en-GB" sz="1200" b="1" i="1" dirty="0"/>
              <a:t>Why is my child being offered this vaccine? </a:t>
            </a:r>
          </a:p>
          <a:p>
            <a:endParaRPr lang="en-GB" sz="1200" b="1" i="1" dirty="0"/>
          </a:p>
          <a:p>
            <a:r>
              <a:rPr lang="en-GB" sz="1200" dirty="0"/>
              <a:t> The vaccine works best when given at age 12-13, when the immune system is strong and before your son or daughter becomes sexually active. Two doses will be given around 6-12 months apart. Both boys and girls need to get this vaccine because HPV infection is so common and some types of HPV cause cancer. Almost 90% of people get HPV infection if they are not vaccinated and there is no treatment for HPV infection. Most people’s immune systems are able to clear HPV viruses in about 12 months and most people who catch HPV don’t even know they have it. However, there are some types of HPV infection that can persist for decades, and these are the types that can cause cancers in both women and men. So, vaccinating people against HPV protects them from cancers caused by some types of HPV that don’t clear up on their own.  </a:t>
            </a:r>
          </a:p>
          <a:p>
            <a:endParaRPr lang="en-GB" sz="1100" dirty="0"/>
          </a:p>
        </p:txBody>
      </p:sp>
      <p:sp>
        <p:nvSpPr>
          <p:cNvPr id="9" name="Rounded Rectangular Callout 8">
            <a:extLst>
              <a:ext uri="{FF2B5EF4-FFF2-40B4-BE49-F238E27FC236}">
                <a16:creationId xmlns:a16="http://schemas.microsoft.com/office/drawing/2014/main" id="{37CFE2AD-F9E0-244D-A516-45CD3ADBCB9B}"/>
              </a:ext>
            </a:extLst>
          </p:cNvPr>
          <p:cNvSpPr/>
          <p:nvPr/>
        </p:nvSpPr>
        <p:spPr>
          <a:xfrm>
            <a:off x="284480" y="7166423"/>
            <a:ext cx="6339840" cy="1528129"/>
          </a:xfrm>
          <a:prstGeom prst="wedgeRoundRectCallout">
            <a:avLst>
              <a:gd name="adj1" fmla="val -19366"/>
              <a:gd name="adj2" fmla="val 67571"/>
              <a:gd name="adj3" fmla="val 16667"/>
            </a:avLst>
          </a:prstGeom>
          <a:solidFill>
            <a:schemeClr val="accent5">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r>
              <a:rPr lang="en-GB" sz="1300" b="1" i="1" dirty="0"/>
              <a:t>What does the vaccine protect against? </a:t>
            </a:r>
          </a:p>
          <a:p>
            <a:endParaRPr lang="en-GB" sz="1300" b="1" i="1" dirty="0"/>
          </a:p>
          <a:p>
            <a:r>
              <a:rPr lang="en-GB" sz="1200" b="1" dirty="0"/>
              <a:t> In females: </a:t>
            </a:r>
            <a:r>
              <a:rPr lang="en-GB" sz="1200" dirty="0"/>
              <a:t>cervical cancer, vulvar and vaginal cancer, anal cancer, genital warts, cancers of the head and neck such as throat and oral cancers.</a:t>
            </a:r>
            <a:r>
              <a:rPr lang="en-GB" sz="1200" b="1" dirty="0"/>
              <a:t> </a:t>
            </a:r>
            <a:endParaRPr lang="en-GB" sz="1200" dirty="0"/>
          </a:p>
          <a:p>
            <a:r>
              <a:rPr lang="en-GB" sz="1200" b="1" dirty="0"/>
              <a:t>In males: </a:t>
            </a:r>
            <a:r>
              <a:rPr lang="en-GB" sz="1200" dirty="0"/>
              <a:t>it protects against anal cancer, genital warts, penile cancer and cancers of the head and neck such as throat and oral cancers.</a:t>
            </a:r>
            <a:r>
              <a:rPr lang="en-GB" sz="1200" b="1" dirty="0"/>
              <a:t>	</a:t>
            </a:r>
            <a:r>
              <a:rPr lang="en-GB" sz="1100" dirty="0"/>
              <a:t> </a:t>
            </a:r>
          </a:p>
        </p:txBody>
      </p:sp>
      <p:sp>
        <p:nvSpPr>
          <p:cNvPr id="2" name="Rounded Rectangle 1">
            <a:extLst>
              <a:ext uri="{FF2B5EF4-FFF2-40B4-BE49-F238E27FC236}">
                <a16:creationId xmlns:a16="http://schemas.microsoft.com/office/drawing/2014/main" id="{9162CFD8-FDAF-8C47-9939-138F9AEE0AF8}"/>
              </a:ext>
            </a:extLst>
          </p:cNvPr>
          <p:cNvSpPr/>
          <p:nvPr/>
        </p:nvSpPr>
        <p:spPr>
          <a:xfrm>
            <a:off x="284480" y="1671234"/>
            <a:ext cx="6339840" cy="2164599"/>
          </a:xfrm>
          <a:prstGeom prst="roundRect">
            <a:avLst/>
          </a:prstGeom>
          <a:pattFill prst="pct25">
            <a:fgClr>
              <a:schemeClr val="accent5">
                <a:lumMod val="20000"/>
                <a:lumOff val="80000"/>
              </a:schemeClr>
            </a:fgClr>
            <a:bgClr>
              <a:schemeClr val="bg1"/>
            </a:bgClr>
          </a:pattFill>
        </p:spPr>
        <p:style>
          <a:lnRef idx="1">
            <a:schemeClr val="accent5"/>
          </a:lnRef>
          <a:fillRef idx="2">
            <a:schemeClr val="accent5"/>
          </a:fillRef>
          <a:effectRef idx="1">
            <a:schemeClr val="accent5"/>
          </a:effectRef>
          <a:fontRef idx="minor">
            <a:schemeClr val="dk1"/>
          </a:fontRef>
        </p:style>
        <p:txBody>
          <a:bodyPr rtlCol="0" anchor="ctr"/>
          <a:lstStyle/>
          <a:p>
            <a:endParaRPr lang="en-GB" sz="1200" b="1" i="1" dirty="0"/>
          </a:p>
          <a:p>
            <a:r>
              <a:rPr lang="en-GB" sz="1200" b="1" i="1" dirty="0"/>
              <a:t>About the HPV vaccine</a:t>
            </a:r>
            <a:endParaRPr lang="en-GB" sz="1200" i="1" dirty="0"/>
          </a:p>
          <a:p>
            <a:r>
              <a:rPr lang="en-US" sz="1200" dirty="0"/>
              <a:t> </a:t>
            </a:r>
          </a:p>
          <a:p>
            <a:r>
              <a:rPr lang="en-GB" sz="1200" dirty="0"/>
              <a:t>Gardasil activates the immune system to produce antibodies against 4 types of HPV (human papilloma virus). It does this by pretending to look like the virus. The vaccine does not contain any of the virus itself. It is highly effective and is endorsed by the World Health Organisation (WHO). More than 270 million doses have been given globally and up to 60 million doses were given in 2020 alone, with no serious adverse events linked to the HPV vaccine and with an excellent safety profile. Extensive data on the safety of HPV vaccines is available from clinical trials and population programmes. </a:t>
            </a:r>
          </a:p>
          <a:p>
            <a:pPr algn="ctr"/>
            <a:endParaRPr lang="en-US" dirty="0"/>
          </a:p>
        </p:txBody>
      </p:sp>
      <p:sp>
        <p:nvSpPr>
          <p:cNvPr id="10" name="Rounded Rectangular Callout 9">
            <a:extLst>
              <a:ext uri="{FF2B5EF4-FFF2-40B4-BE49-F238E27FC236}">
                <a16:creationId xmlns:a16="http://schemas.microsoft.com/office/drawing/2014/main" id="{862B6C28-60F5-1C4C-A6F6-BF0E09005A4E}"/>
              </a:ext>
            </a:extLst>
          </p:cNvPr>
          <p:cNvSpPr/>
          <p:nvPr/>
        </p:nvSpPr>
        <p:spPr>
          <a:xfrm>
            <a:off x="259080" y="9179136"/>
            <a:ext cx="6339840" cy="2553082"/>
          </a:xfrm>
          <a:prstGeom prst="wedgeRoundRectCallout">
            <a:avLst>
              <a:gd name="adj1" fmla="val -19855"/>
              <a:gd name="adj2" fmla="val 62729"/>
              <a:gd name="adj3" fmla="val 16667"/>
            </a:avLst>
          </a:prstGeom>
          <a:solidFill>
            <a:schemeClr val="accent5">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r>
              <a:rPr lang="en-GB" sz="1200" b="1" i="1" dirty="0"/>
              <a:t>How safe is the vaccine? </a:t>
            </a:r>
          </a:p>
          <a:p>
            <a:r>
              <a:rPr lang="en-GB" sz="1200" dirty="0"/>
              <a:t>The HPV vaccination is very</a:t>
            </a:r>
            <a:r>
              <a:rPr lang="en-GB" sz="1200" b="1" dirty="0"/>
              <a:t> </a:t>
            </a:r>
            <a:r>
              <a:rPr lang="en-GB" sz="1200" dirty="0"/>
              <a:t>safe. This has been established through rigorous testing and many millions of doses delivered across the world. As with any medicine some people may experience side effects, but these are generally mild and of short duration and are far outweighed by the benefit of vaccination.</a:t>
            </a:r>
          </a:p>
          <a:p>
            <a:r>
              <a:rPr lang="en-GB" sz="1200" dirty="0"/>
              <a:t>Researchers in the UK, the US, Scandinavia, Australia and several other countries have checked millions of medical records to see if people who get the HPV vaccine are more likely to suffer from rare health problems. They found that just as many unvaccinated people suffer from rare health problems as vaccinated people do. That means the vaccine can’t be the cause of their health problems — even if they started very soon after vaccination. (1</a:t>
            </a:r>
            <a:r>
              <a:rPr lang="en-GB" sz="1200" b="1" dirty="0"/>
              <a:t>)</a:t>
            </a:r>
            <a:endParaRPr lang="en-GB" sz="1200" dirty="0"/>
          </a:p>
          <a:p>
            <a:pPr lvl="0"/>
            <a:r>
              <a:rPr lang="en-GB" sz="1200" dirty="0"/>
              <a:t>WHO, Meeting of the GACVS, 7-8 June 2017. </a:t>
            </a:r>
            <a:r>
              <a:rPr lang="en-GB" sz="1200" u="sng" dirty="0"/>
              <a:t>Weekly Epidemiological Record </a:t>
            </a:r>
            <a:r>
              <a:rPr lang="en-GB" sz="1200" dirty="0"/>
              <a:t>2017;28:393-404  </a:t>
            </a:r>
          </a:p>
          <a:p>
            <a:endParaRPr lang="en-GB" sz="1300" b="1" i="1" dirty="0"/>
          </a:p>
        </p:txBody>
      </p:sp>
      <p:pic>
        <p:nvPicPr>
          <p:cNvPr id="11" name="Picture 10" descr="Icon&#10;&#10;Description automatically generated">
            <a:extLst>
              <a:ext uri="{FF2B5EF4-FFF2-40B4-BE49-F238E27FC236}">
                <a16:creationId xmlns:a16="http://schemas.microsoft.com/office/drawing/2014/main" id="{D80F18F4-F437-4702-9FC1-1C7B8A43F3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2306" y="177575"/>
            <a:ext cx="1576614" cy="881337"/>
          </a:xfrm>
          <a:prstGeom prst="rect">
            <a:avLst/>
          </a:prstGeom>
        </p:spPr>
      </p:pic>
    </p:spTree>
    <p:extLst>
      <p:ext uri="{BB962C8B-B14F-4D97-AF65-F5344CB8AC3E}">
        <p14:creationId xmlns:p14="http://schemas.microsoft.com/office/powerpoint/2010/main" val="2648303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07E4CEC-3BA1-C445-86EE-D5C95C7F70C8}"/>
              </a:ext>
            </a:extLst>
          </p:cNvPr>
          <p:cNvPicPr>
            <a:picLocks noChangeAspect="1"/>
          </p:cNvPicPr>
          <p:nvPr/>
        </p:nvPicPr>
        <p:blipFill>
          <a:blip r:embed="rId2"/>
          <a:stretch>
            <a:fillRect/>
          </a:stretch>
        </p:blipFill>
        <p:spPr>
          <a:xfrm>
            <a:off x="397154" y="394390"/>
            <a:ext cx="1066892" cy="664522"/>
          </a:xfrm>
          <a:prstGeom prst="rect">
            <a:avLst/>
          </a:prstGeom>
        </p:spPr>
      </p:pic>
      <p:sp>
        <p:nvSpPr>
          <p:cNvPr id="5" name="TextBox 4">
            <a:extLst>
              <a:ext uri="{FF2B5EF4-FFF2-40B4-BE49-F238E27FC236}">
                <a16:creationId xmlns:a16="http://schemas.microsoft.com/office/drawing/2014/main" id="{0D0E0152-95BB-5B44-9FD9-82AB7B2EB229}"/>
              </a:ext>
            </a:extLst>
          </p:cNvPr>
          <p:cNvSpPr txBox="1"/>
          <p:nvPr/>
        </p:nvSpPr>
        <p:spPr>
          <a:xfrm>
            <a:off x="377469" y="148318"/>
            <a:ext cx="1290937" cy="230832"/>
          </a:xfrm>
          <a:prstGeom prst="rect">
            <a:avLst/>
          </a:prstGeom>
          <a:noFill/>
        </p:spPr>
        <p:txBody>
          <a:bodyPr wrap="square" rtlCol="0">
            <a:spAutoFit/>
          </a:bodyPr>
          <a:lstStyle/>
          <a:p>
            <a:r>
              <a:rPr lang="en-GB" sz="900" dirty="0"/>
              <a:t>Working on behalf of</a:t>
            </a:r>
          </a:p>
        </p:txBody>
      </p:sp>
      <p:sp>
        <p:nvSpPr>
          <p:cNvPr id="6" name="TextBox 5">
            <a:extLst>
              <a:ext uri="{FF2B5EF4-FFF2-40B4-BE49-F238E27FC236}">
                <a16:creationId xmlns:a16="http://schemas.microsoft.com/office/drawing/2014/main" id="{01C09A4C-7FDF-D446-8A52-767EF3DC7848}"/>
              </a:ext>
            </a:extLst>
          </p:cNvPr>
          <p:cNvSpPr txBox="1"/>
          <p:nvPr/>
        </p:nvSpPr>
        <p:spPr>
          <a:xfrm>
            <a:off x="377469" y="1436206"/>
            <a:ext cx="6103062" cy="369332"/>
          </a:xfrm>
          <a:prstGeom prst="rect">
            <a:avLst/>
          </a:prstGeom>
          <a:noFill/>
        </p:spPr>
        <p:txBody>
          <a:bodyPr wrap="square" rtlCol="0">
            <a:spAutoFit/>
          </a:bodyPr>
          <a:lstStyle/>
          <a:p>
            <a:pPr algn="ctr"/>
            <a:r>
              <a:rPr lang="en-GB" b="1" dirty="0"/>
              <a:t>Additional information about HPV Immunisation:</a:t>
            </a:r>
            <a:r>
              <a:rPr lang="en-GB" dirty="0"/>
              <a:t> </a:t>
            </a:r>
            <a:endParaRPr lang="en-US" dirty="0"/>
          </a:p>
        </p:txBody>
      </p:sp>
      <p:sp>
        <p:nvSpPr>
          <p:cNvPr id="8" name="Rounded Rectangular Callout 7">
            <a:extLst>
              <a:ext uri="{FF2B5EF4-FFF2-40B4-BE49-F238E27FC236}">
                <a16:creationId xmlns:a16="http://schemas.microsoft.com/office/drawing/2014/main" id="{49FD6C49-3B1B-9A44-958E-2E22D16AFED6}"/>
              </a:ext>
            </a:extLst>
          </p:cNvPr>
          <p:cNvSpPr/>
          <p:nvPr/>
        </p:nvSpPr>
        <p:spPr>
          <a:xfrm>
            <a:off x="259080" y="2135385"/>
            <a:ext cx="6339840" cy="1688354"/>
          </a:xfrm>
          <a:prstGeom prst="wedgeRoundRectCallout">
            <a:avLst>
              <a:gd name="adj1" fmla="val -20344"/>
              <a:gd name="adj2" fmla="val 57955"/>
              <a:gd name="adj3" fmla="val 16667"/>
            </a:avLst>
          </a:prstGeom>
          <a:solidFill>
            <a:schemeClr val="accent5">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r>
              <a:rPr lang="en-GB" sz="1200" b="1" i="1" dirty="0"/>
              <a:t>Why are there rumours that this vaccines can have serious side effects? </a:t>
            </a:r>
          </a:p>
          <a:p>
            <a:r>
              <a:rPr lang="en-GB" sz="1200" dirty="0"/>
              <a:t>Some groups are claiming on social media that vaccination could cause autoimmune disorders, chronic fatigue syndrome, fibromyalgia, or chronic regional pain syndrome. There was also a rumour that it could cause early menopause or infertility. These health problems are very rare and usually start around the same age that HPV is given, so it isn’t surprising that people wonder if the vaccine caused the problem. However, independent scientists from all over the world have investigated and found that the rumours aren’t true. </a:t>
            </a:r>
          </a:p>
          <a:p>
            <a:endParaRPr lang="en-GB" sz="1100" dirty="0"/>
          </a:p>
        </p:txBody>
      </p:sp>
      <p:sp>
        <p:nvSpPr>
          <p:cNvPr id="9" name="Rounded Rectangular Callout 8">
            <a:extLst>
              <a:ext uri="{FF2B5EF4-FFF2-40B4-BE49-F238E27FC236}">
                <a16:creationId xmlns:a16="http://schemas.microsoft.com/office/drawing/2014/main" id="{37CFE2AD-F9E0-244D-A516-45CD3ADBCB9B}"/>
              </a:ext>
            </a:extLst>
          </p:cNvPr>
          <p:cNvSpPr/>
          <p:nvPr/>
        </p:nvSpPr>
        <p:spPr>
          <a:xfrm>
            <a:off x="284480" y="4135735"/>
            <a:ext cx="6339840" cy="1688353"/>
          </a:xfrm>
          <a:prstGeom prst="wedgeRoundRectCallout">
            <a:avLst>
              <a:gd name="adj1" fmla="val -20231"/>
              <a:gd name="adj2" fmla="val 63981"/>
              <a:gd name="adj3" fmla="val 16667"/>
            </a:avLst>
          </a:prstGeom>
          <a:solidFill>
            <a:schemeClr val="accent5">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r>
              <a:rPr lang="en-GB" sz="1300" b="1" i="1" dirty="0"/>
              <a:t>What side effects can be expected?</a:t>
            </a:r>
            <a:endParaRPr lang="en-GB" sz="1200" b="1" i="1" dirty="0"/>
          </a:p>
          <a:p>
            <a:r>
              <a:rPr lang="en-GB" sz="1200" dirty="0"/>
              <a:t>The most common side effect is a mild swelling, tenderness or redness at the injection site. Other mild effects may possibly include a slight temperature, feeling achy, or nausea and diarrhoea. Very rarely some people have allergic reactions soon after immunisation called anaphylaxis. This type of reaction is </a:t>
            </a:r>
            <a:r>
              <a:rPr lang="en-GB" sz="1200" i="1" dirty="0"/>
              <a:t>extremely rare</a:t>
            </a:r>
            <a:r>
              <a:rPr lang="en-GB" sz="1200" dirty="0"/>
              <a:t> and the nurses are trained to deal with this extremely rare reaction in the event it may happen. For treatment of more mild side effects, it is fine to take paracetamol according to the manufacturers directions, or alternatively, ibuprofen can be given provided your child is able to take this.</a:t>
            </a:r>
          </a:p>
        </p:txBody>
      </p:sp>
      <p:sp>
        <p:nvSpPr>
          <p:cNvPr id="7" name="TextBox 6">
            <a:extLst>
              <a:ext uri="{FF2B5EF4-FFF2-40B4-BE49-F238E27FC236}">
                <a16:creationId xmlns:a16="http://schemas.microsoft.com/office/drawing/2014/main" id="{3B8C6270-6D00-AF45-BD14-78763EAB601F}"/>
              </a:ext>
            </a:extLst>
          </p:cNvPr>
          <p:cNvSpPr txBox="1"/>
          <p:nvPr/>
        </p:nvSpPr>
        <p:spPr>
          <a:xfrm>
            <a:off x="259081" y="6691106"/>
            <a:ext cx="6339840" cy="4678204"/>
          </a:xfrm>
          <a:prstGeom prst="rect">
            <a:avLst/>
          </a:prstGeom>
          <a:noFill/>
        </p:spPr>
        <p:txBody>
          <a:bodyPr wrap="square" rtlCol="0">
            <a:spAutoFit/>
          </a:bodyPr>
          <a:lstStyle/>
          <a:p>
            <a:r>
              <a:rPr lang="en-US" sz="1000" b="1" dirty="0"/>
              <a:t>Vaccination UK Privacy Notice 2022:</a:t>
            </a:r>
            <a:endParaRPr lang="en-GB" sz="1000" dirty="0"/>
          </a:p>
          <a:p>
            <a:r>
              <a:rPr lang="en-US" sz="1000" b="1" dirty="0"/>
              <a:t>Who is collecting the data?</a:t>
            </a:r>
            <a:endParaRPr lang="en-GB" sz="1000" dirty="0"/>
          </a:p>
          <a:p>
            <a:r>
              <a:rPr lang="en-US" sz="1000" dirty="0"/>
              <a:t>Vaccination UK is collecting information about your child to ensure that we have up to date health information about their health at the time that you are consenting for them to receive an immunisation. Their demographic information is used to ensure that we identify their electronic health record accurately. </a:t>
            </a:r>
            <a:endParaRPr lang="en-GB" sz="1000" dirty="0"/>
          </a:p>
          <a:p>
            <a:r>
              <a:rPr lang="en-US" sz="1000" b="1" dirty="0"/>
              <a:t>What data is being collected?</a:t>
            </a:r>
            <a:endParaRPr lang="en-GB" sz="1000" dirty="0"/>
          </a:p>
          <a:p>
            <a:r>
              <a:rPr lang="en-US" sz="1000" dirty="0"/>
              <a:t>We ask for basic demographic data to allow us to identify them and their health record. The information about their health is utilised by the nurses to ensure that they can confirm that the immunisation is suitable for them. </a:t>
            </a:r>
            <a:endParaRPr lang="en-GB" sz="1000" dirty="0"/>
          </a:p>
          <a:p>
            <a:r>
              <a:rPr lang="en-US" sz="1000" b="1" dirty="0"/>
              <a:t>What is the legal basis for processing the data?</a:t>
            </a:r>
            <a:endParaRPr lang="en-GB" sz="1000" dirty="0"/>
          </a:p>
          <a:p>
            <a:r>
              <a:rPr lang="en-US" sz="1000" dirty="0"/>
              <a:t>Section 9 (2)(h) of the Data Protection Act 2018 allows for processing of your child’s data for the provision of direct healthcare and the management of healthcare systems. </a:t>
            </a:r>
            <a:endParaRPr lang="en-GB" sz="1000" dirty="0"/>
          </a:p>
          <a:p>
            <a:r>
              <a:rPr lang="en-US" sz="1000" b="1" dirty="0"/>
              <a:t>Will the data be shared with any third parties?</a:t>
            </a:r>
            <a:endParaRPr lang="en-GB" sz="1000" dirty="0"/>
          </a:p>
          <a:p>
            <a:r>
              <a:rPr lang="en-US" sz="1000" dirty="0"/>
              <a:t>Your child’s data will be shared with their General Practice (GP) and with the child health information system (CHIS) which holds immunisation and screening information for all children in the UK.</a:t>
            </a:r>
            <a:endParaRPr lang="en-GB" sz="1000" dirty="0"/>
          </a:p>
          <a:p>
            <a:r>
              <a:rPr lang="en-US" sz="1000" b="1" dirty="0"/>
              <a:t>How will the information be used?</a:t>
            </a:r>
            <a:endParaRPr lang="en-GB" sz="1000" dirty="0"/>
          </a:p>
          <a:p>
            <a:r>
              <a:rPr lang="en-US" sz="1000" dirty="0"/>
              <a:t>We collect data on consent forms to allow us to identify a person’s health record if you have consented to their immunisation and to allow the nurses to make decisions about their care based on the most up to date information about their current health. </a:t>
            </a:r>
            <a:endParaRPr lang="en-GB" sz="1000" dirty="0"/>
          </a:p>
          <a:p>
            <a:r>
              <a:rPr lang="en-US" sz="1000" b="1" dirty="0"/>
              <a:t>How long will the data be stored for? </a:t>
            </a:r>
            <a:endParaRPr lang="en-GB" sz="1000" dirty="0"/>
          </a:p>
          <a:p>
            <a:r>
              <a:rPr lang="en-US" sz="1000" dirty="0"/>
              <a:t>The information will be stored on their electronic health record after their vaccination; this information will be then be available throughout their lifetime. Their paper records will be destroyed once they have been scanned on to their record. </a:t>
            </a:r>
            <a:endParaRPr lang="en-GB" sz="1000" dirty="0"/>
          </a:p>
          <a:p>
            <a:r>
              <a:rPr lang="en-US" sz="1000" b="1" dirty="0"/>
              <a:t>What rights does the data subject have?</a:t>
            </a:r>
            <a:endParaRPr lang="en-GB" sz="1000" dirty="0"/>
          </a:p>
          <a:p>
            <a:r>
              <a:rPr lang="en-US" sz="1000" dirty="0"/>
              <a:t>Data subjects have the right to request a copy of any data we request or record about them.</a:t>
            </a:r>
            <a:endParaRPr lang="en-GB" sz="1000" dirty="0"/>
          </a:p>
          <a:p>
            <a:r>
              <a:rPr lang="en-US" sz="1000" b="1" dirty="0"/>
              <a:t>How can you contact us with queries or concerns about this privacy notice?</a:t>
            </a:r>
            <a:endParaRPr lang="en-GB" sz="1000" dirty="0"/>
          </a:p>
          <a:p>
            <a:r>
              <a:rPr lang="en-US" sz="1000" dirty="0"/>
              <a:t>If you have any queries or concerns regarding the information that we hold about your child or have a question regarding this notice, please contact:</a:t>
            </a:r>
            <a:endParaRPr lang="en-GB" sz="1000" dirty="0"/>
          </a:p>
          <a:p>
            <a:endParaRPr lang="en-GB" dirty="0"/>
          </a:p>
        </p:txBody>
      </p:sp>
      <p:pic>
        <p:nvPicPr>
          <p:cNvPr id="10" name="Picture 9" descr="Icon&#10;&#10;Description automatically generated">
            <a:extLst>
              <a:ext uri="{FF2B5EF4-FFF2-40B4-BE49-F238E27FC236}">
                <a16:creationId xmlns:a16="http://schemas.microsoft.com/office/drawing/2014/main" id="{DCC06C61-7D24-43C8-AA2F-27FB107A01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0169" y="198063"/>
            <a:ext cx="1576614" cy="881337"/>
          </a:xfrm>
          <a:prstGeom prst="rect">
            <a:avLst/>
          </a:prstGeom>
        </p:spPr>
      </p:pic>
    </p:spTree>
    <p:extLst>
      <p:ext uri="{BB962C8B-B14F-4D97-AF65-F5344CB8AC3E}">
        <p14:creationId xmlns:p14="http://schemas.microsoft.com/office/powerpoint/2010/main" val="6108694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TotalTime>
  <Words>1884</Words>
  <Application>Microsoft Office PowerPoint</Application>
  <PresentationFormat>Widescreen</PresentationFormat>
  <Paragraphs>113</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Segoe UI</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Bucknell</dc:creator>
  <cp:lastModifiedBy>Lynn Taylor</cp:lastModifiedBy>
  <cp:revision>77</cp:revision>
  <dcterms:created xsi:type="dcterms:W3CDTF">2021-01-25T19:16:29Z</dcterms:created>
  <dcterms:modified xsi:type="dcterms:W3CDTF">2022-07-22T13:48:02Z</dcterms:modified>
</cp:coreProperties>
</file>