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9"/>
  </p:notesMasterIdLst>
  <p:sldIdLst>
    <p:sldId id="256" r:id="rId5"/>
    <p:sldId id="284" r:id="rId6"/>
    <p:sldId id="285" r:id="rId7"/>
    <p:sldId id="340" r:id="rId8"/>
    <p:sldId id="341" r:id="rId9"/>
    <p:sldId id="277" r:id="rId10"/>
    <p:sldId id="263" r:id="rId11"/>
    <p:sldId id="257" r:id="rId12"/>
    <p:sldId id="269" r:id="rId13"/>
    <p:sldId id="342" r:id="rId14"/>
    <p:sldId id="270" r:id="rId15"/>
    <p:sldId id="279" r:id="rId16"/>
    <p:sldId id="283" r:id="rId17"/>
    <p:sldId id="343" r:id="rId18"/>
  </p:sldIdLst>
  <p:sldSz cx="12192000" cy="6858000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664" autoAdjust="0"/>
    <p:restoredTop sz="81199" autoAdjust="0"/>
  </p:normalViewPr>
  <p:slideViewPr>
    <p:cSldViewPr snapToGrid="0">
      <p:cViewPr varScale="1">
        <p:scale>
          <a:sx n="92" d="100"/>
          <a:sy n="92" d="100"/>
        </p:scale>
        <p:origin x="93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90864E-B077-4214-9570-249673A42DAD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1159ED-7FD6-42EA-AEB9-82CFB935BB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80986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1159ED-7FD6-42EA-AEB9-82CFB935BBC3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33105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56AA25-9C41-477B-AAF9-D3AFDA1E961E}" type="slidenum">
              <a:rPr lang="en-GB" smtClean="0"/>
              <a:pPr/>
              <a:t>2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56AA25-9C41-477B-AAF9-D3AFDA1E961E}" type="slidenum">
              <a:rPr lang="en-GB" smtClean="0"/>
              <a:pPr/>
              <a:t>3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56AA25-9C41-477B-AAF9-D3AFDA1E961E}" type="slidenum">
              <a:rPr lang="en-GB" smtClean="0"/>
              <a:pPr/>
              <a:t>4</a:t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56AA25-9C41-477B-AAF9-D3AFDA1E961E}" type="slidenum">
              <a:rPr lang="en-GB" smtClean="0"/>
              <a:pPr/>
              <a:t>5</a:t>
            </a:fld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56AA25-9C41-477B-AAF9-D3AFDA1E961E}" type="slidenum">
              <a:rPr lang="en-GB" smtClean="0"/>
              <a:pPr/>
              <a:t>6</a:t>
            </a:fld>
            <a:endParaRPr lang="en-GB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56AA25-9C41-477B-AAF9-D3AFDA1E961E}" type="slidenum">
              <a:rPr lang="en-GB" smtClean="0"/>
              <a:pPr/>
              <a:t>7</a:t>
            </a:fld>
            <a:endParaRPr lang="en-GB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56AA25-9C41-477B-AAF9-D3AFDA1E961E}" type="slidenum">
              <a:rPr lang="en-GB" smtClean="0"/>
              <a:pPr/>
              <a:t>8</a:t>
            </a:fld>
            <a:endParaRPr lang="en-GB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56AA25-9C41-477B-AAF9-D3AFDA1E961E}" type="slidenum">
              <a:rPr lang="en-GB" smtClean="0"/>
              <a:pPr/>
              <a:t>9</a:t>
            </a:fld>
            <a:endParaRPr lang="en-GB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1159ED-7FD6-42EA-AEB9-82CFB935BBC3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85460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56AA25-9C41-477B-AAF9-D3AFDA1E961E}" type="slidenum">
              <a:rPr lang="en-GB" smtClean="0"/>
              <a:pPr/>
              <a:t>11</a:t>
            </a:fld>
            <a:endParaRPr lang="en-GB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56AA25-9C41-477B-AAF9-D3AFDA1E961E}" type="slidenum">
              <a:rPr lang="en-GB" smtClean="0"/>
              <a:pPr/>
              <a:t>12</a:t>
            </a:fld>
            <a:endParaRPr lang="en-GB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56AA25-9C41-477B-AAF9-D3AFDA1E961E}" type="slidenum">
              <a:rPr lang="en-GB" smtClean="0"/>
              <a:pPr/>
              <a:t>13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6C249DE9-2769-8840-A140-E0DFA647BBB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762" y="0"/>
            <a:ext cx="12182475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9" y="1826063"/>
            <a:ext cx="10515600" cy="1325563"/>
          </a:xfrm>
          <a:prstGeom prst="rect">
            <a:avLst/>
          </a:prstGeom>
        </p:spPr>
        <p:txBody>
          <a:bodyPr anchor="ctr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4" name="Content Placeholder 4"/>
          <p:cNvSpPr>
            <a:spLocks noGrp="1"/>
          </p:cNvSpPr>
          <p:nvPr>
            <p:ph sz="quarter" idx="10"/>
          </p:nvPr>
        </p:nvSpPr>
        <p:spPr>
          <a:xfrm>
            <a:off x="838199" y="3321544"/>
            <a:ext cx="10515600" cy="6619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67732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D32AD7-B791-7045-87D4-74185ED007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59279"/>
            <a:ext cx="8991600" cy="1069521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3600" b="1" i="1"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067C3D-8373-4E43-A755-5378E783AE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59429"/>
            <a:ext cx="10515600" cy="4217534"/>
          </a:xfrm>
          <a:prstGeom prst="rect">
            <a:avLst/>
          </a:prstGeom>
        </p:spPr>
        <p:txBody>
          <a:bodyPr/>
          <a:lstStyle>
            <a:lvl1pPr marL="228600" indent="-228600">
              <a:buFont typeface="Gill Sans MT" panose="020B0502020104020203" pitchFamily="34" charset="0"/>
              <a:buChar char="–"/>
              <a:defRPr/>
            </a:lvl1pPr>
            <a:lvl2pPr marL="685800" indent="-228600">
              <a:buFont typeface="Gill Sans MT" panose="020B0502020104020203" pitchFamily="34" charset="0"/>
              <a:buChar char="–"/>
              <a:defRPr/>
            </a:lvl2pPr>
            <a:lvl3pPr marL="1143000" indent="-228600">
              <a:buFont typeface="Gill Sans MT" panose="020B0502020104020203" pitchFamily="34" charset="0"/>
              <a:buChar char="–"/>
              <a:defRPr/>
            </a:lvl3pPr>
            <a:lvl4pPr marL="1600200" indent="-228600">
              <a:buFont typeface="Gill Sans MT" panose="020B0502020104020203" pitchFamily="34" charset="0"/>
              <a:buChar char="–"/>
              <a:defRPr/>
            </a:lvl4pPr>
            <a:lvl5pPr marL="2057400" indent="-228600">
              <a:buFont typeface="Gill Sans MT" panose="020B0502020104020203" pitchFamily="34" charset="0"/>
              <a:buChar char="–"/>
              <a:defRPr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009704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B5739E-86BD-9948-B9D1-39A6BBA822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67255"/>
            <a:ext cx="9352280" cy="923433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3600" b="1" i="1"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1CE2E2-95F7-984D-A8EB-7A8E41BF8F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>
            <a:lvl1pPr marL="228600" indent="-228600">
              <a:buFont typeface="Gill Sans MT" panose="020B0502020104020203" pitchFamily="34" charset="0"/>
              <a:buChar char="–"/>
              <a:defRPr/>
            </a:lvl1pPr>
            <a:lvl2pPr marL="685800" indent="-228600">
              <a:buFont typeface="Gill Sans MT" panose="020B0502020104020203" pitchFamily="34" charset="0"/>
              <a:buChar char="–"/>
              <a:defRPr/>
            </a:lvl2pPr>
            <a:lvl3pPr marL="1143000" indent="-228600">
              <a:buFont typeface="Gill Sans MT" panose="020B0502020104020203" pitchFamily="34" charset="0"/>
              <a:buChar char="–"/>
              <a:defRPr/>
            </a:lvl3pPr>
            <a:lvl4pPr marL="1600200" indent="-228600">
              <a:buFont typeface="Gill Sans MT" panose="020B0502020104020203" pitchFamily="34" charset="0"/>
              <a:buChar char="–"/>
              <a:defRPr/>
            </a:lvl4pPr>
            <a:lvl5pPr marL="2057400" indent="-228600">
              <a:buFont typeface="Gill Sans MT" panose="020B0502020104020203" pitchFamily="34" charset="0"/>
              <a:buChar char="–"/>
              <a:defRPr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0B447A-43A8-D946-8ABE-0E47251AB9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>
            <a:lvl1pPr marL="228600" indent="-228600">
              <a:buFont typeface="Gill Sans MT" panose="020B0502020104020203" pitchFamily="34" charset="0"/>
              <a:buChar char="–"/>
              <a:defRPr/>
            </a:lvl1pPr>
            <a:lvl2pPr marL="685800" indent="-228600">
              <a:buFont typeface="Gill Sans MT" panose="020B0502020104020203" pitchFamily="34" charset="0"/>
              <a:buChar char="–"/>
              <a:defRPr/>
            </a:lvl2pPr>
            <a:lvl3pPr marL="1143000" indent="-228600">
              <a:buFont typeface="Gill Sans MT" panose="020B0502020104020203" pitchFamily="34" charset="0"/>
              <a:buChar char="–"/>
              <a:defRPr/>
            </a:lvl3pPr>
            <a:lvl4pPr marL="1600200" indent="-228600">
              <a:buFont typeface="Gill Sans MT" panose="020B0502020104020203" pitchFamily="34" charset="0"/>
              <a:buChar char="–"/>
              <a:defRPr/>
            </a:lvl4pPr>
            <a:lvl5pPr marL="2057400" indent="-228600">
              <a:buFont typeface="Gill Sans MT" panose="020B0502020104020203" pitchFamily="34" charset="0"/>
              <a:buChar char="–"/>
              <a:defRPr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310814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CEA788-5947-0448-A0A3-82A5CBAD9A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725214"/>
            <a:ext cx="9249092" cy="965474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3600" b="1" i="1"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D07749-E76F-1E46-864E-E50FE6C6A6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 i="1">
                <a:solidFill>
                  <a:srgbClr val="009999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F44B205-AC93-D642-97A3-93F7410A2F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>
            <a:lvl1pPr marL="228600" indent="-228600">
              <a:buFont typeface="Gill Sans MT" panose="020B0502020104020203" pitchFamily="34" charset="0"/>
              <a:buChar char="–"/>
              <a:defRPr/>
            </a:lvl1pPr>
            <a:lvl2pPr marL="685800" indent="-228600">
              <a:buFont typeface="Gill Sans MT" panose="020B0502020104020203" pitchFamily="34" charset="0"/>
              <a:buChar char="–"/>
              <a:defRPr/>
            </a:lvl2pPr>
            <a:lvl3pPr marL="1143000" indent="-228600">
              <a:buFont typeface="Gill Sans MT" panose="020B0502020104020203" pitchFamily="34" charset="0"/>
              <a:buChar char="–"/>
              <a:defRPr/>
            </a:lvl3pPr>
            <a:lvl4pPr marL="1600200" indent="-228600">
              <a:buFont typeface="Gill Sans MT" panose="020B0502020104020203" pitchFamily="34" charset="0"/>
              <a:buChar char="–"/>
              <a:defRPr/>
            </a:lvl4pPr>
            <a:lvl5pPr marL="2057400" indent="-228600">
              <a:buFont typeface="Gill Sans MT" panose="020B0502020104020203" pitchFamily="34" charset="0"/>
              <a:buChar char="–"/>
              <a:defRPr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9FEFA3E-FD79-6B47-9234-B0EFA08D9BF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 i="1">
                <a:solidFill>
                  <a:srgbClr val="009999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3F85FF4-C2EE-DC49-9DCD-0F5EF1EF4B5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>
            <a:lvl1pPr marL="228600" indent="-228600">
              <a:buFont typeface="Gill Sans MT" panose="020B0502020104020203" pitchFamily="34" charset="0"/>
              <a:buChar char="–"/>
              <a:defRPr/>
            </a:lvl1pPr>
            <a:lvl2pPr marL="685800" indent="-228600">
              <a:buFont typeface="Gill Sans MT" panose="020B0502020104020203" pitchFamily="34" charset="0"/>
              <a:buChar char="–"/>
              <a:defRPr/>
            </a:lvl2pPr>
            <a:lvl3pPr marL="1143000" indent="-228600">
              <a:buFont typeface="Gill Sans MT" panose="020B0502020104020203" pitchFamily="34" charset="0"/>
              <a:buChar char="–"/>
              <a:defRPr/>
            </a:lvl3pPr>
            <a:lvl4pPr marL="1600200" indent="-228600">
              <a:buFont typeface="Gill Sans MT" panose="020B0502020104020203" pitchFamily="34" charset="0"/>
              <a:buChar char="–"/>
              <a:defRPr/>
            </a:lvl4pPr>
            <a:lvl5pPr marL="2057400" indent="-228600">
              <a:buFont typeface="Gill Sans MT" panose="020B0502020104020203" pitchFamily="34" charset="0"/>
              <a:buChar char="–"/>
              <a:defRPr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186291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177CE2-C269-FA43-A03B-2482030D03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32987"/>
            <a:ext cx="9179560" cy="1325563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3600" b="1" i="1"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86001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095B3D-4B7B-BC41-A867-67EE752A65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9137332" cy="1600200"/>
          </a:xfrm>
          <a:prstGeom prst="rect">
            <a:avLst/>
          </a:prstGeom>
        </p:spPr>
        <p:txBody>
          <a:bodyPr anchor="b"/>
          <a:lstStyle>
            <a:lvl1pPr>
              <a:defRPr sz="3200" b="1" i="1"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37A5AA-AB70-B448-BCCE-FDB20D33D9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2057400"/>
            <a:ext cx="6172200" cy="3803650"/>
          </a:xfrm>
          <a:prstGeom prst="rect">
            <a:avLst/>
          </a:prstGeom>
        </p:spPr>
        <p:txBody>
          <a:bodyPr/>
          <a:lstStyle>
            <a:lvl1pPr marL="457200" indent="-457200">
              <a:buFont typeface="Gill Sans MT" panose="020B0502020104020203" pitchFamily="34" charset="0"/>
              <a:buChar char="–"/>
              <a:defRPr sz="3200"/>
            </a:lvl1pPr>
            <a:lvl2pPr marL="914400" indent="-457200">
              <a:buFont typeface="Gill Sans MT" panose="020B0502020104020203" pitchFamily="34" charset="0"/>
              <a:buChar char="–"/>
              <a:defRPr sz="2800"/>
            </a:lvl2pPr>
            <a:lvl3pPr marL="1257300" indent="-342900">
              <a:buFont typeface="Gill Sans MT" panose="020B0502020104020203" pitchFamily="34" charset="0"/>
              <a:buChar char="–"/>
              <a:defRPr sz="2400"/>
            </a:lvl3pPr>
            <a:lvl4pPr marL="1714500" indent="-342900">
              <a:buFont typeface="Gill Sans MT" panose="020B0502020104020203" pitchFamily="34" charset="0"/>
              <a:buChar char="–"/>
              <a:defRPr sz="2000"/>
            </a:lvl4pPr>
            <a:lvl5pPr marL="2171700" indent="-342900">
              <a:buFont typeface="Gill Sans MT" panose="020B0502020104020203" pitchFamily="34" charset="0"/>
              <a:buChar char="–"/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18D045-13DB-6448-B431-25866B3D5F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52522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6377D9-5AC2-AA40-9F67-667B084E2D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 b="1" i="1"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3BBB4E6-B884-0B43-A94F-321D2C34CB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2184400"/>
            <a:ext cx="6172200" cy="36766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6FC834-48D7-3A4B-B7AD-21839650A3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5855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03E7EA-A091-224F-835A-2483F015E0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75029"/>
            <a:ext cx="9009993" cy="1325563"/>
          </a:xfrm>
          <a:prstGeom prst="rect">
            <a:avLst/>
          </a:prstGeom>
        </p:spPr>
        <p:txBody>
          <a:bodyPr anchor="ctr"/>
          <a:lstStyle>
            <a:lvl1pPr>
              <a:defRPr sz="3600" b="1" i="1"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AE255CE-0E68-2140-95EF-367E3FC278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2280745"/>
            <a:ext cx="10515600" cy="3896218"/>
          </a:xfrm>
          <a:prstGeom prst="rect">
            <a:avLst/>
          </a:prstGeom>
        </p:spPr>
        <p:txBody>
          <a:bodyPr vert="eaVert"/>
          <a:lstStyle>
            <a:lvl1pPr marL="228600" indent="-228600">
              <a:buFont typeface="Gill Sans MT" panose="020B0502020104020203" pitchFamily="34" charset="0"/>
              <a:buChar char="–"/>
              <a:defRPr/>
            </a:lvl1pPr>
            <a:lvl2pPr marL="685800" indent="-228600">
              <a:buFont typeface="Gill Sans MT" panose="020B0502020104020203" pitchFamily="34" charset="0"/>
              <a:buChar char="–"/>
              <a:defRPr/>
            </a:lvl2pPr>
            <a:lvl3pPr marL="1143000" indent="-228600">
              <a:buFont typeface="Gill Sans MT" panose="020B0502020104020203" pitchFamily="34" charset="0"/>
              <a:buChar char="–"/>
              <a:defRPr/>
            </a:lvl3pPr>
            <a:lvl4pPr marL="1600200" indent="-228600">
              <a:buFont typeface="Gill Sans MT" panose="020B0502020104020203" pitchFamily="34" charset="0"/>
              <a:buChar char="–"/>
              <a:defRPr/>
            </a:lvl4pPr>
            <a:lvl5pPr marL="2057400" indent="-228600">
              <a:buFont typeface="Gill Sans MT" panose="020B0502020104020203" pitchFamily="34" charset="0"/>
              <a:buChar char="–"/>
              <a:defRPr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144018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BD525B8-B8CC-CF4D-BDD5-9F8D8EBDC6C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553960" y="861847"/>
            <a:ext cx="2399337" cy="5315115"/>
          </a:xfrm>
          <a:prstGeom prst="rect">
            <a:avLst/>
          </a:prstGeom>
        </p:spPr>
        <p:txBody>
          <a:bodyPr vert="eaVert" anchor="ctr"/>
          <a:lstStyle>
            <a:lvl1pPr>
              <a:defRPr sz="3600" b="1" i="1"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E4AE958-4C47-7644-A5DF-7EC1341151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861847"/>
            <a:ext cx="6649720" cy="5315116"/>
          </a:xfrm>
          <a:prstGeom prst="rect">
            <a:avLst/>
          </a:prstGeom>
        </p:spPr>
        <p:txBody>
          <a:bodyPr vert="eaVert"/>
          <a:lstStyle>
            <a:lvl1pPr marL="228600" indent="-228600">
              <a:buFont typeface="Gill Sans MT" panose="020B0502020104020203" pitchFamily="34" charset="0"/>
              <a:buChar char="–"/>
              <a:defRPr/>
            </a:lvl1pPr>
            <a:lvl2pPr marL="685800" indent="-228600">
              <a:buFont typeface="Gill Sans MT" panose="020B0502020104020203" pitchFamily="34" charset="0"/>
              <a:buChar char="–"/>
              <a:defRPr/>
            </a:lvl2pPr>
            <a:lvl3pPr marL="1143000" indent="-228600">
              <a:buFont typeface="Gill Sans MT" panose="020B0502020104020203" pitchFamily="34" charset="0"/>
              <a:buChar char="–"/>
              <a:defRPr/>
            </a:lvl3pPr>
            <a:lvl4pPr marL="1600200" indent="-228600">
              <a:buFont typeface="Gill Sans MT" panose="020B0502020104020203" pitchFamily="34" charset="0"/>
              <a:buChar char="–"/>
              <a:defRPr/>
            </a:lvl4pPr>
            <a:lvl5pPr marL="2057400" indent="-228600">
              <a:buFont typeface="Gill Sans MT" panose="020B0502020104020203" pitchFamily="34" charset="0"/>
              <a:buChar char="–"/>
              <a:defRPr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974590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s://www.ceop.police.uk/safety-centre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417248-B552-3942-AE9D-9ECC2D061F2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1898FF-DEE5-5042-9437-3594D8DAACCD}" type="datetimeFigureOut">
              <a:rPr lang="en-US" smtClean="0"/>
              <a:t>3/26/2020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0A009C-9038-E440-86FD-5FB40D18BB9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FDE8EB-E1B5-DE4A-A0AB-03644BA923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690CB4-B97D-9744-B168-1D86DFD7B9AF}" type="slidenum">
              <a:rPr lang="en-US" smtClean="0"/>
              <a:t>‹#›</a:t>
            </a:fld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ECEAFC6B-D228-B840-AF4B-1B366BE66D56}"/>
              </a:ext>
            </a:extLst>
          </p:cNvPr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>
            <a:off x="4762" y="0"/>
            <a:ext cx="12182475" cy="6858000"/>
          </a:xfrm>
          <a:prstGeom prst="rect">
            <a:avLst/>
          </a:prstGeom>
        </p:spPr>
      </p:pic>
      <p:pic>
        <p:nvPicPr>
          <p:cNvPr id="7" name="Picture 2" descr="The SAFE Team">
            <a:extLst>
              <a:ext uri="{FF2B5EF4-FFF2-40B4-BE49-F238E27FC236}">
                <a16:creationId xmlns:a16="http://schemas.microsoft.com/office/drawing/2014/main" id="{9A052C4A-0A53-4BAC-B58E-7FBF101D120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1" y="5767385"/>
            <a:ext cx="1318924" cy="696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http://www.schooljotter.com/imagefolders/bedwas/ceop.png">
            <a:hlinkClick r:id="rId13"/>
            <a:extLst>
              <a:ext uri="{FF2B5EF4-FFF2-40B4-BE49-F238E27FC236}">
                <a16:creationId xmlns:a16="http://schemas.microsoft.com/office/drawing/2014/main" id="{089280A1-0628-4694-A431-65C15E3EC84D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14" cstate="print"/>
          <a:srcRect b="48772"/>
          <a:stretch/>
        </p:blipFill>
        <p:spPr bwMode="auto">
          <a:xfrm>
            <a:off x="1658090" y="5850464"/>
            <a:ext cx="1547073" cy="5302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29741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hyperlink" Target="https://www.ceop.police.uk/safety-centre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zY13laJuH98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ow%20to%20be%20kind%20online.pdf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46628" y="1783959"/>
            <a:ext cx="4645250" cy="288911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000">
                <a:solidFill>
                  <a:schemeClr val="tx1"/>
                </a:solidFill>
              </a:rPr>
              <a:t>Keeping Safe Online</a:t>
            </a:r>
            <a:endParaRPr lang="en-US" sz="600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2" descr="http://www.idt911.ca/~/media/Images/KnowledgeCenter/CanadaArticles/Steps-Toward-Tracking-And-Managing-Your-Digital-Footprint_FullSize.ashx">
            <a:extLst>
              <a:ext uri="{FF2B5EF4-FFF2-40B4-BE49-F238E27FC236}">
                <a16:creationId xmlns:a16="http://schemas.microsoft.com/office/drawing/2014/main" id="{8A5AD4E6-C63E-4B86-8748-E6E6CC6979DC}"/>
              </a:ext>
            </a:extLst>
          </p:cNvPr>
          <p:cNvPicPr>
            <a:picLocks noGrp="1" noChangeAspect="1" noChangeArrowheads="1"/>
          </p:cNvPicPr>
          <p:nvPr>
            <p:ph sz="quarter" idx="10"/>
          </p:nvPr>
        </p:nvPicPr>
        <p:blipFill rotWithShape="1">
          <a:blip r:embed="rId3" cstate="print"/>
          <a:srcRect r="12159"/>
          <a:stretch/>
        </p:blipFill>
        <p:spPr bwMode="auto">
          <a:xfrm>
            <a:off x="20" y="10"/>
            <a:ext cx="6024134" cy="6857990"/>
          </a:xfrm>
          <a:custGeom>
            <a:avLst/>
            <a:gdLst/>
            <a:ahLst/>
            <a:cxnLst/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  <a:noFill/>
        </p:spPr>
      </p:pic>
      <p:pic>
        <p:nvPicPr>
          <p:cNvPr id="9" name="Picture 6" descr="http://www.schooljotter.com/imagefolders/bedwas/ceop.png">
            <a:hlinkClick r:id="rId4"/>
            <a:extLst>
              <a:ext uri="{FF2B5EF4-FFF2-40B4-BE49-F238E27FC236}">
                <a16:creationId xmlns:a16="http://schemas.microsoft.com/office/drawing/2014/main" id="{0F4D27E7-6891-425C-B219-5E86731D9F6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/>
          <a:srcRect b="48772"/>
          <a:stretch/>
        </p:blipFill>
        <p:spPr bwMode="auto">
          <a:xfrm>
            <a:off x="5782532" y="5909536"/>
            <a:ext cx="2088287" cy="71571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57596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0482" y="538830"/>
            <a:ext cx="8991600" cy="1069521"/>
          </a:xfrm>
        </p:spPr>
        <p:txBody>
          <a:bodyPr/>
          <a:lstStyle/>
          <a:p>
            <a:r>
              <a:rPr lang="en-GB" dirty="0"/>
              <a:t>The Law:  Possessing images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56708" y="2005593"/>
            <a:ext cx="8229600" cy="4925144"/>
          </a:xfrm>
        </p:spPr>
        <p:txBody>
          <a:bodyPr>
            <a:normAutofit/>
          </a:bodyPr>
          <a:lstStyle/>
          <a:p>
            <a:r>
              <a:rPr lang="en-GB" b="1" dirty="0"/>
              <a:t>Having sexting photos or videos on your phone or computer</a:t>
            </a:r>
            <a:br>
              <a:rPr lang="en-GB" dirty="0"/>
            </a:br>
            <a:endParaRPr lang="en-GB" dirty="0"/>
          </a:p>
          <a:p>
            <a:r>
              <a:rPr lang="en-GB" dirty="0"/>
              <a:t>If you are under the age of 18, the law sees you as a child. Therefore, if you have any indecent images or videos of somebody who is under 18, including yourself, you would technically be in possession of an indecent image of a child. This is an offence under the Protection of Children Act 1978 and the Criminal Justice Act 1988. </a:t>
            </a:r>
          </a:p>
        </p:txBody>
      </p:sp>
      <p:sp>
        <p:nvSpPr>
          <p:cNvPr id="4" name="Rounded Rectangle 3"/>
          <p:cNvSpPr/>
          <p:nvPr/>
        </p:nvSpPr>
        <p:spPr>
          <a:xfrm rot="20065357">
            <a:off x="69023" y="345435"/>
            <a:ext cx="1763688" cy="7200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FACTS</a:t>
            </a:r>
          </a:p>
        </p:txBody>
      </p:sp>
      <p:pic>
        <p:nvPicPr>
          <p:cNvPr id="5" name="Picture 2" descr="http://thrasymakos.files.wordpress.com/2013/08/digital-footprint.png%3Fw%3D256">
            <a:extLst>
              <a:ext uri="{FF2B5EF4-FFF2-40B4-BE49-F238E27FC236}">
                <a16:creationId xmlns:a16="http://schemas.microsoft.com/office/drawing/2014/main" id="{F0CA4247-1FE8-4A4B-B51C-7E29E3D320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5692" y="2147182"/>
            <a:ext cx="2679009" cy="311853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75818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13163" y="597910"/>
            <a:ext cx="5476009" cy="1069521"/>
          </a:xfrm>
        </p:spPr>
        <p:txBody>
          <a:bodyPr/>
          <a:lstStyle/>
          <a:p>
            <a:pPr algn="r"/>
            <a:r>
              <a:rPr lang="en-GB" dirty="0"/>
              <a:t>The Law:  Sending Images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52454" y="2042556"/>
            <a:ext cx="7301345" cy="4217534"/>
          </a:xfrm>
        </p:spPr>
        <p:txBody>
          <a:bodyPr/>
          <a:lstStyle/>
          <a:p>
            <a:r>
              <a:rPr lang="en-GB" b="1" dirty="0"/>
              <a:t>Sending photos or videos </a:t>
            </a:r>
          </a:p>
          <a:p>
            <a:pPr marL="0" indent="0">
              <a:buNone/>
            </a:pPr>
            <a:br>
              <a:rPr lang="en-GB" dirty="0"/>
            </a:br>
            <a:r>
              <a:rPr lang="en-GB" dirty="0"/>
              <a:t>If you are under 18 and you send, upload or forward indecent images or videos to friends or boyfriends/girlfriends, this would also be breaking the law, even if they are photos of yourself (“</a:t>
            </a:r>
            <a:r>
              <a:rPr lang="en-GB" dirty="0" err="1"/>
              <a:t>selfies</a:t>
            </a:r>
            <a:r>
              <a:rPr lang="en-GB" dirty="0"/>
              <a:t>”).</a:t>
            </a:r>
          </a:p>
        </p:txBody>
      </p:sp>
      <p:sp>
        <p:nvSpPr>
          <p:cNvPr id="5" name="Rounded Rectangle 4"/>
          <p:cNvSpPr/>
          <p:nvPr/>
        </p:nvSpPr>
        <p:spPr>
          <a:xfrm rot="20065357">
            <a:off x="69022" y="399238"/>
            <a:ext cx="1763688" cy="7200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FACTS</a:t>
            </a:r>
          </a:p>
        </p:txBody>
      </p:sp>
      <p:pic>
        <p:nvPicPr>
          <p:cNvPr id="6" name="Picture 2" descr="http://thrasymakos.files.wordpress.com/2013/08/digital-footprint.png%3Fw%3D256">
            <a:extLst>
              <a:ext uri="{FF2B5EF4-FFF2-40B4-BE49-F238E27FC236}">
                <a16:creationId xmlns:a16="http://schemas.microsoft.com/office/drawing/2014/main" id="{70F7C63D-E728-45CE-A38A-875C4EF61F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2227" y="2211539"/>
            <a:ext cx="2679009" cy="311853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56836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312226" y="2073729"/>
            <a:ext cx="7041573" cy="4217534"/>
          </a:xfrm>
        </p:spPr>
        <p:txBody>
          <a:bodyPr>
            <a:normAutofit/>
          </a:bodyPr>
          <a:lstStyle/>
          <a:p>
            <a:r>
              <a:rPr lang="en-GB" dirty="0"/>
              <a:t>If you are in possession of images of a sexual nature of someone under 18 (even if it is your friend or boy/girl friend), you are committing an offence.</a:t>
            </a:r>
          </a:p>
          <a:p>
            <a:r>
              <a:rPr lang="en-GB" dirty="0"/>
              <a:t>Offenders can be placed on the sex offenders register and can be given a prison sentence.</a:t>
            </a:r>
          </a:p>
          <a:p>
            <a:r>
              <a:rPr lang="en-GB" dirty="0"/>
              <a:t>This is also the case if you have kept or printed out an image sent to you by a friend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418358" y="681037"/>
            <a:ext cx="5787736" cy="1069521"/>
          </a:xfrm>
        </p:spPr>
        <p:txBody>
          <a:bodyPr/>
          <a:lstStyle/>
          <a:p>
            <a:pPr algn="r"/>
            <a:r>
              <a:rPr lang="en-GB" dirty="0"/>
              <a:t>The Law - Receiving Images</a:t>
            </a:r>
          </a:p>
        </p:txBody>
      </p:sp>
      <p:sp>
        <p:nvSpPr>
          <p:cNvPr id="4" name="Rounded Rectangle 3"/>
          <p:cNvSpPr/>
          <p:nvPr/>
        </p:nvSpPr>
        <p:spPr>
          <a:xfrm rot="20065357">
            <a:off x="69023" y="399239"/>
            <a:ext cx="1763688" cy="7200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FACTS</a:t>
            </a:r>
          </a:p>
        </p:txBody>
      </p:sp>
      <p:pic>
        <p:nvPicPr>
          <p:cNvPr id="5" name="Picture 2" descr="http://thrasymakos.files.wordpress.com/2013/08/digital-footprint.png%3Fw%3D256">
            <a:extLst>
              <a:ext uri="{FF2B5EF4-FFF2-40B4-BE49-F238E27FC236}">
                <a16:creationId xmlns:a16="http://schemas.microsoft.com/office/drawing/2014/main" id="{5E7B92DD-C02C-40A5-BE20-1F6810B532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1555" y="2253103"/>
            <a:ext cx="2679009" cy="311853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63952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Consequences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30436" y="2063338"/>
            <a:ext cx="6823364" cy="4217534"/>
          </a:xfrm>
        </p:spPr>
        <p:txBody>
          <a:bodyPr/>
          <a:lstStyle/>
          <a:p>
            <a:r>
              <a:rPr lang="en-GB" dirty="0"/>
              <a:t>Although the Police may not prosecute a teenager for sending or possessing indecent images, this could go down on their record.</a:t>
            </a:r>
          </a:p>
          <a:p>
            <a:r>
              <a:rPr lang="en-GB" dirty="0"/>
              <a:t>This could then affect any future employment such as teaching etc.</a:t>
            </a:r>
          </a:p>
          <a:p>
            <a:r>
              <a:rPr lang="en-GB" dirty="0"/>
              <a:t>Also could affect travel – you can’t</a:t>
            </a:r>
          </a:p>
          <a:p>
            <a:pPr>
              <a:buNone/>
            </a:pPr>
            <a:r>
              <a:rPr lang="en-GB" dirty="0"/>
              <a:t>	go to America with a criminal record!</a:t>
            </a:r>
          </a:p>
        </p:txBody>
      </p:sp>
      <p:sp>
        <p:nvSpPr>
          <p:cNvPr id="5" name="Rounded Rectangle 4"/>
          <p:cNvSpPr/>
          <p:nvPr/>
        </p:nvSpPr>
        <p:spPr>
          <a:xfrm rot="20065357">
            <a:off x="69022" y="268609"/>
            <a:ext cx="1763688" cy="7200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FACTS</a:t>
            </a:r>
          </a:p>
        </p:txBody>
      </p:sp>
      <p:pic>
        <p:nvPicPr>
          <p:cNvPr id="6" name="Picture 2" descr="http://thrasymakos.files.wordpress.com/2013/08/digital-footprint.png%3Fw%3D256">
            <a:extLst>
              <a:ext uri="{FF2B5EF4-FFF2-40B4-BE49-F238E27FC236}">
                <a16:creationId xmlns:a16="http://schemas.microsoft.com/office/drawing/2014/main" id="{A3974871-09A3-415D-8814-2B8675E2E7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1484" y="2263493"/>
            <a:ext cx="2679009" cy="311853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97285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Think of the future!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94856" y="2520538"/>
            <a:ext cx="6116782" cy="2321626"/>
          </a:xfrm>
        </p:spPr>
        <p:txBody>
          <a:bodyPr/>
          <a:lstStyle/>
          <a:p>
            <a:pPr marL="0" indent="0">
              <a:buNone/>
            </a:pPr>
            <a:endParaRPr lang="en-GB" dirty="0">
              <a:hlinkClick r:id="rId3"/>
            </a:endParaRPr>
          </a:p>
          <a:p>
            <a:pPr marL="0" indent="0">
              <a:buNone/>
            </a:pPr>
            <a:r>
              <a:rPr lang="en-GB" sz="4000" dirty="0">
                <a:hlinkClick r:id="rId3"/>
              </a:rPr>
              <a:t>http://www.youtube.com/watch?v=zY13laJuH98</a:t>
            </a:r>
            <a:endParaRPr lang="en-GB" sz="4000" dirty="0"/>
          </a:p>
        </p:txBody>
      </p:sp>
      <p:pic>
        <p:nvPicPr>
          <p:cNvPr id="5" name="Picture 2" descr="http://www.idt911.ca/~/media/Images/KnowledgeCenter/CanadaArticles/Steps-Toward-Tracking-And-Managing-Your-Digital-Footprint_FullSize.ashx"/>
          <p:cNvPicPr>
            <a:picLocks noChangeAspect="1" noChangeArrowheads="1"/>
          </p:cNvPicPr>
          <p:nvPr/>
        </p:nvPicPr>
        <p:blipFill>
          <a:blip r:embed="rId4" cstate="print"/>
          <a:srcRect l="12791" r="15116"/>
          <a:stretch>
            <a:fillRect/>
          </a:stretch>
        </p:blipFill>
        <p:spPr bwMode="auto">
          <a:xfrm>
            <a:off x="1142839" y="1959429"/>
            <a:ext cx="2895916" cy="392349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6139" y="478711"/>
            <a:ext cx="8712968" cy="1287016"/>
          </a:xfrm>
        </p:spPr>
        <p:txBody>
          <a:bodyPr>
            <a:normAutofit/>
          </a:bodyPr>
          <a:lstStyle/>
          <a:p>
            <a:r>
              <a:rPr lang="en-GB" sz="3200" dirty="0"/>
              <a:t>Points of discussion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49196" y="1630647"/>
            <a:ext cx="8142549" cy="4872994"/>
          </a:xfrm>
        </p:spPr>
        <p:txBody>
          <a:bodyPr>
            <a:normAutofit fontScale="47500" lnSpcReduction="20000"/>
          </a:bodyPr>
          <a:lstStyle/>
          <a:p>
            <a:r>
              <a:rPr lang="en-GB" sz="3800" dirty="0"/>
              <a:t>Taking a photo of your friend and posting it on Facebook</a:t>
            </a:r>
          </a:p>
          <a:p>
            <a:r>
              <a:rPr lang="en-GB" sz="3800" dirty="0"/>
              <a:t>Taking a photo of your friend and editing it to make it funny, then posting it online</a:t>
            </a:r>
          </a:p>
          <a:p>
            <a:r>
              <a:rPr lang="en-GB" sz="3800" dirty="0"/>
              <a:t>Taking sexual image of yourself </a:t>
            </a:r>
          </a:p>
          <a:p>
            <a:r>
              <a:rPr lang="en-GB" sz="3800" dirty="0" err="1"/>
              <a:t>Sexting</a:t>
            </a:r>
            <a:r>
              <a:rPr lang="en-GB" sz="3800" dirty="0"/>
              <a:t> an image of yourself to your best friend or boy/girlfriend</a:t>
            </a:r>
          </a:p>
          <a:p>
            <a:r>
              <a:rPr lang="en-GB" sz="3800" dirty="0"/>
              <a:t>Taking a sexual image of your boy/girlfriend</a:t>
            </a:r>
          </a:p>
          <a:p>
            <a:r>
              <a:rPr lang="en-GB" sz="3800" dirty="0" err="1"/>
              <a:t>Sexting</a:t>
            </a:r>
            <a:r>
              <a:rPr lang="en-GB" sz="3800" dirty="0"/>
              <a:t> an image of your boy/girlfriend to your best friend</a:t>
            </a:r>
          </a:p>
          <a:p>
            <a:r>
              <a:rPr lang="en-GB" sz="3800" dirty="0"/>
              <a:t>Allowing your boy/girlfriend to take an image of you without clothes on</a:t>
            </a:r>
          </a:p>
          <a:p>
            <a:r>
              <a:rPr lang="en-GB" sz="3800" dirty="0"/>
              <a:t>Taking your clothes off for a laugh whilst </a:t>
            </a:r>
            <a:r>
              <a:rPr lang="en-GB" sz="3800" dirty="0" err="1"/>
              <a:t>skyping</a:t>
            </a:r>
            <a:r>
              <a:rPr lang="en-GB" sz="3800" dirty="0"/>
              <a:t> with your friends</a:t>
            </a:r>
          </a:p>
          <a:p>
            <a:r>
              <a:rPr lang="en-GB" sz="3800" dirty="0"/>
              <a:t>Taking your clothes off in front of a webcam because someone online has asked you to</a:t>
            </a:r>
          </a:p>
          <a:p>
            <a:r>
              <a:rPr lang="en-GB" sz="3800" dirty="0"/>
              <a:t>Printing out a sexual image that your friend sent to you to show an adult</a:t>
            </a:r>
          </a:p>
          <a:p>
            <a:r>
              <a:rPr lang="en-GB" sz="3800" dirty="0"/>
              <a:t>Sending a sexual image of yourself to someone you have met online</a:t>
            </a:r>
          </a:p>
          <a:p>
            <a:r>
              <a:rPr lang="en-GB" sz="3800" dirty="0"/>
              <a:t>Sending a sexual image of yourself using snapchat</a:t>
            </a:r>
          </a:p>
          <a:p>
            <a:r>
              <a:rPr lang="en-GB" sz="3800" dirty="0"/>
              <a:t>Posting a sexual image you have received from your friend onto a website like Facebook</a:t>
            </a:r>
          </a:p>
        </p:txBody>
      </p:sp>
      <p:sp>
        <p:nvSpPr>
          <p:cNvPr id="5" name="Rounded Rectangle 3">
            <a:extLst>
              <a:ext uri="{FF2B5EF4-FFF2-40B4-BE49-F238E27FC236}">
                <a16:creationId xmlns:a16="http://schemas.microsoft.com/office/drawing/2014/main" id="{CECB60BD-E694-452A-BE04-774050FC08B7}"/>
              </a:ext>
            </a:extLst>
          </p:cNvPr>
          <p:cNvSpPr/>
          <p:nvPr/>
        </p:nvSpPr>
        <p:spPr>
          <a:xfrm rot="20065357">
            <a:off x="61872" y="376939"/>
            <a:ext cx="1909627" cy="720080"/>
          </a:xfrm>
          <a:prstGeom prst="roundRect">
            <a:avLst/>
          </a:prstGeom>
          <a:solidFill>
            <a:srgbClr val="C0000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ACTIVITY</a:t>
            </a:r>
          </a:p>
        </p:txBody>
      </p:sp>
      <p:pic>
        <p:nvPicPr>
          <p:cNvPr id="2050" name="Picture 2" descr="Image result for do not internet safety">
            <a:extLst>
              <a:ext uri="{FF2B5EF4-FFF2-40B4-BE49-F238E27FC236}">
                <a16:creationId xmlns:a16="http://schemas.microsoft.com/office/drawing/2014/main" id="{652E3D14-78EB-4FC0-9E7D-C613D54A88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68" y="2629772"/>
            <a:ext cx="3665228" cy="1702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Digital Footprint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61608" y="1959429"/>
            <a:ext cx="6792191" cy="4217534"/>
          </a:xfrm>
        </p:spPr>
        <p:txBody>
          <a:bodyPr/>
          <a:lstStyle/>
          <a:p>
            <a:r>
              <a:rPr lang="en-GB" dirty="0"/>
              <a:t>A </a:t>
            </a:r>
            <a:r>
              <a:rPr lang="en-GB" b="1" dirty="0"/>
              <a:t>digital footprint</a:t>
            </a:r>
            <a:r>
              <a:rPr lang="en-GB" dirty="0"/>
              <a:t> is a trail of data you create while using the Internet. It includes the websites you visit, emails you send, and information you submit to online services. It leaves a data trail online.</a:t>
            </a:r>
          </a:p>
          <a:p>
            <a:endParaRPr lang="en-GB" dirty="0"/>
          </a:p>
          <a:p>
            <a:r>
              <a:rPr lang="en-GB" dirty="0"/>
              <a:t>Did you know 88 per cent of sexting images end up on public websites. (Internet Watch Foundation)</a:t>
            </a:r>
          </a:p>
        </p:txBody>
      </p:sp>
      <p:pic>
        <p:nvPicPr>
          <p:cNvPr id="5" name="Picture 2" descr="http://www.idt911.ca/~/media/Images/KnowledgeCenter/CanadaArticles/Steps-Toward-Tracking-And-Managing-Your-Digital-Footprint_FullSize.ashx"/>
          <p:cNvPicPr>
            <a:picLocks noChangeAspect="1" noChangeArrowheads="1"/>
          </p:cNvPicPr>
          <p:nvPr/>
        </p:nvPicPr>
        <p:blipFill rotWithShape="1">
          <a:blip r:embed="rId3" cstate="print"/>
          <a:srcRect l="12791" r="15116" b="7370"/>
          <a:stretch/>
        </p:blipFill>
        <p:spPr bwMode="auto">
          <a:xfrm>
            <a:off x="592282" y="1677306"/>
            <a:ext cx="3761509" cy="4016913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1255" y="655066"/>
            <a:ext cx="8991600" cy="1069521"/>
          </a:xfrm>
        </p:spPr>
        <p:txBody>
          <a:bodyPr/>
          <a:lstStyle/>
          <a:p>
            <a:r>
              <a:rPr lang="en-GB" dirty="0"/>
              <a:t>What to do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2476" y="1936373"/>
            <a:ext cx="11377851" cy="3728733"/>
          </a:xfrm>
        </p:spPr>
        <p:txBody>
          <a:bodyPr>
            <a:normAutofit fontScale="70000" lnSpcReduction="20000"/>
          </a:bodyPr>
          <a:lstStyle/>
          <a:p>
            <a:r>
              <a:rPr lang="en-GB" b="1" dirty="0"/>
              <a:t>Don't reply</a:t>
            </a:r>
            <a:r>
              <a:rPr lang="en-GB" dirty="0"/>
              <a:t> to messages that are meant to harass or upset you. This is likely to encourage the bully</a:t>
            </a:r>
          </a:p>
          <a:p>
            <a:r>
              <a:rPr lang="en-GB" b="1" dirty="0"/>
              <a:t>Keep the message:</a:t>
            </a:r>
            <a:r>
              <a:rPr lang="en-GB" dirty="0"/>
              <a:t> you don't have to read it, but keep it as proof.  It is vital to have a record of the incident when you look for help or want to report it.</a:t>
            </a:r>
          </a:p>
          <a:p>
            <a:r>
              <a:rPr lang="en-GB" b="1" dirty="0"/>
              <a:t>Do not email or print </a:t>
            </a:r>
            <a:r>
              <a:rPr lang="en-GB" dirty="0"/>
              <a:t>out the image</a:t>
            </a:r>
          </a:p>
          <a:p>
            <a:r>
              <a:rPr lang="en-GB" b="1" dirty="0"/>
              <a:t>Report problems</a:t>
            </a:r>
            <a:r>
              <a:rPr lang="en-GB" dirty="0"/>
              <a:t> to people who can do something about it, parents, school, police.</a:t>
            </a:r>
          </a:p>
          <a:p>
            <a:r>
              <a:rPr lang="en-GB" b="1" dirty="0"/>
              <a:t>Block the sender.</a:t>
            </a:r>
            <a:r>
              <a:rPr lang="en-GB" dirty="0"/>
              <a:t> You don’t have to put up with someone harassing you - block unwanted senders!</a:t>
            </a:r>
          </a:p>
          <a:p>
            <a:r>
              <a:rPr lang="en-GB" b="1" dirty="0"/>
              <a:t>Tell someone you trust.</a:t>
            </a:r>
            <a:r>
              <a:rPr lang="en-GB" dirty="0"/>
              <a:t> Talking to your parents, friends, a teacher, youth leader is usually the first step in dealing with any issue.</a:t>
            </a:r>
          </a:p>
          <a:p>
            <a:r>
              <a:rPr lang="en-GB" dirty="0"/>
              <a:t>Talk to</a:t>
            </a:r>
            <a:r>
              <a:rPr lang="en-GB" b="1" dirty="0"/>
              <a:t> </a:t>
            </a:r>
            <a:r>
              <a:rPr lang="en-GB" b="1" dirty="0" err="1"/>
              <a:t>Childline</a:t>
            </a:r>
            <a:endParaRPr lang="en-GB" b="1" dirty="0"/>
          </a:p>
          <a:p>
            <a:r>
              <a:rPr lang="en-GB" b="1" dirty="0"/>
              <a:t>Respect yourself and respect others</a:t>
            </a:r>
            <a:r>
              <a:rPr lang="en-GB" dirty="0"/>
              <a:t> - being online is very public and very real, although it doesn’t always feel that way. </a:t>
            </a:r>
          </a:p>
          <a:p>
            <a:endParaRPr lang="en-GB" dirty="0"/>
          </a:p>
        </p:txBody>
      </p:sp>
      <p:sp>
        <p:nvSpPr>
          <p:cNvPr id="5" name="Rounded Rectangle 4"/>
          <p:cNvSpPr/>
          <p:nvPr/>
        </p:nvSpPr>
        <p:spPr>
          <a:xfrm rot="20065357">
            <a:off x="69023" y="345436"/>
            <a:ext cx="1763688" cy="720080"/>
          </a:xfrm>
          <a:prstGeom prst="roundRect">
            <a:avLst/>
          </a:prstGeom>
          <a:solidFill>
            <a:srgbClr val="00B05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ADVICE</a:t>
            </a:r>
          </a:p>
        </p:txBody>
      </p:sp>
      <p:pic>
        <p:nvPicPr>
          <p:cNvPr id="6" name="Picture 6" descr="http://www.schooljotter.com/imagefolders/bedwas/ceop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20337" y="5949341"/>
            <a:ext cx="1267991" cy="908659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CE1DE6-3F80-46CD-AC93-F8F04284F5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Be SMART</a:t>
            </a:r>
          </a:p>
        </p:txBody>
      </p:sp>
      <p:pic>
        <p:nvPicPr>
          <p:cNvPr id="4098" name="Picture 2" descr="Image result for do not internet safety">
            <a:extLst>
              <a:ext uri="{FF2B5EF4-FFF2-40B4-BE49-F238E27FC236}">
                <a16:creationId xmlns:a16="http://schemas.microsoft.com/office/drawing/2014/main" id="{832059C7-3D06-409B-B239-E3C8400519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7463" y="0"/>
            <a:ext cx="484663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Image result for do not internet safety">
            <a:extLst>
              <a:ext uri="{FF2B5EF4-FFF2-40B4-BE49-F238E27FC236}">
                <a16:creationId xmlns:a16="http://schemas.microsoft.com/office/drawing/2014/main" id="{94B79032-D3B0-4255-BF51-F8665129E8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785" y="1828800"/>
            <a:ext cx="3956997" cy="3675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6215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8527" y="647833"/>
            <a:ext cx="8991600" cy="1069521"/>
          </a:xfrm>
        </p:spPr>
        <p:txBody>
          <a:bodyPr/>
          <a:lstStyle/>
          <a:p>
            <a:r>
              <a:rPr lang="en-GB" dirty="0"/>
              <a:t>Be Safe Online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8036" y="1911928"/>
            <a:ext cx="11312237" cy="3803072"/>
          </a:xfrm>
        </p:spPr>
        <p:txBody>
          <a:bodyPr>
            <a:normAutofit fontScale="92500" lnSpcReduction="20000"/>
          </a:bodyPr>
          <a:lstStyle/>
          <a:p>
            <a:r>
              <a:rPr lang="en-GB" dirty="0">
                <a:solidFill>
                  <a:srgbClr val="FF0000"/>
                </a:solidFill>
              </a:rPr>
              <a:t>Think:  </a:t>
            </a:r>
            <a:r>
              <a:rPr lang="en-GB" dirty="0"/>
              <a:t>What are the most important rules for staying safe online?</a:t>
            </a:r>
          </a:p>
          <a:p>
            <a:r>
              <a:rPr lang="en-GB" dirty="0">
                <a:solidFill>
                  <a:srgbClr val="FF0000"/>
                </a:solidFill>
              </a:rPr>
              <a:t>Share:</a:t>
            </a:r>
            <a:r>
              <a:rPr lang="en-GB" dirty="0"/>
              <a:t>  Together, decide on your top tips</a:t>
            </a:r>
          </a:p>
          <a:p>
            <a:r>
              <a:rPr lang="en-GB" dirty="0"/>
              <a:t>Now write an acrostic using the phrase </a:t>
            </a:r>
          </a:p>
          <a:p>
            <a:pPr marL="0" indent="0" algn="ctr">
              <a:buNone/>
            </a:pPr>
            <a:r>
              <a:rPr lang="en-GB" sz="4000" dirty="0">
                <a:solidFill>
                  <a:srgbClr val="FF0000"/>
                </a:solidFill>
              </a:rPr>
              <a:t>Be Safe Online</a:t>
            </a:r>
          </a:p>
          <a:p>
            <a:r>
              <a:rPr lang="en-GB" dirty="0"/>
              <a:t>Each letter needs to begin a sentence giving important advice on internet safety.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Write this up neatly on a footprint and decorate with images/illustrations relating to internet safety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Design a cartoon character to go with your safety message.  Draw it in the box on your footprint.</a:t>
            </a:r>
          </a:p>
        </p:txBody>
      </p:sp>
      <p:sp>
        <p:nvSpPr>
          <p:cNvPr id="4" name="Rounded Rectangle 3"/>
          <p:cNvSpPr/>
          <p:nvPr/>
        </p:nvSpPr>
        <p:spPr>
          <a:xfrm rot="20065357">
            <a:off x="134074" y="337949"/>
            <a:ext cx="1925654" cy="720080"/>
          </a:xfrm>
          <a:prstGeom prst="roundRect">
            <a:avLst/>
          </a:prstGeom>
          <a:solidFill>
            <a:srgbClr val="C0000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ACTIVITY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65518" y="2018956"/>
            <a:ext cx="6709064" cy="4217534"/>
          </a:xfrm>
        </p:spPr>
        <p:txBody>
          <a:bodyPr>
            <a:normAutofit/>
          </a:bodyPr>
          <a:lstStyle/>
          <a:p>
            <a:r>
              <a:rPr lang="en-GB" dirty="0"/>
              <a:t>Write a short message that could be shared with the SAFE Team at school when you return. </a:t>
            </a:r>
          </a:p>
          <a:p>
            <a:r>
              <a:rPr lang="en-GB" dirty="0"/>
              <a:t>Write a poem/rap/song giving advice on how to stay safe online</a:t>
            </a:r>
          </a:p>
          <a:p>
            <a:r>
              <a:rPr lang="en-GB" dirty="0"/>
              <a:t>Design a poster campaign to raise awareness.</a:t>
            </a:r>
          </a:p>
          <a:p>
            <a:r>
              <a:rPr lang="en-GB" dirty="0"/>
              <a:t>Design a slogan or catch-phrase to promote internet safety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223654" y="759279"/>
            <a:ext cx="7606145" cy="1069521"/>
          </a:xfrm>
        </p:spPr>
        <p:txBody>
          <a:bodyPr/>
          <a:lstStyle/>
          <a:p>
            <a:r>
              <a:rPr lang="en-GB" dirty="0"/>
              <a:t>Activities</a:t>
            </a:r>
          </a:p>
        </p:txBody>
      </p:sp>
      <p:sp>
        <p:nvSpPr>
          <p:cNvPr id="5" name="Rounded Rectangle 4"/>
          <p:cNvSpPr/>
          <p:nvPr/>
        </p:nvSpPr>
        <p:spPr>
          <a:xfrm rot="20065357">
            <a:off x="148930" y="415474"/>
            <a:ext cx="2194351" cy="1188009"/>
          </a:xfrm>
          <a:prstGeom prst="roundRect">
            <a:avLst/>
          </a:prstGeom>
          <a:solidFill>
            <a:srgbClr val="C00000"/>
          </a:solidFill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Additional ACTIVITIES</a:t>
            </a:r>
          </a:p>
        </p:txBody>
      </p:sp>
      <p:pic>
        <p:nvPicPr>
          <p:cNvPr id="6" name="Picture 2" descr="http://thrasymakos.files.wordpress.com/2013/08/digital-footprint.png%3Fw%3D256">
            <a:extLst>
              <a:ext uri="{FF2B5EF4-FFF2-40B4-BE49-F238E27FC236}">
                <a16:creationId xmlns:a16="http://schemas.microsoft.com/office/drawing/2014/main" id="{D23C9CE1-629D-49BB-BE68-6785D42406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8723" y="2253102"/>
            <a:ext cx="2789861" cy="3247574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9D484C8-E7EF-4C2B-85D7-82D00055041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238" t="33031" r="19375" b="16212"/>
          <a:stretch/>
        </p:blipFill>
        <p:spPr>
          <a:xfrm>
            <a:off x="1028699" y="1517073"/>
            <a:ext cx="8991600" cy="4115009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99209" y="572243"/>
            <a:ext cx="8991600" cy="1069521"/>
          </a:xfrm>
        </p:spPr>
        <p:txBody>
          <a:bodyPr/>
          <a:lstStyle/>
          <a:p>
            <a:r>
              <a:rPr lang="en-GB" dirty="0"/>
              <a:t>Reporting</a:t>
            </a:r>
          </a:p>
        </p:txBody>
      </p:sp>
      <p:pic>
        <p:nvPicPr>
          <p:cNvPr id="5124" name="Picture 4" descr="Image result for animated gif arrow">
            <a:extLst>
              <a:ext uri="{FF2B5EF4-FFF2-40B4-BE49-F238E27FC236}">
                <a16:creationId xmlns:a16="http://schemas.microsoft.com/office/drawing/2014/main" id="{BD58B37E-47C8-4642-A479-C059548A05D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9266" flipH="1">
            <a:off x="3240520" y="5514227"/>
            <a:ext cx="1325820" cy="798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0375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7B0DE6-E208-43D4-A62A-950711A7FE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Weekly Fact Sheet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01D1BB-8CEB-4D6B-8D27-BD81E57BBD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1126" y="2182090"/>
            <a:ext cx="4883728" cy="1246910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/>
              <a:t>Please click on the </a:t>
            </a:r>
          </a:p>
          <a:p>
            <a:pPr marL="0" indent="0" algn="ctr">
              <a:buNone/>
            </a:pPr>
            <a:r>
              <a:rPr lang="en-GB" dirty="0"/>
              <a:t>SAFE logo </a:t>
            </a:r>
          </a:p>
          <a:p>
            <a:pPr marL="0" indent="0" algn="ctr">
              <a:buNone/>
            </a:pPr>
            <a:r>
              <a:rPr lang="en-GB" dirty="0"/>
              <a:t>to see the weekly Fact Sheet.</a:t>
            </a:r>
          </a:p>
        </p:txBody>
      </p:sp>
      <p:pic>
        <p:nvPicPr>
          <p:cNvPr id="6148" name="Picture 4" descr="The SAFE Team">
            <a:hlinkClick r:id="rId2" action="ppaction://hlinkfile"/>
            <a:extLst>
              <a:ext uri="{FF2B5EF4-FFF2-40B4-BE49-F238E27FC236}">
                <a16:creationId xmlns:a16="http://schemas.microsoft.com/office/drawing/2014/main" id="{12A85FAF-73E5-4A1C-965D-DE60AD7706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146" y="2007590"/>
            <a:ext cx="6156666" cy="3250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Image result for animated gif arrow">
            <a:extLst>
              <a:ext uri="{FF2B5EF4-FFF2-40B4-BE49-F238E27FC236}">
                <a16:creationId xmlns:a16="http://schemas.microsoft.com/office/drawing/2014/main" id="{1EC76FCE-6E5C-4012-8B1D-77AD63E31B6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479125" y="1320820"/>
            <a:ext cx="2775569" cy="6650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6366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Gill Sans MT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E68358789EA9042A334D4869FB287B4" ma:contentTypeVersion="6" ma:contentTypeDescription="Create a new document." ma:contentTypeScope="" ma:versionID="457cce1d184838c13144f837c7fa1ca2">
  <xsd:schema xmlns:xsd="http://www.w3.org/2001/XMLSchema" xmlns:xs="http://www.w3.org/2001/XMLSchema" xmlns:p="http://schemas.microsoft.com/office/2006/metadata/properties" xmlns:ns2="f8ebd458-7a0f-465f-9d04-af86a85de4de" targetNamespace="http://schemas.microsoft.com/office/2006/metadata/properties" ma:root="true" ma:fieldsID="dc0cd09cb0b5ff84dda5389a6fa7bc4c" ns2:_="">
    <xsd:import namespace="f8ebd458-7a0f-465f-9d04-af86a85de4d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8ebd458-7a0f-465f-9d04-af86a85de4d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48BFB47-7105-45B5-B0C8-915B73100B3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8ebd458-7a0f-465f-9d04-af86a85de4d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40A79E0-D006-4555-A1FB-CFD53F54BB7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CA93C22-E0E3-426A-ABC2-786D480FF972}">
  <ds:schemaRefs>
    <ds:schemaRef ds:uri="http://purl.org/dc/elements/1.1/"/>
    <ds:schemaRef ds:uri="http://schemas.microsoft.com/office/2006/metadata/properties"/>
    <ds:schemaRef ds:uri="f8ebd458-7a0f-465f-9d04-af86a85de4de"/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848</Words>
  <Application>Microsoft Office PowerPoint</Application>
  <PresentationFormat>Widescreen</PresentationFormat>
  <Paragraphs>86</Paragraphs>
  <Slides>14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Gill Sans MT</vt:lpstr>
      <vt:lpstr>1_Office Theme</vt:lpstr>
      <vt:lpstr>Keeping Safe Online</vt:lpstr>
      <vt:lpstr>The Law:  Possessing images</vt:lpstr>
      <vt:lpstr>The Law:  Sending Images</vt:lpstr>
      <vt:lpstr>The Law - Receiving Images</vt:lpstr>
      <vt:lpstr>Consequences</vt:lpstr>
      <vt:lpstr>Think of the future!</vt:lpstr>
      <vt:lpstr>Points of discussion</vt:lpstr>
      <vt:lpstr>Digital Footprint</vt:lpstr>
      <vt:lpstr>What to do</vt:lpstr>
      <vt:lpstr>Be SMART</vt:lpstr>
      <vt:lpstr>Be Safe Online</vt:lpstr>
      <vt:lpstr>Activities</vt:lpstr>
      <vt:lpstr>Reporting</vt:lpstr>
      <vt:lpstr>Weekly Fact Sheet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Keeping Safe Online</dc:title>
  <dc:creator>Mr H Mahey</dc:creator>
  <cp:lastModifiedBy>Mrs P. Mahey</cp:lastModifiedBy>
  <cp:revision>1</cp:revision>
  <dcterms:created xsi:type="dcterms:W3CDTF">2020-03-26T14:05:03Z</dcterms:created>
  <dcterms:modified xsi:type="dcterms:W3CDTF">2020-03-26T16:11:24Z</dcterms:modified>
</cp:coreProperties>
</file>