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65" r:id="rId3"/>
    <p:sldId id="269" r:id="rId4"/>
    <p:sldId id="285" r:id="rId5"/>
    <p:sldId id="28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712D8C-8F6E-4F19-A014-9F5CD36A3AE7}" type="datetimeFigureOut">
              <a:rPr lang="en-GB" smtClean="0"/>
              <a:t>19/10/2022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5F8E8D-298C-4CFC-AD08-9EF977E40D06}" type="slidenum">
              <a:rPr lang="en-GB" smtClean="0"/>
              <a:t>‹#›</a:t>
            </a:fld>
            <a:endParaRPr lang="en-GB"/>
          </a:p>
        </p:txBody>
      </p:sp>
    </p:spTree>
    <p:extLst>
      <p:ext uri="{BB962C8B-B14F-4D97-AF65-F5344CB8AC3E}">
        <p14:creationId xmlns:p14="http://schemas.microsoft.com/office/powerpoint/2010/main" val="2290289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kern="1200">
                <a:solidFill>
                  <a:schemeClr val="tx1"/>
                </a:solidFill>
                <a:latin typeface="+mn-lt"/>
                <a:ea typeface="+mn-ea"/>
                <a:cs typeface="+mn-cs"/>
              </a:rPr>
              <a:t>My</a:t>
            </a:r>
            <a:r>
              <a:rPr lang="en-GB" sz="1200" kern="1200" baseline="0">
                <a:solidFill>
                  <a:schemeClr val="tx1"/>
                </a:solidFill>
                <a:latin typeface="+mn-lt"/>
                <a:ea typeface="+mn-ea"/>
                <a:cs typeface="+mn-cs"/>
              </a:rPr>
              <a:t> name is </a:t>
            </a:r>
            <a:r>
              <a:rPr lang="en-GB" sz="1200" b="1" kern="1200" baseline="0">
                <a:solidFill>
                  <a:schemeClr val="tx1"/>
                </a:solidFill>
                <a:latin typeface="+mn-lt"/>
                <a:ea typeface="+mn-ea"/>
                <a:cs typeface="+mn-cs"/>
              </a:rPr>
              <a:t>‘insert name’</a:t>
            </a:r>
            <a:r>
              <a:rPr lang="en-GB" sz="1200" kern="1200" baseline="0">
                <a:solidFill>
                  <a:schemeClr val="tx1"/>
                </a:solidFill>
                <a:latin typeface="+mn-lt"/>
                <a:ea typeface="+mn-ea"/>
                <a:cs typeface="+mn-cs"/>
              </a:rPr>
              <a:t> and I’m here today on behalf of the Department for Education to talk to you about apprenticeships.</a:t>
            </a:r>
          </a:p>
          <a:p>
            <a:pPr marL="171450" indent="-171450">
              <a:buFont typeface="Arial" panose="020B0604020202020204" pitchFamily="34" charset="0"/>
              <a:buChar char="•"/>
            </a:pPr>
            <a:endParaRPr lang="en-GB" sz="1200" kern="1200" baseline="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baseline="0">
                <a:solidFill>
                  <a:schemeClr val="tx1"/>
                </a:solidFill>
                <a:latin typeface="+mn-lt"/>
                <a:ea typeface="+mn-ea"/>
                <a:cs typeface="+mn-cs"/>
              </a:rPr>
              <a:t>Apprenticeships are one of the many fantastic options available to you when you leave </a:t>
            </a:r>
            <a:r>
              <a:rPr lang="en-GB" sz="1200" b="1" kern="1200" baseline="0">
                <a:solidFill>
                  <a:schemeClr val="tx1"/>
                </a:solidFill>
                <a:latin typeface="+mn-lt"/>
                <a:ea typeface="+mn-ea"/>
                <a:cs typeface="+mn-cs"/>
              </a:rPr>
              <a:t>school/college/sixth form</a:t>
            </a:r>
            <a:r>
              <a:rPr lang="en-GB" sz="1200" kern="1200" baseline="0">
                <a:solidFill>
                  <a:schemeClr val="tx1"/>
                </a:solidFill>
                <a:latin typeface="+mn-lt"/>
                <a:ea typeface="+mn-ea"/>
                <a:cs typeface="+mn-cs"/>
              </a:rPr>
              <a:t> and are becoming increasingly popular with students who are looking at their next steps after school/college and are eager to jump straight into the world of work and get earning and learning.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baseline="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a:solidFill>
                  <a:schemeClr val="tx1"/>
                </a:solidFill>
                <a:latin typeface="+mn-lt"/>
                <a:ea typeface="+mn-ea"/>
                <a:cs typeface="+mn-cs"/>
              </a:rPr>
              <a:t>Suggested interaction: Some of you may already have heard of or know a little bit about apprenticeships, or you may know a friend/family member who did an apprenticeship, so before I get started, really quickly I’m going to ask you by a </a:t>
            </a:r>
            <a:r>
              <a:rPr lang="en-GB" sz="1200" b="1" u="sng" kern="1200" baseline="0">
                <a:solidFill>
                  <a:schemeClr val="tx1"/>
                </a:solidFill>
                <a:latin typeface="+mn-lt"/>
                <a:ea typeface="+mn-ea"/>
                <a:cs typeface="+mn-cs"/>
              </a:rPr>
              <a:t>show of hands/using a quick poll:</a:t>
            </a:r>
          </a:p>
          <a:p>
            <a:pPr marL="171450" indent="-171450">
              <a:buFontTx/>
              <a:buChar char="-"/>
            </a:pPr>
            <a:r>
              <a:rPr lang="en-GB" sz="1200" b="1" u="none" kern="1200" baseline="0">
                <a:solidFill>
                  <a:schemeClr val="tx1"/>
                </a:solidFill>
                <a:latin typeface="+mn-lt"/>
                <a:ea typeface="+mn-ea"/>
                <a:cs typeface="+mn-cs"/>
              </a:rPr>
              <a:t>Who </a:t>
            </a:r>
            <a:r>
              <a:rPr lang="en-GB" sz="1200" b="1" kern="1200" baseline="0">
                <a:solidFill>
                  <a:schemeClr val="tx1"/>
                </a:solidFill>
                <a:latin typeface="+mn-lt"/>
                <a:ea typeface="+mn-ea"/>
                <a:cs typeface="+mn-cs"/>
              </a:rPr>
              <a:t>feels confident that they know what an apprenticeship is? Raise your hand/complete the poll to indicate if you know a little bit / a lot / nothing about apprenticeships. (This is to capture impact). </a:t>
            </a:r>
          </a:p>
          <a:p>
            <a:pPr marL="171450" indent="-171450">
              <a:buFontTx/>
              <a:buChar char="-"/>
            </a:pPr>
            <a:r>
              <a:rPr lang="en-GB" sz="1200" b="1" kern="1200" baseline="0">
                <a:solidFill>
                  <a:schemeClr val="tx1"/>
                </a:solidFill>
                <a:latin typeface="+mn-lt"/>
                <a:ea typeface="+mn-ea"/>
                <a:cs typeface="+mn-cs"/>
              </a:rPr>
              <a:t>Keep your hand raised if you feel like you roughly know where to look for apprenticeships and how to go about applying for them.</a:t>
            </a:r>
          </a:p>
          <a:p>
            <a:pPr marL="171450" indent="-171450">
              <a:buFontTx/>
              <a:buChar char="-"/>
            </a:pPr>
            <a:r>
              <a:rPr lang="en-GB" sz="1200" b="1" kern="1200" baseline="0">
                <a:solidFill>
                  <a:schemeClr val="tx1"/>
                </a:solidFill>
                <a:latin typeface="+mn-lt"/>
                <a:ea typeface="+mn-ea"/>
                <a:cs typeface="+mn-cs"/>
              </a:rPr>
              <a:t>Lastly, is anyone already looking into apprenticeships or considering them as an option?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baseline="0">
              <a:solidFill>
                <a:schemeClr val="tx1"/>
              </a:solidFill>
              <a:latin typeface="+mn-lt"/>
              <a:ea typeface="+mn-ea"/>
              <a:cs typeface="+mn-cs"/>
            </a:endParaRPr>
          </a:p>
          <a:p>
            <a:pPr marL="171450" indent="-171450">
              <a:buFont typeface="Arial" panose="020B0604020202020204" pitchFamily="34" charset="0"/>
              <a:buChar char="•"/>
            </a:pPr>
            <a:r>
              <a:rPr lang="en-GB" sz="1200" kern="1200" baseline="0">
                <a:solidFill>
                  <a:schemeClr val="tx1"/>
                </a:solidFill>
                <a:latin typeface="+mn-lt"/>
                <a:ea typeface="+mn-ea"/>
                <a:cs typeface="+mn-cs"/>
              </a:rPr>
              <a:t>Excellent, well hopefully by the end of today’s session, you’ll all have a better understanding of:</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baseline="0">
                <a:solidFill>
                  <a:schemeClr val="tx1"/>
                </a:solidFill>
                <a:latin typeface="+mn-lt"/>
                <a:ea typeface="+mn-ea"/>
                <a:cs typeface="+mn-cs"/>
              </a:rPr>
              <a:t>What apprenticeships are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baseline="0">
                <a:solidFill>
                  <a:schemeClr val="tx1"/>
                </a:solidFill>
                <a:latin typeface="+mn-lt"/>
                <a:ea typeface="+mn-ea"/>
                <a:cs typeface="+mn-cs"/>
              </a:rPr>
              <a:t>The range of apprenticeship job roles available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baseline="0">
                <a:solidFill>
                  <a:schemeClr val="tx1"/>
                </a:solidFill>
                <a:latin typeface="+mn-lt"/>
                <a:ea typeface="+mn-ea"/>
                <a:cs typeface="+mn-cs"/>
              </a:rPr>
              <a:t>The different levels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baseline="0">
                <a:solidFill>
                  <a:schemeClr val="tx1"/>
                </a:solidFill>
                <a:latin typeface="+mn-lt"/>
                <a:ea typeface="+mn-ea"/>
                <a:cs typeface="+mn-cs"/>
              </a:rPr>
              <a:t>How you find an apprenticeship and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kern="1200" baseline="0">
                <a:solidFill>
                  <a:schemeClr val="tx1"/>
                </a:solidFill>
                <a:latin typeface="+mn-lt"/>
                <a:ea typeface="+mn-ea"/>
                <a:cs typeface="+mn-cs"/>
              </a:rPr>
              <a:t>What you need to do next to start searching and applying</a:t>
            </a:r>
          </a:p>
          <a:p>
            <a:pPr marL="0" indent="0">
              <a:buFont typeface="Arial" panose="020B0604020202020204" pitchFamily="34" charset="0"/>
              <a:buNone/>
            </a:pPr>
            <a:r>
              <a:rPr lang="en-GB" sz="1200" kern="1200" baseline="0">
                <a:solidFill>
                  <a:schemeClr val="tx1"/>
                </a:solidFill>
                <a:latin typeface="+mn-lt"/>
                <a:ea typeface="+mn-ea"/>
                <a:cs typeface="+mn-cs"/>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a:solidFill>
                  <a:schemeClr val="tx1"/>
                </a:solidFill>
                <a:latin typeface="+mn-lt"/>
                <a:ea typeface="+mn-ea"/>
                <a:cs typeface="+mn-cs"/>
              </a:rPr>
              <a:t>It’s really important to </a:t>
            </a:r>
            <a:r>
              <a:rPr lang="en-GB" sz="1200" kern="1200" baseline="0">
                <a:solidFill>
                  <a:schemeClr val="tx1"/>
                </a:solidFill>
                <a:latin typeface="+mn-lt"/>
                <a:ea typeface="+mn-ea"/>
                <a:cs typeface="+mn-cs"/>
              </a:rPr>
              <a:t>keep your options open about your future. There are lots of new and exciting programmes, courses, training options and routes to help you to achieve the career that you would like, or to explore future careers you may not know existed, all in a learning style and environment that suits you. It’s important to consider lots of different options so that if your plans change, you still have lots of exciting opportunities open to you. </a:t>
            </a:r>
          </a:p>
          <a:p>
            <a:pPr marL="171450" indent="-171450">
              <a:buFont typeface="Arial" panose="020B0604020202020204" pitchFamily="34" charset="0"/>
              <a:buChar char="•"/>
            </a:pPr>
            <a:endParaRPr lang="en-GB" sz="1200" kern="1200" baseline="0">
              <a:solidFill>
                <a:schemeClr val="tx1"/>
              </a:solidFill>
              <a:latin typeface="+mn-lt"/>
              <a:ea typeface="+mn-ea"/>
              <a:cs typeface="+mn-cs"/>
            </a:endParaRPr>
          </a:p>
          <a:p>
            <a:pPr marL="171450" indent="-171450">
              <a:buFont typeface="Arial" panose="020B0604020202020204" pitchFamily="34" charset="0"/>
              <a:buChar char="•"/>
            </a:pPr>
            <a:r>
              <a:rPr lang="en-GB" sz="1200" kern="1200" baseline="0">
                <a:solidFill>
                  <a:schemeClr val="tx1"/>
                </a:solidFill>
                <a:latin typeface="+mn-lt"/>
                <a:ea typeface="+mn-ea"/>
                <a:cs typeface="+mn-cs"/>
              </a:rPr>
              <a:t>So even if you already have a Plan A and Plan B, I would encourage you to listen carefully for the next 15 minutes or so and to ask lots of questions so that I can help you to explore how amazing apprenticeships are and whether they might be the right option for you. </a:t>
            </a:r>
            <a:endParaRPr lang="en-GB" sz="1200" i="0" kern="1200" baseline="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D605F26-C9CD-4BFE-BE5E-69BB28F82833}" type="slidenum">
              <a:rPr lang="en-GB" smtClean="0"/>
              <a:t>1</a:t>
            </a:fld>
            <a:endParaRPr lang="en-GB"/>
          </a:p>
        </p:txBody>
      </p:sp>
    </p:spTree>
    <p:extLst>
      <p:ext uri="{BB962C8B-B14F-4D97-AF65-F5344CB8AC3E}">
        <p14:creationId xmlns:p14="http://schemas.microsoft.com/office/powerpoint/2010/main" val="2642903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ltLang="en-US" sz="1200"/>
              <a:t>Where did I find these vacancies? So one of the first places to look is Find an apprenticeship, the government portal for apprenticeship jobs. </a:t>
            </a:r>
          </a:p>
          <a:p>
            <a:pPr marL="0" indent="0">
              <a:buFont typeface="Arial" panose="020B0604020202020204" pitchFamily="34" charset="0"/>
              <a:buNone/>
            </a:pPr>
            <a:endParaRPr lang="en-GB" altLang="en-US" sz="1200"/>
          </a:p>
          <a:p>
            <a:pPr marL="171450" indent="-171450">
              <a:buFont typeface="Arial" panose="020B0604020202020204" pitchFamily="34" charset="0"/>
              <a:buChar char="•"/>
            </a:pPr>
            <a:r>
              <a:rPr lang="en-GB" altLang="en-US" sz="1200"/>
              <a:t>1. It’s</a:t>
            </a:r>
            <a:r>
              <a:rPr lang="en-GB" altLang="en-US" sz="1200" baseline="0"/>
              <a:t> really important that you register. Search the internet for ‘Find an apprenticeship’ and it will come up as the first link </a:t>
            </a:r>
            <a:br>
              <a:rPr lang="en-GB" altLang="en-US" sz="1200" baseline="0"/>
            </a:br>
            <a:r>
              <a:rPr lang="en-GB" altLang="en-US" sz="1200" baseline="0"/>
              <a:t>The search page is on gov.uk, </a:t>
            </a:r>
            <a:r>
              <a:rPr lang="en-GB" sz="1200" kern="1200">
                <a:solidFill>
                  <a:schemeClr val="tx1"/>
                </a:solidFill>
                <a:effectLst/>
                <a:latin typeface="+mn-lt"/>
                <a:ea typeface="+mn-ea"/>
                <a:cs typeface="+mn-cs"/>
              </a:rPr>
              <a:t>an official government site.</a:t>
            </a:r>
            <a:br>
              <a:rPr lang="en-GB" sz="1200" kern="1200" baseline="0">
                <a:solidFill>
                  <a:schemeClr val="tx1"/>
                </a:solidFill>
                <a:effectLst/>
                <a:latin typeface="+mn-lt"/>
                <a:ea typeface="+mn-ea"/>
                <a:cs typeface="+mn-cs"/>
              </a:rPr>
            </a:br>
            <a:r>
              <a:rPr lang="en-GB" altLang="en-US" sz="1200" baseline="0"/>
              <a:t>Once you register you’ll receive an account activation code by email. After activating your account, you’re ready to start applying for apprenticeship vacancies.</a:t>
            </a:r>
          </a:p>
          <a:p>
            <a:endParaRPr lang="en-GB" altLang="en-US" sz="1200" baseline="0"/>
          </a:p>
          <a:p>
            <a:pPr marL="171450" indent="-171450">
              <a:buFont typeface="Arial" panose="020B0604020202020204" pitchFamily="34" charset="0"/>
              <a:buChar char="•"/>
            </a:pPr>
            <a:r>
              <a:rPr lang="en-GB" altLang="en-US" sz="1200" baseline="0"/>
              <a:t>2. Have a look at the different jobs that are being advertised. Remember, this is a live jobs site so it may be that you need to try and few different searches or to broaden how far you are looking to find jobs that you are interested in. It also means different vacancies will come up at different times so do not be disheartened if you don’t find something straight away, you may want to look again at another time or on different jobs/employer websites. </a:t>
            </a:r>
            <a:endParaRPr lang="en-GB" sz="1200">
              <a:solidFill>
                <a:srgbClr val="000000"/>
              </a:solidFill>
            </a:endParaRPr>
          </a:p>
          <a:p>
            <a:pPr marL="0" indent="0">
              <a:buFont typeface="+mj-lt"/>
              <a:buNone/>
            </a:pPr>
            <a:endParaRPr lang="en-GB" sz="1200">
              <a:solidFill>
                <a:srgbClr val="000000"/>
              </a:solidFill>
            </a:endParaRPr>
          </a:p>
          <a:p>
            <a:pPr marL="171450" indent="-171450">
              <a:buFont typeface="Arial" panose="020B0604020202020204" pitchFamily="34" charset="0"/>
              <a:buChar char="•"/>
            </a:pPr>
            <a:r>
              <a:rPr lang="en-GB" altLang="en-US" sz="1200" baseline="0"/>
              <a:t>3. Start applying for jobs that interest you. You need to remember that typically, some of the bigger companies will advertise quite early in the year (e.g. September/October) for apprentices to start the following September so please don’t leave it until the last minute or you might be disappointed to have missed a great opportunity. </a:t>
            </a:r>
          </a:p>
          <a:p>
            <a:pPr marL="171450" indent="-171450">
              <a:buFont typeface="Arial" panose="020B0604020202020204" pitchFamily="34" charset="0"/>
              <a:buChar char="•"/>
            </a:pPr>
            <a:endParaRPr lang="en-GB" altLang="en-US" sz="1200" baseline="0"/>
          </a:p>
          <a:p>
            <a:pPr marL="171450" indent="-171450">
              <a:buFont typeface="Arial" panose="020B0604020202020204" pitchFamily="34" charset="0"/>
              <a:buChar char="•"/>
            </a:pPr>
            <a:r>
              <a:rPr lang="en-GB" altLang="en-US" sz="1200" baseline="0"/>
              <a:t>Others may come up later in the year closer to the time you are looking to start your apprenticeship, so use the website to help you with the next step. </a:t>
            </a:r>
          </a:p>
          <a:p>
            <a:pPr marL="0" indent="0">
              <a:buFont typeface="Arial" panose="020B0604020202020204" pitchFamily="34" charset="0"/>
              <a:buNone/>
            </a:pPr>
            <a:endParaRPr lang="en-GB" altLang="en-US" sz="1200" baseline="0"/>
          </a:p>
          <a:p>
            <a:pPr marL="171450" indent="-171450">
              <a:buFont typeface="Arial" panose="020B0604020202020204" pitchFamily="34" charset="0"/>
              <a:buChar char="•"/>
            </a:pPr>
            <a:r>
              <a:rPr lang="en-GB" altLang="en-US" sz="1200" baseline="0"/>
              <a:t>4. Set up your alerts. A great feature of this system is that you can get it to do all the hard work for you. You can manage your alert settings so that you receive text messages and emails when jobs come up that you might be interested in.</a:t>
            </a:r>
          </a:p>
          <a:p>
            <a:endParaRPr lang="en-GB" altLang="en-US" sz="1200" baseline="0"/>
          </a:p>
          <a:p>
            <a:pPr marL="171450" indent="-171450">
              <a:buFont typeface="Arial" panose="020B0604020202020204" pitchFamily="34" charset="0"/>
              <a:buChar char="•"/>
            </a:pPr>
            <a:r>
              <a:rPr lang="en-GB" altLang="en-US" sz="1200" baseline="0"/>
              <a:t>5. Employers are always telling us that the applicants that really stand out to them, are those that have made a bit of extra effort. You could consider contacting the company and asking them if they have any virtual open days coming up, or work experience or other opportunities to engage with them. That will look really impressive on your application and can give you an advantage over other applicants.</a:t>
            </a:r>
          </a:p>
          <a:p>
            <a:endParaRPr lang="en-GB"/>
          </a:p>
        </p:txBody>
      </p:sp>
      <p:sp>
        <p:nvSpPr>
          <p:cNvPr id="4" name="Slide Number Placeholder 3"/>
          <p:cNvSpPr>
            <a:spLocks noGrp="1"/>
          </p:cNvSpPr>
          <p:nvPr>
            <p:ph type="sldNum" sz="quarter" idx="5"/>
          </p:nvPr>
        </p:nvSpPr>
        <p:spPr/>
        <p:txBody>
          <a:bodyPr/>
          <a:lstStyle/>
          <a:p>
            <a:fld id="{CD605F26-C9CD-4BFE-BE5E-69BB28F82833}" type="slidenum">
              <a:rPr lang="en-GB" smtClean="0"/>
              <a:t>2</a:t>
            </a:fld>
            <a:endParaRPr lang="en-GB"/>
          </a:p>
        </p:txBody>
      </p:sp>
    </p:spTree>
    <p:extLst>
      <p:ext uri="{BB962C8B-B14F-4D97-AF65-F5344CB8AC3E}">
        <p14:creationId xmlns:p14="http://schemas.microsoft.com/office/powerpoint/2010/main" val="3739766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Whilst Find an apprenticeship is a great place to start looking for apprenticeships, it is not the only place.</a:t>
            </a:r>
          </a:p>
          <a:p>
            <a:endParaRPr lang="en-GB"/>
          </a:p>
          <a:p>
            <a:pPr marL="171450" indent="-171450">
              <a:buFont typeface="Arial" panose="020B0604020202020204" pitchFamily="34" charset="0"/>
              <a:buChar char="•"/>
            </a:pPr>
            <a:r>
              <a:rPr lang="en-GB"/>
              <a:t>If you have a particular employer in mind, </a:t>
            </a:r>
            <a:r>
              <a:rPr lang="en-GB" b="1"/>
              <a:t>visit their website</a:t>
            </a:r>
            <a:r>
              <a:rPr lang="en-GB"/>
              <a:t> and see if you can sign up for recruitment alerts or if they send out a newsletter. </a:t>
            </a:r>
          </a:p>
          <a:p>
            <a:endParaRPr lang="en-GB"/>
          </a:p>
          <a:p>
            <a:pPr marL="171450" indent="-171450">
              <a:buFont typeface="Arial" panose="020B0604020202020204" pitchFamily="34" charset="0"/>
              <a:buChar char="•"/>
            </a:pPr>
            <a:r>
              <a:rPr lang="en-GB"/>
              <a:t>Make sure you follow their careers pages on </a:t>
            </a:r>
            <a:r>
              <a:rPr lang="en-GB" b="1"/>
              <a:t>social media</a:t>
            </a:r>
            <a:r>
              <a:rPr lang="en-GB"/>
              <a:t> using Facebook, Twitter and Instagram too as they will probably use this as a way to promote their vacancies. If you have a LinkedIn profile, it is worth following organisations on there as we have heard from many apprentices more recently that they have found vacancies from employers or training providers on LinkedIn. If you don’t yet have a profile, it may be worth exploring or asking for support in creating one from your school careers adviser or a parent/carer.</a:t>
            </a:r>
          </a:p>
          <a:p>
            <a:pPr marL="0" indent="0">
              <a:buFont typeface="Arial" panose="020B0604020202020204" pitchFamily="34" charset="0"/>
              <a:buNone/>
            </a:pPr>
            <a:endParaRPr lang="en-GB"/>
          </a:p>
          <a:p>
            <a:pPr marL="171450" indent="-171450">
              <a:buFont typeface="Arial" panose="020B0604020202020204" pitchFamily="34" charset="0"/>
              <a:buChar char="•"/>
            </a:pPr>
            <a:r>
              <a:rPr lang="en-GB"/>
              <a:t>We have spoken to lots of apprentices and quite often, they will say that they actually heard about their job through a </a:t>
            </a:r>
            <a:r>
              <a:rPr lang="en-GB" b="1"/>
              <a:t>family member or friend</a:t>
            </a:r>
            <a:r>
              <a:rPr lang="en-GB"/>
              <a:t>. So make sure you tell everyone you can think of that you’re looking for an apprenticeship and you never know what might come through!</a:t>
            </a:r>
          </a:p>
          <a:p>
            <a:pPr marL="171450" indent="-171450">
              <a:buFont typeface="Arial" panose="020B0604020202020204" pitchFamily="34" charset="0"/>
              <a:buChar char="•"/>
            </a:pP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There are lots of other job search sites out there where you can flick through online profiles for some of the UK’s top apprentice employers.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Definitely spend some time looking into the different types of employers. There will be a real mix from your local council who might have a jobs page for young people, through to bigger recruitment sites too.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a:t>The </a:t>
            </a:r>
            <a:r>
              <a:rPr lang="en-GB" b="1"/>
              <a:t>Higher &amp; Degree vacancy listing </a:t>
            </a:r>
            <a:r>
              <a:rPr lang="en-GB" b="0"/>
              <a:t>is also a really useful document that is shared in November and then an updated version is released again in February. This contains a list of hundreds of higher and degree apprenticeship vacancies that are open for application, and gives key information about the employer, the apprenticeship, the salary, location and where to apply. This will be shared on the Amazing Apprenticeships website and apprenticeships.gov.uk. </a:t>
            </a:r>
            <a:r>
              <a:rPr lang="en-GB" b="1"/>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p>
          <a:p>
            <a:pPr marL="171450" indent="-171450">
              <a:buFont typeface="Arial" panose="020B0604020202020204" pitchFamily="34" charset="0"/>
              <a:buChar char="•"/>
            </a:pPr>
            <a:endParaRPr lang="en-GB"/>
          </a:p>
          <a:p>
            <a:endParaRPr lang="en-GB"/>
          </a:p>
          <a:p>
            <a:endParaRPr lang="en-GB"/>
          </a:p>
        </p:txBody>
      </p:sp>
      <p:sp>
        <p:nvSpPr>
          <p:cNvPr id="4" name="Slide Number Placeholder 3"/>
          <p:cNvSpPr>
            <a:spLocks noGrp="1"/>
          </p:cNvSpPr>
          <p:nvPr>
            <p:ph type="sldNum" sz="quarter" idx="5"/>
          </p:nvPr>
        </p:nvSpPr>
        <p:spPr/>
        <p:txBody>
          <a:bodyPr/>
          <a:lstStyle/>
          <a:p>
            <a:fld id="{CD605F26-C9CD-4BFE-BE5E-69BB28F82833}" type="slidenum">
              <a:rPr lang="en-GB" smtClean="0"/>
              <a:t>3</a:t>
            </a:fld>
            <a:endParaRPr lang="en-GB"/>
          </a:p>
        </p:txBody>
      </p:sp>
    </p:spTree>
    <p:extLst>
      <p:ext uri="{BB962C8B-B14F-4D97-AF65-F5344CB8AC3E}">
        <p14:creationId xmlns:p14="http://schemas.microsoft.com/office/powerpoint/2010/main" val="3284464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913" indent="-171913">
              <a:buFont typeface="Arial" panose="020B0604020202020204" pitchFamily="34" charset="0"/>
              <a:buChar char="•"/>
            </a:pPr>
            <a:r>
              <a:rPr lang="en-GB" sz="1200"/>
              <a:t>There is lots of support and information out there to help you to stay up to date with the latest apprenticeships information. </a:t>
            </a:r>
          </a:p>
          <a:p>
            <a:pPr marL="0" indent="0">
              <a:buFont typeface="Arial" panose="020B0604020202020204" pitchFamily="34" charset="0"/>
              <a:buNone/>
            </a:pPr>
            <a:endParaRPr lang="en-GB" sz="1200"/>
          </a:p>
          <a:p>
            <a:pPr marL="171913" indent="-171913">
              <a:buFont typeface="Arial" panose="020B0604020202020204" pitchFamily="34" charset="0"/>
              <a:buChar char="•"/>
            </a:pPr>
            <a:r>
              <a:rPr lang="en-GB" sz="1200"/>
              <a:t>Visit www.apprenticeships.gov.uk for more information on apprenticeships and resources to help you to search for and apply for apprenticeships. </a:t>
            </a:r>
          </a:p>
          <a:p>
            <a:pPr marL="171913" indent="-171913">
              <a:buFont typeface="Arial" panose="020B0604020202020204" pitchFamily="34" charset="0"/>
              <a:buChar char="•"/>
            </a:pPr>
            <a:endParaRPr lang="en-GB" sz="1200"/>
          </a:p>
          <a:p>
            <a:pPr marL="171913" marR="0" lvl="0" indent="-1719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t>You can also follow @apprenticeships on social media for apprenticeship updates or get in touch with the details on the slide.</a:t>
            </a:r>
          </a:p>
          <a:p>
            <a:pPr marL="171913" marR="0" lvl="0" indent="-1719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a:p>
          <a:p>
            <a:pPr marL="171913" marR="0" lvl="0" indent="-1719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t>To find more films, apprentice stories or learn more about apprenticeships, traineeships or T Levels, you can also go to www.amazingapprenticeships.com/student-zone. </a:t>
            </a:r>
          </a:p>
          <a:p>
            <a:pPr marL="171913" marR="0" lvl="0" indent="-1719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a:p>
          <a:p>
            <a:pPr marL="171913" marR="0" lvl="0" indent="-1719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baseline="0">
                <a:solidFill>
                  <a:schemeClr val="tx1"/>
                </a:solidFill>
                <a:effectLst/>
                <a:latin typeface="+mn-lt"/>
                <a:ea typeface="+mn-ea"/>
                <a:cs typeface="+mn-cs"/>
              </a:rPr>
              <a:t>You can also contact the National Careers Service, who as we said, can help to give you advice and guidance. Their information is on the next slide.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a:p>
          <a:p>
            <a:pPr marL="0" indent="0">
              <a:buFont typeface="Arial" panose="020B0604020202020204" pitchFamily="34" charset="0"/>
              <a:buNone/>
            </a:pPr>
            <a:endParaRPr lang="en-GB" sz="1200"/>
          </a:p>
          <a:p>
            <a:endParaRPr lang="en-GB"/>
          </a:p>
        </p:txBody>
      </p:sp>
      <p:sp>
        <p:nvSpPr>
          <p:cNvPr id="4" name="Slide Number Placeholder 3"/>
          <p:cNvSpPr>
            <a:spLocks noGrp="1"/>
          </p:cNvSpPr>
          <p:nvPr>
            <p:ph type="sldNum" sz="quarter" idx="5"/>
          </p:nvPr>
        </p:nvSpPr>
        <p:spPr/>
        <p:txBody>
          <a:bodyPr/>
          <a:lstStyle/>
          <a:p>
            <a:fld id="{DD5C7864-2261-43A9-80D1-CA291BC64BAD}" type="slidenum">
              <a:rPr lang="en-GB" smtClean="0"/>
              <a:t>4</a:t>
            </a:fld>
            <a:endParaRPr lang="en-GB"/>
          </a:p>
        </p:txBody>
      </p:sp>
    </p:spTree>
    <p:extLst>
      <p:ext uri="{BB962C8B-B14F-4D97-AF65-F5344CB8AC3E}">
        <p14:creationId xmlns:p14="http://schemas.microsoft.com/office/powerpoint/2010/main" val="3882147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a:t>You can visit the National Careers Service website to find out about all of the education and training options available to you once you’ve finished school.</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The website gives you information about 9 different options:</a:t>
            </a:r>
          </a:p>
          <a:p>
            <a:pPr marL="0" indent="0">
              <a:buFont typeface="Arial" panose="020B0604020202020204" pitchFamily="34" charset="0"/>
              <a:buNone/>
            </a:pPr>
            <a:endParaRPr lang="en-GB"/>
          </a:p>
          <a:p>
            <a:pPr marL="0" indent="0">
              <a:buFont typeface="Arial" panose="020B0604020202020204" pitchFamily="34" charset="0"/>
              <a:buNone/>
            </a:pPr>
            <a:r>
              <a:rPr lang="en-GB" b="1"/>
              <a:t>3 x study options</a:t>
            </a:r>
          </a:p>
          <a:p>
            <a:pPr marL="171450" indent="-171450">
              <a:buFontTx/>
              <a:buChar char="-"/>
            </a:pPr>
            <a:r>
              <a:rPr lang="en-GB"/>
              <a:t>A Levels</a:t>
            </a:r>
          </a:p>
          <a:p>
            <a:pPr marL="171450" indent="-171450">
              <a:buFontTx/>
              <a:buChar char="-"/>
            </a:pPr>
            <a:r>
              <a:rPr lang="en-GB"/>
              <a:t>University (Higher Education)</a:t>
            </a:r>
          </a:p>
          <a:p>
            <a:pPr marL="171450" indent="-171450">
              <a:buFontTx/>
              <a:buChar char="-"/>
            </a:pPr>
            <a:r>
              <a:rPr lang="en-GB"/>
              <a:t>Higher Technical Qualifications </a:t>
            </a:r>
          </a:p>
          <a:p>
            <a:pPr marL="171450" indent="-171450">
              <a:buFontTx/>
              <a:buChar char="-"/>
            </a:pPr>
            <a:endParaRPr lang="en-GB"/>
          </a:p>
          <a:p>
            <a:pPr marL="0" indent="0">
              <a:buFontTx/>
              <a:buNone/>
            </a:pPr>
            <a:r>
              <a:rPr lang="en-GB" b="1"/>
              <a:t>2 x work options</a:t>
            </a:r>
          </a:p>
          <a:p>
            <a:pPr marL="171450" indent="-171450">
              <a:buFontTx/>
              <a:buChar char="-"/>
            </a:pPr>
            <a:r>
              <a:rPr lang="en-GB" b="0"/>
              <a:t>School leaver schemes</a:t>
            </a:r>
          </a:p>
          <a:p>
            <a:pPr marL="171450" indent="-171450">
              <a:buFontTx/>
              <a:buChar char="-"/>
            </a:pPr>
            <a:r>
              <a:rPr lang="en-GB" b="0"/>
              <a:t>Supported internships</a:t>
            </a:r>
          </a:p>
          <a:p>
            <a:pPr marL="171450" indent="-171450">
              <a:buFontTx/>
              <a:buChar char="-"/>
            </a:pPr>
            <a:endParaRPr lang="en-GB" b="0"/>
          </a:p>
          <a:p>
            <a:pPr marL="0" indent="0">
              <a:buFontTx/>
              <a:buNone/>
            </a:pPr>
            <a:r>
              <a:rPr lang="en-GB" b="1"/>
              <a:t>4 x work and study options</a:t>
            </a:r>
          </a:p>
          <a:p>
            <a:pPr marL="171450" indent="-171450">
              <a:buFontTx/>
              <a:buChar char="-"/>
            </a:pPr>
            <a:r>
              <a:rPr lang="en-GB" b="0"/>
              <a:t>Apprenticeships</a:t>
            </a:r>
          </a:p>
          <a:p>
            <a:pPr marL="171450" indent="-171450">
              <a:buFontTx/>
              <a:buChar char="-"/>
            </a:pPr>
            <a:r>
              <a:rPr lang="en-GB" b="0"/>
              <a:t>Traineeships</a:t>
            </a:r>
          </a:p>
          <a:p>
            <a:pPr marL="171450" indent="-171450">
              <a:buFontTx/>
              <a:buChar char="-"/>
            </a:pPr>
            <a:r>
              <a:rPr lang="en-GB" b="0"/>
              <a:t>T Levels</a:t>
            </a:r>
          </a:p>
          <a:p>
            <a:pPr marL="171450" indent="-171450">
              <a:buFontTx/>
              <a:buChar char="-"/>
            </a:pPr>
            <a:r>
              <a:rPr lang="en-GB" b="0"/>
              <a:t>Vocational Technical Qualifications (VTQs)</a:t>
            </a:r>
          </a:p>
          <a:p>
            <a:pPr marL="171450" indent="-171450">
              <a:buFontTx/>
              <a:buChar char="-"/>
            </a:pPr>
            <a:endParaRPr lang="en-GB"/>
          </a:p>
          <a:p>
            <a:pPr marL="171450" indent="-171450">
              <a:buFont typeface="Arial" panose="020B0604020202020204" pitchFamily="34" charset="0"/>
              <a:buChar char="•"/>
            </a:pPr>
            <a:r>
              <a:rPr lang="en-GB"/>
              <a:t>The website helps to explain what the different options are, how they are similar/different to each other, who they are for and where to find out more information</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You can find the website through the link on the slide or by scanning the QR code - https://nationalcareers.service.gov.uk/explore-your-education-and-training-choices</a:t>
            </a:r>
          </a:p>
          <a:p>
            <a:pPr marL="171450" indent="-171450">
              <a:buFont typeface="Arial" panose="020B0604020202020204" pitchFamily="34" charset="0"/>
              <a:buChar char="•"/>
            </a:pPr>
            <a:endParaRPr lang="en-GB"/>
          </a:p>
          <a:p>
            <a:pPr marL="171450" indent="-171450">
              <a:buFont typeface="Arial" panose="020B0604020202020204" pitchFamily="34" charset="0"/>
              <a:buChar char="•"/>
            </a:pPr>
            <a:r>
              <a:rPr lang="en-GB"/>
              <a:t>On the website, you will also find contact details for how to get in touch with their advisers through the helpline.</a:t>
            </a:r>
          </a:p>
        </p:txBody>
      </p:sp>
      <p:sp>
        <p:nvSpPr>
          <p:cNvPr id="4" name="Slide Number Placeholder 3"/>
          <p:cNvSpPr>
            <a:spLocks noGrp="1"/>
          </p:cNvSpPr>
          <p:nvPr>
            <p:ph type="sldNum" sz="quarter" idx="5"/>
          </p:nvPr>
        </p:nvSpPr>
        <p:spPr/>
        <p:txBody>
          <a:bodyPr/>
          <a:lstStyle/>
          <a:p>
            <a:fld id="{CD605F26-C9CD-4BFE-BE5E-69BB28F82833}" type="slidenum">
              <a:rPr lang="en-GB" smtClean="0"/>
              <a:t>5</a:t>
            </a:fld>
            <a:endParaRPr lang="en-GB"/>
          </a:p>
        </p:txBody>
      </p:sp>
    </p:spTree>
    <p:extLst>
      <p:ext uri="{BB962C8B-B14F-4D97-AF65-F5344CB8AC3E}">
        <p14:creationId xmlns:p14="http://schemas.microsoft.com/office/powerpoint/2010/main" val="126837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F64BD-A610-F70C-737C-7F5E6D498F2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316B9B-D7FD-02BC-2209-8785B31549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B0BFBE-ECC2-89A2-2EDE-04E2DBCEF203}"/>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5" name="Footer Placeholder 4">
            <a:extLst>
              <a:ext uri="{FF2B5EF4-FFF2-40B4-BE49-F238E27FC236}">
                <a16:creationId xmlns:a16="http://schemas.microsoft.com/office/drawing/2014/main" id="{9E7A0244-7802-61FC-26E2-E03ABA9FA2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4D78F7-152C-401A-6092-9A19FC3C6A0B}"/>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2721635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17520-A751-2E29-3E5A-F2ADC1C9E1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A84D58-C2F4-FC3A-8EF1-4A1EEE09B1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4B7BD4-4724-6CC5-5F82-8A72290D053D}"/>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5" name="Footer Placeholder 4">
            <a:extLst>
              <a:ext uri="{FF2B5EF4-FFF2-40B4-BE49-F238E27FC236}">
                <a16:creationId xmlns:a16="http://schemas.microsoft.com/office/drawing/2014/main" id="{58738C4E-5BB2-BB0F-D4F8-B50D6E3DC7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C9DF6C-07EA-A195-AE11-8FB431A148AE}"/>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1988751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6F69E-AFDC-4759-0EBD-7139E404E2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936F7E-2FCB-E1F1-9220-46682A999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E0D039-F194-1788-649C-B47C346605EF}"/>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5" name="Footer Placeholder 4">
            <a:extLst>
              <a:ext uri="{FF2B5EF4-FFF2-40B4-BE49-F238E27FC236}">
                <a16:creationId xmlns:a16="http://schemas.microsoft.com/office/drawing/2014/main" id="{2F4D376E-8511-978E-AE2A-184C417514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9E8ED2-148C-5F82-047E-743D1963798F}"/>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2799522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03813-E840-8064-5A77-CAFBAEB356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1B9566-A97B-D304-7605-33A6E7F6A02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54FA9A-9CAF-EB9F-93CA-24EC2F4392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C78EB0F-154E-B9AC-DE63-E34A75D04A24}"/>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6" name="Footer Placeholder 5">
            <a:extLst>
              <a:ext uri="{FF2B5EF4-FFF2-40B4-BE49-F238E27FC236}">
                <a16:creationId xmlns:a16="http://schemas.microsoft.com/office/drawing/2014/main" id="{2978A724-57D7-EB6A-8E8B-D1ACDE6948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D9F927-A9B0-8F2E-2EB2-E0D08BB1BA5F}"/>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4264574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8AFD-60AF-D872-8E46-0C72C540F23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58D9DF0-1A21-C026-591E-431FDC4039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C51205-894A-684F-9A4E-0C8B9830212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9B220C-87AC-8693-1EDC-368555BDC4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33C0A2-FF68-AC0E-AB0B-F90ACF4D864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B4F45D-5965-0F21-586F-F51B309C2217}"/>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8" name="Footer Placeholder 7">
            <a:extLst>
              <a:ext uri="{FF2B5EF4-FFF2-40B4-BE49-F238E27FC236}">
                <a16:creationId xmlns:a16="http://schemas.microsoft.com/office/drawing/2014/main" id="{E0B2ADC3-B279-6028-8E13-48AB60D94D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F1E084-34E1-7DDF-D93A-118ED144B01C}"/>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3693052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74BC5-3568-9D7F-9922-51098A37611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61DF467-741E-9D24-27CD-44BA3D261082}"/>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4" name="Footer Placeholder 3">
            <a:extLst>
              <a:ext uri="{FF2B5EF4-FFF2-40B4-BE49-F238E27FC236}">
                <a16:creationId xmlns:a16="http://schemas.microsoft.com/office/drawing/2014/main" id="{CE2B20AE-AD26-4363-E369-C3175C7482C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BEDD3D4-7930-2392-2BEF-AA2F81A27544}"/>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3639942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1D531F-C758-5F92-C8FA-5171021E8F29}"/>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3" name="Footer Placeholder 2">
            <a:extLst>
              <a:ext uri="{FF2B5EF4-FFF2-40B4-BE49-F238E27FC236}">
                <a16:creationId xmlns:a16="http://schemas.microsoft.com/office/drawing/2014/main" id="{7854FAA2-0651-53E7-55C5-0FD31D809F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A9E3161-CFA9-8F9C-E6AA-719BF642183E}"/>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961389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EEB35-E1C8-3497-271C-6912AF6BA5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1894D50-DF09-30C1-B545-E67B92D593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94F5E1-B17F-6E98-1806-BCBE09F3EF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AA9121-CB5F-C319-4F64-8BD223B3326D}"/>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6" name="Footer Placeholder 5">
            <a:extLst>
              <a:ext uri="{FF2B5EF4-FFF2-40B4-BE49-F238E27FC236}">
                <a16:creationId xmlns:a16="http://schemas.microsoft.com/office/drawing/2014/main" id="{DE2FA0C4-B27D-5F09-9A80-C4A7C1460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00A743-5AD0-2EE0-E978-D8D90B29BC34}"/>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136489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70691-B42B-59D9-9B40-5E39A2AFAC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B63A9C6-2BEB-BFB6-6CF1-DAC4F7C6BE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3536F8-B49F-6AB3-80B0-5EA5027F9D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2A8CC-EA66-0DD7-A7C4-7948320D0905}"/>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6" name="Footer Placeholder 5">
            <a:extLst>
              <a:ext uri="{FF2B5EF4-FFF2-40B4-BE49-F238E27FC236}">
                <a16:creationId xmlns:a16="http://schemas.microsoft.com/office/drawing/2014/main" id="{FB88A3A8-72D6-FDE2-122E-E93EF3E1CC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90BF80-F52E-371B-9F83-7C1DFCCA1F63}"/>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3666112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6A324-798A-AEF9-510A-FBFA8AA19C9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841599-C966-1483-AD7E-6FB5B2E26B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28894A-EF59-DA5B-38EF-13B2BD2BF2DF}"/>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5" name="Footer Placeholder 4">
            <a:extLst>
              <a:ext uri="{FF2B5EF4-FFF2-40B4-BE49-F238E27FC236}">
                <a16:creationId xmlns:a16="http://schemas.microsoft.com/office/drawing/2014/main" id="{D4870062-CA7E-176E-57B8-EADB98B3CB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3B8401-2F02-0996-0F03-04022DAB5DB2}"/>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2306900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209C9D-5764-ACF6-008F-1D0FE9714F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8A10530-5D0C-2D24-9B83-106711E2331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F5A16D-DD33-42BD-242A-62BFA658C929}"/>
              </a:ext>
            </a:extLst>
          </p:cNvPr>
          <p:cNvSpPr>
            <a:spLocks noGrp="1"/>
          </p:cNvSpPr>
          <p:nvPr>
            <p:ph type="dt" sz="half" idx="10"/>
          </p:nvPr>
        </p:nvSpPr>
        <p:spPr/>
        <p:txBody>
          <a:bodyPr/>
          <a:lstStyle/>
          <a:p>
            <a:fld id="{863590B8-B669-4B6C-A66C-70308A571FF5}" type="datetimeFigureOut">
              <a:rPr lang="en-GB" smtClean="0"/>
              <a:t>19/10/2022</a:t>
            </a:fld>
            <a:endParaRPr lang="en-GB"/>
          </a:p>
        </p:txBody>
      </p:sp>
      <p:sp>
        <p:nvSpPr>
          <p:cNvPr id="5" name="Footer Placeholder 4">
            <a:extLst>
              <a:ext uri="{FF2B5EF4-FFF2-40B4-BE49-F238E27FC236}">
                <a16:creationId xmlns:a16="http://schemas.microsoft.com/office/drawing/2014/main" id="{94CC4677-F8ED-C2E1-9398-252817EE4B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108398-AD8D-DA75-FC2E-44F4F2F1334B}"/>
              </a:ext>
            </a:extLst>
          </p:cNvPr>
          <p:cNvSpPr>
            <a:spLocks noGrp="1"/>
          </p:cNvSpPr>
          <p:nvPr>
            <p:ph type="sldNum" sz="quarter" idx="12"/>
          </p:nvPr>
        </p:nvSpPr>
        <p:spPr/>
        <p:txBody>
          <a:bodyPr/>
          <a:lstStyle/>
          <a:p>
            <a:fld id="{515906D8-55DE-4FF1-A2AF-550195253458}" type="slidenum">
              <a:rPr lang="en-GB" smtClean="0"/>
              <a:t>‹#›</a:t>
            </a:fld>
            <a:endParaRPr lang="en-GB"/>
          </a:p>
        </p:txBody>
      </p:sp>
    </p:spTree>
    <p:extLst>
      <p:ext uri="{BB962C8B-B14F-4D97-AF65-F5344CB8AC3E}">
        <p14:creationId xmlns:p14="http://schemas.microsoft.com/office/powerpoint/2010/main" val="401983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4236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449250-7194-4031-BA93-B47EA1E60DD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1">
            <a:extLst>
              <a:ext uri="{FF2B5EF4-FFF2-40B4-BE49-F238E27FC236}">
                <a16:creationId xmlns:a16="http://schemas.microsoft.com/office/drawing/2014/main" id="{1D0F9F7E-7FDE-48C8-A4FB-C47953BB5C46}"/>
              </a:ext>
            </a:extLst>
          </p:cNvPr>
          <p:cNvSpPr>
            <a:spLocks noGrp="1"/>
          </p:cNvSpPr>
          <p:nvPr>
            <p:ph type="title"/>
          </p:nvPr>
        </p:nvSpPr>
        <p:spPr>
          <a:xfrm>
            <a:off x="110231" y="18255"/>
            <a:ext cx="10515600" cy="1325563"/>
          </a:xfrm>
        </p:spPr>
        <p:txBody>
          <a:bodyPr>
            <a:normAutofit/>
          </a:bodyPr>
          <a:lstStyle>
            <a:lvl1pPr>
              <a:defRPr sz="4000" b="1"/>
            </a:lvl1pPr>
          </a:lstStyle>
          <a:p>
            <a:r>
              <a:rPr lang="en-US"/>
              <a:t>Click to edit Master title style</a:t>
            </a:r>
            <a:endParaRPr lang="en-GB"/>
          </a:p>
        </p:txBody>
      </p:sp>
    </p:spTree>
    <p:extLst>
      <p:ext uri="{BB962C8B-B14F-4D97-AF65-F5344CB8AC3E}">
        <p14:creationId xmlns:p14="http://schemas.microsoft.com/office/powerpoint/2010/main" val="434630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ADF013-6100-ADD0-A1DA-249A472234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DD7107-3FDA-D039-C0B3-3871582034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19D5A-ACC1-4381-48F4-654CB364D5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3590B8-B669-4B6C-A66C-70308A571FF5}" type="datetimeFigureOut">
              <a:rPr lang="en-GB" smtClean="0"/>
              <a:t>19/10/2022</a:t>
            </a:fld>
            <a:endParaRPr lang="en-GB"/>
          </a:p>
        </p:txBody>
      </p:sp>
      <p:sp>
        <p:nvSpPr>
          <p:cNvPr id="5" name="Footer Placeholder 4">
            <a:extLst>
              <a:ext uri="{FF2B5EF4-FFF2-40B4-BE49-F238E27FC236}">
                <a16:creationId xmlns:a16="http://schemas.microsoft.com/office/drawing/2014/main" id="{30FDCEC5-F580-0923-CC51-A0621AFE16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ED5F7FA-351A-2BB1-2B60-4CE2E82766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5906D8-55DE-4FF1-A2AF-550195253458}" type="slidenum">
              <a:rPr lang="en-GB" smtClean="0"/>
              <a:t>‹#›</a:t>
            </a:fld>
            <a:endParaRPr lang="en-GB"/>
          </a:p>
        </p:txBody>
      </p:sp>
    </p:spTree>
    <p:extLst>
      <p:ext uri="{BB962C8B-B14F-4D97-AF65-F5344CB8AC3E}">
        <p14:creationId xmlns:p14="http://schemas.microsoft.com/office/powerpoint/2010/main" val="9866584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hyperlink" Target="https://amazingapprenticeships.co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7866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user interface&#10;&#10;Description automatically generated with medium confidence">
            <a:extLst>
              <a:ext uri="{FF2B5EF4-FFF2-40B4-BE49-F238E27FC236}">
                <a16:creationId xmlns:a16="http://schemas.microsoft.com/office/drawing/2014/main" id="{05CD331B-D50E-B2BC-07B2-7189E3E6EAE7}"/>
              </a:ext>
            </a:extLst>
          </p:cNvPr>
          <p:cNvPicPr>
            <a:picLocks noChangeAspect="1"/>
          </p:cNvPicPr>
          <p:nvPr/>
        </p:nvPicPr>
        <p:blipFill rotWithShape="1">
          <a:blip r:embed="rId3">
            <a:extLst>
              <a:ext uri="{28A0092B-C50C-407E-A947-70E740481C1C}">
                <a14:useLocalDpi xmlns:a14="http://schemas.microsoft.com/office/drawing/2010/main" val="0"/>
              </a:ext>
            </a:extLst>
          </a:blip>
          <a:srcRect r="69663"/>
          <a:stretch/>
        </p:blipFill>
        <p:spPr>
          <a:xfrm>
            <a:off x="0" y="0"/>
            <a:ext cx="3698697" cy="6858000"/>
          </a:xfrm>
          <a:prstGeom prst="rect">
            <a:avLst/>
          </a:prstGeom>
        </p:spPr>
      </p:pic>
      <p:pic>
        <p:nvPicPr>
          <p:cNvPr id="2" name="Picture 1" descr="Graphical user interface&#10;&#10;Description automatically generated with medium confidence">
            <a:extLst>
              <a:ext uri="{FF2B5EF4-FFF2-40B4-BE49-F238E27FC236}">
                <a16:creationId xmlns:a16="http://schemas.microsoft.com/office/drawing/2014/main" id="{EF300F7C-E489-C062-911A-B27112362D40}"/>
              </a:ext>
            </a:extLst>
          </p:cNvPr>
          <p:cNvPicPr>
            <a:picLocks noChangeAspect="1"/>
          </p:cNvPicPr>
          <p:nvPr/>
        </p:nvPicPr>
        <p:blipFill rotWithShape="1">
          <a:blip r:embed="rId3">
            <a:extLst>
              <a:ext uri="{28A0092B-C50C-407E-A947-70E740481C1C}">
                <a14:useLocalDpi xmlns:a14="http://schemas.microsoft.com/office/drawing/2010/main" val="0"/>
              </a:ext>
            </a:extLst>
          </a:blip>
          <a:srcRect l="32626"/>
          <a:stretch/>
        </p:blipFill>
        <p:spPr>
          <a:xfrm>
            <a:off x="3977811" y="0"/>
            <a:ext cx="8214189" cy="6858000"/>
          </a:xfrm>
          <a:prstGeom prst="rect">
            <a:avLst/>
          </a:prstGeom>
        </p:spPr>
      </p:pic>
      <p:sp>
        <p:nvSpPr>
          <p:cNvPr id="3" name="Rectangle 2">
            <a:extLst>
              <a:ext uri="{FF2B5EF4-FFF2-40B4-BE49-F238E27FC236}">
                <a16:creationId xmlns:a16="http://schemas.microsoft.com/office/drawing/2014/main" id="{2FB070C5-D965-00DE-E7B9-786A5035E22C}"/>
              </a:ext>
            </a:extLst>
          </p:cNvPr>
          <p:cNvSpPr>
            <a:spLocks noGrp="1" noRot="1" noMove="1" noResize="1" noEditPoints="1" noAdjustHandles="1" noChangeArrowheads="1" noChangeShapeType="1"/>
          </p:cNvSpPr>
          <p:nvPr/>
        </p:nvSpPr>
        <p:spPr>
          <a:xfrm>
            <a:off x="3164441" y="2373330"/>
            <a:ext cx="359595" cy="49316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7AB5E696-BEB9-8E03-0224-4DAD67076CF4}"/>
              </a:ext>
            </a:extLst>
          </p:cNvPr>
          <p:cNvPicPr>
            <a:picLocks noGrp="1" noRot="1" noChangeAspect="1" noMove="1" noResize="1" noEditPoints="1" noAdjustHandles="1" noChangeArrowheads="1" noChangeShapeType="1" noCrop="1"/>
          </p:cNvPicPr>
          <p:nvPr/>
        </p:nvPicPr>
        <p:blipFill>
          <a:blip r:embed="rId4"/>
          <a:stretch>
            <a:fillRect/>
          </a:stretch>
        </p:blipFill>
        <p:spPr>
          <a:xfrm>
            <a:off x="3164441" y="2453222"/>
            <a:ext cx="257175" cy="333375"/>
          </a:xfrm>
          <a:prstGeom prst="rect">
            <a:avLst/>
          </a:prstGeom>
        </p:spPr>
      </p:pic>
    </p:spTree>
    <p:extLst>
      <p:ext uri="{BB962C8B-B14F-4D97-AF65-F5344CB8AC3E}">
        <p14:creationId xmlns:p14="http://schemas.microsoft.com/office/powerpoint/2010/main" val="2675576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Diagram&#10;&#10;Description automatically generated">
            <a:extLst>
              <a:ext uri="{FF2B5EF4-FFF2-40B4-BE49-F238E27FC236}">
                <a16:creationId xmlns:a16="http://schemas.microsoft.com/office/drawing/2014/main" id="{5F39B30C-1CDD-5D3E-3CC9-0F5D601A7B35}"/>
              </a:ext>
            </a:extLst>
          </p:cNvPr>
          <p:cNvPicPr>
            <a:picLocks noChangeAspect="1"/>
          </p:cNvPicPr>
          <p:nvPr/>
        </p:nvPicPr>
        <p:blipFill rotWithShape="1">
          <a:blip r:embed="rId3">
            <a:extLst>
              <a:ext uri="{28A0092B-C50C-407E-A947-70E740481C1C}">
                <a14:useLocalDpi xmlns:a14="http://schemas.microsoft.com/office/drawing/2010/main" val="0"/>
              </a:ext>
            </a:extLst>
          </a:blip>
          <a:srcRect r="70000"/>
          <a:stretch/>
        </p:blipFill>
        <p:spPr>
          <a:xfrm>
            <a:off x="0" y="0"/>
            <a:ext cx="3657600" cy="6858000"/>
          </a:xfrm>
          <a:prstGeom prst="rect">
            <a:avLst/>
          </a:prstGeom>
        </p:spPr>
      </p:pic>
      <p:pic>
        <p:nvPicPr>
          <p:cNvPr id="2" name="Picture 1" descr="Diagram&#10;&#10;Description automatically generated">
            <a:extLst>
              <a:ext uri="{FF2B5EF4-FFF2-40B4-BE49-F238E27FC236}">
                <a16:creationId xmlns:a16="http://schemas.microsoft.com/office/drawing/2014/main" id="{3B5035AE-29F5-1047-0BD3-CC55653BB031}"/>
              </a:ext>
            </a:extLst>
          </p:cNvPr>
          <p:cNvPicPr>
            <a:picLocks noChangeAspect="1"/>
          </p:cNvPicPr>
          <p:nvPr/>
        </p:nvPicPr>
        <p:blipFill rotWithShape="1">
          <a:blip r:embed="rId3">
            <a:extLst>
              <a:ext uri="{28A0092B-C50C-407E-A947-70E740481C1C}">
                <a14:useLocalDpi xmlns:a14="http://schemas.microsoft.com/office/drawing/2010/main" val="0"/>
              </a:ext>
            </a:extLst>
          </a:blip>
          <a:srcRect l="30604"/>
          <a:stretch/>
        </p:blipFill>
        <p:spPr>
          <a:xfrm>
            <a:off x="3731231" y="0"/>
            <a:ext cx="8460769" cy="6858000"/>
          </a:xfrm>
          <a:prstGeom prst="rect">
            <a:avLst/>
          </a:prstGeom>
        </p:spPr>
      </p:pic>
    </p:spTree>
    <p:extLst>
      <p:ext uri="{BB962C8B-B14F-4D97-AF65-F5344CB8AC3E}">
        <p14:creationId xmlns:p14="http://schemas.microsoft.com/office/powerpoint/2010/main" val="434312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hlinkClick r:id="rId3"/>
            <a:extLst>
              <a:ext uri="{FF2B5EF4-FFF2-40B4-BE49-F238E27FC236}">
                <a16:creationId xmlns:a16="http://schemas.microsoft.com/office/drawing/2014/main" id="{3C2317B1-6189-44B1-9A32-8D2FD0967458}"/>
              </a:ext>
            </a:extLst>
          </p:cNvPr>
          <p:cNvSpPr txBox="1"/>
          <p:nvPr/>
        </p:nvSpPr>
        <p:spPr>
          <a:xfrm>
            <a:off x="7906869" y="2070993"/>
            <a:ext cx="1443318" cy="261610"/>
          </a:xfrm>
          <a:prstGeom prst="rect">
            <a:avLst/>
          </a:prstGeom>
          <a:noFill/>
        </p:spPr>
        <p:txBody>
          <a:bodyPr wrap="square" rtlCol="0">
            <a:spAutoFit/>
          </a:bodyPr>
          <a:lstStyle/>
          <a:p>
            <a:r>
              <a:rPr lang="en-GB" sz="1100">
                <a:solidFill>
                  <a:schemeClr val="bg1"/>
                </a:solidFill>
              </a:rPr>
              <a:t>amazing</a:t>
            </a:r>
          </a:p>
        </p:txBody>
      </p:sp>
      <p:pic>
        <p:nvPicPr>
          <p:cNvPr id="9" name="Picture 8" descr="Text&#10;&#10;Description automatically generated">
            <a:extLst>
              <a:ext uri="{FF2B5EF4-FFF2-40B4-BE49-F238E27FC236}">
                <a16:creationId xmlns:a16="http://schemas.microsoft.com/office/drawing/2014/main" id="{C01DDBA5-F08C-5848-DF93-2009D45B7D14}"/>
              </a:ext>
            </a:extLst>
          </p:cNvPr>
          <p:cNvPicPr>
            <a:picLocks noChangeAspect="1"/>
          </p:cNvPicPr>
          <p:nvPr/>
        </p:nvPicPr>
        <p:blipFill rotWithShape="1">
          <a:blip r:embed="rId4">
            <a:extLst>
              <a:ext uri="{28A0092B-C50C-407E-A947-70E740481C1C}">
                <a14:useLocalDpi xmlns:a14="http://schemas.microsoft.com/office/drawing/2010/main" val="0"/>
              </a:ext>
            </a:extLst>
          </a:blip>
          <a:srcRect r="70493"/>
          <a:stretch/>
        </p:blipFill>
        <p:spPr>
          <a:xfrm>
            <a:off x="0" y="0"/>
            <a:ext cx="3607358" cy="6858000"/>
          </a:xfrm>
          <a:prstGeom prst="rect">
            <a:avLst/>
          </a:prstGeom>
        </p:spPr>
      </p:pic>
      <p:pic>
        <p:nvPicPr>
          <p:cNvPr id="13" name="Picture 12" descr="Graphical user interface&#10;&#10;Description automatically generated">
            <a:extLst>
              <a:ext uri="{FF2B5EF4-FFF2-40B4-BE49-F238E27FC236}">
                <a16:creationId xmlns:a16="http://schemas.microsoft.com/office/drawing/2014/main" id="{A8A8CDA1-0286-04C9-43B7-B481A3FD7F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56047" y="406959"/>
            <a:ext cx="10745035" cy="6044082"/>
          </a:xfrm>
          <a:prstGeom prst="rect">
            <a:avLst/>
          </a:prstGeom>
        </p:spPr>
      </p:pic>
    </p:spTree>
    <p:extLst>
      <p:ext uri="{BB962C8B-B14F-4D97-AF65-F5344CB8AC3E}">
        <p14:creationId xmlns:p14="http://schemas.microsoft.com/office/powerpoint/2010/main" val="358491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xt, website&#10;&#10;Description automatically generated">
            <a:extLst>
              <a:ext uri="{FF2B5EF4-FFF2-40B4-BE49-F238E27FC236}">
                <a16:creationId xmlns:a16="http://schemas.microsoft.com/office/drawing/2014/main" id="{23C50E45-68F9-AEED-8A7B-573A8502AA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62393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1476</Words>
  <Application>Microsoft Office PowerPoint</Application>
  <PresentationFormat>Widescreen</PresentationFormat>
  <Paragraphs>87</Paragraphs>
  <Slides>5</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Donna Dean</dc:creator>
  <cp:lastModifiedBy>Zoe Turton</cp:lastModifiedBy>
  <cp:revision>1</cp:revision>
  <dcterms:created xsi:type="dcterms:W3CDTF">2022-10-13T11:20:23Z</dcterms:created>
  <dcterms:modified xsi:type="dcterms:W3CDTF">2022-10-19T07:37:12Z</dcterms:modified>
</cp:coreProperties>
</file>