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7" r:id="rId5"/>
    <p:sldId id="370" r:id="rId6"/>
    <p:sldId id="275" r:id="rId7"/>
    <p:sldId id="258" r:id="rId8"/>
    <p:sldId id="261" r:id="rId9"/>
    <p:sldId id="276" r:id="rId10"/>
    <p:sldId id="371" r:id="rId11"/>
    <p:sldId id="375" r:id="rId12"/>
    <p:sldId id="376" r:id="rId13"/>
    <p:sldId id="377" r:id="rId14"/>
    <p:sldId id="374" r:id="rId15"/>
    <p:sldId id="378" r:id="rId16"/>
    <p:sldId id="277" r:id="rId17"/>
    <p:sldId id="260" r:id="rId18"/>
    <p:sldId id="273" r:id="rId19"/>
    <p:sldId id="262" r:id="rId20"/>
    <p:sldId id="274" r:id="rId21"/>
    <p:sldId id="289" r:id="rId22"/>
    <p:sldId id="2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C726A-19A7-254C-295E-8AF746A1D24F}" v="4" dt="2020-09-03T06:52:23.034"/>
    <p1510:client id="{F546339F-ED3C-461A-95D2-09A86EB10E8A}" v="16" dt="2020-09-03T06:49:44.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86" d="100"/>
          <a:sy n="86" d="100"/>
        </p:scale>
        <p:origin x="11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6E2AA-59F8-4C11-AC62-072CB38A35E1}" type="datetimeFigureOut">
              <a:rPr lang="en-GB" smtClean="0"/>
              <a:t>03/09/2020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B8A2E-3BB9-4200-9642-03DD233B91F0}" type="slidenum">
              <a:rPr lang="en-GB" smtClean="0"/>
              <a:t>‹#›</a:t>
            </a:fld>
            <a:endParaRPr lang="en-GB"/>
          </a:p>
        </p:txBody>
      </p:sp>
    </p:spTree>
    <p:extLst>
      <p:ext uri="{BB962C8B-B14F-4D97-AF65-F5344CB8AC3E}">
        <p14:creationId xmlns:p14="http://schemas.microsoft.com/office/powerpoint/2010/main" val="251421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CDF097-F1CB-457D-AFD4-14CCBC02DC4F}" type="slidenum">
              <a:rPr lang="en-GB" smtClean="0"/>
              <a:pPr/>
              <a:t>16</a:t>
            </a:fld>
            <a:endParaRPr lang="en-GB"/>
          </a:p>
        </p:txBody>
      </p:sp>
    </p:spTree>
    <p:extLst>
      <p:ext uri="{BB962C8B-B14F-4D97-AF65-F5344CB8AC3E}">
        <p14:creationId xmlns:p14="http://schemas.microsoft.com/office/powerpoint/2010/main" val="217944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1999ED-DCDC-4FA4-B071-7E8174527A6B}"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12007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999ED-DCDC-4FA4-B071-7E8174527A6B}"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392674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999ED-DCDC-4FA4-B071-7E8174527A6B}"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79420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999ED-DCDC-4FA4-B071-7E8174527A6B}"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415179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999ED-DCDC-4FA4-B071-7E8174527A6B}" type="datetimeFigureOut">
              <a:rPr lang="en-GB" smtClean="0"/>
              <a:t>03/09/2020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153001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1999ED-DCDC-4FA4-B071-7E8174527A6B}"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385523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1999ED-DCDC-4FA4-B071-7E8174527A6B}" type="datetimeFigureOut">
              <a:rPr lang="en-GB" smtClean="0"/>
              <a:t>03/09/2020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126146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1999ED-DCDC-4FA4-B071-7E8174527A6B}" type="datetimeFigureOut">
              <a:rPr lang="en-GB" smtClean="0"/>
              <a:t>03/09/2020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380454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999ED-DCDC-4FA4-B071-7E8174527A6B}" type="datetimeFigureOut">
              <a:rPr lang="en-GB" smtClean="0"/>
              <a:t>03/09/2020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405902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999ED-DCDC-4FA4-B071-7E8174527A6B}"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331223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1999ED-DCDC-4FA4-B071-7E8174527A6B}" type="datetimeFigureOut">
              <a:rPr lang="en-GB" smtClean="0"/>
              <a:t>03/09/2020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503C80-E845-430A-8C9B-A539EC5B3641}" type="slidenum">
              <a:rPr lang="en-GB" smtClean="0"/>
              <a:t>‹#›</a:t>
            </a:fld>
            <a:endParaRPr lang="en-GB"/>
          </a:p>
        </p:txBody>
      </p:sp>
    </p:spTree>
    <p:extLst>
      <p:ext uri="{BB962C8B-B14F-4D97-AF65-F5344CB8AC3E}">
        <p14:creationId xmlns:p14="http://schemas.microsoft.com/office/powerpoint/2010/main" val="33192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99ED-DCDC-4FA4-B071-7E8174527A6B}" type="datetimeFigureOut">
              <a:rPr lang="en-GB" smtClean="0"/>
              <a:t>03/09/2020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03C80-E845-430A-8C9B-A539EC5B3641}" type="slidenum">
              <a:rPr lang="en-GB" smtClean="0"/>
              <a:t>‹#›</a:t>
            </a:fld>
            <a:endParaRPr lang="en-GB"/>
          </a:p>
        </p:txBody>
      </p:sp>
    </p:spTree>
    <p:extLst>
      <p:ext uri="{BB962C8B-B14F-4D97-AF65-F5344CB8AC3E}">
        <p14:creationId xmlns:p14="http://schemas.microsoft.com/office/powerpoint/2010/main" val="1704381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image" Target="../media/image2.jpeg"/><Relationship Id="rId4" Type="http://schemas.openxmlformats.org/officeDocument/2006/relationships/image" Target="../media/image4.jpe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image" Target="../media/image10.jpe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50257" y="182880"/>
            <a:ext cx="8701238" cy="1174282"/>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81539" y="236839"/>
            <a:ext cx="8631454" cy="1129948"/>
          </a:xfrm>
        </p:spPr>
        <p:txBody>
          <a:bodyPr anchor="ctr">
            <a:normAutofit/>
          </a:bodyPr>
          <a:lstStyle/>
          <a:p>
            <a:r>
              <a:rPr lang="en-US" sz="5400" dirty="0">
                <a:latin typeface="Comic Sans MS" panose="030F0702030302020204" pitchFamily="66" charset="0"/>
              </a:rPr>
              <a:t>Nutrients</a:t>
            </a:r>
            <a:endParaRPr lang="en-GB" sz="5400" dirty="0">
              <a:latin typeface="Comic Sans MS" panose="030F0702030302020204" pitchFamily="66" charset="0"/>
            </a:endParaRPr>
          </a:p>
        </p:txBody>
      </p:sp>
      <p:sp>
        <p:nvSpPr>
          <p:cNvPr id="6" name="TextBox 5">
            <a:extLst>
              <a:ext uri="{FF2B5EF4-FFF2-40B4-BE49-F238E27FC236}">
                <a16:creationId xmlns:a16="http://schemas.microsoft.com/office/drawing/2014/main" id="{98D0DE4B-358D-4137-B98A-12B26A92DA2F}"/>
              </a:ext>
            </a:extLst>
          </p:cNvPr>
          <p:cNvSpPr txBox="1"/>
          <p:nvPr/>
        </p:nvSpPr>
        <p:spPr>
          <a:xfrm>
            <a:off x="186910" y="1580030"/>
            <a:ext cx="8649082" cy="1200329"/>
          </a:xfrm>
          <a:prstGeom prst="rect">
            <a:avLst/>
          </a:prstGeom>
          <a:noFill/>
        </p:spPr>
        <p:txBody>
          <a:bodyPr wrap="square" rtlCol="0">
            <a:spAutoFit/>
          </a:bodyPr>
          <a:lstStyle/>
          <a:p>
            <a:pPr algn="ctr"/>
            <a:r>
              <a:rPr lang="en-GB" sz="3600" dirty="0">
                <a:solidFill>
                  <a:srgbClr val="0070C0"/>
                </a:solidFill>
                <a:latin typeface="Comic Sans MS" panose="030F0702030302020204" pitchFamily="66" charset="0"/>
              </a:rPr>
              <a:t>Do now activity</a:t>
            </a:r>
            <a:r>
              <a:rPr lang="en-GB" sz="3600" dirty="0">
                <a:latin typeface="Comic Sans MS" panose="030F0702030302020204" pitchFamily="66" charset="0"/>
              </a:rPr>
              <a:t>: What do you think it means to eat a ‘balanced diet’?</a:t>
            </a:r>
          </a:p>
        </p:txBody>
      </p:sp>
      <p:pic>
        <p:nvPicPr>
          <p:cNvPr id="14" name="Picture 10" descr="Bread, Food, Bakery, French, Baguettes, Fresh, Baked">
            <a:extLst>
              <a:ext uri="{FF2B5EF4-FFF2-40B4-BE49-F238E27FC236}">
                <a16:creationId xmlns:a16="http://schemas.microsoft.com/office/drawing/2014/main" id="{E1200AB2-86EC-4051-8676-9FC3F6607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031"/>
          <a:stretch/>
        </p:blipFill>
        <p:spPr bwMode="auto">
          <a:xfrm>
            <a:off x="7003038" y="3003227"/>
            <a:ext cx="1902245" cy="17227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Noodles, Spaghetti, Pasta, Yellow, Colorful, Raw, Food">
            <a:extLst>
              <a:ext uri="{FF2B5EF4-FFF2-40B4-BE49-F238E27FC236}">
                <a16:creationId xmlns:a16="http://schemas.microsoft.com/office/drawing/2014/main" id="{702D839A-CDBB-4B38-8EA3-19DA056ED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02" y="4942234"/>
            <a:ext cx="2765181" cy="16789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Vegetables, Vegetable Basket, Harvest, Garden, Salad">
            <a:extLst>
              <a:ext uri="{FF2B5EF4-FFF2-40B4-BE49-F238E27FC236}">
                <a16:creationId xmlns:a16="http://schemas.microsoft.com/office/drawing/2014/main" id="{11CD434D-BA81-4998-A86B-B374C4371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571" y="4942234"/>
            <a:ext cx="2765180" cy="16789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Milk, Glass, Fresh, Healthy, Drink, Food, Delicious">
            <a:extLst>
              <a:ext uri="{FF2B5EF4-FFF2-40B4-BE49-F238E27FC236}">
                <a16:creationId xmlns:a16="http://schemas.microsoft.com/office/drawing/2014/main" id="{D621324E-1054-4162-B27E-5BFFA37C83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68" t="5592" r="24421" b="8829"/>
          <a:stretch/>
        </p:blipFill>
        <p:spPr bwMode="auto">
          <a:xfrm>
            <a:off x="2357626" y="3024505"/>
            <a:ext cx="2239640" cy="1701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Steak, Meat, Raw, Pork Chop, Grill, Food, Beef">
            <a:extLst>
              <a:ext uri="{FF2B5EF4-FFF2-40B4-BE49-F238E27FC236}">
                <a16:creationId xmlns:a16="http://schemas.microsoft.com/office/drawing/2014/main" id="{01A040C5-6802-4597-95FC-416B98E5D9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1649"/>
          <a:stretch/>
        </p:blipFill>
        <p:spPr bwMode="auto">
          <a:xfrm>
            <a:off x="-217334" y="4793430"/>
            <a:ext cx="3612175" cy="20645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Caramel, Candy, Sweetmeats, Sweet, Food, Colorful">
            <a:extLst>
              <a:ext uri="{FF2B5EF4-FFF2-40B4-BE49-F238E27FC236}">
                <a16:creationId xmlns:a16="http://schemas.microsoft.com/office/drawing/2014/main" id="{B227254E-454C-4412-BC07-AE32F61A8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717" y="3024505"/>
            <a:ext cx="1892031" cy="17014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heese, Cheesy, Closeup, Close-Up, Colour, Cook">
            <a:extLst>
              <a:ext uri="{FF2B5EF4-FFF2-40B4-BE49-F238E27FC236}">
                <a16:creationId xmlns:a16="http://schemas.microsoft.com/office/drawing/2014/main" id="{9FBEA757-56D2-463C-B67F-E790BC25B5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144" y="3024505"/>
            <a:ext cx="1955028" cy="170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9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A28A7A-57AB-4C5F-928A-6B32C4A8011A}"/>
              </a:ext>
            </a:extLst>
          </p:cNvPr>
          <p:cNvSpPr/>
          <p:nvPr/>
        </p:nvSpPr>
        <p:spPr>
          <a:xfrm>
            <a:off x="255069" y="1197304"/>
            <a:ext cx="8633861" cy="2389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61CAFB61-36A0-4B10-AF0E-03467E95E30A}"/>
              </a:ext>
            </a:extLst>
          </p:cNvPr>
          <p:cNvSpPr txBox="1"/>
          <p:nvPr/>
        </p:nvSpPr>
        <p:spPr>
          <a:xfrm>
            <a:off x="390618" y="1269645"/>
            <a:ext cx="8318376" cy="2246769"/>
          </a:xfrm>
          <a:prstGeom prst="rect">
            <a:avLst/>
          </a:prstGeom>
          <a:noFill/>
        </p:spPr>
        <p:txBody>
          <a:bodyPr wrap="square" rtlCol="0">
            <a:spAutoFit/>
          </a:bodyPr>
          <a:lstStyle/>
          <a:p>
            <a:pPr algn="ctr"/>
            <a:r>
              <a:rPr lang="en-US" sz="2800" b="1" i="1" dirty="0"/>
              <a:t>Vitamins &amp; minerals </a:t>
            </a:r>
            <a:r>
              <a:rPr lang="en-US" sz="2800" i="1" dirty="0"/>
              <a:t>are essential substances for keeping you healthy.  Vitamins and minerals are found in fruits and vegetables, but they are only needed in small quantities.  You need them for normal growth and development.</a:t>
            </a:r>
            <a:endParaRPr lang="en-GB" sz="2800" i="1" dirty="0"/>
          </a:p>
        </p:txBody>
      </p:sp>
      <p:pic>
        <p:nvPicPr>
          <p:cNvPr id="21" name="Picture 2" descr="Still Life, Fine Art, Still-Life, Painting, Fruit">
            <a:extLst>
              <a:ext uri="{FF2B5EF4-FFF2-40B4-BE49-F238E27FC236}">
                <a16:creationId xmlns:a16="http://schemas.microsoft.com/office/drawing/2014/main" id="{98F5A28E-9D02-4269-90E9-CCC583442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09" y="3924865"/>
            <a:ext cx="3327686" cy="22184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Vegetables, Vegetable Basket, Harvest, Garden, Salad">
            <a:extLst>
              <a:ext uri="{FF2B5EF4-FFF2-40B4-BE49-F238E27FC236}">
                <a16:creationId xmlns:a16="http://schemas.microsoft.com/office/drawing/2014/main" id="{3EB350B1-5179-418F-89AD-6719ADAE1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429" y="3924865"/>
            <a:ext cx="3246523" cy="221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4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F69751-D14E-4F32-A3A0-BB5B0664C932}"/>
              </a:ext>
            </a:extLst>
          </p:cNvPr>
          <p:cNvSpPr/>
          <p:nvPr/>
        </p:nvSpPr>
        <p:spPr>
          <a:xfrm>
            <a:off x="246362" y="1074166"/>
            <a:ext cx="8633861" cy="21243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F4B0BD6-E4BD-4CE6-B0F0-D1AF7D242BFD}"/>
              </a:ext>
            </a:extLst>
          </p:cNvPr>
          <p:cNvSpPr txBox="1"/>
          <p:nvPr/>
        </p:nvSpPr>
        <p:spPr>
          <a:xfrm>
            <a:off x="406083" y="1188063"/>
            <a:ext cx="8338421" cy="1815882"/>
          </a:xfrm>
          <a:prstGeom prst="rect">
            <a:avLst/>
          </a:prstGeom>
          <a:noFill/>
        </p:spPr>
        <p:txBody>
          <a:bodyPr wrap="square" rtlCol="0">
            <a:spAutoFit/>
          </a:bodyPr>
          <a:lstStyle/>
          <a:p>
            <a:pPr algn="ctr"/>
            <a:r>
              <a:rPr lang="en-US" sz="2800" b="1" i="1" dirty="0"/>
              <a:t>Water</a:t>
            </a:r>
            <a:r>
              <a:rPr lang="en-US" sz="2800" i="1" dirty="0"/>
              <a:t> is needed so that your cells function healthily.  Your body constantly loses water through sweat, urine, </a:t>
            </a:r>
            <a:r>
              <a:rPr lang="en-US" sz="2800" i="1" dirty="0" err="1"/>
              <a:t>faeces</a:t>
            </a:r>
            <a:r>
              <a:rPr lang="en-US" sz="2800" i="1" dirty="0"/>
              <a:t> and exhalation.  You can replace this water by drinking water, squash, juice and tea.</a:t>
            </a:r>
            <a:endParaRPr lang="en-GB" sz="2800" i="1" dirty="0"/>
          </a:p>
        </p:txBody>
      </p:sp>
      <p:pic>
        <p:nvPicPr>
          <p:cNvPr id="8194" name="Picture 2" descr="Water, Glass, Drip, Drink, Clear, Thirst, Spray">
            <a:extLst>
              <a:ext uri="{FF2B5EF4-FFF2-40B4-BE49-F238E27FC236}">
                <a16:creationId xmlns:a16="http://schemas.microsoft.com/office/drawing/2014/main" id="{C5C0CEDF-C054-49F6-80FC-837F18C475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79" t="16982" r="16105" b="10316"/>
          <a:stretch/>
        </p:blipFill>
        <p:spPr bwMode="auto">
          <a:xfrm>
            <a:off x="6452049" y="3312449"/>
            <a:ext cx="1738173" cy="28583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a Cup, Vintage Tea Cup, Tea, Cup, Vintage, Drink">
            <a:extLst>
              <a:ext uri="{FF2B5EF4-FFF2-40B4-BE49-F238E27FC236}">
                <a16:creationId xmlns:a16="http://schemas.microsoft.com/office/drawing/2014/main" id="{75A0C405-4511-4747-9A6F-7434C088E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694" y="3921406"/>
            <a:ext cx="2921161" cy="194744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Orange Juice, Juice, Vitamins, Drink, Fresh, Vitamin C">
            <a:extLst>
              <a:ext uri="{FF2B5EF4-FFF2-40B4-BE49-F238E27FC236}">
                <a16:creationId xmlns:a16="http://schemas.microsoft.com/office/drawing/2014/main" id="{D42FBAE9-AAE3-4BA1-85BB-40879D27E3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78" y="3429000"/>
            <a:ext cx="2060722" cy="293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8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0575A7-BD7D-4077-9A98-490BF53F06D1}"/>
              </a:ext>
            </a:extLst>
          </p:cNvPr>
          <p:cNvSpPr/>
          <p:nvPr/>
        </p:nvSpPr>
        <p:spPr>
          <a:xfrm>
            <a:off x="226194" y="1198485"/>
            <a:ext cx="8633861" cy="20063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D32C8CBC-4FD8-4315-B795-4EBAE0062B4A}"/>
              </a:ext>
            </a:extLst>
          </p:cNvPr>
          <p:cNvSpPr txBox="1"/>
          <p:nvPr/>
        </p:nvSpPr>
        <p:spPr>
          <a:xfrm>
            <a:off x="368353" y="1293721"/>
            <a:ext cx="8407294" cy="1815882"/>
          </a:xfrm>
          <a:prstGeom prst="rect">
            <a:avLst/>
          </a:prstGeom>
          <a:noFill/>
        </p:spPr>
        <p:txBody>
          <a:bodyPr wrap="square" rtlCol="0">
            <a:spAutoFit/>
          </a:bodyPr>
          <a:lstStyle/>
          <a:p>
            <a:pPr algn="ctr"/>
            <a:r>
              <a:rPr lang="en-US" sz="2800" b="1" i="1" dirty="0" err="1"/>
              <a:t>Fibre</a:t>
            </a:r>
            <a:r>
              <a:rPr lang="en-US" sz="2800" i="1" dirty="0"/>
              <a:t> is a type of carbohydrate which is found in some fruit and vegetables, it is also found in pasta and rice.  </a:t>
            </a:r>
            <a:r>
              <a:rPr lang="en-US" sz="2800" i="1" dirty="0" err="1"/>
              <a:t>Fibre</a:t>
            </a:r>
            <a:r>
              <a:rPr lang="en-US" sz="2800" i="1" dirty="0"/>
              <a:t> helps your digestive system to function normally, it also ensures regular excretion occurs. </a:t>
            </a:r>
            <a:endParaRPr lang="en-GB" sz="2800" i="1" dirty="0"/>
          </a:p>
        </p:txBody>
      </p:sp>
      <p:pic>
        <p:nvPicPr>
          <p:cNvPr id="8200" name="Picture 8" descr="Vegetables, Broccoli, Diet, Fibre, Food, Fresh, Green">
            <a:extLst>
              <a:ext uri="{FF2B5EF4-FFF2-40B4-BE49-F238E27FC236}">
                <a16:creationId xmlns:a16="http://schemas.microsoft.com/office/drawing/2014/main" id="{157524C3-B426-4F4C-91EF-CA52C39446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46" b="7796"/>
          <a:stretch/>
        </p:blipFill>
        <p:spPr bwMode="auto">
          <a:xfrm>
            <a:off x="2198220" y="3653162"/>
            <a:ext cx="4747560" cy="262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93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BEF6F8-5F48-497C-83D0-F48795B6F7EC}"/>
              </a:ext>
            </a:extLst>
          </p:cNvPr>
          <p:cNvSpPr txBox="1"/>
          <p:nvPr/>
        </p:nvSpPr>
        <p:spPr>
          <a:xfrm>
            <a:off x="67377" y="105878"/>
            <a:ext cx="4889633" cy="646331"/>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Self-assessment:</a:t>
            </a:r>
            <a:endParaRPr lang="en-GB" sz="3600" dirty="0">
              <a:solidFill>
                <a:srgbClr val="FF0000"/>
              </a:solidFill>
              <a:latin typeface="Comic Sans MS" panose="030F0702030302020204" pitchFamily="66" charset="0"/>
            </a:endParaRPr>
          </a:p>
        </p:txBody>
      </p:sp>
      <p:graphicFrame>
        <p:nvGraphicFramePr>
          <p:cNvPr id="7" name="Table 6">
            <a:extLst>
              <a:ext uri="{FF2B5EF4-FFF2-40B4-BE49-F238E27FC236}">
                <a16:creationId xmlns:a16="http://schemas.microsoft.com/office/drawing/2014/main" id="{B2223926-C939-45A2-A7F0-9C31BE82AF78}"/>
              </a:ext>
            </a:extLst>
          </p:cNvPr>
          <p:cNvGraphicFramePr>
            <a:graphicFrameLocks noGrp="1"/>
          </p:cNvGraphicFramePr>
          <p:nvPr/>
        </p:nvGraphicFramePr>
        <p:xfrm>
          <a:off x="301592" y="838734"/>
          <a:ext cx="8534398" cy="4663440"/>
        </p:xfrm>
        <a:graphic>
          <a:graphicData uri="http://schemas.openxmlformats.org/drawingml/2006/table">
            <a:tbl>
              <a:tblPr firstRow="1" bandRow="1">
                <a:tableStyleId>{5C22544A-7EE6-4342-B048-85BDC9FD1C3A}</a:tableStyleId>
              </a:tblPr>
              <a:tblGrid>
                <a:gridCol w="2027722">
                  <a:extLst>
                    <a:ext uri="{9D8B030D-6E8A-4147-A177-3AD203B41FA5}">
                      <a16:colId xmlns:a16="http://schemas.microsoft.com/office/drawing/2014/main" val="27264370"/>
                    </a:ext>
                  </a:extLst>
                </a:gridCol>
                <a:gridCol w="3128210">
                  <a:extLst>
                    <a:ext uri="{9D8B030D-6E8A-4147-A177-3AD203B41FA5}">
                      <a16:colId xmlns:a16="http://schemas.microsoft.com/office/drawing/2014/main" val="734666773"/>
                    </a:ext>
                  </a:extLst>
                </a:gridCol>
                <a:gridCol w="3378466">
                  <a:extLst>
                    <a:ext uri="{9D8B030D-6E8A-4147-A177-3AD203B41FA5}">
                      <a16:colId xmlns:a16="http://schemas.microsoft.com/office/drawing/2014/main" val="3258245923"/>
                    </a:ext>
                  </a:extLst>
                </a:gridCol>
              </a:tblGrid>
              <a:tr h="370840">
                <a:tc>
                  <a:txBody>
                    <a:bodyPr/>
                    <a:lstStyle/>
                    <a:p>
                      <a:r>
                        <a:rPr lang="en-US" sz="2400" dirty="0">
                          <a:solidFill>
                            <a:schemeClr val="tx1"/>
                          </a:solidFill>
                        </a:rPr>
                        <a:t>Nutrients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400" dirty="0">
                          <a:solidFill>
                            <a:schemeClr val="tx1"/>
                          </a:solidFill>
                        </a:rPr>
                        <a:t>Role in the body</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400" dirty="0">
                          <a:solidFill>
                            <a:schemeClr val="tx1"/>
                          </a:solidFill>
                        </a:rPr>
                        <a:t>Foods they are found in</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1128976331"/>
                  </a:ext>
                </a:extLst>
              </a:tr>
              <a:tr h="370840">
                <a:tc>
                  <a:txBody>
                    <a:bodyPr/>
                    <a:lstStyle/>
                    <a:p>
                      <a:r>
                        <a:rPr lang="en-US" sz="2000" dirty="0"/>
                        <a:t>Carbohydrates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Main source of energy</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Bread, pasta, rice.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3292065868"/>
                  </a:ext>
                </a:extLst>
              </a:tr>
              <a:tr h="370840">
                <a:tc>
                  <a:txBody>
                    <a:bodyPr/>
                    <a:lstStyle/>
                    <a:p>
                      <a:r>
                        <a:rPr lang="en-US" sz="2000" dirty="0"/>
                        <a:t>Lipids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Energy source, provide insulation and protect organs from damage.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Meats, fried foods, crisps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241290293"/>
                  </a:ext>
                </a:extLst>
              </a:tr>
              <a:tr h="370840">
                <a:tc>
                  <a:txBody>
                    <a:bodyPr/>
                    <a:lstStyle/>
                    <a:p>
                      <a:r>
                        <a:rPr lang="en-US" sz="2000" dirty="0"/>
                        <a:t>Proteins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Repair body tissues and growth of new cells.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Eggs, cheese, milk.</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3587515298"/>
                  </a:ext>
                </a:extLst>
              </a:tr>
              <a:tr h="370840">
                <a:tc>
                  <a:txBody>
                    <a:bodyPr/>
                    <a:lstStyle/>
                    <a:p>
                      <a:r>
                        <a:rPr lang="en-US" sz="2000" dirty="0"/>
                        <a:t>Vitamins &amp; Minerals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Needed to stay healthy, for normal growth and development.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Vegetables and fruit.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630965052"/>
                  </a:ext>
                </a:extLst>
              </a:tr>
              <a:tr h="370840">
                <a:tc>
                  <a:txBody>
                    <a:bodyPr/>
                    <a:lstStyle/>
                    <a:p>
                      <a:r>
                        <a:rPr lang="en-US" sz="2000" dirty="0"/>
                        <a:t>Water</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Keep your cells healthy.</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Water, tea, squash and juice.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4130572152"/>
                  </a:ext>
                </a:extLst>
              </a:tr>
              <a:tr h="370840">
                <a:tc>
                  <a:txBody>
                    <a:bodyPr/>
                    <a:lstStyle/>
                    <a:p>
                      <a:r>
                        <a:rPr lang="en-US" sz="2000" dirty="0" err="1"/>
                        <a:t>Fibre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Helps with normal digestion and excretion.</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000" dirty="0"/>
                        <a:t>Fruit and vegetables, past and rice.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2067372871"/>
                  </a:ext>
                </a:extLst>
              </a:tr>
            </a:tbl>
          </a:graphicData>
        </a:graphic>
      </p:graphicFrame>
      <p:pic>
        <p:nvPicPr>
          <p:cNvPr id="6" name="Picture 2" descr="Mark, Check, Tick, Red, Correct, Symbol, Choice, Yes">
            <a:extLst>
              <a:ext uri="{FF2B5EF4-FFF2-40B4-BE49-F238E27FC236}">
                <a16:creationId xmlns:a16="http://schemas.microsoft.com/office/drawing/2014/main" id="{2BE3CF90-92E5-43C5-9E4C-AF912431C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412" y="5263204"/>
            <a:ext cx="1327333" cy="138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8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213" y="249945"/>
            <a:ext cx="8765034" cy="707886"/>
          </a:xfrm>
          <a:prstGeom prst="rect">
            <a:avLst/>
          </a:prstGeom>
          <a:noFill/>
        </p:spPr>
        <p:txBody>
          <a:bodyPr wrap="square" rtlCol="0">
            <a:spAutoFit/>
          </a:bodyPr>
          <a:lstStyle/>
          <a:p>
            <a:pPr algn="ctr"/>
            <a:r>
              <a:rPr lang="en-GB" sz="4000" b="1" dirty="0">
                <a:solidFill>
                  <a:srgbClr val="0070C0"/>
                </a:solidFill>
                <a:latin typeface="Comic Sans MS" panose="030F0702030302020204" pitchFamily="66" charset="0"/>
              </a:rPr>
              <a:t>How much energy do we need?</a:t>
            </a:r>
          </a:p>
        </p:txBody>
      </p:sp>
      <p:sp>
        <p:nvSpPr>
          <p:cNvPr id="7" name="TextBox 6"/>
          <p:cNvSpPr txBox="1"/>
          <p:nvPr/>
        </p:nvSpPr>
        <p:spPr>
          <a:xfrm>
            <a:off x="179842" y="1118330"/>
            <a:ext cx="8810153" cy="2400657"/>
          </a:xfrm>
          <a:prstGeom prst="rect">
            <a:avLst/>
          </a:prstGeom>
          <a:noFill/>
        </p:spPr>
        <p:txBody>
          <a:bodyPr wrap="square" rtlCol="0">
            <a:spAutoFit/>
          </a:bodyPr>
          <a:lstStyle/>
          <a:p>
            <a:pPr>
              <a:buFont typeface="Arial" pitchFamily="34" charset="0"/>
              <a:buChar char="•"/>
            </a:pPr>
            <a:r>
              <a:rPr lang="en-GB" sz="2400" dirty="0">
                <a:latin typeface="Comic Sans MS" panose="030F0702030302020204" pitchFamily="66" charset="0"/>
              </a:rPr>
              <a:t>  </a:t>
            </a:r>
            <a:r>
              <a:rPr lang="en-GB" sz="2500" dirty="0">
                <a:latin typeface="Comic Sans MS" panose="030F0702030302020204" pitchFamily="66" charset="0"/>
              </a:rPr>
              <a:t>Males need to take in more energy than females of the same age</a:t>
            </a:r>
          </a:p>
          <a:p>
            <a:pPr>
              <a:buFont typeface="Arial" pitchFamily="34" charset="0"/>
              <a:buChar char="•"/>
            </a:pPr>
            <a:r>
              <a:rPr lang="en-GB" sz="2500" dirty="0">
                <a:latin typeface="Comic Sans MS" panose="030F0702030302020204" pitchFamily="66" charset="0"/>
              </a:rPr>
              <a:t>  A teenager will need more energy than a 70 year old</a:t>
            </a:r>
          </a:p>
          <a:p>
            <a:pPr>
              <a:buFont typeface="Arial" pitchFamily="34" charset="0"/>
              <a:buChar char="•"/>
            </a:pPr>
            <a:r>
              <a:rPr lang="en-GB" sz="2500" dirty="0">
                <a:latin typeface="Comic Sans MS" panose="030F0702030302020204" pitchFamily="66" charset="0"/>
              </a:rPr>
              <a:t>  If you live in a warmer country you often need to eat less food</a:t>
            </a:r>
          </a:p>
          <a:p>
            <a:pPr>
              <a:buFont typeface="Arial" pitchFamily="34" charset="0"/>
              <a:buChar char="•"/>
            </a:pPr>
            <a:r>
              <a:rPr lang="en-GB" sz="2500" dirty="0">
                <a:latin typeface="Comic Sans MS" panose="030F0702030302020204" pitchFamily="66" charset="0"/>
              </a:rPr>
              <a:t>  Depends on the amount of </a:t>
            </a:r>
            <a:r>
              <a:rPr lang="en-GB" sz="2500" b="1" i="1" dirty="0">
                <a:latin typeface="Comic Sans MS" panose="030F0702030302020204" pitchFamily="66" charset="0"/>
              </a:rPr>
              <a:t>exercise</a:t>
            </a:r>
            <a:r>
              <a:rPr lang="en-GB" sz="2500" dirty="0">
                <a:latin typeface="Comic Sans MS" panose="030F0702030302020204" pitchFamily="66" charset="0"/>
              </a:rPr>
              <a:t> you do</a:t>
            </a:r>
          </a:p>
        </p:txBody>
      </p:sp>
      <p:sp>
        <p:nvSpPr>
          <p:cNvPr id="8" name="TextBox 7"/>
          <p:cNvSpPr txBox="1"/>
          <p:nvPr/>
        </p:nvSpPr>
        <p:spPr>
          <a:xfrm>
            <a:off x="0" y="3776117"/>
            <a:ext cx="9144000" cy="1569660"/>
          </a:xfrm>
          <a:prstGeom prst="rect">
            <a:avLst/>
          </a:prstGeom>
          <a:solidFill>
            <a:srgbClr val="E1FFFF"/>
          </a:solidFill>
        </p:spPr>
        <p:txBody>
          <a:bodyPr wrap="square" rtlCol="0">
            <a:spAutoFit/>
          </a:bodyPr>
          <a:lstStyle/>
          <a:p>
            <a:pPr algn="ctr"/>
            <a:r>
              <a:rPr lang="en-GB" sz="3200" b="1" dirty="0">
                <a:solidFill>
                  <a:srgbClr val="0070C0"/>
                </a:solidFill>
                <a:latin typeface="Comic Sans MS" panose="030F0702030302020204" pitchFamily="66" charset="0"/>
              </a:rPr>
              <a:t>Task: </a:t>
            </a:r>
            <a:r>
              <a:rPr lang="en-GB" sz="3200" dirty="0">
                <a:latin typeface="Comic Sans MS" panose="030F0702030302020204" pitchFamily="66" charset="0"/>
              </a:rPr>
              <a:t>Use this information to decide which of the people in each row needs to take in the most energy.</a:t>
            </a:r>
          </a:p>
        </p:txBody>
      </p:sp>
      <p:sp>
        <p:nvSpPr>
          <p:cNvPr id="9" name="TextBox 8"/>
          <p:cNvSpPr txBox="1"/>
          <p:nvPr/>
        </p:nvSpPr>
        <p:spPr>
          <a:xfrm>
            <a:off x="0" y="5616206"/>
            <a:ext cx="9134375" cy="830997"/>
          </a:xfrm>
          <a:prstGeom prst="rect">
            <a:avLst/>
          </a:prstGeom>
          <a:solidFill>
            <a:srgbClr val="F9F7B3"/>
          </a:solidFill>
        </p:spPr>
        <p:txBody>
          <a:bodyPr wrap="square" rtlCol="0">
            <a:spAutoFit/>
          </a:bodyPr>
          <a:lstStyle/>
          <a:p>
            <a:pPr algn="ctr"/>
            <a:r>
              <a:rPr lang="en-GB" sz="2400" b="1" i="1" dirty="0">
                <a:solidFill>
                  <a:srgbClr val="0070C0"/>
                </a:solidFill>
                <a:latin typeface="Comic Sans MS" panose="030F0702030302020204" pitchFamily="66" charset="0"/>
              </a:rPr>
              <a:t>Extra Challenge</a:t>
            </a:r>
            <a:r>
              <a:rPr lang="en-GB" sz="2400" b="1" dirty="0">
                <a:solidFill>
                  <a:srgbClr val="0070C0"/>
                </a:solidFill>
                <a:latin typeface="Comic Sans MS" panose="030F0702030302020204" pitchFamily="66" charset="0"/>
              </a:rPr>
              <a:t>: </a:t>
            </a:r>
            <a:r>
              <a:rPr lang="en-GB" sz="2400" dirty="0">
                <a:latin typeface="Comic Sans MS" panose="030F0702030302020204" pitchFamily="66" charset="0"/>
              </a:rPr>
              <a:t>Use your food pyramid to decide which types of food may be best for each person to eat.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FC21380-CBF9-4E4B-8EF2-E7BEE150D2DC}"/>
              </a:ext>
            </a:extLst>
          </p:cNvPr>
          <p:cNvGraphicFramePr>
            <a:graphicFrameLocks noGrp="1"/>
          </p:cNvGraphicFramePr>
          <p:nvPr/>
        </p:nvGraphicFramePr>
        <p:xfrm>
          <a:off x="522971" y="1406626"/>
          <a:ext cx="8072388" cy="3078480"/>
        </p:xfrm>
        <a:graphic>
          <a:graphicData uri="http://schemas.openxmlformats.org/drawingml/2006/table">
            <a:tbl>
              <a:tblPr firstRow="1" bandRow="1">
                <a:tableStyleId>{5C22544A-7EE6-4342-B048-85BDC9FD1C3A}</a:tableStyleId>
              </a:tblPr>
              <a:tblGrid>
                <a:gridCol w="2874746">
                  <a:extLst>
                    <a:ext uri="{9D8B030D-6E8A-4147-A177-3AD203B41FA5}">
                      <a16:colId xmlns:a16="http://schemas.microsoft.com/office/drawing/2014/main" val="2094547316"/>
                    </a:ext>
                  </a:extLst>
                </a:gridCol>
                <a:gridCol w="558264">
                  <a:extLst>
                    <a:ext uri="{9D8B030D-6E8A-4147-A177-3AD203B41FA5}">
                      <a16:colId xmlns:a16="http://schemas.microsoft.com/office/drawing/2014/main" val="3613794454"/>
                    </a:ext>
                  </a:extLst>
                </a:gridCol>
                <a:gridCol w="4013736">
                  <a:extLst>
                    <a:ext uri="{9D8B030D-6E8A-4147-A177-3AD203B41FA5}">
                      <a16:colId xmlns:a16="http://schemas.microsoft.com/office/drawing/2014/main" val="2177578091"/>
                    </a:ext>
                  </a:extLst>
                </a:gridCol>
                <a:gridCol w="625642">
                  <a:extLst>
                    <a:ext uri="{9D8B030D-6E8A-4147-A177-3AD203B41FA5}">
                      <a16:colId xmlns:a16="http://schemas.microsoft.com/office/drawing/2014/main" val="3777082560"/>
                    </a:ext>
                  </a:extLst>
                </a:gridCol>
              </a:tblGrid>
              <a:tr h="370840">
                <a:tc>
                  <a:txBody>
                    <a:bodyPr/>
                    <a:lstStyle/>
                    <a:p>
                      <a:r>
                        <a:rPr lang="en-US" sz="2000" b="0" dirty="0">
                          <a:solidFill>
                            <a:sysClr val="windowText" lastClr="000000"/>
                          </a:solidFill>
                        </a:rPr>
                        <a:t>Unfit person</a:t>
                      </a:r>
                      <a:endParaRPr lang="en-GB" sz="20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r>
                        <a:rPr lang="en-US" sz="2000" b="0" dirty="0">
                          <a:solidFill>
                            <a:sysClr val="windowText" lastClr="000000"/>
                          </a:solidFill>
                        </a:rPr>
                        <a:t>Fit person</a:t>
                      </a:r>
                      <a:endParaRPr lang="en-GB" sz="20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extLst>
                  <a:ext uri="{0D108BD9-81ED-4DB2-BD59-A6C34878D82A}">
                    <a16:rowId xmlns:a16="http://schemas.microsoft.com/office/drawing/2014/main" val="3875916420"/>
                  </a:ext>
                </a:extLst>
              </a:tr>
              <a:tr h="370840">
                <a:tc>
                  <a:txBody>
                    <a:bodyPr/>
                    <a:lstStyle/>
                    <a:p>
                      <a:r>
                        <a:rPr lang="en-US" sz="2000" dirty="0">
                          <a:solidFill>
                            <a:sysClr val="windowText" lastClr="000000"/>
                          </a:solidFill>
                        </a:rPr>
                        <a:t>70-year-old person</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r>
                        <a:rPr lang="en-US" sz="2000" dirty="0">
                          <a:solidFill>
                            <a:sysClr val="windowText" lastClr="000000"/>
                          </a:solidFill>
                        </a:rPr>
                        <a:t>Teenager</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extLst>
                  <a:ext uri="{0D108BD9-81ED-4DB2-BD59-A6C34878D82A}">
                    <a16:rowId xmlns:a16="http://schemas.microsoft.com/office/drawing/2014/main" val="3410328127"/>
                  </a:ext>
                </a:extLst>
              </a:tr>
              <a:tr h="370840">
                <a:tc>
                  <a:txBody>
                    <a:bodyPr/>
                    <a:lstStyle/>
                    <a:p>
                      <a:r>
                        <a:rPr lang="en-US" sz="2000" dirty="0">
                          <a:solidFill>
                            <a:sysClr val="windowText" lastClr="000000"/>
                          </a:solidFill>
                        </a:rPr>
                        <a:t>Male</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r>
                        <a:rPr lang="en-US" sz="2000" dirty="0">
                          <a:solidFill>
                            <a:sysClr val="windowText" lastClr="000000"/>
                          </a:solidFill>
                        </a:rPr>
                        <a:t>Female</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extLst>
                  <a:ext uri="{0D108BD9-81ED-4DB2-BD59-A6C34878D82A}">
                    <a16:rowId xmlns:a16="http://schemas.microsoft.com/office/drawing/2014/main" val="3183769249"/>
                  </a:ext>
                </a:extLst>
              </a:tr>
              <a:tr h="370840">
                <a:tc>
                  <a:txBody>
                    <a:bodyPr/>
                    <a:lstStyle/>
                    <a:p>
                      <a:r>
                        <a:rPr lang="en-US" sz="2000" dirty="0">
                          <a:solidFill>
                            <a:sysClr val="windowText" lastClr="000000"/>
                          </a:solidFill>
                        </a:rPr>
                        <a:t>Girl in winter</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r>
                        <a:rPr lang="en-US" sz="2000" dirty="0">
                          <a:solidFill>
                            <a:sysClr val="windowText" lastClr="000000"/>
                          </a:solidFill>
                        </a:rPr>
                        <a:t>Girl in summer</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extLst>
                  <a:ext uri="{0D108BD9-81ED-4DB2-BD59-A6C34878D82A}">
                    <a16:rowId xmlns:a16="http://schemas.microsoft.com/office/drawing/2014/main" val="3171084752"/>
                  </a:ext>
                </a:extLst>
              </a:tr>
              <a:tr h="370840">
                <a:tc>
                  <a:txBody>
                    <a:bodyPr/>
                    <a:lstStyle/>
                    <a:p>
                      <a:r>
                        <a:rPr lang="en-US" sz="2000" dirty="0">
                          <a:solidFill>
                            <a:sysClr val="windowText" lastClr="000000"/>
                          </a:solidFill>
                        </a:rPr>
                        <a:t>Woman who is pregnant</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r>
                        <a:rPr lang="en-US" sz="2000" dirty="0">
                          <a:solidFill>
                            <a:sysClr val="windowText" lastClr="000000"/>
                          </a:solidFill>
                        </a:rPr>
                        <a:t>Woman who is not pregnant</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extLst>
                  <a:ext uri="{0D108BD9-81ED-4DB2-BD59-A6C34878D82A}">
                    <a16:rowId xmlns:a16="http://schemas.microsoft.com/office/drawing/2014/main" val="1882829455"/>
                  </a:ext>
                </a:extLst>
              </a:tr>
              <a:tr h="370840">
                <a:tc>
                  <a:txBody>
                    <a:bodyPr/>
                    <a:lstStyle/>
                    <a:p>
                      <a:r>
                        <a:rPr lang="en-US" sz="2000" dirty="0">
                          <a:solidFill>
                            <a:sysClr val="windowText" lastClr="000000"/>
                          </a:solidFill>
                        </a:rPr>
                        <a:t>Cycle delivery rider</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r>
                        <a:rPr lang="en-US" sz="2000" dirty="0">
                          <a:solidFill>
                            <a:sysClr val="windowText" lastClr="000000"/>
                          </a:solidFill>
                        </a:rPr>
                        <a:t>Office worker</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extLst>
                  <a:ext uri="{0D108BD9-81ED-4DB2-BD59-A6C34878D82A}">
                    <a16:rowId xmlns:a16="http://schemas.microsoft.com/office/drawing/2014/main" val="3339565839"/>
                  </a:ext>
                </a:extLst>
              </a:tr>
              <a:tr h="370840">
                <a:tc>
                  <a:txBody>
                    <a:bodyPr/>
                    <a:lstStyle/>
                    <a:p>
                      <a:r>
                        <a:rPr lang="en-US" sz="2000" dirty="0">
                          <a:solidFill>
                            <a:sysClr val="windowText" lastClr="000000"/>
                          </a:solidFill>
                        </a:rPr>
                        <a:t>Child who swims a lot</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r>
                        <a:rPr lang="en-US" sz="2000" dirty="0">
                          <a:solidFill>
                            <a:sysClr val="windowText" lastClr="000000"/>
                          </a:solidFill>
                        </a:rPr>
                        <a:t>Child who likes playing on video games.</a:t>
                      </a:r>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tc>
                  <a:txBody>
                    <a:bodyPr/>
                    <a:lstStyle/>
                    <a:p>
                      <a:endParaRPr lang="en-GB"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FFF"/>
                    </a:solidFill>
                  </a:tcPr>
                </a:tc>
                <a:extLst>
                  <a:ext uri="{0D108BD9-81ED-4DB2-BD59-A6C34878D82A}">
                    <a16:rowId xmlns:a16="http://schemas.microsoft.com/office/drawing/2014/main" val="1776869130"/>
                  </a:ext>
                </a:extLst>
              </a:tr>
            </a:tbl>
          </a:graphicData>
        </a:graphic>
      </p:graphicFrame>
      <p:pic>
        <p:nvPicPr>
          <p:cNvPr id="1027" name="Picture 3" descr="C:\Documents and Settings\Tt27\Local Settings\Temporary Internet Files\Content.IE5\276BSB81\MC900434713[1].wmf"/>
          <p:cNvPicPr>
            <a:picLocks noChangeAspect="1" noChangeArrowheads="1"/>
          </p:cNvPicPr>
          <p:nvPr/>
        </p:nvPicPr>
        <p:blipFill>
          <a:blip r:embed="rId2" cstate="print"/>
          <a:srcRect/>
          <a:stretch>
            <a:fillRect/>
          </a:stretch>
        </p:blipFill>
        <p:spPr bwMode="auto">
          <a:xfrm>
            <a:off x="8114544" y="1448146"/>
            <a:ext cx="308956" cy="323845"/>
          </a:xfrm>
          <a:prstGeom prst="rect">
            <a:avLst/>
          </a:prstGeom>
          <a:noFill/>
        </p:spPr>
      </p:pic>
      <p:pic>
        <p:nvPicPr>
          <p:cNvPr id="8" name="Picture 3" descr="C:\Documents and Settings\Tt27\Local Settings\Temporary Internet Files\Content.IE5\276BSB81\MC900434713[1].wmf"/>
          <p:cNvPicPr>
            <a:picLocks noChangeAspect="1" noChangeArrowheads="1"/>
          </p:cNvPicPr>
          <p:nvPr/>
        </p:nvPicPr>
        <p:blipFill>
          <a:blip r:embed="rId2" cstate="print"/>
          <a:srcRect/>
          <a:stretch>
            <a:fillRect/>
          </a:stretch>
        </p:blipFill>
        <p:spPr bwMode="auto">
          <a:xfrm>
            <a:off x="8110963" y="2627545"/>
            <a:ext cx="308956" cy="323845"/>
          </a:xfrm>
          <a:prstGeom prst="rect">
            <a:avLst/>
          </a:prstGeom>
          <a:noFill/>
        </p:spPr>
      </p:pic>
      <p:pic>
        <p:nvPicPr>
          <p:cNvPr id="9" name="Picture 3" descr="C:\Documents and Settings\Tt27\Local Settings\Temporary Internet Files\Content.IE5\276BSB81\MC900434713[1].wmf"/>
          <p:cNvPicPr>
            <a:picLocks noChangeAspect="1" noChangeArrowheads="1"/>
          </p:cNvPicPr>
          <p:nvPr/>
        </p:nvPicPr>
        <p:blipFill>
          <a:blip r:embed="rId2" cstate="print"/>
          <a:srcRect/>
          <a:stretch>
            <a:fillRect/>
          </a:stretch>
        </p:blipFill>
        <p:spPr bwMode="auto">
          <a:xfrm>
            <a:off x="8095294" y="1843390"/>
            <a:ext cx="308956" cy="323845"/>
          </a:xfrm>
          <a:prstGeom prst="rect">
            <a:avLst/>
          </a:prstGeom>
          <a:noFill/>
        </p:spPr>
      </p:pic>
      <p:pic>
        <p:nvPicPr>
          <p:cNvPr id="10" name="Picture 3" descr="C:\Documents and Settings\Tt27\Local Settings\Temporary Internet Files\Content.IE5\276BSB81\MC900434713[1].wmf"/>
          <p:cNvPicPr>
            <a:picLocks noChangeAspect="1" noChangeArrowheads="1"/>
          </p:cNvPicPr>
          <p:nvPr/>
        </p:nvPicPr>
        <p:blipFill>
          <a:blip r:embed="rId2" cstate="print"/>
          <a:srcRect/>
          <a:stretch>
            <a:fillRect/>
          </a:stretch>
        </p:blipFill>
        <p:spPr bwMode="auto">
          <a:xfrm>
            <a:off x="3513669" y="2223891"/>
            <a:ext cx="308956" cy="323845"/>
          </a:xfrm>
          <a:prstGeom prst="rect">
            <a:avLst/>
          </a:prstGeom>
          <a:noFill/>
        </p:spPr>
      </p:pic>
      <p:pic>
        <p:nvPicPr>
          <p:cNvPr id="11" name="Picture 3" descr="C:\Documents and Settings\Tt27\Local Settings\Temporary Internet Files\Content.IE5\276BSB81\MC900434713[1].wmf"/>
          <p:cNvPicPr>
            <a:picLocks noChangeAspect="1" noChangeArrowheads="1"/>
          </p:cNvPicPr>
          <p:nvPr/>
        </p:nvPicPr>
        <p:blipFill>
          <a:blip r:embed="rId2" cstate="print"/>
          <a:srcRect/>
          <a:stretch>
            <a:fillRect/>
          </a:stretch>
        </p:blipFill>
        <p:spPr bwMode="auto">
          <a:xfrm>
            <a:off x="3519712" y="3027905"/>
            <a:ext cx="308956" cy="323845"/>
          </a:xfrm>
          <a:prstGeom prst="rect">
            <a:avLst/>
          </a:prstGeom>
          <a:noFill/>
        </p:spPr>
      </p:pic>
      <p:pic>
        <p:nvPicPr>
          <p:cNvPr id="12" name="Picture 3" descr="C:\Documents and Settings\Tt27\Local Settings\Temporary Internet Files\Content.IE5\276BSB81\MC900434713[1].wmf"/>
          <p:cNvPicPr>
            <a:picLocks noChangeAspect="1" noChangeArrowheads="1"/>
          </p:cNvPicPr>
          <p:nvPr/>
        </p:nvPicPr>
        <p:blipFill>
          <a:blip r:embed="rId2" cstate="print"/>
          <a:srcRect/>
          <a:stretch>
            <a:fillRect/>
          </a:stretch>
        </p:blipFill>
        <p:spPr bwMode="auto">
          <a:xfrm>
            <a:off x="3513669" y="3437282"/>
            <a:ext cx="308956" cy="323845"/>
          </a:xfrm>
          <a:prstGeom prst="rect">
            <a:avLst/>
          </a:prstGeom>
          <a:noFill/>
        </p:spPr>
      </p:pic>
      <p:pic>
        <p:nvPicPr>
          <p:cNvPr id="13" name="Picture 3" descr="C:\Documents and Settings\Tt27\Local Settings\Temporary Internet Files\Content.IE5\276BSB81\MC900434713[1].wmf"/>
          <p:cNvPicPr>
            <a:picLocks noChangeAspect="1" noChangeArrowheads="1"/>
          </p:cNvPicPr>
          <p:nvPr/>
        </p:nvPicPr>
        <p:blipFill>
          <a:blip r:embed="rId2" cstate="print"/>
          <a:srcRect/>
          <a:stretch>
            <a:fillRect/>
          </a:stretch>
        </p:blipFill>
        <p:spPr bwMode="auto">
          <a:xfrm>
            <a:off x="3471178" y="3967927"/>
            <a:ext cx="308956" cy="323845"/>
          </a:xfrm>
          <a:prstGeom prst="rect">
            <a:avLst/>
          </a:prstGeom>
          <a:noFill/>
        </p:spPr>
      </p:pic>
      <p:sp>
        <p:nvSpPr>
          <p:cNvPr id="4" name="TextBox 3">
            <a:extLst>
              <a:ext uri="{FF2B5EF4-FFF2-40B4-BE49-F238E27FC236}">
                <a16:creationId xmlns:a16="http://schemas.microsoft.com/office/drawing/2014/main" id="{9D5C4986-B794-4DA2-A683-509A016DFC0B}"/>
              </a:ext>
            </a:extLst>
          </p:cNvPr>
          <p:cNvSpPr txBox="1"/>
          <p:nvPr/>
        </p:nvSpPr>
        <p:spPr>
          <a:xfrm>
            <a:off x="202130" y="423511"/>
            <a:ext cx="4889633" cy="646331"/>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Self-assessment:</a:t>
            </a:r>
            <a:endParaRPr lang="en-GB" sz="3600" dirty="0">
              <a:solidFill>
                <a:srgbClr val="FF0000"/>
              </a:solidFill>
              <a:latin typeface="Comic Sans MS" panose="030F0702030302020204" pitchFamily="66" charset="0"/>
            </a:endParaRPr>
          </a:p>
        </p:txBody>
      </p:sp>
      <p:pic>
        <p:nvPicPr>
          <p:cNvPr id="2050" name="Picture 2" descr="Mark, Check, Tick, Red, Correct, Symbol, Choice, Yes">
            <a:extLst>
              <a:ext uri="{FF2B5EF4-FFF2-40B4-BE49-F238E27FC236}">
                <a16:creationId xmlns:a16="http://schemas.microsoft.com/office/drawing/2014/main" id="{679D3956-AB8C-4F02-B197-C6476E50A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158" y="5130265"/>
            <a:ext cx="1491869" cy="155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1" y="202131"/>
            <a:ext cx="5897020" cy="3657465"/>
          </a:xfrm>
          <a:prstGeom prst="cloud">
            <a:avLst/>
          </a:prstGeom>
          <a:solidFill>
            <a:srgbClr val="EB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94234" y="799577"/>
            <a:ext cx="3908773" cy="2400657"/>
          </a:xfrm>
          <a:prstGeom prst="rect">
            <a:avLst/>
          </a:prstGeom>
          <a:noFill/>
        </p:spPr>
        <p:txBody>
          <a:bodyPr wrap="square" rtlCol="0">
            <a:spAutoFit/>
          </a:bodyPr>
          <a:lstStyle/>
          <a:p>
            <a:pPr algn="ctr"/>
            <a:r>
              <a:rPr lang="en-GB" sz="3000" i="1" dirty="0">
                <a:latin typeface="Comic Sans MS" panose="030F0702030302020204" pitchFamily="66" charset="0"/>
              </a:rPr>
              <a:t>Have you ever found that a friend can eat and eat and eat and still not put much weight on</a:t>
            </a:r>
            <a:r>
              <a:rPr lang="en-GB" sz="3000" i="1" dirty="0">
                <a:solidFill>
                  <a:srgbClr val="002060"/>
                </a:solidFill>
                <a:latin typeface="Comic Sans MS" panose="030F0702030302020204" pitchFamily="66" charset="0"/>
              </a:rPr>
              <a:t>?</a:t>
            </a:r>
          </a:p>
        </p:txBody>
      </p:sp>
      <p:cxnSp>
        <p:nvCxnSpPr>
          <p:cNvPr id="9" name="Straight Arrow Connector 8"/>
          <p:cNvCxnSpPr/>
          <p:nvPr/>
        </p:nvCxnSpPr>
        <p:spPr>
          <a:xfrm>
            <a:off x="5117736" y="2997678"/>
            <a:ext cx="504056"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28255" y="2481819"/>
            <a:ext cx="3442490" cy="1569660"/>
          </a:xfrm>
          <a:prstGeom prst="rect">
            <a:avLst/>
          </a:prstGeom>
          <a:noFill/>
        </p:spPr>
        <p:txBody>
          <a:bodyPr wrap="square" rtlCol="0">
            <a:spAutoFit/>
          </a:bodyPr>
          <a:lstStyle/>
          <a:p>
            <a:pPr algn="ctr"/>
            <a:r>
              <a:rPr lang="en-GB" sz="3200" dirty="0">
                <a:solidFill>
                  <a:srgbClr val="002060"/>
                </a:solidFill>
              </a:rPr>
              <a:t>This is because of their </a:t>
            </a:r>
            <a:r>
              <a:rPr lang="en-GB" sz="3200" b="1" i="1" dirty="0">
                <a:solidFill>
                  <a:srgbClr val="0070C0"/>
                </a:solidFill>
              </a:rPr>
              <a:t>metabolic rate</a:t>
            </a:r>
          </a:p>
        </p:txBody>
      </p:sp>
      <p:cxnSp>
        <p:nvCxnSpPr>
          <p:cNvPr id="15" name="Straight Arrow Connector 14"/>
          <p:cNvCxnSpPr/>
          <p:nvPr/>
        </p:nvCxnSpPr>
        <p:spPr>
          <a:xfrm flipH="1">
            <a:off x="5776160" y="3692425"/>
            <a:ext cx="864096"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46514" y="4571140"/>
            <a:ext cx="6408712" cy="2123658"/>
          </a:xfrm>
          <a:prstGeom prst="rect">
            <a:avLst/>
          </a:prstGeom>
          <a:noFill/>
        </p:spPr>
        <p:txBody>
          <a:bodyPr wrap="square" rtlCol="0">
            <a:spAutoFit/>
          </a:bodyPr>
          <a:lstStyle/>
          <a:p>
            <a:pPr algn="ctr"/>
            <a:r>
              <a:rPr lang="en-GB" sz="2400" dirty="0">
                <a:latin typeface="Comic Sans MS" panose="030F0702030302020204" pitchFamily="66" charset="0"/>
              </a:rPr>
              <a:t>This is the </a:t>
            </a:r>
            <a:r>
              <a:rPr lang="en-GB" sz="2400" i="1" dirty="0">
                <a:solidFill>
                  <a:srgbClr val="0070C0"/>
                </a:solidFill>
                <a:latin typeface="Comic Sans MS" panose="030F0702030302020204" pitchFamily="66" charset="0"/>
              </a:rPr>
              <a:t>rate of chemical reactions </a:t>
            </a:r>
            <a:r>
              <a:rPr lang="en-GB" sz="2400" dirty="0">
                <a:latin typeface="Comic Sans MS" panose="030F0702030302020204" pitchFamily="66" charset="0"/>
              </a:rPr>
              <a:t>occurring in your cells and it varies from person to person.</a:t>
            </a:r>
          </a:p>
          <a:p>
            <a:pPr algn="ctr"/>
            <a:endParaRPr lang="en-GB" sz="1200" dirty="0">
              <a:latin typeface="Comic Sans MS" panose="030F0702030302020204" pitchFamily="66" charset="0"/>
            </a:endParaRPr>
          </a:p>
          <a:p>
            <a:pPr algn="ctr"/>
            <a:r>
              <a:rPr lang="en-GB" sz="2400" b="1" i="1" dirty="0">
                <a:solidFill>
                  <a:srgbClr val="0070C0"/>
                </a:solidFill>
                <a:latin typeface="Comic Sans MS" panose="030F0702030302020204" pitchFamily="66" charset="0"/>
              </a:rPr>
              <a:t>If you have a fast metabolic rate you will need more energy.</a:t>
            </a:r>
          </a:p>
        </p:txBody>
      </p:sp>
      <p:pic>
        <p:nvPicPr>
          <p:cNvPr id="5122" name="Picture 2" descr="Cake, Chocolate Cake, Chocolate, Bake, Baked Goods">
            <a:extLst>
              <a:ext uri="{FF2B5EF4-FFF2-40B4-BE49-F238E27FC236}">
                <a16:creationId xmlns:a16="http://schemas.microsoft.com/office/drawing/2014/main" id="{65A7CE2B-9117-4F3F-BBBB-01182E9153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58" t="11347" r="5579"/>
          <a:stretch/>
        </p:blipFill>
        <p:spPr bwMode="auto">
          <a:xfrm>
            <a:off x="365761" y="4207409"/>
            <a:ext cx="2194560" cy="1839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419" y="11282"/>
            <a:ext cx="8997009" cy="1077218"/>
          </a:xfrm>
          <a:prstGeom prst="rect">
            <a:avLst/>
          </a:prstGeom>
        </p:spPr>
        <p:txBody>
          <a:bodyPr wrap="square">
            <a:spAutoFit/>
          </a:bodyPr>
          <a:lstStyle/>
          <a:p>
            <a:r>
              <a:rPr lang="en-GB" sz="3200" b="1" dirty="0">
                <a:solidFill>
                  <a:schemeClr val="accent1"/>
                </a:solidFill>
                <a:latin typeface="Comic Sans MS" panose="030F0702030302020204" pitchFamily="66" charset="0"/>
              </a:rPr>
              <a:t>Compare the nutritional content of different foods </a:t>
            </a:r>
          </a:p>
        </p:txBody>
      </p:sp>
      <p:pic>
        <p:nvPicPr>
          <p:cNvPr id="2" name="Picture 1">
            <a:extLst>
              <a:ext uri="{FF2B5EF4-FFF2-40B4-BE49-F238E27FC236}">
                <a16:creationId xmlns:a16="http://schemas.microsoft.com/office/drawing/2014/main" id="{05F50E8D-D755-48F1-B686-4A146B5710BE}"/>
              </a:ext>
            </a:extLst>
          </p:cNvPr>
          <p:cNvPicPr>
            <a:picLocks noChangeAspect="1"/>
          </p:cNvPicPr>
          <p:nvPr/>
        </p:nvPicPr>
        <p:blipFill>
          <a:blip r:embed="rId2"/>
          <a:stretch>
            <a:fillRect/>
          </a:stretch>
        </p:blipFill>
        <p:spPr>
          <a:xfrm>
            <a:off x="147345" y="1088500"/>
            <a:ext cx="4791875" cy="5611073"/>
          </a:xfrm>
          <a:prstGeom prst="rect">
            <a:avLst/>
          </a:prstGeom>
        </p:spPr>
      </p:pic>
      <p:sp>
        <p:nvSpPr>
          <p:cNvPr id="3" name="Rectangle 2">
            <a:extLst>
              <a:ext uri="{FF2B5EF4-FFF2-40B4-BE49-F238E27FC236}">
                <a16:creationId xmlns:a16="http://schemas.microsoft.com/office/drawing/2014/main" id="{96422824-5861-4872-B50A-A1C4DA2F1C6D}"/>
              </a:ext>
            </a:extLst>
          </p:cNvPr>
          <p:cNvSpPr/>
          <p:nvPr/>
        </p:nvSpPr>
        <p:spPr>
          <a:xfrm>
            <a:off x="4939220" y="1067262"/>
            <a:ext cx="4204780" cy="5632311"/>
          </a:xfrm>
          <a:prstGeom prst="rect">
            <a:avLst/>
          </a:prstGeom>
        </p:spPr>
        <p:txBody>
          <a:bodyPr wrap="square">
            <a:spAutoFit/>
          </a:bodyPr>
          <a:lstStyle/>
          <a:p>
            <a:pPr marL="257175" indent="-257175">
              <a:buFont typeface="+mj-lt"/>
              <a:buAutoNum type="arabicPeriod"/>
            </a:pPr>
            <a:r>
              <a:rPr lang="en-US" sz="2000" dirty="0">
                <a:latin typeface="Comic Sans MS" panose="030F0702030302020204" pitchFamily="66" charset="0"/>
              </a:rPr>
              <a:t>Food ___ is healthier than food ___ because the amount of FAT is lower</a:t>
            </a: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r>
              <a:rPr lang="en-US" sz="2000" dirty="0">
                <a:latin typeface="Comic Sans MS" panose="030F0702030302020204" pitchFamily="66" charset="0"/>
              </a:rPr>
              <a:t>Food ___ is healthier than food ___ because the amount of SUGARS is lower</a:t>
            </a: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r>
              <a:rPr lang="en-US" sz="2000" dirty="0">
                <a:latin typeface="Comic Sans MS" panose="030F0702030302020204" pitchFamily="66" charset="0"/>
              </a:rPr>
              <a:t>Food ___ is healthier than food ___ because the amount of SALT is lower</a:t>
            </a: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r>
              <a:rPr lang="en-US" sz="2000" dirty="0">
                <a:latin typeface="Comic Sans MS" panose="030F0702030302020204" pitchFamily="66" charset="0"/>
              </a:rPr>
              <a:t>Food ___ is healthier than food ___ because the amount of SATURATES is lower</a:t>
            </a:r>
          </a:p>
        </p:txBody>
      </p:sp>
    </p:spTree>
    <p:extLst>
      <p:ext uri="{BB962C8B-B14F-4D97-AF65-F5344CB8AC3E}">
        <p14:creationId xmlns:p14="http://schemas.microsoft.com/office/powerpoint/2010/main" val="224937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F50E8D-D755-48F1-B686-4A146B5710BE}"/>
              </a:ext>
            </a:extLst>
          </p:cNvPr>
          <p:cNvPicPr>
            <a:picLocks noChangeAspect="1"/>
          </p:cNvPicPr>
          <p:nvPr/>
        </p:nvPicPr>
        <p:blipFill>
          <a:blip r:embed="rId2"/>
          <a:stretch>
            <a:fillRect/>
          </a:stretch>
        </p:blipFill>
        <p:spPr>
          <a:xfrm>
            <a:off x="147345" y="658518"/>
            <a:ext cx="4791875" cy="6048795"/>
          </a:xfrm>
          <a:prstGeom prst="rect">
            <a:avLst/>
          </a:prstGeom>
        </p:spPr>
      </p:pic>
      <p:sp>
        <p:nvSpPr>
          <p:cNvPr id="3" name="Rectangle 2">
            <a:extLst>
              <a:ext uri="{FF2B5EF4-FFF2-40B4-BE49-F238E27FC236}">
                <a16:creationId xmlns:a16="http://schemas.microsoft.com/office/drawing/2014/main" id="{96422824-5861-4872-B50A-A1C4DA2F1C6D}"/>
              </a:ext>
            </a:extLst>
          </p:cNvPr>
          <p:cNvSpPr/>
          <p:nvPr/>
        </p:nvSpPr>
        <p:spPr>
          <a:xfrm>
            <a:off x="5117895" y="658518"/>
            <a:ext cx="3878760" cy="5632311"/>
          </a:xfrm>
          <a:prstGeom prst="rect">
            <a:avLst/>
          </a:prstGeom>
        </p:spPr>
        <p:txBody>
          <a:bodyPr wrap="square">
            <a:spAutoFit/>
          </a:bodyPr>
          <a:lstStyle/>
          <a:p>
            <a:pPr marL="257175" indent="-257175">
              <a:buFont typeface="+mj-lt"/>
              <a:buAutoNum type="arabicPeriod"/>
            </a:pPr>
            <a:r>
              <a:rPr lang="en-US" sz="2000" dirty="0">
                <a:latin typeface="Comic Sans MS" panose="030F0702030302020204" pitchFamily="66" charset="0"/>
              </a:rPr>
              <a:t>Food </a:t>
            </a:r>
            <a:r>
              <a:rPr lang="en-US" sz="2000" u="sng" dirty="0">
                <a:solidFill>
                  <a:srgbClr val="FF0000"/>
                </a:solidFill>
                <a:latin typeface="Comic Sans MS" panose="030F0702030302020204" pitchFamily="66" charset="0"/>
              </a:rPr>
              <a:t>B</a:t>
            </a:r>
            <a:r>
              <a:rPr lang="en-US" sz="2000" dirty="0">
                <a:latin typeface="Comic Sans MS" panose="030F0702030302020204" pitchFamily="66" charset="0"/>
              </a:rPr>
              <a:t> is healthier than food </a:t>
            </a:r>
            <a:r>
              <a:rPr lang="en-US" sz="2000" u="sng" dirty="0">
                <a:solidFill>
                  <a:srgbClr val="FF0000"/>
                </a:solidFill>
                <a:latin typeface="Comic Sans MS" panose="030F0702030302020204" pitchFamily="66" charset="0"/>
              </a:rPr>
              <a:t>A</a:t>
            </a:r>
            <a:r>
              <a:rPr lang="en-US" sz="2000" dirty="0">
                <a:latin typeface="Comic Sans MS" panose="030F0702030302020204" pitchFamily="66" charset="0"/>
              </a:rPr>
              <a:t> because the amount of FAT is lower</a:t>
            </a: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r>
              <a:rPr lang="en-US" sz="2000" dirty="0">
                <a:latin typeface="Comic Sans MS" panose="030F0702030302020204" pitchFamily="66" charset="0"/>
              </a:rPr>
              <a:t>Food </a:t>
            </a:r>
            <a:r>
              <a:rPr lang="en-US" sz="2000" u="sng" dirty="0">
                <a:solidFill>
                  <a:srgbClr val="FF0000"/>
                </a:solidFill>
                <a:latin typeface="Comic Sans MS" panose="030F0702030302020204" pitchFamily="66" charset="0"/>
              </a:rPr>
              <a:t>A</a:t>
            </a:r>
            <a:r>
              <a:rPr lang="en-US" sz="2000" dirty="0">
                <a:latin typeface="Comic Sans MS" panose="030F0702030302020204" pitchFamily="66" charset="0"/>
              </a:rPr>
              <a:t> is healthier than food </a:t>
            </a:r>
            <a:r>
              <a:rPr lang="en-US" sz="2000" u="sng" dirty="0">
                <a:solidFill>
                  <a:srgbClr val="FF0000"/>
                </a:solidFill>
                <a:latin typeface="Comic Sans MS" panose="030F0702030302020204" pitchFamily="66" charset="0"/>
              </a:rPr>
              <a:t>B</a:t>
            </a:r>
            <a:r>
              <a:rPr lang="en-US" sz="2000" dirty="0">
                <a:latin typeface="Comic Sans MS" panose="030F0702030302020204" pitchFamily="66" charset="0"/>
              </a:rPr>
              <a:t> because the amount of SUGARS is lower</a:t>
            </a: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r>
              <a:rPr lang="en-US" sz="2000" dirty="0">
                <a:latin typeface="Comic Sans MS" panose="030F0702030302020204" pitchFamily="66" charset="0"/>
              </a:rPr>
              <a:t>Food </a:t>
            </a:r>
            <a:r>
              <a:rPr lang="en-US" sz="2000" u="sng" dirty="0">
                <a:solidFill>
                  <a:srgbClr val="FF0000"/>
                </a:solidFill>
                <a:latin typeface="Comic Sans MS" panose="030F0702030302020204" pitchFamily="66" charset="0"/>
              </a:rPr>
              <a:t>A</a:t>
            </a:r>
            <a:r>
              <a:rPr lang="en-US" sz="2000" dirty="0">
                <a:latin typeface="Comic Sans MS" panose="030F0702030302020204" pitchFamily="66" charset="0"/>
              </a:rPr>
              <a:t> is healthier than food </a:t>
            </a:r>
            <a:r>
              <a:rPr lang="en-US" sz="2000" u="sng" dirty="0">
                <a:solidFill>
                  <a:srgbClr val="FF0000"/>
                </a:solidFill>
                <a:latin typeface="Comic Sans MS" panose="030F0702030302020204" pitchFamily="66" charset="0"/>
              </a:rPr>
              <a:t>B</a:t>
            </a:r>
            <a:r>
              <a:rPr lang="en-US" sz="2000" dirty="0">
                <a:latin typeface="Comic Sans MS" panose="030F0702030302020204" pitchFamily="66" charset="0"/>
              </a:rPr>
              <a:t> because the amount of SALT is lower</a:t>
            </a: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endParaRPr lang="en-US" sz="2000" dirty="0">
              <a:latin typeface="Comic Sans MS" panose="030F0702030302020204" pitchFamily="66" charset="0"/>
            </a:endParaRPr>
          </a:p>
          <a:p>
            <a:pPr marL="257175" indent="-257175">
              <a:buFont typeface="+mj-lt"/>
              <a:buAutoNum type="arabicPeriod"/>
            </a:pPr>
            <a:r>
              <a:rPr lang="en-US" sz="2000" dirty="0">
                <a:latin typeface="Comic Sans MS" panose="030F0702030302020204" pitchFamily="66" charset="0"/>
              </a:rPr>
              <a:t>Food </a:t>
            </a:r>
            <a:r>
              <a:rPr lang="en-US" sz="2000" u="sng" dirty="0">
                <a:solidFill>
                  <a:srgbClr val="FF0000"/>
                </a:solidFill>
                <a:latin typeface="Comic Sans MS" panose="030F0702030302020204" pitchFamily="66" charset="0"/>
              </a:rPr>
              <a:t>A</a:t>
            </a:r>
            <a:r>
              <a:rPr lang="en-US" sz="2000" dirty="0">
                <a:latin typeface="Comic Sans MS" panose="030F0702030302020204" pitchFamily="66" charset="0"/>
              </a:rPr>
              <a:t> is healthier than food </a:t>
            </a:r>
            <a:r>
              <a:rPr lang="en-US" sz="2000" u="sng" dirty="0">
                <a:solidFill>
                  <a:srgbClr val="FF0000"/>
                </a:solidFill>
                <a:latin typeface="Comic Sans MS" panose="030F0702030302020204" pitchFamily="66" charset="0"/>
              </a:rPr>
              <a:t>B</a:t>
            </a:r>
            <a:r>
              <a:rPr lang="en-US" sz="2000" dirty="0">
                <a:latin typeface="Comic Sans MS" panose="030F0702030302020204" pitchFamily="66" charset="0"/>
              </a:rPr>
              <a:t> because the amount of SATURATES is lower</a:t>
            </a:r>
          </a:p>
        </p:txBody>
      </p:sp>
      <p:sp>
        <p:nvSpPr>
          <p:cNvPr id="5" name="TextBox 4">
            <a:extLst>
              <a:ext uri="{FF2B5EF4-FFF2-40B4-BE49-F238E27FC236}">
                <a16:creationId xmlns:a16="http://schemas.microsoft.com/office/drawing/2014/main" id="{A9A7594B-8813-4E5E-831E-74D5B4BC151D}"/>
              </a:ext>
            </a:extLst>
          </p:cNvPr>
          <p:cNvSpPr txBox="1"/>
          <p:nvPr/>
        </p:nvSpPr>
        <p:spPr>
          <a:xfrm>
            <a:off x="147345" y="150687"/>
            <a:ext cx="3713534" cy="507831"/>
          </a:xfrm>
          <a:prstGeom prst="rect">
            <a:avLst/>
          </a:prstGeom>
          <a:noFill/>
        </p:spPr>
        <p:txBody>
          <a:bodyPr wrap="square" rtlCol="0">
            <a:spAutoFit/>
          </a:bodyPr>
          <a:lstStyle/>
          <a:p>
            <a:r>
              <a:rPr lang="en-GB" sz="2700" b="1" dirty="0">
                <a:solidFill>
                  <a:srgbClr val="FF0000"/>
                </a:solidFill>
              </a:rPr>
              <a:t>Self assess</a:t>
            </a:r>
          </a:p>
        </p:txBody>
      </p:sp>
      <p:pic>
        <p:nvPicPr>
          <p:cNvPr id="6" name="Picture 2" descr="Mark, Check, Tick, Red, Correct, Symbol, Choice, Yes">
            <a:extLst>
              <a:ext uri="{FF2B5EF4-FFF2-40B4-BE49-F238E27FC236}">
                <a16:creationId xmlns:a16="http://schemas.microsoft.com/office/drawing/2014/main" id="{A59ED108-D9B1-4F5C-A8FE-457B6F39F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317" y="5828165"/>
            <a:ext cx="948338" cy="98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99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B1426-A02D-48E1-AADD-F549DF76192B}"/>
              </a:ext>
            </a:extLst>
          </p:cNvPr>
          <p:cNvSpPr txBox="1"/>
          <p:nvPr/>
        </p:nvSpPr>
        <p:spPr>
          <a:xfrm>
            <a:off x="327378" y="383822"/>
            <a:ext cx="7360355" cy="830997"/>
          </a:xfrm>
          <a:prstGeom prst="rect">
            <a:avLst/>
          </a:prstGeom>
          <a:noFill/>
        </p:spPr>
        <p:txBody>
          <a:bodyPr wrap="square" rtlCol="0">
            <a:spAutoFit/>
          </a:bodyPr>
          <a:lstStyle/>
          <a:p>
            <a:r>
              <a:rPr lang="en-GB" sz="4800" dirty="0">
                <a:solidFill>
                  <a:srgbClr val="0070C0"/>
                </a:solidFill>
                <a:latin typeface="Comic Sans MS" panose="030F0702030302020204" pitchFamily="66" charset="0"/>
              </a:rPr>
              <a:t>Plenary </a:t>
            </a:r>
            <a:r>
              <a:rPr lang="en-GB" sz="4000" dirty="0">
                <a:latin typeface="Comic Sans MS" panose="030F0702030302020204" pitchFamily="66" charset="0"/>
              </a:rPr>
              <a:t>~ Take a minute! </a:t>
            </a:r>
            <a:endParaRPr lang="en-US" sz="4800" dirty="0">
              <a:latin typeface="Comic Sans MS" panose="030F0702030302020204" pitchFamily="66" charset="0"/>
            </a:endParaRPr>
          </a:p>
        </p:txBody>
      </p:sp>
      <p:pic>
        <p:nvPicPr>
          <p:cNvPr id="11266" name="Picture 2" descr="Clock, Time, Hour, Watch, Countdown">
            <a:extLst>
              <a:ext uri="{FF2B5EF4-FFF2-40B4-BE49-F238E27FC236}">
                <a16:creationId xmlns:a16="http://schemas.microsoft.com/office/drawing/2014/main" id="{D22D5551-6922-4E2F-AE3F-039E1AB52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625" y="3616824"/>
            <a:ext cx="2857354" cy="28573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F92351-6B07-4C9C-A68D-4CFCDBCAB1C4}"/>
              </a:ext>
            </a:extLst>
          </p:cNvPr>
          <p:cNvSpPr txBox="1"/>
          <p:nvPr/>
        </p:nvSpPr>
        <p:spPr>
          <a:xfrm>
            <a:off x="372532" y="1502545"/>
            <a:ext cx="8353779" cy="1754326"/>
          </a:xfrm>
          <a:prstGeom prst="rect">
            <a:avLst/>
          </a:prstGeom>
          <a:solidFill>
            <a:srgbClr val="CCFFFF"/>
          </a:solidFill>
        </p:spPr>
        <p:txBody>
          <a:bodyPr wrap="square" rtlCol="0">
            <a:spAutoFit/>
          </a:bodyPr>
          <a:lstStyle/>
          <a:p>
            <a:pPr algn="ctr"/>
            <a:r>
              <a:rPr lang="en-GB" sz="3600" dirty="0">
                <a:latin typeface="Comic Sans MS" panose="030F0702030302020204" pitchFamily="66" charset="0"/>
              </a:rPr>
              <a:t>Spend a minute talking to the person next to you about what you have learnt today!</a:t>
            </a:r>
            <a:endParaRPr lang="en-US" sz="3600" dirty="0">
              <a:latin typeface="Comic Sans MS" panose="030F0702030302020204" pitchFamily="66" charset="0"/>
            </a:endParaRPr>
          </a:p>
        </p:txBody>
      </p:sp>
      <p:pic>
        <p:nvPicPr>
          <p:cNvPr id="11268" name="Picture 4" descr="Communicate, Communication, Conference, Crowd">
            <a:extLst>
              <a:ext uri="{FF2B5EF4-FFF2-40B4-BE49-F238E27FC236}">
                <a16:creationId xmlns:a16="http://schemas.microsoft.com/office/drawing/2014/main" id="{2822370A-2A72-4198-9444-F3DF84A45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29" y="3601130"/>
            <a:ext cx="3589645" cy="297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63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normAutofit lnSpcReduction="10000"/>
          </a:bodyPr>
          <a:lstStyle/>
          <a:p>
            <a:pPr marL="0" indent="0">
              <a:buNone/>
            </a:pPr>
            <a:r>
              <a:rPr lang="en-GB" dirty="0"/>
              <a:t>GOOD PROGRESS:</a:t>
            </a:r>
          </a:p>
          <a:p>
            <a:pPr marL="0" indent="0">
              <a:buNone/>
            </a:pPr>
            <a:endParaRPr lang="en-GB" dirty="0"/>
          </a:p>
          <a:p>
            <a:pPr marL="457200" indent="-457200">
              <a:buFont typeface="Arial" panose="020B0604020202020204" pitchFamily="34" charset="0"/>
              <a:buChar char="•"/>
            </a:pPr>
            <a:r>
              <a:rPr lang="en-US" sz="2800" dirty="0">
                <a:latin typeface="Comic Sans MS" panose="030F0702030302020204" pitchFamily="66" charset="0"/>
              </a:rPr>
              <a:t>Recall the components of a healthy die</a:t>
            </a:r>
            <a:r>
              <a:rPr lang="en-GB" sz="2800" dirty="0">
                <a:latin typeface="Comic Sans MS" panose="030F0702030302020204" pitchFamily="66" charset="0"/>
              </a:rPr>
              <a:t>t</a:t>
            </a:r>
          </a:p>
          <a:p>
            <a:pPr marL="457200" indent="-457200">
              <a:buFont typeface="Arial" panose="020B0604020202020204" pitchFamily="34" charset="0"/>
              <a:buChar char="•"/>
            </a:pPr>
            <a:r>
              <a:rPr lang="en-GB" sz="2800" dirty="0">
                <a:latin typeface="Comic Sans MS" panose="030F0702030302020204" pitchFamily="66" charset="0"/>
              </a:rPr>
              <a:t>Describe the role of each food group in the body</a:t>
            </a:r>
          </a:p>
          <a:p>
            <a:pPr marL="0" indent="0">
              <a:buNone/>
            </a:pPr>
            <a:endParaRPr lang="en-GB" dirty="0"/>
          </a:p>
          <a:p>
            <a:pPr marL="0" indent="0">
              <a:buNone/>
            </a:pPr>
            <a:r>
              <a:rPr lang="en-GB" dirty="0"/>
              <a:t>OUTSTANDING PROGRESS:</a:t>
            </a:r>
          </a:p>
          <a:p>
            <a:pPr marL="0" indent="0">
              <a:buNone/>
            </a:pPr>
            <a:endParaRPr lang="en-GB" dirty="0"/>
          </a:p>
          <a:p>
            <a:r>
              <a:rPr lang="en-GB" sz="2800" dirty="0">
                <a:latin typeface="Comic Sans MS" panose="030F0702030302020204" pitchFamily="66" charset="0"/>
              </a:rPr>
              <a:t>   Compare the nutritional content of different foods</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srcRect r="2815"/>
          <a:stretch/>
        </p:blipFill>
        <p:spPr bwMode="auto">
          <a:xfrm>
            <a:off x="3028506" y="2204186"/>
            <a:ext cx="5980740" cy="4376758"/>
          </a:xfrm>
          <a:prstGeom prst="rect">
            <a:avLst/>
          </a:prstGeom>
          <a:noFill/>
          <a:ln w="9525">
            <a:noFill/>
            <a:miter lim="800000"/>
            <a:headEnd/>
            <a:tailEnd/>
          </a:ln>
          <a:effectLst/>
        </p:spPr>
      </p:pic>
      <p:sp>
        <p:nvSpPr>
          <p:cNvPr id="18" name="TextBox 17"/>
          <p:cNvSpPr txBox="1"/>
          <p:nvPr/>
        </p:nvSpPr>
        <p:spPr>
          <a:xfrm>
            <a:off x="197199" y="191639"/>
            <a:ext cx="8715796" cy="2062103"/>
          </a:xfrm>
          <a:prstGeom prst="rect">
            <a:avLst/>
          </a:prstGeom>
          <a:noFill/>
        </p:spPr>
        <p:txBody>
          <a:bodyPr wrap="square" rtlCol="0">
            <a:spAutoFit/>
          </a:bodyPr>
          <a:lstStyle/>
          <a:p>
            <a:pPr algn="ctr"/>
            <a:r>
              <a:rPr lang="en-GB" sz="3200" b="1" dirty="0">
                <a:solidFill>
                  <a:srgbClr val="0070C0"/>
                </a:solidFill>
                <a:latin typeface="Comic Sans MS" panose="030F0702030302020204" pitchFamily="66" charset="0"/>
              </a:rPr>
              <a:t>Task: </a:t>
            </a:r>
            <a:r>
              <a:rPr lang="en-GB" sz="3200" dirty="0">
                <a:latin typeface="Comic Sans MS" panose="030F0702030302020204" pitchFamily="66" charset="0"/>
              </a:rPr>
              <a:t>Think about where the different types of food will fit on the pyramid, depending on how often you should eat them each week.</a:t>
            </a:r>
          </a:p>
        </p:txBody>
      </p:sp>
      <p:sp>
        <p:nvSpPr>
          <p:cNvPr id="33" name="TextBox 32"/>
          <p:cNvSpPr txBox="1"/>
          <p:nvPr/>
        </p:nvSpPr>
        <p:spPr>
          <a:xfrm>
            <a:off x="455112" y="3933147"/>
            <a:ext cx="863550" cy="369332"/>
          </a:xfrm>
          <a:prstGeom prst="rect">
            <a:avLst/>
          </a:prstGeom>
          <a:noFill/>
        </p:spPr>
        <p:txBody>
          <a:bodyPr wrap="square" rtlCol="0">
            <a:spAutoFit/>
          </a:bodyPr>
          <a:lstStyle/>
          <a:p>
            <a:pPr algn="ctr"/>
            <a:r>
              <a:rPr lang="en-GB" b="1" dirty="0"/>
              <a:t>Bread</a:t>
            </a:r>
          </a:p>
        </p:txBody>
      </p:sp>
      <p:sp>
        <p:nvSpPr>
          <p:cNvPr id="34" name="TextBox 33"/>
          <p:cNvSpPr txBox="1"/>
          <p:nvPr/>
        </p:nvSpPr>
        <p:spPr>
          <a:xfrm>
            <a:off x="315857" y="6208061"/>
            <a:ext cx="1247350" cy="369332"/>
          </a:xfrm>
          <a:prstGeom prst="rect">
            <a:avLst/>
          </a:prstGeom>
          <a:noFill/>
        </p:spPr>
        <p:txBody>
          <a:bodyPr wrap="square" rtlCol="0">
            <a:spAutoFit/>
          </a:bodyPr>
          <a:lstStyle/>
          <a:p>
            <a:pPr algn="ctr"/>
            <a:r>
              <a:rPr lang="en-GB" b="1" dirty="0"/>
              <a:t>Spaghetti</a:t>
            </a:r>
          </a:p>
        </p:txBody>
      </p:sp>
      <p:sp>
        <p:nvSpPr>
          <p:cNvPr id="35" name="TextBox 34"/>
          <p:cNvSpPr txBox="1"/>
          <p:nvPr/>
        </p:nvSpPr>
        <p:spPr>
          <a:xfrm>
            <a:off x="1841406" y="2781058"/>
            <a:ext cx="863550" cy="369332"/>
          </a:xfrm>
          <a:prstGeom prst="rect">
            <a:avLst/>
          </a:prstGeom>
          <a:noFill/>
        </p:spPr>
        <p:txBody>
          <a:bodyPr wrap="square" rtlCol="0">
            <a:spAutoFit/>
          </a:bodyPr>
          <a:lstStyle/>
          <a:p>
            <a:pPr algn="ctr"/>
            <a:r>
              <a:rPr lang="en-GB" b="1" dirty="0"/>
              <a:t>Milk</a:t>
            </a:r>
          </a:p>
        </p:txBody>
      </p:sp>
      <p:sp>
        <p:nvSpPr>
          <p:cNvPr id="36" name="TextBox 35"/>
          <p:cNvSpPr txBox="1"/>
          <p:nvPr/>
        </p:nvSpPr>
        <p:spPr>
          <a:xfrm>
            <a:off x="469047" y="4913752"/>
            <a:ext cx="863550" cy="369332"/>
          </a:xfrm>
          <a:prstGeom prst="rect">
            <a:avLst/>
          </a:prstGeom>
          <a:noFill/>
        </p:spPr>
        <p:txBody>
          <a:bodyPr wrap="square" rtlCol="0">
            <a:spAutoFit/>
          </a:bodyPr>
          <a:lstStyle/>
          <a:p>
            <a:pPr algn="ctr"/>
            <a:r>
              <a:rPr lang="en-GB" b="1" dirty="0"/>
              <a:t>Meat</a:t>
            </a:r>
          </a:p>
        </p:txBody>
      </p:sp>
      <p:sp>
        <p:nvSpPr>
          <p:cNvPr id="37" name="TextBox 36"/>
          <p:cNvSpPr txBox="1"/>
          <p:nvPr/>
        </p:nvSpPr>
        <p:spPr>
          <a:xfrm>
            <a:off x="2192543" y="4837184"/>
            <a:ext cx="959500" cy="369332"/>
          </a:xfrm>
          <a:prstGeom prst="rect">
            <a:avLst/>
          </a:prstGeom>
          <a:noFill/>
        </p:spPr>
        <p:txBody>
          <a:bodyPr wrap="square" rtlCol="0">
            <a:spAutoFit/>
          </a:bodyPr>
          <a:lstStyle/>
          <a:p>
            <a:pPr algn="ctr"/>
            <a:r>
              <a:rPr lang="en-GB" b="1" dirty="0"/>
              <a:t>Sweets</a:t>
            </a:r>
          </a:p>
        </p:txBody>
      </p:sp>
      <p:sp>
        <p:nvSpPr>
          <p:cNvPr id="38" name="TextBox 37"/>
          <p:cNvSpPr txBox="1"/>
          <p:nvPr/>
        </p:nvSpPr>
        <p:spPr>
          <a:xfrm>
            <a:off x="1866524" y="3852783"/>
            <a:ext cx="1439250" cy="369332"/>
          </a:xfrm>
          <a:prstGeom prst="rect">
            <a:avLst/>
          </a:prstGeom>
          <a:noFill/>
        </p:spPr>
        <p:txBody>
          <a:bodyPr wrap="square" rtlCol="0">
            <a:spAutoFit/>
          </a:bodyPr>
          <a:lstStyle/>
          <a:p>
            <a:pPr algn="ctr"/>
            <a:r>
              <a:rPr lang="en-GB" b="1" dirty="0"/>
              <a:t>Vegetables</a:t>
            </a:r>
          </a:p>
        </p:txBody>
      </p:sp>
      <p:sp>
        <p:nvSpPr>
          <p:cNvPr id="39" name="TextBox 38"/>
          <p:cNvSpPr txBox="1"/>
          <p:nvPr/>
        </p:nvSpPr>
        <p:spPr>
          <a:xfrm>
            <a:off x="3346417" y="3313769"/>
            <a:ext cx="1055450" cy="369332"/>
          </a:xfrm>
          <a:prstGeom prst="rect">
            <a:avLst/>
          </a:prstGeom>
          <a:noFill/>
        </p:spPr>
        <p:txBody>
          <a:bodyPr wrap="square" rtlCol="0">
            <a:spAutoFit/>
          </a:bodyPr>
          <a:lstStyle/>
          <a:p>
            <a:pPr algn="ctr"/>
            <a:r>
              <a:rPr lang="en-GB" b="1" dirty="0"/>
              <a:t>Cheese</a:t>
            </a:r>
          </a:p>
        </p:txBody>
      </p:sp>
      <p:sp>
        <p:nvSpPr>
          <p:cNvPr id="40" name="TextBox 39"/>
          <p:cNvSpPr txBox="1"/>
          <p:nvPr/>
        </p:nvSpPr>
        <p:spPr>
          <a:xfrm>
            <a:off x="1968341" y="6232174"/>
            <a:ext cx="1055450" cy="369332"/>
          </a:xfrm>
          <a:prstGeom prst="rect">
            <a:avLst/>
          </a:prstGeom>
          <a:noFill/>
        </p:spPr>
        <p:txBody>
          <a:bodyPr wrap="square" rtlCol="0">
            <a:spAutoFit/>
          </a:bodyPr>
          <a:lstStyle/>
          <a:p>
            <a:pPr algn="ctr"/>
            <a:r>
              <a:rPr lang="en-GB" b="1" dirty="0"/>
              <a:t>Rice</a:t>
            </a:r>
          </a:p>
        </p:txBody>
      </p:sp>
      <p:pic>
        <p:nvPicPr>
          <p:cNvPr id="1026" name="Picture 2" descr="Still Life, Fine Art, Still-Life, Painting, Fruit">
            <a:extLst>
              <a:ext uri="{FF2B5EF4-FFF2-40B4-BE49-F238E27FC236}">
                <a16:creationId xmlns:a16="http://schemas.microsoft.com/office/drawing/2014/main" id="{E8658F1A-99ED-440A-865A-0C7DD428C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60" y="2164881"/>
            <a:ext cx="1039528" cy="69301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BE69CF8-2119-4DB6-A6A5-1E9CEC875827}"/>
              </a:ext>
            </a:extLst>
          </p:cNvPr>
          <p:cNvSpPr txBox="1"/>
          <p:nvPr/>
        </p:nvSpPr>
        <p:spPr>
          <a:xfrm>
            <a:off x="376761" y="2875706"/>
            <a:ext cx="863550" cy="369332"/>
          </a:xfrm>
          <a:prstGeom prst="rect">
            <a:avLst/>
          </a:prstGeom>
          <a:noFill/>
        </p:spPr>
        <p:txBody>
          <a:bodyPr wrap="square" rtlCol="0">
            <a:spAutoFit/>
          </a:bodyPr>
          <a:lstStyle/>
          <a:p>
            <a:pPr algn="ctr"/>
            <a:r>
              <a:rPr lang="en-US" b="1" dirty="0"/>
              <a:t>Fruit</a:t>
            </a:r>
            <a:endParaRPr lang="en-GB" b="1" dirty="0"/>
          </a:p>
        </p:txBody>
      </p:sp>
      <p:pic>
        <p:nvPicPr>
          <p:cNvPr id="1028" name="Picture 4" descr="Milk, Glass, Fresh, Healthy, Drink, Food, Delicious">
            <a:extLst>
              <a:ext uri="{FF2B5EF4-FFF2-40B4-BE49-F238E27FC236}">
                <a16:creationId xmlns:a16="http://schemas.microsoft.com/office/drawing/2014/main" id="{D8F0B5D3-CCC8-4FEF-8FD1-71612E69BA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68" t="5592" r="24421" b="8829"/>
          <a:stretch/>
        </p:blipFill>
        <p:spPr bwMode="auto">
          <a:xfrm>
            <a:off x="1790299" y="2006064"/>
            <a:ext cx="933651" cy="804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ese, Cheesy, Closeup, Close-Up, Colour, Cook">
            <a:extLst>
              <a:ext uri="{FF2B5EF4-FFF2-40B4-BE49-F238E27FC236}">
                <a16:creationId xmlns:a16="http://schemas.microsoft.com/office/drawing/2014/main" id="{270EEF77-2BC2-4EE8-BEDB-E4ACB85F6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9966" y="2578769"/>
            <a:ext cx="109728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getables, Vegetable Basket, Harvest, Garden, Salad">
            <a:extLst>
              <a:ext uri="{FF2B5EF4-FFF2-40B4-BE49-F238E27FC236}">
                <a16:creationId xmlns:a16="http://schemas.microsoft.com/office/drawing/2014/main" id="{2D1CE77B-9E4B-499F-A10C-E0CFE59DF0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431" y="3147461"/>
            <a:ext cx="1025912" cy="701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read, Food, Bakery, French, Baguettes, Fresh, Baked">
            <a:extLst>
              <a:ext uri="{FF2B5EF4-FFF2-40B4-BE49-F238E27FC236}">
                <a16:creationId xmlns:a16="http://schemas.microsoft.com/office/drawing/2014/main" id="{99DF3F66-ED83-4931-A21B-688B30F064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09" y="3311089"/>
            <a:ext cx="1145535" cy="7135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eak, Meat, Raw, Pork Chop, Grill, Food, Beef">
            <a:extLst>
              <a:ext uri="{FF2B5EF4-FFF2-40B4-BE49-F238E27FC236}">
                <a16:creationId xmlns:a16="http://schemas.microsoft.com/office/drawing/2014/main" id="{BDE18D2E-E6DD-4431-AA4C-9743C8AD6F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505" y="4494998"/>
            <a:ext cx="1400474" cy="7002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aramel, Candy, Sweetmeats, Sweet, Food, Colorful">
            <a:extLst>
              <a:ext uri="{FF2B5EF4-FFF2-40B4-BE49-F238E27FC236}">
                <a16:creationId xmlns:a16="http://schemas.microsoft.com/office/drawing/2014/main" id="{28A11D9D-37EC-4BCC-8E0C-ED324B2058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3436" y="4283242"/>
            <a:ext cx="893946" cy="5959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odles, Spaghetti, Pasta, Yellow, Colorful, Raw, Food">
            <a:extLst>
              <a:ext uri="{FF2B5EF4-FFF2-40B4-BE49-F238E27FC236}">
                <a16:creationId xmlns:a16="http://schemas.microsoft.com/office/drawing/2014/main" id="{A89AC82D-B0CB-4C32-9475-D6C7652643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135" y="5476775"/>
            <a:ext cx="1113801" cy="77734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ce, Food, Eat, Staple Food, Grainy, Cook, Close Up">
            <a:extLst>
              <a:ext uri="{FF2B5EF4-FFF2-40B4-BE49-F238E27FC236}">
                <a16:creationId xmlns:a16="http://schemas.microsoft.com/office/drawing/2014/main" id="{746C3887-7BBE-466D-B721-FC1E90E0A5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1680" y="5572545"/>
            <a:ext cx="1001027" cy="70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61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031" y="2504815"/>
            <a:ext cx="5109991" cy="1384995"/>
          </a:xfrm>
          <a:prstGeom prst="rect">
            <a:avLst/>
          </a:prstGeom>
          <a:noFill/>
        </p:spPr>
        <p:txBody>
          <a:bodyPr wrap="square" rtlCol="0">
            <a:spAutoFit/>
          </a:bodyPr>
          <a:lstStyle/>
          <a:p>
            <a:r>
              <a:rPr lang="en-GB" sz="2800" dirty="0">
                <a:latin typeface="Comic Sans MS" panose="030F0702030302020204" pitchFamily="66" charset="0"/>
              </a:rPr>
              <a:t>If you don’t have a balanced diet you will be </a:t>
            </a:r>
            <a:r>
              <a:rPr lang="en-GB" sz="2800" b="1" i="1" dirty="0">
                <a:solidFill>
                  <a:srgbClr val="0070C0"/>
                </a:solidFill>
                <a:latin typeface="Comic Sans MS" panose="030F0702030302020204" pitchFamily="66" charset="0"/>
              </a:rPr>
              <a:t>malnourished.</a:t>
            </a:r>
          </a:p>
        </p:txBody>
      </p:sp>
      <p:sp>
        <p:nvSpPr>
          <p:cNvPr id="7" name="TextBox 6"/>
          <p:cNvSpPr txBox="1"/>
          <p:nvPr/>
        </p:nvSpPr>
        <p:spPr>
          <a:xfrm>
            <a:off x="164651" y="252823"/>
            <a:ext cx="7160173" cy="707886"/>
          </a:xfrm>
          <a:prstGeom prst="rect">
            <a:avLst/>
          </a:prstGeom>
          <a:noFill/>
        </p:spPr>
        <p:txBody>
          <a:bodyPr wrap="square" rtlCol="0">
            <a:spAutoFit/>
          </a:bodyPr>
          <a:lstStyle/>
          <a:p>
            <a:r>
              <a:rPr lang="en-GB" sz="4000" i="1" dirty="0">
                <a:solidFill>
                  <a:srgbClr val="FF0000"/>
                </a:solidFill>
                <a:latin typeface="Comic Sans MS" panose="030F0702030302020204" pitchFamily="66" charset="0"/>
              </a:rPr>
              <a:t>How many did you get right?</a:t>
            </a:r>
          </a:p>
        </p:txBody>
      </p:sp>
      <p:sp>
        <p:nvSpPr>
          <p:cNvPr id="2" name="Rectangle 1">
            <a:extLst>
              <a:ext uri="{FF2B5EF4-FFF2-40B4-BE49-F238E27FC236}">
                <a16:creationId xmlns:a16="http://schemas.microsoft.com/office/drawing/2014/main" id="{A2F2C4E4-FE87-4EFA-83AB-656B0B05ED9D}"/>
              </a:ext>
            </a:extLst>
          </p:cNvPr>
          <p:cNvSpPr/>
          <p:nvPr/>
        </p:nvSpPr>
        <p:spPr>
          <a:xfrm>
            <a:off x="303196" y="1205912"/>
            <a:ext cx="8638674" cy="954107"/>
          </a:xfrm>
          <a:prstGeom prst="rect">
            <a:avLst/>
          </a:prstGeom>
        </p:spPr>
        <p:txBody>
          <a:bodyPr wrap="square">
            <a:spAutoFit/>
          </a:bodyPr>
          <a:lstStyle/>
          <a:p>
            <a:r>
              <a:rPr lang="en-GB" sz="2800" dirty="0">
                <a:latin typeface="Comic Sans MS" panose="030F0702030302020204" pitchFamily="66" charset="0"/>
              </a:rPr>
              <a:t>A balanced diet provides everything you need to survive, including plenty of energy.</a:t>
            </a:r>
          </a:p>
        </p:txBody>
      </p:sp>
      <p:sp>
        <p:nvSpPr>
          <p:cNvPr id="3" name="Isosceles Triangle 2">
            <a:extLst>
              <a:ext uri="{FF2B5EF4-FFF2-40B4-BE49-F238E27FC236}">
                <a16:creationId xmlns:a16="http://schemas.microsoft.com/office/drawing/2014/main" id="{F22BBB9E-351C-44ED-8324-F862EAA80320}"/>
              </a:ext>
            </a:extLst>
          </p:cNvPr>
          <p:cNvSpPr/>
          <p:nvPr/>
        </p:nvSpPr>
        <p:spPr>
          <a:xfrm>
            <a:off x="3407344" y="2281187"/>
            <a:ext cx="5505651" cy="4480560"/>
          </a:xfrm>
          <a:prstGeom prst="triangl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10" descr="Bread, Food, Bakery, French, Baguettes, Fresh, Baked">
            <a:extLst>
              <a:ext uri="{FF2B5EF4-FFF2-40B4-BE49-F238E27FC236}">
                <a16:creationId xmlns:a16="http://schemas.microsoft.com/office/drawing/2014/main" id="{42204019-484B-4AFE-9BF9-F527D7B317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031"/>
          <a:stretch/>
        </p:blipFill>
        <p:spPr bwMode="auto">
          <a:xfrm>
            <a:off x="4158116" y="5717406"/>
            <a:ext cx="1347536" cy="954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Noodles, Spaghetti, Pasta, Yellow, Colorful, Raw, Food">
            <a:extLst>
              <a:ext uri="{FF2B5EF4-FFF2-40B4-BE49-F238E27FC236}">
                <a16:creationId xmlns:a16="http://schemas.microsoft.com/office/drawing/2014/main" id="{DE9DEC9E-1C5B-41DF-953B-B7F57E4AE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564" y="5717406"/>
            <a:ext cx="1306883" cy="9120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Rice, Food, Eat, Staple Food, Grainy, Cook, Close Up">
            <a:extLst>
              <a:ext uri="{FF2B5EF4-FFF2-40B4-BE49-F238E27FC236}">
                <a16:creationId xmlns:a16="http://schemas.microsoft.com/office/drawing/2014/main" id="{4C3ABFFB-959A-4677-861D-5C11293C5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778" y="5736658"/>
            <a:ext cx="1302846" cy="911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ill Life, Fine Art, Still-Life, Painting, Fruit">
            <a:extLst>
              <a:ext uri="{FF2B5EF4-FFF2-40B4-BE49-F238E27FC236}">
                <a16:creationId xmlns:a16="http://schemas.microsoft.com/office/drawing/2014/main" id="{2DD62AFF-3153-4056-94CC-3CD8D665C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630" y="4591251"/>
            <a:ext cx="1299412" cy="866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Vegetables, Vegetable Basket, Harvest, Garden, Salad">
            <a:extLst>
              <a:ext uri="{FF2B5EF4-FFF2-40B4-BE49-F238E27FC236}">
                <a16:creationId xmlns:a16="http://schemas.microsoft.com/office/drawing/2014/main" id="{CA04B8E0-7DC1-4521-A6A2-24D31554D4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0167" y="4591249"/>
            <a:ext cx="1299411" cy="8879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ilk, Glass, Fresh, Healthy, Drink, Food, Delicious">
            <a:extLst>
              <a:ext uri="{FF2B5EF4-FFF2-40B4-BE49-F238E27FC236}">
                <a16:creationId xmlns:a16="http://schemas.microsoft.com/office/drawing/2014/main" id="{71FD3BC9-70FA-407F-A8CE-548F21D7B9E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368" t="5592" r="24421" b="8829"/>
          <a:stretch/>
        </p:blipFill>
        <p:spPr bwMode="auto">
          <a:xfrm>
            <a:off x="5353174" y="3724977"/>
            <a:ext cx="893622" cy="7700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heese, Cheesy, Closeup, Close-Up, Colour, Cook">
            <a:extLst>
              <a:ext uri="{FF2B5EF4-FFF2-40B4-BE49-F238E27FC236}">
                <a16:creationId xmlns:a16="http://schemas.microsoft.com/office/drawing/2014/main" id="{973CB94D-73F1-4919-A49E-3A9F2606CB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4547" y="3688881"/>
            <a:ext cx="673768" cy="449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Steak, Meat, Raw, Pork Chop, Grill, Food, Beef">
            <a:extLst>
              <a:ext uri="{FF2B5EF4-FFF2-40B4-BE49-F238E27FC236}">
                <a16:creationId xmlns:a16="http://schemas.microsoft.com/office/drawing/2014/main" id="{FA525B9D-014F-42EA-A593-0472BD5B25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6539" y="4061861"/>
            <a:ext cx="1400474" cy="700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aramel, Candy, Sweetmeats, Sweet, Food, Colorful">
            <a:extLst>
              <a:ext uri="{FF2B5EF4-FFF2-40B4-BE49-F238E27FC236}">
                <a16:creationId xmlns:a16="http://schemas.microsoft.com/office/drawing/2014/main" id="{5181CC9D-B7B7-4C8B-9012-F61D213307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5533" y="3009498"/>
            <a:ext cx="768818" cy="512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0229" y="491204"/>
            <a:ext cx="2421964" cy="523220"/>
          </a:xfrm>
          <a:prstGeom prst="rect">
            <a:avLst/>
          </a:prstGeom>
          <a:solidFill>
            <a:srgbClr val="CCFFFF"/>
          </a:solidFill>
        </p:spPr>
        <p:txBody>
          <a:bodyPr wrap="square" rtlCol="0">
            <a:spAutoFit/>
          </a:bodyPr>
          <a:lstStyle/>
          <a:p>
            <a:pPr algn="ctr"/>
            <a:r>
              <a:rPr lang="en-GB" sz="2800" b="1" dirty="0"/>
              <a:t>carbohydrates</a:t>
            </a:r>
          </a:p>
        </p:txBody>
      </p:sp>
      <p:sp>
        <p:nvSpPr>
          <p:cNvPr id="8" name="TextBox 7"/>
          <p:cNvSpPr txBox="1"/>
          <p:nvPr/>
        </p:nvSpPr>
        <p:spPr>
          <a:xfrm>
            <a:off x="2697500" y="471954"/>
            <a:ext cx="1219982" cy="523220"/>
          </a:xfrm>
          <a:prstGeom prst="rect">
            <a:avLst/>
          </a:prstGeom>
          <a:solidFill>
            <a:srgbClr val="CCFFFF"/>
          </a:solidFill>
        </p:spPr>
        <p:txBody>
          <a:bodyPr wrap="square" rtlCol="0">
            <a:spAutoFit/>
          </a:bodyPr>
          <a:lstStyle/>
          <a:p>
            <a:pPr algn="ctr"/>
            <a:r>
              <a:rPr lang="en-GB" sz="2800" b="1" dirty="0"/>
              <a:t>fats</a:t>
            </a:r>
          </a:p>
        </p:txBody>
      </p:sp>
      <p:sp>
        <p:nvSpPr>
          <p:cNvPr id="9" name="TextBox 8"/>
          <p:cNvSpPr txBox="1"/>
          <p:nvPr/>
        </p:nvSpPr>
        <p:spPr>
          <a:xfrm>
            <a:off x="4108421" y="452703"/>
            <a:ext cx="1586804" cy="523220"/>
          </a:xfrm>
          <a:prstGeom prst="rect">
            <a:avLst/>
          </a:prstGeom>
          <a:solidFill>
            <a:srgbClr val="CCFFFF"/>
          </a:solidFill>
        </p:spPr>
        <p:txBody>
          <a:bodyPr wrap="square" rtlCol="0">
            <a:spAutoFit/>
          </a:bodyPr>
          <a:lstStyle/>
          <a:p>
            <a:pPr algn="ctr"/>
            <a:r>
              <a:rPr lang="en-GB" sz="2800" b="1" dirty="0"/>
              <a:t>proteins</a:t>
            </a:r>
          </a:p>
        </p:txBody>
      </p:sp>
      <p:sp>
        <p:nvSpPr>
          <p:cNvPr id="10" name="TextBox 9"/>
          <p:cNvSpPr txBox="1"/>
          <p:nvPr/>
        </p:nvSpPr>
        <p:spPr>
          <a:xfrm>
            <a:off x="5812732" y="452703"/>
            <a:ext cx="1586804" cy="523220"/>
          </a:xfrm>
          <a:prstGeom prst="rect">
            <a:avLst/>
          </a:prstGeom>
          <a:solidFill>
            <a:srgbClr val="CCFFFF"/>
          </a:solidFill>
        </p:spPr>
        <p:txBody>
          <a:bodyPr wrap="square" rtlCol="0">
            <a:spAutoFit/>
          </a:bodyPr>
          <a:lstStyle/>
          <a:p>
            <a:pPr algn="ctr"/>
            <a:r>
              <a:rPr lang="en-GB" sz="2800" b="1" dirty="0"/>
              <a:t>vitamins</a:t>
            </a:r>
          </a:p>
        </p:txBody>
      </p:sp>
      <p:sp>
        <p:nvSpPr>
          <p:cNvPr id="11" name="TextBox 10"/>
          <p:cNvSpPr txBox="1"/>
          <p:nvPr/>
        </p:nvSpPr>
        <p:spPr>
          <a:xfrm>
            <a:off x="7473547" y="443078"/>
            <a:ext cx="1586804" cy="523220"/>
          </a:xfrm>
          <a:prstGeom prst="rect">
            <a:avLst/>
          </a:prstGeom>
          <a:solidFill>
            <a:srgbClr val="CCFFFF"/>
          </a:solidFill>
        </p:spPr>
        <p:txBody>
          <a:bodyPr wrap="square" rtlCol="0">
            <a:spAutoFit/>
          </a:bodyPr>
          <a:lstStyle/>
          <a:p>
            <a:pPr algn="ctr"/>
            <a:r>
              <a:rPr lang="en-GB" sz="2800" b="1" dirty="0"/>
              <a:t>minerals</a:t>
            </a:r>
          </a:p>
        </p:txBody>
      </p:sp>
      <p:cxnSp>
        <p:nvCxnSpPr>
          <p:cNvPr id="21" name="Straight Arrow Connector 20"/>
          <p:cNvCxnSpPr/>
          <p:nvPr/>
        </p:nvCxnSpPr>
        <p:spPr>
          <a:xfrm flipH="1" flipV="1">
            <a:off x="1228101" y="1096144"/>
            <a:ext cx="576064"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956293" y="1096144"/>
            <a:ext cx="288032" cy="10801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108421" y="1096144"/>
            <a:ext cx="720080" cy="10801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0029" y="2248272"/>
            <a:ext cx="3384376" cy="1384995"/>
          </a:xfrm>
          <a:prstGeom prst="rect">
            <a:avLst/>
          </a:prstGeom>
          <a:solidFill>
            <a:srgbClr val="F9F7B3"/>
          </a:solidFill>
        </p:spPr>
        <p:txBody>
          <a:bodyPr wrap="square" rtlCol="0">
            <a:spAutoFit/>
          </a:bodyPr>
          <a:lstStyle/>
          <a:p>
            <a:pPr algn="ctr"/>
            <a:r>
              <a:rPr lang="en-GB" sz="2800" dirty="0">
                <a:solidFill>
                  <a:srgbClr val="002060"/>
                </a:solidFill>
              </a:rPr>
              <a:t>These are needed to release the </a:t>
            </a:r>
            <a:r>
              <a:rPr lang="en-GB" sz="2800" b="1" i="1" dirty="0">
                <a:solidFill>
                  <a:srgbClr val="0070C0"/>
                </a:solidFill>
              </a:rPr>
              <a:t>energy</a:t>
            </a:r>
            <a:r>
              <a:rPr lang="en-GB" sz="2800" b="1" i="1" dirty="0">
                <a:solidFill>
                  <a:srgbClr val="002060"/>
                </a:solidFill>
              </a:rPr>
              <a:t> </a:t>
            </a:r>
            <a:r>
              <a:rPr lang="en-GB" sz="2800" dirty="0">
                <a:solidFill>
                  <a:srgbClr val="002060"/>
                </a:solidFill>
              </a:rPr>
              <a:t>you need to live</a:t>
            </a:r>
          </a:p>
        </p:txBody>
      </p:sp>
      <p:cxnSp>
        <p:nvCxnSpPr>
          <p:cNvPr id="24" name="Straight Arrow Connector 23"/>
          <p:cNvCxnSpPr/>
          <p:nvPr/>
        </p:nvCxnSpPr>
        <p:spPr>
          <a:xfrm flipH="1" flipV="1">
            <a:off x="6412677" y="1096144"/>
            <a:ext cx="360040"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852837" y="1024136"/>
            <a:ext cx="360040"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32557" y="2176264"/>
            <a:ext cx="3384376" cy="2246769"/>
          </a:xfrm>
          <a:prstGeom prst="rect">
            <a:avLst/>
          </a:prstGeom>
          <a:solidFill>
            <a:srgbClr val="F9F7B3"/>
          </a:solidFill>
        </p:spPr>
        <p:txBody>
          <a:bodyPr wrap="square" rtlCol="0">
            <a:spAutoFit/>
          </a:bodyPr>
          <a:lstStyle/>
          <a:p>
            <a:pPr algn="ctr"/>
            <a:r>
              <a:rPr lang="en-GB" sz="2800" dirty="0">
                <a:solidFill>
                  <a:srgbClr val="002060"/>
                </a:solidFill>
              </a:rPr>
              <a:t>You need small amounts of vitamins and minerals – but they are still </a:t>
            </a:r>
            <a:r>
              <a:rPr lang="en-GB" sz="2800" b="1" i="1" dirty="0">
                <a:solidFill>
                  <a:srgbClr val="0070C0"/>
                </a:solidFill>
              </a:rPr>
              <a:t>very important</a:t>
            </a:r>
          </a:p>
        </p:txBody>
      </p:sp>
      <p:sp>
        <p:nvSpPr>
          <p:cNvPr id="33" name="TextBox 32"/>
          <p:cNvSpPr txBox="1"/>
          <p:nvPr/>
        </p:nvSpPr>
        <p:spPr>
          <a:xfrm>
            <a:off x="335855" y="4149718"/>
            <a:ext cx="4505653" cy="2308324"/>
          </a:xfrm>
          <a:prstGeom prst="rect">
            <a:avLst/>
          </a:prstGeom>
          <a:noFill/>
        </p:spPr>
        <p:txBody>
          <a:bodyPr wrap="square" rtlCol="0">
            <a:spAutoFit/>
          </a:bodyPr>
          <a:lstStyle/>
          <a:p>
            <a:pPr algn="ctr"/>
            <a:r>
              <a:rPr lang="en-GB" sz="3600" b="1" i="1" dirty="0">
                <a:solidFill>
                  <a:srgbClr val="0070C0"/>
                </a:solidFill>
                <a:latin typeface="Comic Sans MS" panose="030F0702030302020204" pitchFamily="66" charset="0"/>
              </a:rPr>
              <a:t>Task: </a:t>
            </a:r>
            <a:r>
              <a:rPr lang="en-GB" sz="3600" i="1" dirty="0">
                <a:latin typeface="Comic Sans MS" panose="030F0702030302020204" pitchFamily="66" charset="0"/>
              </a:rPr>
              <a:t>Write a couple of sentences to represent this information.</a:t>
            </a:r>
          </a:p>
        </p:txBody>
      </p:sp>
      <p:pic>
        <p:nvPicPr>
          <p:cNvPr id="16" name="Picture 6" descr="Cheese, Cheesy, Closeup, Close-Up, Colour, Cook">
            <a:extLst>
              <a:ext uri="{FF2B5EF4-FFF2-40B4-BE49-F238E27FC236}">
                <a16:creationId xmlns:a16="http://schemas.microsoft.com/office/drawing/2014/main" id="{E77D7FF7-F079-4A60-AB9F-E9AEDF7E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701" y="5566611"/>
            <a:ext cx="1607418" cy="10716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Bread, Food, Bakery, French, Baguettes, Fresh, Baked">
            <a:extLst>
              <a:ext uri="{FF2B5EF4-FFF2-40B4-BE49-F238E27FC236}">
                <a16:creationId xmlns:a16="http://schemas.microsoft.com/office/drawing/2014/main" id="{7D4ACB7A-9B2D-4891-A7EA-A5BBFD4CD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733222"/>
            <a:ext cx="1533606" cy="955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teak, Meat, Raw, Pork Chop, Grill, Food, Beef">
            <a:extLst>
              <a:ext uri="{FF2B5EF4-FFF2-40B4-BE49-F238E27FC236}">
                <a16:creationId xmlns:a16="http://schemas.microsoft.com/office/drawing/2014/main" id="{CF07F193-A96F-4309-9455-DE1D312EF4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170"/>
          <a:stretch/>
        </p:blipFill>
        <p:spPr bwMode="auto">
          <a:xfrm>
            <a:off x="4860756" y="5900287"/>
            <a:ext cx="2030927" cy="770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79ADB-D085-4870-823A-CFAD5EE33533}"/>
              </a:ext>
            </a:extLst>
          </p:cNvPr>
          <p:cNvSpPr txBox="1"/>
          <p:nvPr/>
        </p:nvSpPr>
        <p:spPr>
          <a:xfrm>
            <a:off x="134753" y="192505"/>
            <a:ext cx="4340993"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Nutrients</a:t>
            </a:r>
            <a:endParaRPr lang="en-GB" sz="40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896CD876-604E-4953-A9F3-CEEF7560E463}"/>
              </a:ext>
            </a:extLst>
          </p:cNvPr>
          <p:cNvSpPr txBox="1"/>
          <p:nvPr/>
        </p:nvSpPr>
        <p:spPr>
          <a:xfrm>
            <a:off x="356135" y="972153"/>
            <a:ext cx="8422105" cy="1338828"/>
          </a:xfrm>
          <a:prstGeom prst="rect">
            <a:avLst/>
          </a:prstGeom>
          <a:noFill/>
        </p:spPr>
        <p:txBody>
          <a:bodyPr wrap="square" rtlCol="0">
            <a:spAutoFit/>
          </a:bodyPr>
          <a:lstStyle/>
          <a:p>
            <a:pPr algn="ctr"/>
            <a:r>
              <a:rPr lang="en-US" sz="2700" dirty="0">
                <a:solidFill>
                  <a:srgbClr val="0070C0"/>
                </a:solidFill>
                <a:latin typeface="Comic Sans MS" panose="030F0702030302020204" pitchFamily="66" charset="0"/>
              </a:rPr>
              <a:t>Task: </a:t>
            </a:r>
            <a:r>
              <a:rPr lang="en-US" sz="2700" dirty="0">
                <a:latin typeface="Comic Sans MS" panose="030F0702030302020204" pitchFamily="66" charset="0"/>
              </a:rPr>
              <a:t>The following slides have information about a specific nutrient. Use this information to complete the following table:</a:t>
            </a:r>
            <a:endParaRPr lang="en-GB" sz="2700" dirty="0">
              <a:latin typeface="Comic Sans MS" panose="030F0702030302020204" pitchFamily="66" charset="0"/>
            </a:endParaRPr>
          </a:p>
        </p:txBody>
      </p:sp>
      <p:graphicFrame>
        <p:nvGraphicFramePr>
          <p:cNvPr id="6" name="Table 6">
            <a:extLst>
              <a:ext uri="{FF2B5EF4-FFF2-40B4-BE49-F238E27FC236}">
                <a16:creationId xmlns:a16="http://schemas.microsoft.com/office/drawing/2014/main" id="{B31DA36B-CFE7-4681-9A2B-64FFAC5007C7}"/>
              </a:ext>
            </a:extLst>
          </p:cNvPr>
          <p:cNvGraphicFramePr>
            <a:graphicFrameLocks noGrp="1"/>
          </p:cNvGraphicFramePr>
          <p:nvPr/>
        </p:nvGraphicFramePr>
        <p:xfrm>
          <a:off x="291967" y="2927416"/>
          <a:ext cx="8534398" cy="3566160"/>
        </p:xfrm>
        <a:graphic>
          <a:graphicData uri="http://schemas.openxmlformats.org/drawingml/2006/table">
            <a:tbl>
              <a:tblPr firstRow="1" bandRow="1">
                <a:tableStyleId>{5C22544A-7EE6-4342-B048-85BDC9FD1C3A}</a:tableStyleId>
              </a:tblPr>
              <a:tblGrid>
                <a:gridCol w="2027722">
                  <a:extLst>
                    <a:ext uri="{9D8B030D-6E8A-4147-A177-3AD203B41FA5}">
                      <a16:colId xmlns:a16="http://schemas.microsoft.com/office/drawing/2014/main" val="27264370"/>
                    </a:ext>
                  </a:extLst>
                </a:gridCol>
                <a:gridCol w="3128210">
                  <a:extLst>
                    <a:ext uri="{9D8B030D-6E8A-4147-A177-3AD203B41FA5}">
                      <a16:colId xmlns:a16="http://schemas.microsoft.com/office/drawing/2014/main" val="734666773"/>
                    </a:ext>
                  </a:extLst>
                </a:gridCol>
                <a:gridCol w="3378466">
                  <a:extLst>
                    <a:ext uri="{9D8B030D-6E8A-4147-A177-3AD203B41FA5}">
                      <a16:colId xmlns:a16="http://schemas.microsoft.com/office/drawing/2014/main" val="3258245923"/>
                    </a:ext>
                  </a:extLst>
                </a:gridCol>
              </a:tblGrid>
              <a:tr h="370840">
                <a:tc>
                  <a:txBody>
                    <a:bodyPr/>
                    <a:lstStyle/>
                    <a:p>
                      <a:r>
                        <a:rPr lang="en-US" sz="2400" dirty="0">
                          <a:solidFill>
                            <a:schemeClr val="tx1"/>
                          </a:solidFill>
                        </a:rPr>
                        <a:t>Nutrients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400" dirty="0">
                          <a:solidFill>
                            <a:schemeClr val="tx1"/>
                          </a:solidFill>
                        </a:rPr>
                        <a:t>Role in the body</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r>
                        <a:rPr lang="en-US" sz="2400" dirty="0">
                          <a:solidFill>
                            <a:schemeClr val="tx1"/>
                          </a:solidFill>
                        </a:rPr>
                        <a:t>Foods they are found in</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1128976331"/>
                  </a:ext>
                </a:extLst>
              </a:tr>
              <a:tr h="370840">
                <a:tc>
                  <a:txBody>
                    <a:bodyPr/>
                    <a:lstStyle/>
                    <a:p>
                      <a:r>
                        <a:rPr lang="en-US" sz="2400" dirty="0"/>
                        <a:t>Carbohydrates</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3292065868"/>
                  </a:ext>
                </a:extLst>
              </a:tr>
              <a:tr h="370840">
                <a:tc>
                  <a:txBody>
                    <a:bodyPr/>
                    <a:lstStyle/>
                    <a:p>
                      <a:r>
                        <a:rPr lang="en-US" sz="2400" dirty="0"/>
                        <a:t>Lipids</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241290293"/>
                  </a:ext>
                </a:extLst>
              </a:tr>
              <a:tr h="370840">
                <a:tc>
                  <a:txBody>
                    <a:bodyPr/>
                    <a:lstStyle/>
                    <a:p>
                      <a:r>
                        <a:rPr lang="en-US" sz="2400" dirty="0"/>
                        <a:t>Proteins</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3587515298"/>
                  </a:ext>
                </a:extLst>
              </a:tr>
              <a:tr h="370840">
                <a:tc>
                  <a:txBody>
                    <a:bodyPr/>
                    <a:lstStyle/>
                    <a:p>
                      <a:r>
                        <a:rPr lang="en-US" sz="2400" dirty="0"/>
                        <a:t>Vitamins &amp; Minerals</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630965052"/>
                  </a:ext>
                </a:extLst>
              </a:tr>
              <a:tr h="370840">
                <a:tc>
                  <a:txBody>
                    <a:bodyPr/>
                    <a:lstStyle/>
                    <a:p>
                      <a:r>
                        <a:rPr lang="en-US" sz="2400" dirty="0"/>
                        <a:t>Water</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4130572152"/>
                  </a:ext>
                </a:extLst>
              </a:tr>
              <a:tr h="370840">
                <a:tc>
                  <a:txBody>
                    <a:bodyPr/>
                    <a:lstStyle/>
                    <a:p>
                      <a:r>
                        <a:rPr lang="en-US" sz="2400" dirty="0" err="1"/>
                        <a:t>Fibre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extLst>
                  <a:ext uri="{0D108BD9-81ED-4DB2-BD59-A6C34878D82A}">
                    <a16:rowId xmlns:a16="http://schemas.microsoft.com/office/drawing/2014/main" val="2067372871"/>
                  </a:ext>
                </a:extLst>
              </a:tr>
            </a:tbl>
          </a:graphicData>
        </a:graphic>
      </p:graphicFrame>
    </p:spTree>
    <p:extLst>
      <p:ext uri="{BB962C8B-B14F-4D97-AF65-F5344CB8AC3E}">
        <p14:creationId xmlns:p14="http://schemas.microsoft.com/office/powerpoint/2010/main" val="162800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83EA1-2C11-4983-9B19-E56904FB9F10}"/>
              </a:ext>
            </a:extLst>
          </p:cNvPr>
          <p:cNvSpPr/>
          <p:nvPr/>
        </p:nvSpPr>
        <p:spPr>
          <a:xfrm>
            <a:off x="255069" y="550632"/>
            <a:ext cx="8633861" cy="27161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10" descr="Bread, Food, Bakery, French, Baguettes, Fresh, Baked">
            <a:extLst>
              <a:ext uri="{FF2B5EF4-FFF2-40B4-BE49-F238E27FC236}">
                <a16:creationId xmlns:a16="http://schemas.microsoft.com/office/drawing/2014/main" id="{F5B562C4-72B1-4EFA-9057-7A73128F15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031"/>
          <a:stretch/>
        </p:blipFill>
        <p:spPr bwMode="auto">
          <a:xfrm>
            <a:off x="104631" y="3624918"/>
            <a:ext cx="2929696" cy="2074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Noodles, Spaghetti, Pasta, Yellow, Colorful, Raw, Food">
            <a:extLst>
              <a:ext uri="{FF2B5EF4-FFF2-40B4-BE49-F238E27FC236}">
                <a16:creationId xmlns:a16="http://schemas.microsoft.com/office/drawing/2014/main" id="{430B6A27-33F6-4224-ACE7-B02AD641D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172" y="3624918"/>
            <a:ext cx="2972485" cy="2074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Rice, Food, Eat, Staple Food, Grainy, Cook, Close Up">
            <a:extLst>
              <a:ext uri="{FF2B5EF4-FFF2-40B4-BE49-F238E27FC236}">
                <a16:creationId xmlns:a16="http://schemas.microsoft.com/office/drawing/2014/main" id="{8CAB448F-5DB6-4858-8796-9181758B6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502" y="3624918"/>
            <a:ext cx="2774867" cy="20745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D6DABA-A9B3-46CF-87DE-62F820FE5D46}"/>
              </a:ext>
            </a:extLst>
          </p:cNvPr>
          <p:cNvSpPr txBox="1"/>
          <p:nvPr/>
        </p:nvSpPr>
        <p:spPr>
          <a:xfrm>
            <a:off x="343849" y="598011"/>
            <a:ext cx="8507517" cy="2677656"/>
          </a:xfrm>
          <a:prstGeom prst="rect">
            <a:avLst/>
          </a:prstGeom>
          <a:noFill/>
        </p:spPr>
        <p:txBody>
          <a:bodyPr wrap="square" rtlCol="0">
            <a:spAutoFit/>
          </a:bodyPr>
          <a:lstStyle/>
          <a:p>
            <a:pPr algn="ctr"/>
            <a:r>
              <a:rPr lang="en-US" sz="2800" b="1" i="1" dirty="0"/>
              <a:t>Carbohydrates</a:t>
            </a:r>
            <a:r>
              <a:rPr lang="en-US" sz="2800" i="1" dirty="0"/>
              <a:t> provide you with your main source of energy.  Foods such as pasta, rice and bread contain complex carbohydrates which are broken down by the body to release energy slowly. Sweets contain sugar (a type of carbohydrate) which provides you with a quick source of energy.</a:t>
            </a:r>
            <a:endParaRPr lang="en-GB" sz="2800" i="1" dirty="0"/>
          </a:p>
        </p:txBody>
      </p:sp>
    </p:spTree>
    <p:extLst>
      <p:ext uri="{BB962C8B-B14F-4D97-AF65-F5344CB8AC3E}">
        <p14:creationId xmlns:p14="http://schemas.microsoft.com/office/powerpoint/2010/main" val="182540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CA47F-97B5-4752-85C5-6C2EC39953AC}"/>
              </a:ext>
            </a:extLst>
          </p:cNvPr>
          <p:cNvSpPr/>
          <p:nvPr/>
        </p:nvSpPr>
        <p:spPr>
          <a:xfrm>
            <a:off x="258279" y="411252"/>
            <a:ext cx="8633861" cy="29656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1AE9E85A-E940-47C6-94D2-74918F742ADC}"/>
              </a:ext>
            </a:extLst>
          </p:cNvPr>
          <p:cNvSpPr txBox="1"/>
          <p:nvPr/>
        </p:nvSpPr>
        <p:spPr>
          <a:xfrm>
            <a:off x="337765" y="686461"/>
            <a:ext cx="8503981" cy="2246769"/>
          </a:xfrm>
          <a:prstGeom prst="rect">
            <a:avLst/>
          </a:prstGeom>
          <a:noFill/>
        </p:spPr>
        <p:txBody>
          <a:bodyPr wrap="square" rtlCol="0">
            <a:spAutoFit/>
          </a:bodyPr>
          <a:lstStyle/>
          <a:p>
            <a:pPr algn="ctr"/>
            <a:r>
              <a:rPr lang="en-US" sz="2800" b="1" i="1" dirty="0"/>
              <a:t>Lipids </a:t>
            </a:r>
            <a:r>
              <a:rPr lang="en-US" sz="2800" i="1" dirty="0"/>
              <a:t>are found in food such as meat, cheese and fried foods like chips, burgers and crisps.  Lipids have three main roles in the body, they are needed to release energy, to provide a layer of insulation under your skin and to protect your organs.</a:t>
            </a:r>
            <a:endParaRPr lang="en-GB" sz="2800" i="1" dirty="0"/>
          </a:p>
        </p:txBody>
      </p:sp>
      <p:pic>
        <p:nvPicPr>
          <p:cNvPr id="13" name="Picture 6" descr="Cheese, Cheesy, Closeup, Close-Up, Colour, Cook">
            <a:extLst>
              <a:ext uri="{FF2B5EF4-FFF2-40B4-BE49-F238E27FC236}">
                <a16:creationId xmlns:a16="http://schemas.microsoft.com/office/drawing/2014/main" id="{A7B27C1E-AB5E-4F0B-B2FA-A1BBCD25D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79" y="3641596"/>
            <a:ext cx="1995626" cy="13304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Steak, Meat, Raw, Pork Chop, Grill, Food, Beef">
            <a:extLst>
              <a:ext uri="{FF2B5EF4-FFF2-40B4-BE49-F238E27FC236}">
                <a16:creationId xmlns:a16="http://schemas.microsoft.com/office/drawing/2014/main" id="{5E0D3F49-44FF-47AD-8A62-5F0F2A551E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472"/>
          <a:stretch/>
        </p:blipFill>
        <p:spPr bwMode="auto">
          <a:xfrm>
            <a:off x="5152445" y="5364993"/>
            <a:ext cx="3741913" cy="135696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ppetizer, Delicious, Dish, Fast Food, Food">
            <a:extLst>
              <a:ext uri="{FF2B5EF4-FFF2-40B4-BE49-F238E27FC236}">
                <a16:creationId xmlns:a16="http://schemas.microsoft.com/office/drawing/2014/main" id="{84EEB9C4-1D66-4004-B614-40EB2EFB6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037" y="3570193"/>
            <a:ext cx="2509288" cy="16676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isp, Potato, Fast Food, Chips">
            <a:extLst>
              <a:ext uri="{FF2B5EF4-FFF2-40B4-BE49-F238E27FC236}">
                <a16:creationId xmlns:a16="http://schemas.microsoft.com/office/drawing/2014/main" id="{BAD1AED6-B79C-4130-8272-612FB0EC2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757" y="5089786"/>
            <a:ext cx="2577105" cy="163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6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71EB04-51C3-4A5E-937C-F2BF68722E06}"/>
              </a:ext>
            </a:extLst>
          </p:cNvPr>
          <p:cNvSpPr/>
          <p:nvPr/>
        </p:nvSpPr>
        <p:spPr>
          <a:xfrm>
            <a:off x="255069" y="659640"/>
            <a:ext cx="8633861" cy="20490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D2A64F1A-2251-4A44-8B7C-A3B7990BC27B}"/>
              </a:ext>
            </a:extLst>
          </p:cNvPr>
          <p:cNvSpPr txBox="1"/>
          <p:nvPr/>
        </p:nvSpPr>
        <p:spPr>
          <a:xfrm>
            <a:off x="334968" y="752888"/>
            <a:ext cx="8422415" cy="1815882"/>
          </a:xfrm>
          <a:prstGeom prst="rect">
            <a:avLst/>
          </a:prstGeom>
          <a:noFill/>
        </p:spPr>
        <p:txBody>
          <a:bodyPr wrap="square" rtlCol="0">
            <a:spAutoFit/>
          </a:bodyPr>
          <a:lstStyle/>
          <a:p>
            <a:pPr algn="ctr"/>
            <a:r>
              <a:rPr lang="en-US" sz="2800" b="1" i="1" dirty="0"/>
              <a:t>Proteins </a:t>
            </a:r>
            <a:r>
              <a:rPr lang="en-US" sz="2800" i="1" dirty="0"/>
              <a:t>are found in food such as cheese, milk and eggs. This is a very important nutrient which allows your body tissues to repair themselves, it is also required for new cells to grow.</a:t>
            </a:r>
            <a:endParaRPr lang="en-GB" sz="2800" i="1" dirty="0"/>
          </a:p>
        </p:txBody>
      </p:sp>
      <p:pic>
        <p:nvPicPr>
          <p:cNvPr id="18" name="Picture 6" descr="Cheese, Cheesy, Closeup, Close-Up, Colour, Cook">
            <a:extLst>
              <a:ext uri="{FF2B5EF4-FFF2-40B4-BE49-F238E27FC236}">
                <a16:creationId xmlns:a16="http://schemas.microsoft.com/office/drawing/2014/main" id="{B8397190-7F42-4F1A-8C15-ABDC899E5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036" y="3026742"/>
            <a:ext cx="4088984" cy="27259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ilk, Glass, Fresh, Healthy, Drink, Food, Delicious">
            <a:extLst>
              <a:ext uri="{FF2B5EF4-FFF2-40B4-BE49-F238E27FC236}">
                <a16:creationId xmlns:a16="http://schemas.microsoft.com/office/drawing/2014/main" id="{40F24E82-B549-464C-9889-FC72E5C3EF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68" t="5592" r="24421" b="8829"/>
          <a:stretch/>
        </p:blipFill>
        <p:spPr bwMode="auto">
          <a:xfrm>
            <a:off x="1007662" y="3026743"/>
            <a:ext cx="3163554" cy="272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9179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7C65DA-7BB5-45FD-8D17-0E536BFF5104}">
  <ds:schemaRefs>
    <ds:schemaRef ds:uri="http://purl.org/dc/dcmitype/"/>
    <ds:schemaRef ds:uri="http://schemas.microsoft.com/office/infopath/2007/PartnerControls"/>
    <ds:schemaRef ds:uri="049f97e1-32ae-4d3d-9c64-63be60dba368"/>
    <ds:schemaRef ds:uri="http://schemas.microsoft.com/office/2006/documentManagement/types"/>
    <ds:schemaRef ds:uri="http://purl.org/dc/elements/1.1/"/>
    <ds:schemaRef ds:uri="http://schemas.microsoft.com/office/2006/metadata/properties"/>
    <ds:schemaRef ds:uri="3eb4558b-8982-4134-8cf8-0edee52307a7"/>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27B6E7-0E25-45CD-BB0D-68939157B5CF}">
  <ds:schemaRefs>
    <ds:schemaRef ds:uri="http://schemas.microsoft.com/sharepoint/v3/contenttype/forms"/>
  </ds:schemaRefs>
</ds:datastoreItem>
</file>

<file path=customXml/itemProps3.xml><?xml version="1.0" encoding="utf-8"?>
<ds:datastoreItem xmlns:ds="http://schemas.openxmlformats.org/officeDocument/2006/customXml" ds:itemID="{42B5942C-E5B1-47D8-B39A-BF178A6AC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919</Words>
  <Application>Microsoft Office PowerPoint</Application>
  <PresentationFormat>On-screen Show (4:3)</PresentationFormat>
  <Paragraphs>123</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Comic Sans MS</vt:lpstr>
      <vt:lpstr>Office Theme</vt:lpstr>
      <vt:lpstr>Nutrients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Miss K Mattoo</cp:lastModifiedBy>
  <cp:revision>9</cp:revision>
  <dcterms:created xsi:type="dcterms:W3CDTF">2020-06-23T07:26:07Z</dcterms:created>
  <dcterms:modified xsi:type="dcterms:W3CDTF">2020-09-03T07:05:12Z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