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320" r:id="rId5"/>
    <p:sldId id="370" r:id="rId6"/>
    <p:sldId id="321" r:id="rId7"/>
    <p:sldId id="322" r:id="rId8"/>
    <p:sldId id="323" r:id="rId9"/>
    <p:sldId id="324" r:id="rId10"/>
    <p:sldId id="325" r:id="rId11"/>
    <p:sldId id="326" r:id="rId12"/>
    <p:sldId id="327" r:id="rId13"/>
    <p:sldId id="328" r:id="rId14"/>
    <p:sldId id="329" r:id="rId15"/>
    <p:sldId id="262" r:id="rId16"/>
    <p:sldId id="26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9" autoAdjust="0"/>
    <p:restoredTop sz="94660"/>
  </p:normalViewPr>
  <p:slideViewPr>
    <p:cSldViewPr snapToGrid="0">
      <p:cViewPr varScale="1">
        <p:scale>
          <a:sx n="90" d="100"/>
          <a:sy n="90" d="100"/>
        </p:scale>
        <p:origin x="8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EC8685-0A60-4CBE-B7EA-27B45110ACAF}" type="datetimeFigureOut">
              <a:rPr lang="en-GB" smtClean="0"/>
              <a:t>17/09/2020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1D7609-7F51-4437-B718-EE8ED77F05D9}" type="slidenum">
              <a:rPr lang="en-GB" smtClean="0"/>
              <a:t>‹#›</a:t>
            </a:fld>
            <a:endParaRPr lang="en-GB"/>
          </a:p>
        </p:txBody>
      </p:sp>
    </p:spTree>
    <p:extLst>
      <p:ext uri="{BB962C8B-B14F-4D97-AF65-F5344CB8AC3E}">
        <p14:creationId xmlns:p14="http://schemas.microsoft.com/office/powerpoint/2010/main" val="1107072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mmons.wikimedia.org/w/index.php?title=User:Boumphreyfr&amp;action=edit&amp;redlink=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ommons.wikimedia.org/w/index.php?title=User:Boumphreyfr&amp;action=edit&amp;redlink=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ommons.wikimedia.org/w/index.php?title=User:Boumphreyfr&amp;action=edit&amp;redlink=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ommons.wikimedia.org/w/index.php?title=User:Boumphreyfr&amp;action=edit&amp;redlink=1"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GB" dirty="0"/>
              <a:t>Image from </a:t>
            </a:r>
            <a:r>
              <a:rPr lang="en-GB" dirty="0" err="1"/>
              <a:t>Zappy’s</a:t>
            </a:r>
            <a:r>
              <a:rPr lang="en-GB" dirty="0"/>
              <a:t> Technological Solutions </a:t>
            </a:r>
            <a:r>
              <a:rPr lang="en-GB" dirty="0" err="1"/>
              <a:t>photostream</a:t>
            </a:r>
            <a:r>
              <a:rPr lang="en-GB" dirty="0"/>
              <a:t> licensed</a:t>
            </a:r>
            <a:r>
              <a:rPr lang="en-GB" baseline="0" dirty="0"/>
              <a:t> under CC-by-SA 2.0 https://www.flickr.com/photos/102642344@N02/10203178726</a:t>
            </a:r>
            <a:endParaRPr lang="en-GB" dirty="0"/>
          </a:p>
        </p:txBody>
      </p:sp>
      <p:sp>
        <p:nvSpPr>
          <p:cNvPr id="4" name="Slide Number Placeholder 3"/>
          <p:cNvSpPr>
            <a:spLocks noGrp="1"/>
          </p:cNvSpPr>
          <p:nvPr>
            <p:ph type="sldNum" sz="quarter" idx="10"/>
          </p:nvPr>
        </p:nvSpPr>
        <p:spPr/>
        <p:txBody>
          <a:bodyPr/>
          <a:lstStyle/>
          <a:p>
            <a:fld id="{9D9CAE8A-7AD2-4E9F-BCFC-9FE596CB7C25}" type="slidenum">
              <a:rPr lang="en-GB" smtClean="0"/>
              <a:pPr/>
              <a:t>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GB" dirty="0"/>
              <a:t>Play video until 5 </a:t>
            </a:r>
            <a:r>
              <a:rPr lang="en-GB" dirty="0" err="1"/>
              <a:t>mins</a:t>
            </a:r>
            <a:r>
              <a:rPr lang="en-GB" dirty="0"/>
              <a:t> 51 seconds</a:t>
            </a:r>
            <a:r>
              <a:rPr lang="en-GB" baseline="0" dirty="0"/>
              <a:t> for pupils to complete questions above, then self-assess work using next slide.  After self-assessment pupils will then need to play the rest of the video which identifies what happens at each stage during mitosis (PMAT), pupils will now fill in the other side of the worksheet. </a:t>
            </a:r>
            <a:endParaRPr lang="en-GB" dirty="0"/>
          </a:p>
        </p:txBody>
      </p:sp>
      <p:sp>
        <p:nvSpPr>
          <p:cNvPr id="4" name="Slide Number Placeholder 3"/>
          <p:cNvSpPr>
            <a:spLocks noGrp="1"/>
          </p:cNvSpPr>
          <p:nvPr>
            <p:ph type="sldNum" sz="quarter" idx="10"/>
          </p:nvPr>
        </p:nvSpPr>
        <p:spPr/>
        <p:txBody>
          <a:bodyPr/>
          <a:lstStyle/>
          <a:p>
            <a:fld id="{9D9CAE8A-7AD2-4E9F-BCFC-9FE596CB7C25}" type="slidenum">
              <a:rPr lang="en-GB" smtClean="0"/>
              <a:pPr/>
              <a:t>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D9CAE8A-7AD2-4E9F-BCFC-9FE596CB7C25}" type="slidenum">
              <a:rPr lang="en-GB" smtClean="0"/>
              <a:pPr/>
              <a:t>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kern="1200" dirty="0">
                <a:solidFill>
                  <a:schemeClr val="tx1"/>
                </a:solidFill>
                <a:latin typeface="+mn-lt"/>
                <a:ea typeface="+mn-ea"/>
                <a:cs typeface="+mn-cs"/>
                <a:hlinkClick r:id="rId3"/>
              </a:rPr>
              <a:t>Author of images:</a:t>
            </a:r>
            <a:r>
              <a:rPr lang="en-GB" sz="1200" b="0" i="0" u="none" kern="1200" baseline="0" dirty="0">
                <a:solidFill>
                  <a:schemeClr val="tx1"/>
                </a:solidFill>
                <a:latin typeface="+mn-lt"/>
                <a:ea typeface="+mn-ea"/>
                <a:cs typeface="+mn-cs"/>
                <a:hlinkClick r:id="rId3"/>
              </a:rPr>
              <a:t> </a:t>
            </a:r>
            <a:r>
              <a:rPr lang="en-GB" sz="1200" b="0" i="0" u="none" kern="1200" dirty="0" err="1">
                <a:solidFill>
                  <a:schemeClr val="tx1"/>
                </a:solidFill>
                <a:latin typeface="+mn-lt"/>
                <a:ea typeface="+mn-ea"/>
                <a:cs typeface="+mn-cs"/>
                <a:hlinkClick r:id="rId3"/>
              </a:rPr>
              <a:t>Boumphreyfr</a:t>
            </a:r>
            <a:r>
              <a:rPr lang="en-GB" sz="1200" b="0" i="0" u="none" kern="1200" baseline="0" dirty="0">
                <a:solidFill>
                  <a:schemeClr val="tx1"/>
                </a:solidFill>
                <a:latin typeface="+mn-lt"/>
                <a:ea typeface="+mn-ea"/>
                <a:cs typeface="+mn-cs"/>
              </a:rPr>
              <a:t> – Own work licensed under CC-by-SA 2.0 https://commons.wikimedia.org/wiki/File:Meiosis.png</a:t>
            </a:r>
            <a:endParaRPr lang="en-GB" u="none" dirty="0"/>
          </a:p>
          <a:p>
            <a:endParaRPr lang="en-GB" dirty="0"/>
          </a:p>
        </p:txBody>
      </p:sp>
      <p:sp>
        <p:nvSpPr>
          <p:cNvPr id="4" name="Slide Number Placeholder 3"/>
          <p:cNvSpPr>
            <a:spLocks noGrp="1"/>
          </p:cNvSpPr>
          <p:nvPr>
            <p:ph type="sldNum" sz="quarter" idx="10"/>
          </p:nvPr>
        </p:nvSpPr>
        <p:spPr/>
        <p:txBody>
          <a:bodyPr/>
          <a:lstStyle/>
          <a:p>
            <a:fld id="{9D9CAE8A-7AD2-4E9F-BCFC-9FE596CB7C25}" type="slidenum">
              <a:rPr lang="en-GB" smtClean="0"/>
              <a:pPr/>
              <a:t>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kern="1200" dirty="0">
                <a:solidFill>
                  <a:schemeClr val="tx1"/>
                </a:solidFill>
                <a:latin typeface="+mn-lt"/>
                <a:ea typeface="+mn-ea"/>
                <a:cs typeface="+mn-cs"/>
                <a:hlinkClick r:id="rId3"/>
              </a:rPr>
              <a:t>Author of images:</a:t>
            </a:r>
            <a:r>
              <a:rPr lang="en-GB" sz="1200" b="0" i="0" u="none" kern="1200" baseline="0" dirty="0">
                <a:solidFill>
                  <a:schemeClr val="tx1"/>
                </a:solidFill>
                <a:latin typeface="+mn-lt"/>
                <a:ea typeface="+mn-ea"/>
                <a:cs typeface="+mn-cs"/>
                <a:hlinkClick r:id="rId3"/>
              </a:rPr>
              <a:t> </a:t>
            </a:r>
            <a:r>
              <a:rPr lang="en-GB" sz="1200" b="0" i="0" u="none" kern="1200" dirty="0" err="1">
                <a:solidFill>
                  <a:schemeClr val="tx1"/>
                </a:solidFill>
                <a:latin typeface="+mn-lt"/>
                <a:ea typeface="+mn-ea"/>
                <a:cs typeface="+mn-cs"/>
                <a:hlinkClick r:id="rId3"/>
              </a:rPr>
              <a:t>Boumphreyfr</a:t>
            </a:r>
            <a:r>
              <a:rPr lang="en-GB" sz="1200" b="0" i="0" u="none" kern="1200" baseline="0" dirty="0">
                <a:solidFill>
                  <a:schemeClr val="tx1"/>
                </a:solidFill>
                <a:latin typeface="+mn-lt"/>
                <a:ea typeface="+mn-ea"/>
                <a:cs typeface="+mn-cs"/>
              </a:rPr>
              <a:t> – Own work licensed under CC-by-SA 2.0 https://commons.wikimedia.org/wiki/File:Meiosis.png</a:t>
            </a:r>
            <a:endParaRPr lang="en-GB" u="none" dirty="0"/>
          </a:p>
          <a:p>
            <a:endParaRPr lang="en-GB" dirty="0"/>
          </a:p>
        </p:txBody>
      </p:sp>
      <p:sp>
        <p:nvSpPr>
          <p:cNvPr id="4" name="Slide Number Placeholder 3"/>
          <p:cNvSpPr>
            <a:spLocks noGrp="1"/>
          </p:cNvSpPr>
          <p:nvPr>
            <p:ph type="sldNum" sz="quarter" idx="10"/>
          </p:nvPr>
        </p:nvSpPr>
        <p:spPr/>
        <p:txBody>
          <a:bodyPr/>
          <a:lstStyle/>
          <a:p>
            <a:fld id="{9D9CAE8A-7AD2-4E9F-BCFC-9FE596CB7C25}" type="slidenum">
              <a:rPr lang="en-GB" smtClean="0"/>
              <a:pPr/>
              <a:t>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kern="1200" dirty="0">
                <a:solidFill>
                  <a:schemeClr val="tx1"/>
                </a:solidFill>
                <a:latin typeface="+mn-lt"/>
                <a:ea typeface="+mn-ea"/>
                <a:cs typeface="+mn-cs"/>
                <a:hlinkClick r:id="rId3"/>
              </a:rPr>
              <a:t>Author of images:</a:t>
            </a:r>
            <a:r>
              <a:rPr lang="en-GB" sz="1200" b="0" i="0" u="none" kern="1200" baseline="0" dirty="0">
                <a:solidFill>
                  <a:schemeClr val="tx1"/>
                </a:solidFill>
                <a:latin typeface="+mn-lt"/>
                <a:ea typeface="+mn-ea"/>
                <a:cs typeface="+mn-cs"/>
                <a:hlinkClick r:id="rId3"/>
              </a:rPr>
              <a:t> </a:t>
            </a:r>
            <a:r>
              <a:rPr lang="en-GB" sz="1200" b="0" i="0" u="none" kern="1200" dirty="0" err="1">
                <a:solidFill>
                  <a:schemeClr val="tx1"/>
                </a:solidFill>
                <a:latin typeface="+mn-lt"/>
                <a:ea typeface="+mn-ea"/>
                <a:cs typeface="+mn-cs"/>
                <a:hlinkClick r:id="rId3"/>
              </a:rPr>
              <a:t>Boumphreyfr</a:t>
            </a:r>
            <a:r>
              <a:rPr lang="en-GB" sz="1200" b="0" i="0" u="none" kern="1200" baseline="0">
                <a:solidFill>
                  <a:schemeClr val="tx1"/>
                </a:solidFill>
                <a:latin typeface="+mn-lt"/>
                <a:ea typeface="+mn-ea"/>
                <a:cs typeface="+mn-cs"/>
              </a:rPr>
              <a:t> – Own work licensed under CC-by-SA 2.0 https://commons.wikimedia.org/wiki/File:Meiosis.png</a:t>
            </a:r>
            <a:endParaRPr lang="en-GB" u="none"/>
          </a:p>
          <a:p>
            <a:endParaRPr lang="en-GB"/>
          </a:p>
        </p:txBody>
      </p:sp>
      <p:sp>
        <p:nvSpPr>
          <p:cNvPr id="4" name="Slide Number Placeholder 3"/>
          <p:cNvSpPr>
            <a:spLocks noGrp="1"/>
          </p:cNvSpPr>
          <p:nvPr>
            <p:ph type="sldNum" sz="quarter" idx="10"/>
          </p:nvPr>
        </p:nvSpPr>
        <p:spPr/>
        <p:txBody>
          <a:bodyPr/>
          <a:lstStyle/>
          <a:p>
            <a:fld id="{9D9CAE8A-7AD2-4E9F-BCFC-9FE596CB7C25}" type="slidenum">
              <a:rPr lang="en-GB" smtClean="0"/>
              <a:pPr/>
              <a:t>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u="none" kern="1200" dirty="0">
                <a:solidFill>
                  <a:schemeClr val="tx1"/>
                </a:solidFill>
                <a:latin typeface="+mn-lt"/>
                <a:ea typeface="+mn-ea"/>
                <a:cs typeface="+mn-cs"/>
                <a:hlinkClick r:id="rId3" tooltip="User:Boumphreyfr (page does not exist)"/>
              </a:rPr>
              <a:t>Author of images:</a:t>
            </a:r>
            <a:r>
              <a:rPr lang="en-GB" sz="1200" b="0" i="0" u="none" kern="1200" baseline="0" dirty="0">
                <a:solidFill>
                  <a:schemeClr val="tx1"/>
                </a:solidFill>
                <a:latin typeface="+mn-lt"/>
                <a:ea typeface="+mn-ea"/>
                <a:cs typeface="+mn-cs"/>
                <a:hlinkClick r:id="rId3" tooltip="User:Boumphreyfr (page does not exist)"/>
              </a:rPr>
              <a:t> </a:t>
            </a:r>
            <a:r>
              <a:rPr lang="en-GB" sz="1200" b="0" i="0" u="none" kern="1200" dirty="0" err="1">
                <a:solidFill>
                  <a:schemeClr val="tx1"/>
                </a:solidFill>
                <a:latin typeface="+mn-lt"/>
                <a:ea typeface="+mn-ea"/>
                <a:cs typeface="+mn-cs"/>
                <a:hlinkClick r:id="rId3" tooltip="User:Boumphreyfr (page does not exist)"/>
              </a:rPr>
              <a:t>Boumphreyfr</a:t>
            </a:r>
            <a:r>
              <a:rPr lang="en-GB" sz="1200" b="0" i="0" u="none" kern="1200" baseline="0" dirty="0">
                <a:solidFill>
                  <a:schemeClr val="tx1"/>
                </a:solidFill>
                <a:latin typeface="+mn-lt"/>
                <a:ea typeface="+mn-ea"/>
                <a:cs typeface="+mn-cs"/>
              </a:rPr>
              <a:t> – Own work licensed under CC-by-SA 2.0 https://commons.wikimedia.org/wiki/File:Meiosis.png</a:t>
            </a:r>
            <a:endParaRPr lang="en-GB" u="none" dirty="0"/>
          </a:p>
        </p:txBody>
      </p:sp>
      <p:sp>
        <p:nvSpPr>
          <p:cNvPr id="4" name="Slide Number Placeholder 3"/>
          <p:cNvSpPr>
            <a:spLocks noGrp="1"/>
          </p:cNvSpPr>
          <p:nvPr>
            <p:ph type="sldNum" sz="quarter" idx="10"/>
          </p:nvPr>
        </p:nvSpPr>
        <p:spPr/>
        <p:txBody>
          <a:bodyPr/>
          <a:lstStyle/>
          <a:p>
            <a:fld id="{CEDF8A3C-BF85-450D-8CD6-73FC59F91427}" type="slidenum">
              <a:rPr lang="en-GB" smtClean="0"/>
              <a:pPr/>
              <a:t>13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87A98C-593E-4A90-8931-CAF36DE5DA58}"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14A249-6965-4F19-88A9-F41B39365576}" type="slidenum">
              <a:rPr lang="en-GB" smtClean="0"/>
              <a:t>‹#›</a:t>
            </a:fld>
            <a:endParaRPr lang="en-GB"/>
          </a:p>
        </p:txBody>
      </p:sp>
    </p:spTree>
    <p:extLst>
      <p:ext uri="{BB962C8B-B14F-4D97-AF65-F5344CB8AC3E}">
        <p14:creationId xmlns:p14="http://schemas.microsoft.com/office/powerpoint/2010/main" val="3549863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87A98C-593E-4A90-8931-CAF36DE5DA58}"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14A249-6965-4F19-88A9-F41B39365576}" type="slidenum">
              <a:rPr lang="en-GB" smtClean="0"/>
              <a:t>‹#›</a:t>
            </a:fld>
            <a:endParaRPr lang="en-GB"/>
          </a:p>
        </p:txBody>
      </p:sp>
    </p:spTree>
    <p:extLst>
      <p:ext uri="{BB962C8B-B14F-4D97-AF65-F5344CB8AC3E}">
        <p14:creationId xmlns:p14="http://schemas.microsoft.com/office/powerpoint/2010/main" val="1279500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87A98C-593E-4A90-8931-CAF36DE5DA58}"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14A249-6965-4F19-88A9-F41B39365576}" type="slidenum">
              <a:rPr lang="en-GB" smtClean="0"/>
              <a:t>‹#›</a:t>
            </a:fld>
            <a:endParaRPr lang="en-GB"/>
          </a:p>
        </p:txBody>
      </p:sp>
    </p:spTree>
    <p:extLst>
      <p:ext uri="{BB962C8B-B14F-4D97-AF65-F5344CB8AC3E}">
        <p14:creationId xmlns:p14="http://schemas.microsoft.com/office/powerpoint/2010/main" val="1669842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87A98C-593E-4A90-8931-CAF36DE5DA58}"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14A249-6965-4F19-88A9-F41B39365576}" type="slidenum">
              <a:rPr lang="en-GB" smtClean="0"/>
              <a:t>‹#›</a:t>
            </a:fld>
            <a:endParaRPr lang="en-GB"/>
          </a:p>
        </p:txBody>
      </p:sp>
    </p:spTree>
    <p:extLst>
      <p:ext uri="{BB962C8B-B14F-4D97-AF65-F5344CB8AC3E}">
        <p14:creationId xmlns:p14="http://schemas.microsoft.com/office/powerpoint/2010/main" val="1469057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87A98C-593E-4A90-8931-CAF36DE5DA58}"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14A249-6965-4F19-88A9-F41B39365576}" type="slidenum">
              <a:rPr lang="en-GB" smtClean="0"/>
              <a:t>‹#›</a:t>
            </a:fld>
            <a:endParaRPr lang="en-GB"/>
          </a:p>
        </p:txBody>
      </p:sp>
    </p:spTree>
    <p:extLst>
      <p:ext uri="{BB962C8B-B14F-4D97-AF65-F5344CB8AC3E}">
        <p14:creationId xmlns:p14="http://schemas.microsoft.com/office/powerpoint/2010/main" val="3386760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87A98C-593E-4A90-8931-CAF36DE5DA58}" type="datetimeFigureOut">
              <a:rPr lang="en-GB" smtClean="0"/>
              <a:t>17/09/2020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14A249-6965-4F19-88A9-F41B39365576}" type="slidenum">
              <a:rPr lang="en-GB" smtClean="0"/>
              <a:t>‹#›</a:t>
            </a:fld>
            <a:endParaRPr lang="en-GB"/>
          </a:p>
        </p:txBody>
      </p:sp>
    </p:spTree>
    <p:extLst>
      <p:ext uri="{BB962C8B-B14F-4D97-AF65-F5344CB8AC3E}">
        <p14:creationId xmlns:p14="http://schemas.microsoft.com/office/powerpoint/2010/main" val="399920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87A98C-593E-4A90-8931-CAF36DE5DA58}" type="datetimeFigureOut">
              <a:rPr lang="en-GB" smtClean="0"/>
              <a:t>17/09/2020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714A249-6965-4F19-88A9-F41B39365576}" type="slidenum">
              <a:rPr lang="en-GB" smtClean="0"/>
              <a:t>‹#›</a:t>
            </a:fld>
            <a:endParaRPr lang="en-GB"/>
          </a:p>
        </p:txBody>
      </p:sp>
    </p:spTree>
    <p:extLst>
      <p:ext uri="{BB962C8B-B14F-4D97-AF65-F5344CB8AC3E}">
        <p14:creationId xmlns:p14="http://schemas.microsoft.com/office/powerpoint/2010/main" val="2244280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87A98C-593E-4A90-8931-CAF36DE5DA58}" type="datetimeFigureOut">
              <a:rPr lang="en-GB" smtClean="0"/>
              <a:t>17/09/2020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714A249-6965-4F19-88A9-F41B39365576}" type="slidenum">
              <a:rPr lang="en-GB" smtClean="0"/>
              <a:t>‹#›</a:t>
            </a:fld>
            <a:endParaRPr lang="en-GB"/>
          </a:p>
        </p:txBody>
      </p:sp>
    </p:spTree>
    <p:extLst>
      <p:ext uri="{BB962C8B-B14F-4D97-AF65-F5344CB8AC3E}">
        <p14:creationId xmlns:p14="http://schemas.microsoft.com/office/powerpoint/2010/main" val="3895869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7A98C-593E-4A90-8931-CAF36DE5DA58}" type="datetimeFigureOut">
              <a:rPr lang="en-GB" smtClean="0"/>
              <a:t>17/09/2020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714A249-6965-4F19-88A9-F41B39365576}" type="slidenum">
              <a:rPr lang="en-GB" smtClean="0"/>
              <a:t>‹#›</a:t>
            </a:fld>
            <a:endParaRPr lang="en-GB"/>
          </a:p>
        </p:txBody>
      </p:sp>
    </p:spTree>
    <p:extLst>
      <p:ext uri="{BB962C8B-B14F-4D97-AF65-F5344CB8AC3E}">
        <p14:creationId xmlns:p14="http://schemas.microsoft.com/office/powerpoint/2010/main" val="2118723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87A98C-593E-4A90-8931-CAF36DE5DA58}" type="datetimeFigureOut">
              <a:rPr lang="en-GB" smtClean="0"/>
              <a:t>17/09/2020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14A249-6965-4F19-88A9-F41B39365576}" type="slidenum">
              <a:rPr lang="en-GB" smtClean="0"/>
              <a:t>‹#›</a:t>
            </a:fld>
            <a:endParaRPr lang="en-GB"/>
          </a:p>
        </p:txBody>
      </p:sp>
    </p:spTree>
    <p:extLst>
      <p:ext uri="{BB962C8B-B14F-4D97-AF65-F5344CB8AC3E}">
        <p14:creationId xmlns:p14="http://schemas.microsoft.com/office/powerpoint/2010/main" val="3036335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87A98C-593E-4A90-8931-CAF36DE5DA58}" type="datetimeFigureOut">
              <a:rPr lang="en-GB" smtClean="0"/>
              <a:t>17/09/2020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14A249-6965-4F19-88A9-F41B39365576}" type="slidenum">
              <a:rPr lang="en-GB" smtClean="0"/>
              <a:t>‹#›</a:t>
            </a:fld>
            <a:endParaRPr lang="en-GB"/>
          </a:p>
        </p:txBody>
      </p:sp>
    </p:spTree>
    <p:extLst>
      <p:ext uri="{BB962C8B-B14F-4D97-AF65-F5344CB8AC3E}">
        <p14:creationId xmlns:p14="http://schemas.microsoft.com/office/powerpoint/2010/main" val="861981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7A98C-593E-4A90-8931-CAF36DE5DA58}" type="datetimeFigureOut">
              <a:rPr lang="en-GB" smtClean="0"/>
              <a:t>17/09/2020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14A249-6965-4F19-88A9-F41B39365576}" type="slidenum">
              <a:rPr lang="en-GB" smtClean="0"/>
              <a:t>‹#›</a:t>
            </a:fld>
            <a:endParaRPr lang="en-GB"/>
          </a:p>
        </p:txBody>
      </p:sp>
    </p:spTree>
    <p:extLst>
      <p:ext uri="{BB962C8B-B14F-4D97-AF65-F5344CB8AC3E}">
        <p14:creationId xmlns:p14="http://schemas.microsoft.com/office/powerpoint/2010/main" val="2696445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bing.com/videos/search?q=teaching+lesson+on+mitosis&amp;&amp;view=detail&amp;mid=31064B0D87467EE99E9631064B0D87467EE99E96&amp;rvsmid=83EFBAC8B2F51563007783EFBAC8B2F515630077&amp;fsscr=0&amp;FORM=VDFSR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52400" y="152400"/>
            <a:ext cx="8686800" cy="1143000"/>
          </a:xfrm>
          <a:prstGeom prst="roundRect">
            <a:avLst/>
          </a:prstGeom>
          <a:solidFill>
            <a:schemeClr val="accent5">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p:cNvSpPr txBox="1">
            <a:spLocks/>
          </p:cNvSpPr>
          <p:nvPr/>
        </p:nvSpPr>
        <p:spPr>
          <a:xfrm>
            <a:off x="607423" y="181840"/>
            <a:ext cx="7772400" cy="1019945"/>
          </a:xfrm>
          <a:prstGeom prst="rect">
            <a:avLst/>
          </a:prstGeom>
        </p:spPr>
        <p:txBody>
          <a:bodyPr vert="horz" lIns="91440" tIns="45720" rIns="91440" bIns="45720" rtlCol="0" anchor="ctr">
            <a:noAutofit/>
          </a:bodyPr>
          <a:lstStyle/>
          <a:p>
            <a:pPr algn="ctr">
              <a:spcBef>
                <a:spcPct val="0"/>
              </a:spcBef>
              <a:defRPr/>
            </a:pPr>
            <a:r>
              <a:rPr lang="en-GB" sz="7200" dirty="0">
                <a:solidFill>
                  <a:srgbClr val="002060"/>
                </a:solidFill>
                <a:latin typeface="Comic Sans MS" panose="030F0702030302020204" pitchFamily="66" charset="0"/>
                <a:ea typeface="+mj-ea"/>
                <a:cs typeface="+mj-cs"/>
              </a:rPr>
              <a:t>Mitosis</a:t>
            </a:r>
          </a:p>
        </p:txBody>
      </p:sp>
      <p:sp>
        <p:nvSpPr>
          <p:cNvPr id="8" name="Rounded Rectangle 7"/>
          <p:cNvSpPr/>
          <p:nvPr/>
        </p:nvSpPr>
        <p:spPr>
          <a:xfrm>
            <a:off x="6941939" y="1856172"/>
            <a:ext cx="1973459" cy="2690393"/>
          </a:xfrm>
          <a:prstGeom prst="roundRect">
            <a:avLst/>
          </a:prstGeom>
          <a:solidFill>
            <a:schemeClr val="accent5">
              <a:lumMod val="20000"/>
              <a:lumOff val="80000"/>
            </a:schemeClr>
          </a:solidFill>
          <a:ln w="9525" cap="flat" cmpd="sng" algn="ctr">
            <a:solidFill>
              <a:srgbClr val="660066"/>
            </a:solidFill>
            <a:prstDash val="solid"/>
          </a:ln>
          <a:effectLst>
            <a:outerShdw blurRad="40000" dist="23000" dir="5400000" rotWithShape="0">
              <a:srgbClr val="000000">
                <a:alpha val="35000"/>
              </a:srgbClr>
            </a:outerShdw>
          </a:effectLst>
        </p:spPr>
        <p:txBody>
          <a:bodyPr rtlCol="0" anchor="ctr"/>
          <a:lstStyle/>
          <a:p>
            <a:pPr algn="ctr">
              <a:defRPr/>
            </a:pPr>
            <a:endParaRPr lang="en-US" sz="2800" u="sng" kern="0" dirty="0">
              <a:latin typeface="Comic Sans MS"/>
              <a:cs typeface="Comic Sans MS"/>
            </a:endParaRPr>
          </a:p>
          <a:p>
            <a:pPr algn="ctr">
              <a:defRPr/>
            </a:pPr>
            <a:r>
              <a:rPr lang="en-US" sz="2800" u="sng" kern="0" dirty="0">
                <a:latin typeface="Comic Sans MS"/>
                <a:cs typeface="Comic Sans MS"/>
              </a:rPr>
              <a:t>Keywords</a:t>
            </a:r>
          </a:p>
          <a:p>
            <a:pPr algn="ctr">
              <a:defRPr/>
            </a:pPr>
            <a:endParaRPr lang="en-US" sz="2400" kern="0" dirty="0">
              <a:latin typeface="Comic Sans MS"/>
              <a:cs typeface="Comic Sans MS"/>
            </a:endParaRPr>
          </a:p>
          <a:p>
            <a:pPr algn="ctr">
              <a:defRPr/>
            </a:pPr>
            <a:r>
              <a:rPr lang="en-US" sz="2400" kern="0" dirty="0">
                <a:latin typeface="Comic Sans MS"/>
                <a:cs typeface="Comic Sans MS"/>
              </a:rPr>
              <a:t>Prophase</a:t>
            </a:r>
          </a:p>
          <a:p>
            <a:pPr algn="ctr">
              <a:defRPr/>
            </a:pPr>
            <a:r>
              <a:rPr lang="en-US" sz="2400" kern="0" dirty="0">
                <a:latin typeface="Comic Sans MS"/>
                <a:cs typeface="Comic Sans MS"/>
              </a:rPr>
              <a:t>Metaphase</a:t>
            </a:r>
          </a:p>
          <a:p>
            <a:pPr algn="ctr">
              <a:defRPr/>
            </a:pPr>
            <a:r>
              <a:rPr lang="en-US" sz="2400" kern="0" dirty="0">
                <a:latin typeface="Comic Sans MS"/>
                <a:cs typeface="Comic Sans MS"/>
              </a:rPr>
              <a:t>Anaphase</a:t>
            </a:r>
          </a:p>
          <a:p>
            <a:pPr algn="ctr">
              <a:defRPr/>
            </a:pPr>
            <a:r>
              <a:rPr lang="en-US" sz="2400" kern="0" dirty="0" err="1">
                <a:latin typeface="Comic Sans MS"/>
                <a:cs typeface="Comic Sans MS"/>
              </a:rPr>
              <a:t>Telephase</a:t>
            </a:r>
            <a:endParaRPr lang="en-US" sz="2400" kern="0" dirty="0">
              <a:latin typeface="Comic Sans MS"/>
              <a:cs typeface="Comic Sans MS"/>
            </a:endParaRPr>
          </a:p>
          <a:p>
            <a:pPr>
              <a:defRPr/>
            </a:pPr>
            <a:endParaRPr lang="en-US" sz="2400" u="sng" kern="0" dirty="0">
              <a:solidFill>
                <a:prstClr val="white"/>
              </a:solidFill>
              <a:latin typeface="Comic Sans MS"/>
              <a:cs typeface="Comic Sans MS"/>
            </a:endParaRPr>
          </a:p>
        </p:txBody>
      </p:sp>
      <p:sp>
        <p:nvSpPr>
          <p:cNvPr id="9" name="Rectangle 8"/>
          <p:cNvSpPr/>
          <p:nvPr/>
        </p:nvSpPr>
        <p:spPr>
          <a:xfrm>
            <a:off x="236339" y="1571414"/>
            <a:ext cx="6705600" cy="4216539"/>
          </a:xfrm>
          <a:prstGeom prst="rect">
            <a:avLst/>
          </a:prstGeom>
        </p:spPr>
        <p:txBody>
          <a:bodyPr wrap="square">
            <a:spAutoFit/>
          </a:bodyPr>
          <a:lstStyle/>
          <a:p>
            <a:pPr marL="514350" indent="-514350">
              <a:defRPr/>
            </a:pPr>
            <a:r>
              <a:rPr lang="en-US" sz="3600" kern="0" dirty="0">
                <a:solidFill>
                  <a:srgbClr val="002060"/>
                </a:solidFill>
                <a:latin typeface="Comic Sans MS"/>
                <a:cs typeface="Comic Sans MS"/>
              </a:rPr>
              <a:t>Do now activity:</a:t>
            </a:r>
          </a:p>
          <a:p>
            <a:pPr marL="514350" indent="-514350">
              <a:defRPr/>
            </a:pPr>
            <a:endParaRPr lang="en-US" sz="3600" kern="0" dirty="0">
              <a:solidFill>
                <a:srgbClr val="002060"/>
              </a:solidFill>
              <a:latin typeface="Comic Sans MS"/>
              <a:cs typeface="Comic Sans MS"/>
            </a:endParaRPr>
          </a:p>
          <a:p>
            <a:pPr marL="514350" indent="-514350">
              <a:buFont typeface="+mj-lt"/>
              <a:buAutoNum type="arabicPeriod"/>
              <a:defRPr/>
            </a:pPr>
            <a:r>
              <a:rPr lang="en-US" sz="2800" kern="0" dirty="0">
                <a:solidFill>
                  <a:srgbClr val="FF0000"/>
                </a:solidFill>
                <a:latin typeface="Comic Sans MS"/>
                <a:cs typeface="Comic Sans MS"/>
              </a:rPr>
              <a:t>What would we find in the nucleus of a cell?</a:t>
            </a:r>
          </a:p>
          <a:p>
            <a:pPr marL="514350" indent="-514350">
              <a:buFont typeface="+mj-lt"/>
              <a:buAutoNum type="arabicPeriod"/>
              <a:defRPr/>
            </a:pPr>
            <a:endParaRPr lang="en-US" sz="2800" kern="0" dirty="0">
              <a:solidFill>
                <a:srgbClr val="FF0000"/>
              </a:solidFill>
              <a:latin typeface="Comic Sans MS"/>
              <a:cs typeface="Comic Sans MS"/>
            </a:endParaRPr>
          </a:p>
          <a:p>
            <a:pPr marL="514350" indent="-514350">
              <a:buFont typeface="+mj-lt"/>
              <a:buAutoNum type="arabicPeriod"/>
              <a:defRPr/>
            </a:pPr>
            <a:r>
              <a:rPr lang="en-US" sz="2800" kern="0" dirty="0">
                <a:solidFill>
                  <a:schemeClr val="accent6">
                    <a:lumMod val="75000"/>
                  </a:schemeClr>
                </a:solidFill>
                <a:latin typeface="Comic Sans MS"/>
                <a:cs typeface="Comic Sans MS"/>
              </a:rPr>
              <a:t>Why do cells need to divide</a:t>
            </a:r>
            <a:r>
              <a:rPr lang="en-US" sz="2800" b="1" kern="0" dirty="0">
                <a:solidFill>
                  <a:schemeClr val="accent6">
                    <a:lumMod val="75000"/>
                  </a:schemeClr>
                </a:solidFill>
                <a:latin typeface="Comic Sans MS"/>
                <a:cs typeface="Comic Sans MS"/>
              </a:rPr>
              <a:t>?</a:t>
            </a:r>
          </a:p>
          <a:p>
            <a:pPr marL="514350" indent="-514350">
              <a:buFont typeface="+mj-lt"/>
              <a:buAutoNum type="arabicPeriod"/>
              <a:defRPr/>
            </a:pPr>
            <a:endParaRPr lang="en-US" sz="2800" b="1" kern="0" dirty="0">
              <a:solidFill>
                <a:schemeClr val="accent6">
                  <a:lumMod val="75000"/>
                </a:schemeClr>
              </a:solidFill>
              <a:latin typeface="Comic Sans MS"/>
              <a:cs typeface="Comic Sans MS"/>
            </a:endParaRPr>
          </a:p>
          <a:p>
            <a:pPr marL="514350" indent="-514350">
              <a:buFont typeface="+mj-lt"/>
              <a:buAutoNum type="arabicPeriod"/>
              <a:defRPr/>
            </a:pPr>
            <a:r>
              <a:rPr lang="en-US" sz="2800" kern="0" dirty="0">
                <a:solidFill>
                  <a:srgbClr val="00B050"/>
                </a:solidFill>
                <a:latin typeface="Comic Sans MS"/>
                <a:cs typeface="Comic Sans MS"/>
              </a:rPr>
              <a:t>What could go wrong when cells don’t’ divide properly?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066800"/>
            <a:ext cx="8686800" cy="4832092"/>
          </a:xfrm>
          <a:prstGeom prst="rect">
            <a:avLst/>
          </a:prstGeom>
          <a:noFill/>
        </p:spPr>
        <p:txBody>
          <a:bodyPr wrap="square" rtlCol="0">
            <a:spAutoFit/>
          </a:bodyPr>
          <a:lstStyle/>
          <a:p>
            <a:pPr marL="342900" indent="-342900">
              <a:buAutoNum type="arabicPeriod"/>
            </a:pPr>
            <a:r>
              <a:rPr lang="en-GB" sz="2800" dirty="0"/>
              <a:t>23 </a:t>
            </a:r>
            <a:r>
              <a:rPr lang="en-GB" sz="2800" u="sng" dirty="0"/>
              <a:t>pairs</a:t>
            </a:r>
            <a:r>
              <a:rPr lang="en-GB" sz="2800" dirty="0"/>
              <a:t> of chromosomes (do no except 46)</a:t>
            </a:r>
          </a:p>
          <a:p>
            <a:pPr marL="342900" indent="-342900">
              <a:buAutoNum type="arabicPeriod"/>
            </a:pPr>
            <a:endParaRPr lang="en-GB" sz="2800" dirty="0"/>
          </a:p>
          <a:p>
            <a:pPr marL="342900" indent="-342900">
              <a:buAutoNum type="arabicPeriod"/>
            </a:pPr>
            <a:r>
              <a:rPr lang="en-GB" sz="2800" dirty="0"/>
              <a:t>a) Any one from:</a:t>
            </a:r>
          </a:p>
          <a:p>
            <a:pPr marL="342900" indent="-342900">
              <a:buAutoNum type="arabicPeriod"/>
            </a:pPr>
            <a:endParaRPr lang="en-GB" sz="2800" dirty="0"/>
          </a:p>
          <a:p>
            <a:pPr marL="342900" indent="-342900">
              <a:buFont typeface="Arial" pitchFamily="34" charset="0"/>
              <a:buChar char="•"/>
            </a:pPr>
            <a:r>
              <a:rPr lang="en-GB" sz="2800" dirty="0"/>
              <a:t>	Cells grow to take up space</a:t>
            </a:r>
          </a:p>
          <a:p>
            <a:pPr marL="342900" indent="-342900">
              <a:buFont typeface="Arial" pitchFamily="34" charset="0"/>
              <a:buChar char="•"/>
            </a:pPr>
            <a:r>
              <a:rPr lang="en-GB" sz="2800" dirty="0"/>
              <a:t>	Cells have to get bigger in order to divide (carry out mitosis)</a:t>
            </a:r>
          </a:p>
          <a:p>
            <a:pPr marL="342900" indent="-342900"/>
            <a:endParaRPr lang="en-GB" sz="2800" dirty="0"/>
          </a:p>
          <a:p>
            <a:pPr marL="342900" indent="-342900"/>
            <a:r>
              <a:rPr lang="en-GB" sz="2800" dirty="0"/>
              <a:t>	b) Chromosomes duplicate/copy themselves</a:t>
            </a:r>
          </a:p>
          <a:p>
            <a:pPr marL="342900" indent="-342900"/>
            <a:r>
              <a:rPr lang="en-GB" sz="2800" dirty="0"/>
              <a:t>	     Nuclei divide / chromosomes separate</a:t>
            </a:r>
          </a:p>
          <a:p>
            <a:pPr marL="342900" indent="-342900"/>
            <a:r>
              <a:rPr lang="en-GB" sz="2800" dirty="0"/>
              <a:t>	     Two new identical (daughter) cells are formed</a:t>
            </a:r>
          </a:p>
        </p:txBody>
      </p:sp>
      <p:sp>
        <p:nvSpPr>
          <p:cNvPr id="5" name="TextBox 4"/>
          <p:cNvSpPr txBox="1"/>
          <p:nvPr/>
        </p:nvSpPr>
        <p:spPr>
          <a:xfrm>
            <a:off x="152400" y="228602"/>
            <a:ext cx="4419600" cy="646331"/>
          </a:xfrm>
          <a:prstGeom prst="rect">
            <a:avLst/>
          </a:prstGeom>
          <a:noFill/>
        </p:spPr>
        <p:txBody>
          <a:bodyPr wrap="square" rtlCol="0">
            <a:spAutoFit/>
          </a:bodyPr>
          <a:lstStyle/>
          <a:p>
            <a:r>
              <a:rPr lang="en-GB" sz="3600" dirty="0">
                <a:solidFill>
                  <a:srgbClr val="FF0000"/>
                </a:solidFill>
                <a:latin typeface="Comic Sans MS" pitchFamily="66" charset="0"/>
              </a:rPr>
              <a:t>Self-assessment:</a:t>
            </a:r>
          </a:p>
        </p:txBody>
      </p:sp>
      <p:pic>
        <p:nvPicPr>
          <p:cNvPr id="6" name="Picture 5" descr="Mark, Check, Tick, Red, Correct, Symbol, Choice, Yes"/>
          <p:cNvPicPr>
            <a:picLocks noChangeAspect="1" noChangeArrowheads="1"/>
          </p:cNvPicPr>
          <p:nvPr/>
        </p:nvPicPr>
        <p:blipFill>
          <a:blip r:embed="rId2" cstate="print"/>
          <a:srcRect/>
          <a:stretch>
            <a:fillRect/>
          </a:stretch>
        </p:blipFill>
        <p:spPr bwMode="auto">
          <a:xfrm>
            <a:off x="7772400" y="5470410"/>
            <a:ext cx="1237804" cy="128975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2"/>
            <a:ext cx="2880320" cy="769441"/>
          </a:xfrm>
          <a:prstGeom prst="rect">
            <a:avLst/>
          </a:prstGeom>
          <a:noFill/>
        </p:spPr>
        <p:txBody>
          <a:bodyPr wrap="square" rtlCol="0">
            <a:spAutoFit/>
          </a:bodyPr>
          <a:lstStyle/>
          <a:p>
            <a:r>
              <a:rPr lang="en-GB" sz="4400" dirty="0">
                <a:solidFill>
                  <a:srgbClr val="00B050"/>
                </a:solidFill>
                <a:latin typeface="Comic Sans MS" panose="030F0702030302020204" pitchFamily="66" charset="0"/>
              </a:rPr>
              <a:t>Plenary</a:t>
            </a:r>
          </a:p>
        </p:txBody>
      </p:sp>
      <p:sp>
        <p:nvSpPr>
          <p:cNvPr id="5" name="TextBox 4"/>
          <p:cNvSpPr txBox="1"/>
          <p:nvPr/>
        </p:nvSpPr>
        <p:spPr>
          <a:xfrm>
            <a:off x="762000" y="1371602"/>
            <a:ext cx="4752528" cy="4031873"/>
          </a:xfrm>
          <a:prstGeom prst="rect">
            <a:avLst/>
          </a:prstGeom>
          <a:noFill/>
        </p:spPr>
        <p:txBody>
          <a:bodyPr wrap="square" rtlCol="0">
            <a:spAutoFit/>
          </a:bodyPr>
          <a:lstStyle/>
          <a:p>
            <a:pPr algn="ctr"/>
            <a:r>
              <a:rPr lang="en-GB" sz="3200" dirty="0">
                <a:latin typeface="Comic Sans MS" panose="030F0702030302020204" pitchFamily="66" charset="0"/>
              </a:rPr>
              <a:t>Draw a phone in your book, what have you learnt this lesson?</a:t>
            </a:r>
          </a:p>
          <a:p>
            <a:pPr algn="ctr"/>
            <a:endParaRPr lang="en-GB" sz="3200" dirty="0">
              <a:latin typeface="Comic Sans MS" panose="030F0702030302020204" pitchFamily="66" charset="0"/>
            </a:endParaRPr>
          </a:p>
          <a:p>
            <a:pPr algn="ctr"/>
            <a:r>
              <a:rPr lang="en-GB" sz="3200" dirty="0">
                <a:latin typeface="Comic Sans MS" panose="030F0702030302020204" pitchFamily="66" charset="0"/>
              </a:rPr>
              <a:t>Write a message to your friends or tweet a message to let them know!!!</a:t>
            </a:r>
          </a:p>
        </p:txBody>
      </p:sp>
      <p:pic>
        <p:nvPicPr>
          <p:cNvPr id="5122" name="Picture 2" descr="C:\Users\JodieMay\AppData\Local\Microsoft\Windows\INetCache\IE\026WCPBL\424px-Smartphone_icon.svg[1].png"/>
          <p:cNvPicPr>
            <a:picLocks noChangeAspect="1" noChangeArrowheads="1"/>
          </p:cNvPicPr>
          <p:nvPr/>
        </p:nvPicPr>
        <p:blipFill>
          <a:blip r:embed="rId2" cstate="print"/>
          <a:srcRect/>
          <a:stretch>
            <a:fillRect/>
          </a:stretch>
        </p:blipFill>
        <p:spPr bwMode="auto">
          <a:xfrm>
            <a:off x="5105400" y="762000"/>
            <a:ext cx="4038600" cy="5715000"/>
          </a:xfrm>
          <a:prstGeom prst="rect">
            <a:avLst/>
          </a:prstGeom>
          <a:noFill/>
        </p:spPr>
      </p:pic>
    </p:spTree>
    <p:extLst>
      <p:ext uri="{BB962C8B-B14F-4D97-AF65-F5344CB8AC3E}">
        <p14:creationId xmlns:p14="http://schemas.microsoft.com/office/powerpoint/2010/main" val="3310213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174808" y="1523304"/>
            <a:ext cx="4810680" cy="5038112"/>
          </a:xfrm>
          <a:prstGeom prst="rect">
            <a:avLst/>
          </a:prstGeom>
        </p:spPr>
        <p:txBody>
          <a:bodyPr vert="horz" lIns="68580" tIns="34290" rIns="68580" bIns="3429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l">
              <a:buFont typeface="+mj-lt"/>
              <a:buAutoNum type="arabicPeriod"/>
            </a:pPr>
            <a:r>
              <a:rPr lang="en-GB" sz="1500" dirty="0"/>
              <a:t>What is mitosis?</a:t>
            </a:r>
          </a:p>
          <a:p>
            <a:pPr marL="342900" indent="-342900" algn="l">
              <a:buFont typeface="+mj-lt"/>
              <a:buAutoNum type="arabicPeriod"/>
            </a:pPr>
            <a:endParaRPr lang="en-GB" sz="1500" dirty="0"/>
          </a:p>
          <a:p>
            <a:pPr marL="342900" indent="-342900" algn="l">
              <a:buFont typeface="+mj-lt"/>
              <a:buAutoNum type="arabicPeriod"/>
            </a:pPr>
            <a:r>
              <a:rPr lang="en-GB" sz="1500" dirty="0"/>
              <a:t>Why is mitosis important?</a:t>
            </a:r>
          </a:p>
          <a:p>
            <a:pPr marL="342900" indent="-342900" algn="l">
              <a:buFont typeface="+mj-lt"/>
              <a:buAutoNum type="arabicPeriod"/>
            </a:pPr>
            <a:endParaRPr lang="en-GB" sz="1500" dirty="0"/>
          </a:p>
          <a:p>
            <a:pPr marL="342900" indent="-342900" algn="l">
              <a:buFont typeface="+mj-lt"/>
              <a:buAutoNum type="arabicPeriod"/>
            </a:pPr>
            <a:r>
              <a:rPr lang="en-GB" sz="1500" dirty="0"/>
              <a:t>What is mitosis not good for?</a:t>
            </a:r>
          </a:p>
          <a:p>
            <a:pPr marL="342900" indent="-342900" algn="l">
              <a:buFont typeface="+mj-lt"/>
              <a:buAutoNum type="arabicPeriod"/>
            </a:pPr>
            <a:endParaRPr lang="en-GB" sz="1500" dirty="0"/>
          </a:p>
          <a:p>
            <a:pPr marL="342900" indent="-342900" algn="l">
              <a:buFont typeface="+mj-lt"/>
              <a:buAutoNum type="arabicPeriod"/>
            </a:pPr>
            <a:r>
              <a:rPr lang="en-GB" sz="1500" dirty="0"/>
              <a:t>Are cells dividing all the time?</a:t>
            </a:r>
          </a:p>
          <a:p>
            <a:pPr marL="342900" indent="-342900" algn="l">
              <a:buFont typeface="+mj-lt"/>
              <a:buAutoNum type="arabicPeriod"/>
            </a:pPr>
            <a:endParaRPr lang="en-GB" sz="1500" dirty="0"/>
          </a:p>
          <a:p>
            <a:pPr marL="342900" indent="-342900" algn="l">
              <a:buFont typeface="+mj-lt"/>
              <a:buAutoNum type="arabicPeriod"/>
            </a:pPr>
            <a:r>
              <a:rPr lang="en-GB" sz="1500" dirty="0"/>
              <a:t>What does the nucleus hold?</a:t>
            </a:r>
          </a:p>
          <a:p>
            <a:pPr marL="342900" indent="-342900" algn="l">
              <a:buFont typeface="+mj-lt"/>
              <a:buAutoNum type="arabicPeriod"/>
            </a:pPr>
            <a:endParaRPr lang="en-GB" sz="1500" dirty="0"/>
          </a:p>
          <a:p>
            <a:pPr marL="342900" indent="-342900" algn="l">
              <a:buFont typeface="+mj-lt"/>
              <a:buAutoNum type="arabicPeriod"/>
            </a:pPr>
            <a:r>
              <a:rPr lang="en-GB" sz="1500" dirty="0"/>
              <a:t>What is your DNA organised into?</a:t>
            </a:r>
          </a:p>
          <a:p>
            <a:pPr marL="342900" indent="-342900" algn="l">
              <a:buFont typeface="+mj-lt"/>
              <a:buAutoNum type="arabicPeriod"/>
            </a:pPr>
            <a:endParaRPr lang="en-GB" sz="1500" dirty="0"/>
          </a:p>
          <a:p>
            <a:pPr marL="342900" indent="-342900" algn="l">
              <a:buFont typeface="+mj-lt"/>
              <a:buAutoNum type="arabicPeriod"/>
            </a:pPr>
            <a:r>
              <a:rPr lang="en-GB" sz="1500" dirty="0"/>
              <a:t>How many chromosomes does a human cell hold?</a:t>
            </a:r>
          </a:p>
          <a:p>
            <a:pPr marL="342900" indent="-342900" algn="l">
              <a:buFont typeface="+mj-lt"/>
              <a:buAutoNum type="arabicPeriod"/>
            </a:pPr>
            <a:endParaRPr lang="en-GB" sz="1500" dirty="0"/>
          </a:p>
          <a:p>
            <a:pPr marL="342900" indent="-342900" algn="l">
              <a:buFont typeface="+mj-lt"/>
              <a:buAutoNum type="arabicPeriod"/>
            </a:pPr>
            <a:r>
              <a:rPr lang="en-GB" sz="1500" dirty="0"/>
              <a:t>What does PMAT stand for?</a:t>
            </a:r>
          </a:p>
          <a:p>
            <a:pPr algn="l"/>
            <a:r>
              <a:rPr lang="en-GB" sz="1500" dirty="0"/>
              <a:t> </a:t>
            </a:r>
          </a:p>
          <a:p>
            <a:pPr algn="l"/>
            <a:r>
              <a:rPr lang="en-GB" sz="1500" b="1" dirty="0"/>
              <a:t>P</a:t>
            </a:r>
          </a:p>
          <a:p>
            <a:pPr algn="l"/>
            <a:r>
              <a:rPr lang="en-GB" sz="1500" b="1" dirty="0"/>
              <a:t>M</a:t>
            </a:r>
          </a:p>
          <a:p>
            <a:pPr algn="l"/>
            <a:r>
              <a:rPr lang="en-GB" sz="1500" b="1" dirty="0"/>
              <a:t>A</a:t>
            </a:r>
          </a:p>
          <a:p>
            <a:pPr algn="l"/>
            <a:r>
              <a:rPr lang="en-GB" sz="1500" b="1" dirty="0"/>
              <a:t>T</a:t>
            </a:r>
          </a:p>
        </p:txBody>
      </p:sp>
      <p:sp>
        <p:nvSpPr>
          <p:cNvPr id="5" name="TextBox 4"/>
          <p:cNvSpPr txBox="1"/>
          <p:nvPr/>
        </p:nvSpPr>
        <p:spPr>
          <a:xfrm>
            <a:off x="3037098" y="105508"/>
            <a:ext cx="3086100" cy="507831"/>
          </a:xfrm>
          <a:prstGeom prst="rect">
            <a:avLst/>
          </a:prstGeom>
          <a:noFill/>
        </p:spPr>
        <p:txBody>
          <a:bodyPr wrap="square" rtlCol="0">
            <a:spAutoFit/>
          </a:bodyPr>
          <a:lstStyle/>
          <a:p>
            <a:pPr algn="ctr"/>
            <a:r>
              <a:rPr lang="en-GB" sz="2700" dirty="0">
                <a:latin typeface="Comic Sans MS" pitchFamily="66" charset="0"/>
              </a:rPr>
              <a:t>Mitosis</a:t>
            </a:r>
          </a:p>
        </p:txBody>
      </p:sp>
      <p:sp>
        <p:nvSpPr>
          <p:cNvPr id="7" name="TextBox 6"/>
          <p:cNvSpPr txBox="1"/>
          <p:nvPr/>
        </p:nvSpPr>
        <p:spPr>
          <a:xfrm>
            <a:off x="2061151" y="623056"/>
            <a:ext cx="4924337" cy="923330"/>
          </a:xfrm>
          <a:prstGeom prst="rect">
            <a:avLst/>
          </a:prstGeom>
          <a:noFill/>
        </p:spPr>
        <p:txBody>
          <a:bodyPr wrap="square" rtlCol="0">
            <a:spAutoFit/>
          </a:bodyPr>
          <a:lstStyle/>
          <a:p>
            <a:pPr fontAlgn="t"/>
            <a:r>
              <a:rPr lang="en-GB" sz="1350" b="1" dirty="0"/>
              <a:t>Learning outcomes:</a:t>
            </a:r>
          </a:p>
          <a:p>
            <a:pPr marL="214313" indent="-214313" fontAlgn="t">
              <a:buFont typeface="Arial" panose="020B0604020202020204" pitchFamily="34" charset="0"/>
              <a:buChar char="•"/>
            </a:pPr>
            <a:r>
              <a:rPr lang="en-GB" sz="1350" dirty="0"/>
              <a:t>Draw simple diagrams to describe mitosis.</a:t>
            </a:r>
          </a:p>
          <a:p>
            <a:pPr marL="214313" indent="-214313">
              <a:buFont typeface="Arial" panose="020B0604020202020204" pitchFamily="34" charset="0"/>
              <a:buChar char="•"/>
            </a:pPr>
            <a:r>
              <a:rPr lang="en-GB" sz="1350" dirty="0"/>
              <a:t>Describe how and why body cells divide by.  </a:t>
            </a:r>
          </a:p>
          <a:p>
            <a:endParaRPr lang="en-GB" sz="1350" dirty="0"/>
          </a:p>
        </p:txBody>
      </p:sp>
    </p:spTree>
    <p:extLst>
      <p:ext uri="{BB962C8B-B14F-4D97-AF65-F5344CB8AC3E}">
        <p14:creationId xmlns:p14="http://schemas.microsoft.com/office/powerpoint/2010/main" val="1733882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2247435" y="144851"/>
            <a:ext cx="4763902" cy="4616184"/>
          </a:xfrm>
          <a:prstGeom prst="rect">
            <a:avLst/>
          </a:prstGeom>
        </p:spPr>
      </p:pic>
      <p:sp>
        <p:nvSpPr>
          <p:cNvPr id="2" name="TextBox 1"/>
          <p:cNvSpPr txBox="1"/>
          <p:nvPr/>
        </p:nvSpPr>
        <p:spPr>
          <a:xfrm>
            <a:off x="2118946" y="4937761"/>
            <a:ext cx="5024804" cy="1384995"/>
          </a:xfrm>
          <a:prstGeom prst="rect">
            <a:avLst/>
          </a:prstGeom>
          <a:noFill/>
        </p:spPr>
        <p:txBody>
          <a:bodyPr wrap="square" rtlCol="0">
            <a:spAutoFit/>
          </a:bodyPr>
          <a:lstStyle/>
          <a:p>
            <a:r>
              <a:rPr lang="en-GB" sz="2100" b="1" dirty="0"/>
              <a:t>Extension: Design your own quiz questions:</a:t>
            </a:r>
          </a:p>
          <a:p>
            <a:r>
              <a:rPr lang="en-GB" sz="2100" b="1" dirty="0"/>
              <a:t>1.</a:t>
            </a:r>
          </a:p>
          <a:p>
            <a:endParaRPr lang="en-GB" sz="2100" b="1" dirty="0"/>
          </a:p>
          <a:p>
            <a:r>
              <a:rPr lang="en-GB" sz="2100" b="1" dirty="0"/>
              <a:t>2.</a:t>
            </a:r>
          </a:p>
        </p:txBody>
      </p:sp>
      <p:pic>
        <p:nvPicPr>
          <p:cNvPr id="5" name="Picture 3"/>
          <p:cNvPicPr>
            <a:picLocks noChangeAspect="1" noChangeArrowheads="1"/>
          </p:cNvPicPr>
          <p:nvPr/>
        </p:nvPicPr>
        <p:blipFill>
          <a:blip r:embed="rId4" cstate="print"/>
          <a:srcRect l="47654" t="-295" b="78291"/>
          <a:stretch>
            <a:fillRect/>
          </a:stretch>
        </p:blipFill>
        <p:spPr bwMode="auto">
          <a:xfrm>
            <a:off x="2193681" y="0"/>
            <a:ext cx="2264898" cy="1487659"/>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t="53143" r="54692" b="26425"/>
          <a:stretch>
            <a:fillRect/>
          </a:stretch>
        </p:blipFill>
        <p:spPr bwMode="auto">
          <a:xfrm>
            <a:off x="4876214" y="0"/>
            <a:ext cx="2225703" cy="1498209"/>
          </a:xfrm>
          <a:prstGeom prst="rect">
            <a:avLst/>
          </a:prstGeom>
          <a:noFill/>
          <a:ln w="9525">
            <a:noFill/>
            <a:miter lim="800000"/>
            <a:headEnd/>
            <a:tailEnd/>
          </a:ln>
        </p:spPr>
      </p:pic>
      <p:pic>
        <p:nvPicPr>
          <p:cNvPr id="7" name="Picture 5"/>
          <p:cNvPicPr>
            <a:picLocks noChangeAspect="1" noChangeArrowheads="1"/>
          </p:cNvPicPr>
          <p:nvPr/>
        </p:nvPicPr>
        <p:blipFill>
          <a:blip r:embed="rId4" cstate="print"/>
          <a:srcRect l="50000" t="51572" b="26424"/>
          <a:stretch>
            <a:fillRect/>
          </a:stretch>
        </p:blipFill>
        <p:spPr bwMode="auto">
          <a:xfrm>
            <a:off x="2208627" y="2432832"/>
            <a:ext cx="2228851" cy="1429459"/>
          </a:xfrm>
          <a:prstGeom prst="rect">
            <a:avLst/>
          </a:prstGeom>
          <a:noFill/>
          <a:ln w="9525">
            <a:noFill/>
            <a:miter lim="800000"/>
            <a:headEnd/>
            <a:tailEnd/>
          </a:ln>
        </p:spPr>
      </p:pic>
      <p:pic>
        <p:nvPicPr>
          <p:cNvPr id="8" name="Picture 6"/>
          <p:cNvPicPr>
            <a:picLocks noChangeAspect="1" noChangeArrowheads="1"/>
          </p:cNvPicPr>
          <p:nvPr/>
        </p:nvPicPr>
        <p:blipFill>
          <a:blip r:embed="rId4" cstate="print"/>
          <a:srcRect l="24194" t="76719" r="26539" b="2652"/>
          <a:stretch>
            <a:fillRect/>
          </a:stretch>
        </p:blipFill>
        <p:spPr bwMode="auto">
          <a:xfrm>
            <a:off x="4857750" y="2375682"/>
            <a:ext cx="2124222" cy="1327639"/>
          </a:xfrm>
          <a:prstGeom prst="rect">
            <a:avLst/>
          </a:prstGeom>
          <a:noFill/>
          <a:ln w="9525">
            <a:noFill/>
            <a:miter lim="800000"/>
            <a:headEnd/>
            <a:tailEnd/>
          </a:ln>
        </p:spPr>
      </p:pic>
    </p:spTree>
    <p:extLst>
      <p:ext uri="{BB962C8B-B14F-4D97-AF65-F5344CB8AC3E}">
        <p14:creationId xmlns:p14="http://schemas.microsoft.com/office/powerpoint/2010/main" val="3175162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B5F063-9CF6-4B2A-9745-F7452438C116}"/>
              </a:ext>
            </a:extLst>
          </p:cNvPr>
          <p:cNvSpPr>
            <a:spLocks noGrp="1"/>
          </p:cNvSpPr>
          <p:nvPr>
            <p:ph idx="1"/>
          </p:nvPr>
        </p:nvSpPr>
        <p:spPr>
          <a:xfrm>
            <a:off x="304800" y="1828800"/>
            <a:ext cx="8610600" cy="4800600"/>
          </a:xfrm>
        </p:spPr>
        <p:txBody>
          <a:bodyPr/>
          <a:lstStyle/>
          <a:p>
            <a:pPr marL="0" indent="0">
              <a:buNone/>
            </a:pPr>
            <a:r>
              <a:rPr lang="en-GB" dirty="0"/>
              <a:t>GOOD PROGRESS:</a:t>
            </a:r>
          </a:p>
          <a:p>
            <a:pPr marL="0" indent="0">
              <a:buNone/>
            </a:pPr>
            <a:r>
              <a:rPr lang="en-GB" dirty="0">
                <a:solidFill>
                  <a:srgbClr val="002060"/>
                </a:solidFill>
              </a:rPr>
              <a:t>To be able to identify simple diagrams representing stages of mitosis</a:t>
            </a:r>
          </a:p>
          <a:p>
            <a:pPr marL="0" indent="0">
              <a:buNone/>
            </a:pPr>
            <a:endParaRPr lang="en-GB" dirty="0"/>
          </a:p>
          <a:p>
            <a:pPr marL="0" indent="0">
              <a:buNone/>
            </a:pPr>
            <a:endParaRPr lang="en-GB" dirty="0"/>
          </a:p>
          <a:p>
            <a:pPr marL="0" indent="0">
              <a:buNone/>
            </a:pPr>
            <a:r>
              <a:rPr lang="en-GB" dirty="0"/>
              <a:t>OUTSTANDING PROGRESS:</a:t>
            </a:r>
            <a:br>
              <a:rPr lang="en-GB" dirty="0"/>
            </a:br>
            <a:r>
              <a:rPr lang="en-GB" dirty="0">
                <a:solidFill>
                  <a:srgbClr val="002060"/>
                </a:solidFill>
              </a:rPr>
              <a:t>Be able to describe, simply, what happens during prophase, metaphase, anaphase and </a:t>
            </a:r>
            <a:r>
              <a:rPr lang="en-GB" dirty="0" err="1">
                <a:solidFill>
                  <a:srgbClr val="002060"/>
                </a:solidFill>
              </a:rPr>
              <a:t>telephase</a:t>
            </a:r>
            <a:endParaRPr lang="en-GB" dirty="0">
              <a:solidFill>
                <a:srgbClr val="002060"/>
              </a:solidFill>
            </a:endParaRPr>
          </a:p>
          <a:p>
            <a:pPr marL="0" indent="0">
              <a:buNone/>
            </a:pPr>
            <a:endParaRPr lang="en-GB" dirty="0"/>
          </a:p>
        </p:txBody>
      </p:sp>
      <p:sp>
        <p:nvSpPr>
          <p:cNvPr id="7" name="Rectangle: Rounded Corners 6">
            <a:extLst>
              <a:ext uri="{FF2B5EF4-FFF2-40B4-BE49-F238E27FC236}">
                <a16:creationId xmlns:a16="http://schemas.microsoft.com/office/drawing/2014/main" id="{0BF158EA-583B-4FB4-AE40-293B10DE0766}"/>
              </a:ext>
            </a:extLst>
          </p:cNvPr>
          <p:cNvSpPr/>
          <p:nvPr/>
        </p:nvSpPr>
        <p:spPr>
          <a:xfrm>
            <a:off x="228600" y="228600"/>
            <a:ext cx="8686800" cy="1371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6D86800F-00C6-4FAB-B275-C286A18884B2}"/>
              </a:ext>
            </a:extLst>
          </p:cNvPr>
          <p:cNvSpPr txBox="1">
            <a:spLocks/>
          </p:cNvSpPr>
          <p:nvPr/>
        </p:nvSpPr>
        <p:spPr>
          <a:xfrm>
            <a:off x="228600" y="228601"/>
            <a:ext cx="86868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dirty="0">
                <a:latin typeface="Comic Sans MS" pitchFamily="66" charset="0"/>
              </a:rPr>
              <a:t>Progress indicators</a:t>
            </a:r>
          </a:p>
        </p:txBody>
      </p:sp>
    </p:spTree>
    <p:extLst>
      <p:ext uri="{BB962C8B-B14F-4D97-AF65-F5344CB8AC3E}">
        <p14:creationId xmlns:p14="http://schemas.microsoft.com/office/powerpoint/2010/main" val="1949585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1225368"/>
          </a:xfrm>
        </p:spPr>
        <p:txBody>
          <a:bodyPr>
            <a:noAutofit/>
          </a:bodyPr>
          <a:lstStyle/>
          <a:p>
            <a:pPr algn="ctr"/>
            <a:r>
              <a:rPr lang="en-GB" dirty="0">
                <a:latin typeface="Comic Sans MS" panose="030F0702030302020204" pitchFamily="66" charset="0"/>
              </a:rPr>
              <a:t>Mitosis is a type of cell division!</a:t>
            </a:r>
          </a:p>
        </p:txBody>
      </p:sp>
      <p:sp>
        <p:nvSpPr>
          <p:cNvPr id="3" name="Content Placeholder 2"/>
          <p:cNvSpPr>
            <a:spLocks noGrp="1"/>
          </p:cNvSpPr>
          <p:nvPr>
            <p:ph idx="1"/>
          </p:nvPr>
        </p:nvSpPr>
        <p:spPr>
          <a:xfrm>
            <a:off x="152400" y="1676400"/>
            <a:ext cx="8839200" cy="2302238"/>
          </a:xfrm>
        </p:spPr>
        <p:txBody>
          <a:bodyPr>
            <a:normAutofit lnSpcReduction="10000"/>
          </a:bodyPr>
          <a:lstStyle/>
          <a:p>
            <a:pPr marL="0" indent="0">
              <a:buNone/>
            </a:pPr>
            <a:r>
              <a:rPr lang="en-GB" dirty="0">
                <a:latin typeface="Comic Sans MS" panose="030F0702030302020204" pitchFamily="66" charset="0"/>
              </a:rPr>
              <a:t>We need mitosis to happen for a number of reasons, most importantly we need Mitosis for:</a:t>
            </a:r>
          </a:p>
          <a:p>
            <a:pPr marL="0" indent="0">
              <a:buNone/>
            </a:pPr>
            <a:endParaRPr lang="en-GB" dirty="0">
              <a:latin typeface="Comic Sans MS" panose="030F0702030302020204" pitchFamily="66" charset="0"/>
            </a:endParaRPr>
          </a:p>
          <a:p>
            <a:r>
              <a:rPr lang="en-GB" dirty="0">
                <a:latin typeface="Comic Sans MS" panose="030F0702030302020204" pitchFamily="66" charset="0"/>
              </a:rPr>
              <a:t>Growth</a:t>
            </a:r>
          </a:p>
          <a:p>
            <a:r>
              <a:rPr lang="en-GB" dirty="0">
                <a:latin typeface="Comic Sans MS" panose="030F0702030302020204" pitchFamily="66" charset="0"/>
              </a:rPr>
              <a:t>Repair</a:t>
            </a:r>
          </a:p>
        </p:txBody>
      </p:sp>
      <p:pic>
        <p:nvPicPr>
          <p:cNvPr id="1026" name="Picture 2"/>
          <p:cNvPicPr>
            <a:picLocks noChangeAspect="1" noChangeArrowheads="1"/>
          </p:cNvPicPr>
          <p:nvPr/>
        </p:nvPicPr>
        <p:blipFill>
          <a:blip r:embed="rId3" cstate="print"/>
          <a:srcRect/>
          <a:stretch>
            <a:fillRect/>
          </a:stretch>
        </p:blipFill>
        <p:spPr bwMode="auto">
          <a:xfrm>
            <a:off x="685800" y="4038602"/>
            <a:ext cx="7449974" cy="2465775"/>
          </a:xfrm>
          <a:prstGeom prst="rect">
            <a:avLst/>
          </a:prstGeom>
          <a:noFill/>
          <a:ln w="9525">
            <a:noFill/>
            <a:miter lim="800000"/>
            <a:headEnd/>
            <a:tailEnd/>
          </a:ln>
        </p:spPr>
      </p:pic>
    </p:spTree>
    <p:extLst>
      <p:ext uri="{BB962C8B-B14F-4D97-AF65-F5344CB8AC3E}">
        <p14:creationId xmlns:p14="http://schemas.microsoft.com/office/powerpoint/2010/main" val="2027359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5944" y="940528"/>
            <a:ext cx="6740434" cy="5632311"/>
          </a:xfrm>
          <a:prstGeom prst="rect">
            <a:avLst/>
          </a:prstGeom>
        </p:spPr>
        <p:txBody>
          <a:bodyPr wrap="square">
            <a:spAutoFit/>
          </a:bodyPr>
          <a:lstStyle/>
          <a:p>
            <a:pPr marL="457200" indent="-457200">
              <a:buFont typeface="+mj-lt"/>
              <a:buAutoNum type="arabicPeriod"/>
            </a:pPr>
            <a:r>
              <a:rPr lang="en-GB" dirty="0"/>
              <a:t>What is mitosis?</a:t>
            </a:r>
          </a:p>
          <a:p>
            <a:pPr marL="457200" indent="-457200">
              <a:buFont typeface="+mj-lt"/>
              <a:buAutoNum type="arabicPeriod"/>
            </a:pPr>
            <a:endParaRPr lang="en-GB" dirty="0"/>
          </a:p>
          <a:p>
            <a:pPr marL="457200" indent="-457200">
              <a:buFont typeface="+mj-lt"/>
              <a:buAutoNum type="arabicPeriod"/>
            </a:pPr>
            <a:r>
              <a:rPr lang="en-GB" dirty="0"/>
              <a:t>Why is mitosis important?</a:t>
            </a:r>
          </a:p>
          <a:p>
            <a:pPr marL="457200" indent="-457200">
              <a:buFont typeface="+mj-lt"/>
              <a:buAutoNum type="arabicPeriod"/>
            </a:pPr>
            <a:endParaRPr lang="en-GB" dirty="0"/>
          </a:p>
          <a:p>
            <a:pPr marL="457200" indent="-457200">
              <a:buFont typeface="+mj-lt"/>
              <a:buAutoNum type="arabicPeriod"/>
            </a:pPr>
            <a:r>
              <a:rPr lang="en-GB" dirty="0"/>
              <a:t>What is mitosis not good for?</a:t>
            </a:r>
          </a:p>
          <a:p>
            <a:pPr marL="457200" indent="-457200">
              <a:buFont typeface="+mj-lt"/>
              <a:buAutoNum type="arabicPeriod"/>
            </a:pPr>
            <a:endParaRPr lang="en-GB" dirty="0"/>
          </a:p>
          <a:p>
            <a:pPr marL="457200" indent="-457200">
              <a:buFont typeface="+mj-lt"/>
              <a:buAutoNum type="arabicPeriod"/>
            </a:pPr>
            <a:r>
              <a:rPr lang="en-GB" dirty="0"/>
              <a:t>Are cells dividing all the time?</a:t>
            </a:r>
          </a:p>
          <a:p>
            <a:pPr marL="457200" indent="-457200">
              <a:buFont typeface="+mj-lt"/>
              <a:buAutoNum type="arabicPeriod"/>
            </a:pPr>
            <a:endParaRPr lang="en-GB" dirty="0"/>
          </a:p>
          <a:p>
            <a:pPr marL="457200" indent="-457200">
              <a:buFont typeface="+mj-lt"/>
              <a:buAutoNum type="arabicPeriod"/>
            </a:pPr>
            <a:r>
              <a:rPr lang="en-GB" dirty="0"/>
              <a:t>What does the nucleus hold?</a:t>
            </a:r>
          </a:p>
          <a:p>
            <a:pPr marL="457200" indent="-457200">
              <a:buFont typeface="+mj-lt"/>
              <a:buAutoNum type="arabicPeriod"/>
            </a:pPr>
            <a:endParaRPr lang="en-GB" dirty="0"/>
          </a:p>
          <a:p>
            <a:pPr marL="457200" indent="-457200">
              <a:buFont typeface="+mj-lt"/>
              <a:buAutoNum type="arabicPeriod"/>
            </a:pPr>
            <a:r>
              <a:rPr lang="en-GB" dirty="0"/>
              <a:t>What is your DNA organised into?</a:t>
            </a:r>
          </a:p>
          <a:p>
            <a:pPr marL="457200" indent="-457200">
              <a:buFont typeface="+mj-lt"/>
              <a:buAutoNum type="arabicPeriod"/>
            </a:pPr>
            <a:endParaRPr lang="en-GB" dirty="0"/>
          </a:p>
          <a:p>
            <a:pPr marL="457200" indent="-457200">
              <a:buFont typeface="+mj-lt"/>
              <a:buAutoNum type="arabicPeriod"/>
            </a:pPr>
            <a:r>
              <a:rPr lang="en-GB" dirty="0"/>
              <a:t>How many chromosomes does a human cell hold?</a:t>
            </a:r>
          </a:p>
          <a:p>
            <a:pPr marL="457200" indent="-457200">
              <a:buFont typeface="+mj-lt"/>
              <a:buAutoNum type="arabicPeriod"/>
            </a:pPr>
            <a:endParaRPr lang="en-GB" dirty="0"/>
          </a:p>
          <a:p>
            <a:pPr marL="457200" indent="-457200">
              <a:buFont typeface="+mj-lt"/>
              <a:buAutoNum type="arabicPeriod"/>
            </a:pPr>
            <a:r>
              <a:rPr lang="en-GB" dirty="0"/>
              <a:t>What does PMAT stand for?</a:t>
            </a:r>
          </a:p>
          <a:p>
            <a:r>
              <a:rPr lang="en-GB" dirty="0"/>
              <a:t> </a:t>
            </a:r>
          </a:p>
          <a:p>
            <a:r>
              <a:rPr lang="en-GB" b="1" dirty="0"/>
              <a:t>P</a:t>
            </a:r>
          </a:p>
          <a:p>
            <a:r>
              <a:rPr lang="en-GB" b="1" dirty="0"/>
              <a:t>M</a:t>
            </a:r>
          </a:p>
          <a:p>
            <a:r>
              <a:rPr lang="en-GB" b="1" dirty="0"/>
              <a:t>A</a:t>
            </a:r>
          </a:p>
          <a:p>
            <a:r>
              <a:rPr lang="en-GB" b="1" dirty="0"/>
              <a:t>T</a:t>
            </a:r>
          </a:p>
        </p:txBody>
      </p:sp>
      <p:sp>
        <p:nvSpPr>
          <p:cNvPr id="6" name="Rectangle 5"/>
          <p:cNvSpPr/>
          <p:nvPr/>
        </p:nvSpPr>
        <p:spPr>
          <a:xfrm>
            <a:off x="3814355" y="5495619"/>
            <a:ext cx="5172892" cy="1077218"/>
          </a:xfrm>
          <a:prstGeom prst="rect">
            <a:avLst/>
          </a:prstGeom>
        </p:spPr>
        <p:txBody>
          <a:bodyPr wrap="square">
            <a:spAutoFit/>
          </a:bodyPr>
          <a:lstStyle/>
          <a:p>
            <a:pPr algn="ctr"/>
            <a:r>
              <a:rPr lang="en-GB" sz="1600" dirty="0">
                <a:hlinkClick r:id="rId3"/>
              </a:rPr>
              <a:t>http://www.bing.com/videos/search?q=teaching+lesson+on+mitosis&amp;&amp;view=detail&amp;mid=31064B0D87467EE99E9631064B0D87467EE99E96&amp;rvsmid=83EFBAC8B2F51563007783EFBAC8B2F515630077&amp;fsscr=0&amp;FORM=VDFSRV</a:t>
            </a:r>
            <a:endParaRPr lang="en-GB" sz="1600" dirty="0"/>
          </a:p>
        </p:txBody>
      </p:sp>
      <p:sp>
        <p:nvSpPr>
          <p:cNvPr id="7" name="TextBox 6"/>
          <p:cNvSpPr txBox="1"/>
          <p:nvPr/>
        </p:nvSpPr>
        <p:spPr>
          <a:xfrm>
            <a:off x="195946" y="248197"/>
            <a:ext cx="8791303" cy="461665"/>
          </a:xfrm>
          <a:prstGeom prst="rect">
            <a:avLst/>
          </a:prstGeom>
          <a:noFill/>
        </p:spPr>
        <p:txBody>
          <a:bodyPr wrap="square" rtlCol="0">
            <a:spAutoFit/>
          </a:bodyPr>
          <a:lstStyle/>
          <a:p>
            <a:r>
              <a:rPr lang="en-GB" sz="2400" b="1" dirty="0">
                <a:solidFill>
                  <a:srgbClr val="0070C0"/>
                </a:solidFill>
                <a:latin typeface="Comic Sans MS" panose="030F0702030302020204" pitchFamily="66" charset="0"/>
              </a:rPr>
              <a:t>Task: </a:t>
            </a:r>
            <a:r>
              <a:rPr lang="en-GB" sz="2400" dirty="0">
                <a:solidFill>
                  <a:srgbClr val="002060"/>
                </a:solidFill>
                <a:latin typeface="Comic Sans MS" panose="030F0702030302020204" pitchFamily="66" charset="0"/>
              </a:rPr>
              <a:t>Complete the questions as we watch the video</a:t>
            </a:r>
          </a:p>
        </p:txBody>
      </p:sp>
    </p:spTree>
    <p:extLst>
      <p:ext uri="{BB962C8B-B14F-4D97-AF65-F5344CB8AC3E}">
        <p14:creationId xmlns:p14="http://schemas.microsoft.com/office/powerpoint/2010/main" val="3687806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
            <a:ext cx="6740434" cy="6863417"/>
          </a:xfrm>
          <a:prstGeom prst="rect">
            <a:avLst/>
          </a:prstGeom>
        </p:spPr>
        <p:txBody>
          <a:bodyPr wrap="square">
            <a:spAutoFit/>
          </a:bodyPr>
          <a:lstStyle/>
          <a:p>
            <a:pPr marL="457200" indent="-457200">
              <a:buFont typeface="+mj-lt"/>
              <a:buAutoNum type="arabicPeriod"/>
            </a:pPr>
            <a:r>
              <a:rPr lang="en-GB" sz="2200" dirty="0"/>
              <a:t>What is mitosis?</a:t>
            </a:r>
          </a:p>
          <a:p>
            <a:pPr marL="457200" indent="-457200">
              <a:buFont typeface="+mj-lt"/>
              <a:buAutoNum type="arabicPeriod"/>
            </a:pPr>
            <a:endParaRPr lang="en-GB" sz="2200" dirty="0"/>
          </a:p>
          <a:p>
            <a:pPr marL="457200" indent="-457200">
              <a:buFont typeface="+mj-lt"/>
              <a:buAutoNum type="arabicPeriod"/>
            </a:pPr>
            <a:r>
              <a:rPr lang="en-GB" sz="2200" dirty="0"/>
              <a:t>Why is mitosis important?</a:t>
            </a:r>
          </a:p>
          <a:p>
            <a:pPr marL="457200" indent="-457200">
              <a:buFont typeface="+mj-lt"/>
              <a:buAutoNum type="arabicPeriod"/>
            </a:pPr>
            <a:endParaRPr lang="en-GB" sz="2200" dirty="0"/>
          </a:p>
          <a:p>
            <a:pPr marL="457200" indent="-457200">
              <a:buFont typeface="+mj-lt"/>
              <a:buAutoNum type="arabicPeriod"/>
            </a:pPr>
            <a:r>
              <a:rPr lang="en-GB" sz="2200" dirty="0"/>
              <a:t>What is mitosis not good for?</a:t>
            </a:r>
          </a:p>
          <a:p>
            <a:pPr marL="457200" indent="-457200">
              <a:buFont typeface="+mj-lt"/>
              <a:buAutoNum type="arabicPeriod"/>
            </a:pPr>
            <a:endParaRPr lang="en-GB" sz="2200" dirty="0"/>
          </a:p>
          <a:p>
            <a:pPr marL="457200" indent="-457200">
              <a:buFont typeface="+mj-lt"/>
              <a:buAutoNum type="arabicPeriod"/>
            </a:pPr>
            <a:r>
              <a:rPr lang="en-GB" sz="2200" dirty="0"/>
              <a:t>Are cells dividing all the time?</a:t>
            </a:r>
          </a:p>
          <a:p>
            <a:pPr marL="457200" indent="-457200">
              <a:buFont typeface="+mj-lt"/>
              <a:buAutoNum type="arabicPeriod"/>
            </a:pPr>
            <a:endParaRPr lang="en-GB" sz="2200" dirty="0"/>
          </a:p>
          <a:p>
            <a:pPr marL="457200" indent="-457200">
              <a:buFont typeface="+mj-lt"/>
              <a:buAutoNum type="arabicPeriod"/>
            </a:pPr>
            <a:r>
              <a:rPr lang="en-GB" sz="2200" dirty="0"/>
              <a:t>What does the nucleus hold?</a:t>
            </a:r>
          </a:p>
          <a:p>
            <a:pPr marL="457200" indent="-457200">
              <a:buFont typeface="+mj-lt"/>
              <a:buAutoNum type="arabicPeriod"/>
            </a:pPr>
            <a:endParaRPr lang="en-GB" sz="2200" dirty="0"/>
          </a:p>
          <a:p>
            <a:pPr marL="457200" indent="-457200">
              <a:buFont typeface="+mj-lt"/>
              <a:buAutoNum type="arabicPeriod"/>
            </a:pPr>
            <a:r>
              <a:rPr lang="en-GB" sz="2200" dirty="0"/>
              <a:t>What is your DNA organised into?</a:t>
            </a:r>
          </a:p>
          <a:p>
            <a:pPr marL="457200" indent="-457200">
              <a:buFont typeface="+mj-lt"/>
              <a:buAutoNum type="arabicPeriod"/>
            </a:pPr>
            <a:endParaRPr lang="en-GB" sz="2200" dirty="0"/>
          </a:p>
          <a:p>
            <a:pPr marL="457200" indent="-457200">
              <a:buFont typeface="+mj-lt"/>
              <a:buAutoNum type="arabicPeriod"/>
            </a:pPr>
            <a:r>
              <a:rPr lang="en-GB" sz="2200" dirty="0"/>
              <a:t>How many chromosomes does a human cell hold?</a:t>
            </a:r>
          </a:p>
          <a:p>
            <a:pPr marL="457200" indent="-457200">
              <a:buFont typeface="+mj-lt"/>
              <a:buAutoNum type="arabicPeriod"/>
            </a:pPr>
            <a:endParaRPr lang="en-GB" sz="2200" dirty="0"/>
          </a:p>
          <a:p>
            <a:pPr marL="457200" indent="-457200">
              <a:buFont typeface="+mj-lt"/>
              <a:buAutoNum type="arabicPeriod"/>
            </a:pPr>
            <a:r>
              <a:rPr lang="en-GB" sz="2200" dirty="0"/>
              <a:t>What does PMAT stand for?</a:t>
            </a:r>
          </a:p>
          <a:p>
            <a:r>
              <a:rPr lang="en-GB" sz="2200" dirty="0"/>
              <a:t> </a:t>
            </a:r>
          </a:p>
          <a:p>
            <a:r>
              <a:rPr lang="en-GB" sz="2200" b="1" dirty="0"/>
              <a:t>P</a:t>
            </a:r>
          </a:p>
          <a:p>
            <a:r>
              <a:rPr lang="en-GB" sz="2200" b="1" dirty="0"/>
              <a:t>M</a:t>
            </a:r>
          </a:p>
          <a:p>
            <a:r>
              <a:rPr lang="en-GB" sz="2200" b="1" dirty="0"/>
              <a:t>A</a:t>
            </a:r>
          </a:p>
          <a:p>
            <a:r>
              <a:rPr lang="en-GB" sz="2200" b="1" dirty="0"/>
              <a:t>T</a:t>
            </a:r>
          </a:p>
        </p:txBody>
      </p:sp>
      <p:sp>
        <p:nvSpPr>
          <p:cNvPr id="7" name="TextBox 6"/>
          <p:cNvSpPr txBox="1"/>
          <p:nvPr/>
        </p:nvSpPr>
        <p:spPr>
          <a:xfrm>
            <a:off x="2514600" y="152400"/>
            <a:ext cx="3352800" cy="381000"/>
          </a:xfrm>
          <a:prstGeom prst="rect">
            <a:avLst/>
          </a:prstGeom>
          <a:noFill/>
        </p:spPr>
        <p:txBody>
          <a:bodyPr wrap="square" rtlCol="0">
            <a:spAutoFit/>
          </a:bodyPr>
          <a:lstStyle/>
          <a:p>
            <a:r>
              <a:rPr lang="en-GB" dirty="0">
                <a:solidFill>
                  <a:srgbClr val="FF0000"/>
                </a:solidFill>
              </a:rPr>
              <a:t>Mitosis is a type of cell division</a:t>
            </a:r>
          </a:p>
        </p:txBody>
      </p:sp>
      <p:sp>
        <p:nvSpPr>
          <p:cNvPr id="8" name="TextBox 7"/>
          <p:cNvSpPr txBox="1"/>
          <p:nvPr/>
        </p:nvSpPr>
        <p:spPr>
          <a:xfrm>
            <a:off x="3657600" y="685800"/>
            <a:ext cx="3352800" cy="381000"/>
          </a:xfrm>
          <a:prstGeom prst="rect">
            <a:avLst/>
          </a:prstGeom>
          <a:noFill/>
        </p:spPr>
        <p:txBody>
          <a:bodyPr wrap="square" rtlCol="0">
            <a:spAutoFit/>
          </a:bodyPr>
          <a:lstStyle/>
          <a:p>
            <a:r>
              <a:rPr lang="en-GB" dirty="0">
                <a:solidFill>
                  <a:srgbClr val="FF0000"/>
                </a:solidFill>
              </a:rPr>
              <a:t>Growth &amp; repair </a:t>
            </a:r>
          </a:p>
        </p:txBody>
      </p:sp>
      <p:sp>
        <p:nvSpPr>
          <p:cNvPr id="9" name="TextBox 8"/>
          <p:cNvSpPr txBox="1"/>
          <p:nvPr/>
        </p:nvSpPr>
        <p:spPr>
          <a:xfrm>
            <a:off x="3886200" y="1219202"/>
            <a:ext cx="4953000" cy="646331"/>
          </a:xfrm>
          <a:prstGeom prst="rect">
            <a:avLst/>
          </a:prstGeom>
          <a:noFill/>
        </p:spPr>
        <p:txBody>
          <a:bodyPr wrap="square" rtlCol="0">
            <a:spAutoFit/>
          </a:bodyPr>
          <a:lstStyle/>
          <a:p>
            <a:r>
              <a:rPr lang="en-GB" dirty="0">
                <a:solidFill>
                  <a:srgbClr val="FF0000"/>
                </a:solidFill>
              </a:rPr>
              <a:t>Mitosis does not make sperm or egg cells, that is a process called meiosis</a:t>
            </a:r>
          </a:p>
        </p:txBody>
      </p:sp>
      <p:sp>
        <p:nvSpPr>
          <p:cNvPr id="10" name="TextBox 9"/>
          <p:cNvSpPr txBox="1"/>
          <p:nvPr/>
        </p:nvSpPr>
        <p:spPr>
          <a:xfrm>
            <a:off x="3962400" y="1905000"/>
            <a:ext cx="5181600" cy="923330"/>
          </a:xfrm>
          <a:prstGeom prst="rect">
            <a:avLst/>
          </a:prstGeom>
          <a:noFill/>
        </p:spPr>
        <p:txBody>
          <a:bodyPr wrap="square" rtlCol="0">
            <a:spAutoFit/>
          </a:bodyPr>
          <a:lstStyle/>
          <a:p>
            <a:r>
              <a:rPr lang="en-GB" dirty="0">
                <a:solidFill>
                  <a:srgbClr val="FF0000"/>
                </a:solidFill>
              </a:rPr>
              <a:t>No, they do not divide all of the time. Otherwise this might lead to uncontrollable cell division, this can lead to cancer.</a:t>
            </a:r>
          </a:p>
        </p:txBody>
      </p:sp>
      <p:sp>
        <p:nvSpPr>
          <p:cNvPr id="11" name="TextBox 10"/>
          <p:cNvSpPr txBox="1"/>
          <p:nvPr/>
        </p:nvSpPr>
        <p:spPr>
          <a:xfrm>
            <a:off x="3886200" y="2895600"/>
            <a:ext cx="4953000" cy="369332"/>
          </a:xfrm>
          <a:prstGeom prst="rect">
            <a:avLst/>
          </a:prstGeom>
          <a:noFill/>
        </p:spPr>
        <p:txBody>
          <a:bodyPr wrap="square" rtlCol="0">
            <a:spAutoFit/>
          </a:bodyPr>
          <a:lstStyle/>
          <a:p>
            <a:r>
              <a:rPr lang="en-GB" dirty="0">
                <a:solidFill>
                  <a:srgbClr val="FF0000"/>
                </a:solidFill>
              </a:rPr>
              <a:t>DNA</a:t>
            </a:r>
          </a:p>
        </p:txBody>
      </p:sp>
      <p:sp>
        <p:nvSpPr>
          <p:cNvPr id="12" name="TextBox 11"/>
          <p:cNvSpPr txBox="1"/>
          <p:nvPr/>
        </p:nvSpPr>
        <p:spPr>
          <a:xfrm>
            <a:off x="4419600" y="3505200"/>
            <a:ext cx="4953000" cy="369332"/>
          </a:xfrm>
          <a:prstGeom prst="rect">
            <a:avLst/>
          </a:prstGeom>
          <a:noFill/>
        </p:spPr>
        <p:txBody>
          <a:bodyPr wrap="square" rtlCol="0">
            <a:spAutoFit/>
          </a:bodyPr>
          <a:lstStyle/>
          <a:p>
            <a:r>
              <a:rPr lang="en-GB" dirty="0">
                <a:solidFill>
                  <a:srgbClr val="FF0000"/>
                </a:solidFill>
              </a:rPr>
              <a:t>Chromosomes</a:t>
            </a:r>
          </a:p>
        </p:txBody>
      </p:sp>
      <p:sp>
        <p:nvSpPr>
          <p:cNvPr id="13" name="TextBox 12"/>
          <p:cNvSpPr txBox="1"/>
          <p:nvPr/>
        </p:nvSpPr>
        <p:spPr>
          <a:xfrm>
            <a:off x="6096000" y="4419600"/>
            <a:ext cx="3048000" cy="369332"/>
          </a:xfrm>
          <a:prstGeom prst="rect">
            <a:avLst/>
          </a:prstGeom>
          <a:noFill/>
        </p:spPr>
        <p:txBody>
          <a:bodyPr wrap="square" rtlCol="0">
            <a:spAutoFit/>
          </a:bodyPr>
          <a:lstStyle/>
          <a:p>
            <a:r>
              <a:rPr lang="en-GB" dirty="0">
                <a:solidFill>
                  <a:srgbClr val="FF0000"/>
                </a:solidFill>
              </a:rPr>
              <a:t>46 – 23 pairs of chromosomes</a:t>
            </a:r>
          </a:p>
        </p:txBody>
      </p:sp>
      <p:sp>
        <p:nvSpPr>
          <p:cNvPr id="14" name="TextBox 13"/>
          <p:cNvSpPr txBox="1"/>
          <p:nvPr/>
        </p:nvSpPr>
        <p:spPr>
          <a:xfrm>
            <a:off x="457200" y="5410200"/>
            <a:ext cx="3048000" cy="369332"/>
          </a:xfrm>
          <a:prstGeom prst="rect">
            <a:avLst/>
          </a:prstGeom>
          <a:noFill/>
        </p:spPr>
        <p:txBody>
          <a:bodyPr wrap="square" rtlCol="0">
            <a:spAutoFit/>
          </a:bodyPr>
          <a:lstStyle/>
          <a:p>
            <a:r>
              <a:rPr lang="en-GB" dirty="0" err="1">
                <a:solidFill>
                  <a:srgbClr val="FF0000"/>
                </a:solidFill>
              </a:rPr>
              <a:t>Propahse</a:t>
            </a:r>
            <a:endParaRPr lang="en-GB" dirty="0">
              <a:solidFill>
                <a:srgbClr val="FF0000"/>
              </a:solidFill>
            </a:endParaRPr>
          </a:p>
        </p:txBody>
      </p:sp>
      <p:sp>
        <p:nvSpPr>
          <p:cNvPr id="15" name="TextBox 14"/>
          <p:cNvSpPr txBox="1"/>
          <p:nvPr/>
        </p:nvSpPr>
        <p:spPr>
          <a:xfrm>
            <a:off x="457200" y="5715000"/>
            <a:ext cx="3048000" cy="369332"/>
          </a:xfrm>
          <a:prstGeom prst="rect">
            <a:avLst/>
          </a:prstGeom>
          <a:noFill/>
        </p:spPr>
        <p:txBody>
          <a:bodyPr wrap="square" rtlCol="0">
            <a:spAutoFit/>
          </a:bodyPr>
          <a:lstStyle/>
          <a:p>
            <a:r>
              <a:rPr lang="en-GB" dirty="0" err="1">
                <a:solidFill>
                  <a:srgbClr val="FF0000"/>
                </a:solidFill>
              </a:rPr>
              <a:t>Metapahse</a:t>
            </a:r>
            <a:endParaRPr lang="en-GB" dirty="0">
              <a:solidFill>
                <a:srgbClr val="FF0000"/>
              </a:solidFill>
            </a:endParaRPr>
          </a:p>
        </p:txBody>
      </p:sp>
      <p:sp>
        <p:nvSpPr>
          <p:cNvPr id="16" name="TextBox 15"/>
          <p:cNvSpPr txBox="1"/>
          <p:nvPr/>
        </p:nvSpPr>
        <p:spPr>
          <a:xfrm>
            <a:off x="457200" y="6096000"/>
            <a:ext cx="3048000" cy="369332"/>
          </a:xfrm>
          <a:prstGeom prst="rect">
            <a:avLst/>
          </a:prstGeom>
          <a:noFill/>
        </p:spPr>
        <p:txBody>
          <a:bodyPr wrap="square" rtlCol="0">
            <a:spAutoFit/>
          </a:bodyPr>
          <a:lstStyle/>
          <a:p>
            <a:r>
              <a:rPr lang="en-GB" dirty="0" err="1">
                <a:solidFill>
                  <a:srgbClr val="FF0000"/>
                </a:solidFill>
              </a:rPr>
              <a:t>Anapahse</a:t>
            </a:r>
            <a:endParaRPr lang="en-GB" dirty="0">
              <a:solidFill>
                <a:srgbClr val="FF0000"/>
              </a:solidFill>
            </a:endParaRPr>
          </a:p>
        </p:txBody>
      </p:sp>
      <p:sp>
        <p:nvSpPr>
          <p:cNvPr id="17" name="TextBox 16"/>
          <p:cNvSpPr txBox="1"/>
          <p:nvPr/>
        </p:nvSpPr>
        <p:spPr>
          <a:xfrm>
            <a:off x="457200" y="6488668"/>
            <a:ext cx="3048000" cy="369332"/>
          </a:xfrm>
          <a:prstGeom prst="rect">
            <a:avLst/>
          </a:prstGeom>
          <a:noFill/>
        </p:spPr>
        <p:txBody>
          <a:bodyPr wrap="square" rtlCol="0">
            <a:spAutoFit/>
          </a:bodyPr>
          <a:lstStyle/>
          <a:p>
            <a:r>
              <a:rPr lang="en-GB" dirty="0" err="1">
                <a:solidFill>
                  <a:srgbClr val="FF0000"/>
                </a:solidFill>
              </a:rPr>
              <a:t>Telopahse</a:t>
            </a:r>
            <a:endParaRPr lang="en-GB" dirty="0">
              <a:solidFill>
                <a:srgbClr val="FF0000"/>
              </a:solidFill>
            </a:endParaRPr>
          </a:p>
        </p:txBody>
      </p:sp>
      <p:sp>
        <p:nvSpPr>
          <p:cNvPr id="19" name="TextBox 18"/>
          <p:cNvSpPr txBox="1"/>
          <p:nvPr/>
        </p:nvSpPr>
        <p:spPr>
          <a:xfrm>
            <a:off x="4648200" y="5562602"/>
            <a:ext cx="3505200" cy="584775"/>
          </a:xfrm>
          <a:prstGeom prst="rect">
            <a:avLst/>
          </a:prstGeom>
          <a:noFill/>
        </p:spPr>
        <p:txBody>
          <a:bodyPr wrap="square" rtlCol="0">
            <a:spAutoFit/>
          </a:bodyPr>
          <a:lstStyle/>
          <a:p>
            <a:r>
              <a:rPr lang="en-GB" sz="3200" dirty="0">
                <a:solidFill>
                  <a:srgbClr val="FF0000"/>
                </a:solidFill>
                <a:latin typeface="Comic Sans MS" pitchFamily="66" charset="0"/>
              </a:rPr>
              <a:t>Self-assessment</a:t>
            </a:r>
          </a:p>
        </p:txBody>
      </p:sp>
      <p:pic>
        <p:nvPicPr>
          <p:cNvPr id="18" name="Picture 17" descr="Mark, Check, Tick, Red, Correct, Symbol, Choice, Yes"/>
          <p:cNvPicPr>
            <a:picLocks noChangeAspect="1" noChangeArrowheads="1"/>
          </p:cNvPicPr>
          <p:nvPr/>
        </p:nvPicPr>
        <p:blipFill>
          <a:blip r:embed="rId3" cstate="print"/>
          <a:srcRect/>
          <a:stretch>
            <a:fillRect/>
          </a:stretch>
        </p:blipFill>
        <p:spPr bwMode="auto">
          <a:xfrm>
            <a:off x="7772400" y="5470410"/>
            <a:ext cx="1237804" cy="128975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800600" y="1905000"/>
            <a:ext cx="3163524" cy="1477328"/>
          </a:xfrm>
          <a:prstGeom prst="rect">
            <a:avLst/>
          </a:prstGeom>
          <a:noFill/>
        </p:spPr>
        <p:txBody>
          <a:bodyPr wrap="square" rtlCol="0">
            <a:spAutoFit/>
          </a:bodyPr>
          <a:lstStyle/>
          <a:p>
            <a:r>
              <a:rPr lang="en-GB" dirty="0">
                <a:solidFill>
                  <a:srgbClr val="FF0000"/>
                </a:solidFill>
              </a:rPr>
              <a:t>Metaphase</a:t>
            </a:r>
          </a:p>
          <a:p>
            <a:r>
              <a:rPr lang="en-GB" dirty="0"/>
              <a:t>What is happening?</a:t>
            </a:r>
          </a:p>
          <a:p>
            <a:pPr algn="ctr"/>
            <a:r>
              <a:rPr lang="en-GB" dirty="0">
                <a:solidFill>
                  <a:srgbClr val="FF0000"/>
                </a:solidFill>
              </a:rPr>
              <a:t>Nucleus has been disassembled, chromosomes line up in the middle of the cell</a:t>
            </a:r>
          </a:p>
        </p:txBody>
      </p:sp>
      <p:cxnSp>
        <p:nvCxnSpPr>
          <p:cNvPr id="10" name="Straight Arrow Connector 9"/>
          <p:cNvCxnSpPr/>
          <p:nvPr/>
        </p:nvCxnSpPr>
        <p:spPr>
          <a:xfrm>
            <a:off x="3482766" y="535576"/>
            <a:ext cx="1410789"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218667" y="1752600"/>
            <a:ext cx="1581935" cy="2215668"/>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1000" y="5226784"/>
            <a:ext cx="3733800" cy="1631216"/>
          </a:xfrm>
          <a:prstGeom prst="rect">
            <a:avLst/>
          </a:prstGeom>
          <a:noFill/>
        </p:spPr>
        <p:txBody>
          <a:bodyPr wrap="square" rtlCol="0">
            <a:spAutoFit/>
          </a:bodyPr>
          <a:lstStyle/>
          <a:p>
            <a:r>
              <a:rPr lang="en-GB" dirty="0">
                <a:solidFill>
                  <a:srgbClr val="FF0000"/>
                </a:solidFill>
              </a:rPr>
              <a:t>Anaphase</a:t>
            </a:r>
          </a:p>
          <a:p>
            <a:r>
              <a:rPr lang="en-GB" dirty="0"/>
              <a:t>What is happening?</a:t>
            </a:r>
          </a:p>
          <a:p>
            <a:pPr algn="ctr"/>
            <a:r>
              <a:rPr lang="en-GB" sz="1600" dirty="0">
                <a:solidFill>
                  <a:srgbClr val="FF0000"/>
                </a:solidFill>
              </a:rPr>
              <a:t>Sister chromatids are separated from one another and move to either pole of the cell. A structure called a spindle helps the chromatids to move.</a:t>
            </a:r>
          </a:p>
        </p:txBody>
      </p:sp>
      <p:sp>
        <p:nvSpPr>
          <p:cNvPr id="14" name="TextBox 13"/>
          <p:cNvSpPr txBox="1"/>
          <p:nvPr/>
        </p:nvSpPr>
        <p:spPr>
          <a:xfrm>
            <a:off x="4419602" y="5380672"/>
            <a:ext cx="3512941" cy="1477328"/>
          </a:xfrm>
          <a:prstGeom prst="rect">
            <a:avLst/>
          </a:prstGeom>
          <a:noFill/>
        </p:spPr>
        <p:txBody>
          <a:bodyPr wrap="square" rtlCol="0">
            <a:spAutoFit/>
          </a:bodyPr>
          <a:lstStyle/>
          <a:p>
            <a:r>
              <a:rPr lang="en-GB" dirty="0">
                <a:solidFill>
                  <a:srgbClr val="FF0000"/>
                </a:solidFill>
              </a:rPr>
              <a:t>Telephase</a:t>
            </a:r>
          </a:p>
          <a:p>
            <a:r>
              <a:rPr lang="en-GB" dirty="0"/>
              <a:t>What is happening?</a:t>
            </a:r>
          </a:p>
          <a:p>
            <a:pPr algn="ctr"/>
            <a:r>
              <a:rPr lang="en-GB" dirty="0">
                <a:solidFill>
                  <a:srgbClr val="FF0000"/>
                </a:solidFill>
              </a:rPr>
              <a:t>Two new nuclei begin to from around the chromosomes at each pole of the cell</a:t>
            </a:r>
          </a:p>
        </p:txBody>
      </p:sp>
      <p:sp>
        <p:nvSpPr>
          <p:cNvPr id="15" name="TextBox 14"/>
          <p:cNvSpPr txBox="1"/>
          <p:nvPr/>
        </p:nvSpPr>
        <p:spPr>
          <a:xfrm>
            <a:off x="637768" y="2041339"/>
            <a:ext cx="3163524" cy="1477328"/>
          </a:xfrm>
          <a:prstGeom prst="rect">
            <a:avLst/>
          </a:prstGeom>
          <a:noFill/>
        </p:spPr>
        <p:txBody>
          <a:bodyPr wrap="square" rtlCol="0">
            <a:spAutoFit/>
          </a:bodyPr>
          <a:lstStyle/>
          <a:p>
            <a:r>
              <a:rPr lang="en-GB" dirty="0">
                <a:solidFill>
                  <a:srgbClr val="FF0000"/>
                </a:solidFill>
              </a:rPr>
              <a:t>Prophase</a:t>
            </a:r>
          </a:p>
          <a:p>
            <a:r>
              <a:rPr lang="en-GB" dirty="0"/>
              <a:t>What is happening?</a:t>
            </a:r>
          </a:p>
          <a:p>
            <a:pPr algn="ctr"/>
            <a:r>
              <a:rPr lang="en-GB" dirty="0">
                <a:solidFill>
                  <a:srgbClr val="FF0000"/>
                </a:solidFill>
              </a:rPr>
              <a:t>Chromosomes are visible, they are </a:t>
            </a:r>
            <a:r>
              <a:rPr lang="en-GB" u="sng" dirty="0">
                <a:solidFill>
                  <a:srgbClr val="FF0000"/>
                </a:solidFill>
              </a:rPr>
              <a:t>condensing</a:t>
            </a:r>
            <a:r>
              <a:rPr lang="en-GB" dirty="0">
                <a:solidFill>
                  <a:srgbClr val="FF0000"/>
                </a:solidFill>
              </a:rPr>
              <a:t> – this means they are thickening and visible</a:t>
            </a:r>
          </a:p>
        </p:txBody>
      </p:sp>
      <p:pic>
        <p:nvPicPr>
          <p:cNvPr id="3075" name="Picture 3"/>
          <p:cNvPicPr>
            <a:picLocks noChangeAspect="1" noChangeArrowheads="1"/>
          </p:cNvPicPr>
          <p:nvPr/>
        </p:nvPicPr>
        <p:blipFill>
          <a:blip r:embed="rId3" cstate="print"/>
          <a:srcRect l="47654" t="-295" b="78291"/>
          <a:stretch>
            <a:fillRect/>
          </a:stretch>
        </p:blipFill>
        <p:spPr bwMode="auto">
          <a:xfrm>
            <a:off x="609600" y="152402"/>
            <a:ext cx="2895600" cy="1816847"/>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t="53143" r="54692" b="26425"/>
          <a:stretch>
            <a:fillRect/>
          </a:stretch>
        </p:blipFill>
        <p:spPr bwMode="auto">
          <a:xfrm>
            <a:off x="5410200" y="152402"/>
            <a:ext cx="2514600" cy="1692677"/>
          </a:xfrm>
          <a:prstGeom prst="rect">
            <a:avLst/>
          </a:prstGeom>
          <a:noFill/>
          <a:ln w="9525">
            <a:noFill/>
            <a:miter lim="800000"/>
            <a:headEnd/>
            <a:tailEnd/>
          </a:ln>
        </p:spPr>
      </p:pic>
      <p:pic>
        <p:nvPicPr>
          <p:cNvPr id="3077" name="Picture 5"/>
          <p:cNvPicPr>
            <a:picLocks noChangeAspect="1" noChangeArrowheads="1"/>
          </p:cNvPicPr>
          <p:nvPr/>
        </p:nvPicPr>
        <p:blipFill>
          <a:blip r:embed="rId3" cstate="print"/>
          <a:srcRect l="50000" t="51572" b="26424"/>
          <a:stretch>
            <a:fillRect/>
          </a:stretch>
        </p:blipFill>
        <p:spPr bwMode="auto">
          <a:xfrm>
            <a:off x="685800" y="3581400"/>
            <a:ext cx="2438400" cy="1601764"/>
          </a:xfrm>
          <a:prstGeom prst="rect">
            <a:avLst/>
          </a:prstGeom>
          <a:noFill/>
          <a:ln w="9525">
            <a:noFill/>
            <a:miter lim="800000"/>
            <a:headEnd/>
            <a:tailEnd/>
          </a:ln>
        </p:spPr>
      </p:pic>
      <p:pic>
        <p:nvPicPr>
          <p:cNvPr id="3078" name="Picture 6"/>
          <p:cNvPicPr>
            <a:picLocks noChangeAspect="1" noChangeArrowheads="1"/>
          </p:cNvPicPr>
          <p:nvPr/>
        </p:nvPicPr>
        <p:blipFill>
          <a:blip r:embed="rId3" cstate="print"/>
          <a:srcRect l="24194" t="76719" r="26539" b="2652"/>
          <a:stretch>
            <a:fillRect/>
          </a:stretch>
        </p:blipFill>
        <p:spPr bwMode="auto">
          <a:xfrm>
            <a:off x="4953000" y="3505200"/>
            <a:ext cx="3048000" cy="1905000"/>
          </a:xfrm>
          <a:prstGeom prst="rect">
            <a:avLst/>
          </a:prstGeom>
          <a:noFill/>
          <a:ln w="9525">
            <a:noFill/>
            <a:miter lim="800000"/>
            <a:headEnd/>
            <a:tailEnd/>
          </a:ln>
        </p:spPr>
      </p:pic>
      <p:pic>
        <p:nvPicPr>
          <p:cNvPr id="13" name="Picture 12" descr="Mark, Check, Tick, Red, Correct, Symbol, Choice, Yes"/>
          <p:cNvPicPr>
            <a:picLocks noChangeAspect="1" noChangeArrowheads="1"/>
          </p:cNvPicPr>
          <p:nvPr/>
        </p:nvPicPr>
        <p:blipFill>
          <a:blip r:embed="rId4" cstate="print"/>
          <a:srcRect/>
          <a:stretch>
            <a:fillRect/>
          </a:stretch>
        </p:blipFill>
        <p:spPr bwMode="auto">
          <a:xfrm>
            <a:off x="7772400" y="5470410"/>
            <a:ext cx="1237804" cy="128975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 y="152400"/>
            <a:ext cx="8839200" cy="1477328"/>
          </a:xfrm>
          <a:prstGeom prst="rect">
            <a:avLst/>
          </a:prstGeom>
          <a:solidFill>
            <a:schemeClr val="accent5">
              <a:lumMod val="20000"/>
              <a:lumOff val="80000"/>
            </a:schemeClr>
          </a:solidFill>
        </p:spPr>
        <p:txBody>
          <a:bodyPr wrap="square" rtlCol="0">
            <a:spAutoFit/>
          </a:bodyPr>
          <a:lstStyle/>
          <a:p>
            <a:pPr algn="ctr"/>
            <a:r>
              <a:rPr lang="en-GB" sz="3000" b="1" dirty="0">
                <a:latin typeface="Comic Sans MS" pitchFamily="66" charset="0"/>
              </a:rPr>
              <a:t>Task: </a:t>
            </a:r>
            <a:r>
              <a:rPr lang="en-GB" sz="3000" dirty="0">
                <a:latin typeface="Comic Sans MS" pitchFamily="66" charset="0"/>
              </a:rPr>
              <a:t>Match the correct statement to the correct diagram to show the stages during mitosis</a:t>
            </a:r>
          </a:p>
        </p:txBody>
      </p:sp>
      <p:pic>
        <p:nvPicPr>
          <p:cNvPr id="4098" name="Picture 2"/>
          <p:cNvPicPr>
            <a:picLocks noChangeAspect="1" noChangeArrowheads="1"/>
          </p:cNvPicPr>
          <p:nvPr/>
        </p:nvPicPr>
        <p:blipFill>
          <a:blip r:embed="rId3" cstate="print"/>
          <a:srcRect/>
          <a:stretch>
            <a:fillRect/>
          </a:stretch>
        </p:blipFill>
        <p:spPr bwMode="auto">
          <a:xfrm>
            <a:off x="4572002" y="3733802"/>
            <a:ext cx="1639687" cy="1133475"/>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b="9091"/>
          <a:stretch>
            <a:fillRect/>
          </a:stretch>
        </p:blipFill>
        <p:spPr bwMode="auto">
          <a:xfrm>
            <a:off x="6858000" y="3657600"/>
            <a:ext cx="1990726" cy="1143000"/>
          </a:xfrm>
          <a:prstGeom prst="rect">
            <a:avLst/>
          </a:prstGeom>
          <a:noFill/>
          <a:ln w="9525">
            <a:noFill/>
            <a:miter lim="800000"/>
            <a:headEnd/>
            <a:tailEnd/>
          </a:ln>
        </p:spPr>
      </p:pic>
      <p:pic>
        <p:nvPicPr>
          <p:cNvPr id="9" name="Picture 3"/>
          <p:cNvPicPr>
            <a:picLocks noChangeAspect="1" noChangeArrowheads="1"/>
          </p:cNvPicPr>
          <p:nvPr/>
        </p:nvPicPr>
        <p:blipFill>
          <a:blip r:embed="rId5" cstate="print"/>
          <a:srcRect l="47654" t="-295" b="78291"/>
          <a:stretch>
            <a:fillRect/>
          </a:stretch>
        </p:blipFill>
        <p:spPr bwMode="auto">
          <a:xfrm>
            <a:off x="4419600" y="5181602"/>
            <a:ext cx="1924050" cy="1207247"/>
          </a:xfrm>
          <a:prstGeom prst="rect">
            <a:avLst/>
          </a:prstGeom>
          <a:noFill/>
          <a:ln w="9525">
            <a:noFill/>
            <a:miter lim="800000"/>
            <a:headEnd/>
            <a:tailEnd/>
          </a:ln>
        </p:spPr>
      </p:pic>
      <p:pic>
        <p:nvPicPr>
          <p:cNvPr id="10" name="Picture 4"/>
          <p:cNvPicPr>
            <a:picLocks noChangeAspect="1" noChangeArrowheads="1"/>
          </p:cNvPicPr>
          <p:nvPr/>
        </p:nvPicPr>
        <p:blipFill>
          <a:blip r:embed="rId5" cstate="print"/>
          <a:srcRect t="53143" r="54692" b="26425"/>
          <a:stretch>
            <a:fillRect/>
          </a:stretch>
        </p:blipFill>
        <p:spPr bwMode="auto">
          <a:xfrm>
            <a:off x="6858002" y="5257800"/>
            <a:ext cx="1924415" cy="1295400"/>
          </a:xfrm>
          <a:prstGeom prst="rect">
            <a:avLst/>
          </a:prstGeom>
          <a:noFill/>
          <a:ln w="9525">
            <a:noFill/>
            <a:miter lim="800000"/>
            <a:headEnd/>
            <a:tailEnd/>
          </a:ln>
        </p:spPr>
      </p:pic>
      <p:pic>
        <p:nvPicPr>
          <p:cNvPr id="11" name="Picture 5"/>
          <p:cNvPicPr>
            <a:picLocks noChangeAspect="1" noChangeArrowheads="1"/>
          </p:cNvPicPr>
          <p:nvPr/>
        </p:nvPicPr>
        <p:blipFill>
          <a:blip r:embed="rId5" cstate="print"/>
          <a:srcRect l="50000" t="51572" b="26424"/>
          <a:stretch>
            <a:fillRect/>
          </a:stretch>
        </p:blipFill>
        <p:spPr bwMode="auto">
          <a:xfrm>
            <a:off x="4343400" y="1828800"/>
            <a:ext cx="2438400" cy="1601764"/>
          </a:xfrm>
          <a:prstGeom prst="rect">
            <a:avLst/>
          </a:prstGeom>
          <a:noFill/>
          <a:ln w="9525">
            <a:noFill/>
            <a:miter lim="800000"/>
            <a:headEnd/>
            <a:tailEnd/>
          </a:ln>
        </p:spPr>
      </p:pic>
      <p:pic>
        <p:nvPicPr>
          <p:cNvPr id="12" name="Picture 6"/>
          <p:cNvPicPr>
            <a:picLocks noChangeAspect="1" noChangeArrowheads="1"/>
          </p:cNvPicPr>
          <p:nvPr/>
        </p:nvPicPr>
        <p:blipFill>
          <a:blip r:embed="rId5" cstate="print"/>
          <a:srcRect l="24194" t="76719" r="26539" b="2652"/>
          <a:stretch>
            <a:fillRect/>
          </a:stretch>
        </p:blipFill>
        <p:spPr bwMode="auto">
          <a:xfrm>
            <a:off x="6781800" y="1828800"/>
            <a:ext cx="2194560" cy="1371600"/>
          </a:xfrm>
          <a:prstGeom prst="rect">
            <a:avLst/>
          </a:prstGeom>
          <a:noFill/>
          <a:ln w="9525">
            <a:noFill/>
            <a:miter lim="800000"/>
            <a:headEnd/>
            <a:tailEnd/>
          </a:ln>
        </p:spPr>
      </p:pic>
      <p:sp>
        <p:nvSpPr>
          <p:cNvPr id="13" name="TextBox 12"/>
          <p:cNvSpPr txBox="1"/>
          <p:nvPr/>
        </p:nvSpPr>
        <p:spPr>
          <a:xfrm>
            <a:off x="228600" y="3962402"/>
            <a:ext cx="4038600" cy="646331"/>
          </a:xfrm>
          <a:prstGeom prst="rect">
            <a:avLst/>
          </a:prstGeom>
          <a:noFill/>
          <a:ln>
            <a:solidFill>
              <a:schemeClr val="tx1"/>
            </a:solidFill>
          </a:ln>
        </p:spPr>
        <p:txBody>
          <a:bodyPr wrap="square" rtlCol="0">
            <a:spAutoFit/>
          </a:bodyPr>
          <a:lstStyle/>
          <a:p>
            <a:r>
              <a:rPr lang="en-GB" dirty="0"/>
              <a:t>The chromosomes now form into two new nuclei</a:t>
            </a:r>
          </a:p>
        </p:txBody>
      </p:sp>
      <p:sp>
        <p:nvSpPr>
          <p:cNvPr id="14" name="TextBox 13"/>
          <p:cNvSpPr txBox="1"/>
          <p:nvPr/>
        </p:nvSpPr>
        <p:spPr>
          <a:xfrm>
            <a:off x="228600" y="1981200"/>
            <a:ext cx="3962400" cy="369332"/>
          </a:xfrm>
          <a:prstGeom prst="rect">
            <a:avLst/>
          </a:prstGeom>
          <a:noFill/>
          <a:ln>
            <a:solidFill>
              <a:schemeClr val="tx1"/>
            </a:solidFill>
          </a:ln>
        </p:spPr>
        <p:txBody>
          <a:bodyPr wrap="square" rtlCol="0">
            <a:spAutoFit/>
          </a:bodyPr>
          <a:lstStyle/>
          <a:p>
            <a:r>
              <a:rPr lang="en-GB" dirty="0"/>
              <a:t>The chromosomes have become visible</a:t>
            </a:r>
          </a:p>
        </p:txBody>
      </p:sp>
      <p:sp>
        <p:nvSpPr>
          <p:cNvPr id="15" name="TextBox 14"/>
          <p:cNvSpPr txBox="1"/>
          <p:nvPr/>
        </p:nvSpPr>
        <p:spPr>
          <a:xfrm>
            <a:off x="228600" y="3200402"/>
            <a:ext cx="3962400" cy="646331"/>
          </a:xfrm>
          <a:prstGeom prst="rect">
            <a:avLst/>
          </a:prstGeom>
          <a:noFill/>
          <a:ln>
            <a:solidFill>
              <a:schemeClr val="tx1"/>
            </a:solidFill>
          </a:ln>
        </p:spPr>
        <p:txBody>
          <a:bodyPr wrap="square" rtlCol="0">
            <a:spAutoFit/>
          </a:bodyPr>
          <a:lstStyle/>
          <a:p>
            <a:r>
              <a:rPr lang="en-GB" dirty="0"/>
              <a:t>The chromosomes are arranged in the middle of cell</a:t>
            </a:r>
          </a:p>
        </p:txBody>
      </p:sp>
      <p:sp>
        <p:nvSpPr>
          <p:cNvPr id="16" name="TextBox 15"/>
          <p:cNvSpPr txBox="1"/>
          <p:nvPr/>
        </p:nvSpPr>
        <p:spPr>
          <a:xfrm>
            <a:off x="228600" y="4724402"/>
            <a:ext cx="3962400" cy="646331"/>
          </a:xfrm>
          <a:prstGeom prst="rect">
            <a:avLst/>
          </a:prstGeom>
          <a:noFill/>
          <a:ln>
            <a:solidFill>
              <a:schemeClr val="tx1"/>
            </a:solidFill>
          </a:ln>
        </p:spPr>
        <p:txBody>
          <a:bodyPr wrap="square" rtlCol="0">
            <a:spAutoFit/>
          </a:bodyPr>
          <a:lstStyle/>
          <a:p>
            <a:r>
              <a:rPr lang="en-GB" dirty="0"/>
              <a:t>The cells prepare to divide, you cannot see the chromosomes at this stage</a:t>
            </a:r>
          </a:p>
        </p:txBody>
      </p:sp>
      <p:sp>
        <p:nvSpPr>
          <p:cNvPr id="17" name="TextBox 16"/>
          <p:cNvSpPr txBox="1"/>
          <p:nvPr/>
        </p:nvSpPr>
        <p:spPr>
          <a:xfrm>
            <a:off x="228600" y="5562600"/>
            <a:ext cx="3962400" cy="923330"/>
          </a:xfrm>
          <a:prstGeom prst="rect">
            <a:avLst/>
          </a:prstGeom>
          <a:noFill/>
          <a:ln>
            <a:solidFill>
              <a:schemeClr val="tx1"/>
            </a:solidFill>
          </a:ln>
        </p:spPr>
        <p:txBody>
          <a:bodyPr wrap="square" rtlCol="0">
            <a:spAutoFit/>
          </a:bodyPr>
          <a:lstStyle/>
          <a:p>
            <a:r>
              <a:rPr lang="en-GB" dirty="0"/>
              <a:t>The identical copies of each chromosome split apart moving to opposites ends of the cell</a:t>
            </a:r>
          </a:p>
        </p:txBody>
      </p:sp>
      <p:sp>
        <p:nvSpPr>
          <p:cNvPr id="18" name="TextBox 17"/>
          <p:cNvSpPr txBox="1"/>
          <p:nvPr/>
        </p:nvSpPr>
        <p:spPr>
          <a:xfrm>
            <a:off x="228600" y="2438402"/>
            <a:ext cx="3962400" cy="646331"/>
          </a:xfrm>
          <a:prstGeom prst="rect">
            <a:avLst/>
          </a:prstGeom>
          <a:noFill/>
          <a:ln>
            <a:solidFill>
              <a:schemeClr val="tx1"/>
            </a:solidFill>
          </a:ln>
        </p:spPr>
        <p:txBody>
          <a:bodyPr wrap="square" rtlCol="0">
            <a:spAutoFit/>
          </a:bodyPr>
          <a:lstStyle/>
          <a:p>
            <a:r>
              <a:rPr lang="en-GB" dirty="0"/>
              <a:t>The new cell membranes form and two new cells have been made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762000" y="5867400"/>
            <a:ext cx="4419600" cy="707886"/>
          </a:xfrm>
          <a:prstGeom prst="rect">
            <a:avLst/>
          </a:prstGeom>
          <a:noFill/>
        </p:spPr>
        <p:txBody>
          <a:bodyPr wrap="square" rtlCol="0">
            <a:spAutoFit/>
          </a:bodyPr>
          <a:lstStyle/>
          <a:p>
            <a:r>
              <a:rPr lang="en-GB" sz="4000" dirty="0">
                <a:solidFill>
                  <a:srgbClr val="FF0000"/>
                </a:solidFill>
                <a:latin typeface="Comic Sans MS" pitchFamily="66" charset="0"/>
              </a:rPr>
              <a:t>Self-assessment</a:t>
            </a:r>
          </a:p>
        </p:txBody>
      </p:sp>
      <p:sp>
        <p:nvSpPr>
          <p:cNvPr id="13" name="TextBox 12"/>
          <p:cNvSpPr txBox="1"/>
          <p:nvPr/>
        </p:nvSpPr>
        <p:spPr>
          <a:xfrm>
            <a:off x="304800" y="4038602"/>
            <a:ext cx="4038600" cy="646331"/>
          </a:xfrm>
          <a:prstGeom prst="rect">
            <a:avLst/>
          </a:prstGeom>
          <a:noFill/>
          <a:ln>
            <a:solidFill>
              <a:schemeClr val="tx1"/>
            </a:solidFill>
          </a:ln>
        </p:spPr>
        <p:txBody>
          <a:bodyPr wrap="square" rtlCol="0">
            <a:spAutoFit/>
          </a:bodyPr>
          <a:lstStyle/>
          <a:p>
            <a:r>
              <a:rPr lang="en-GB" dirty="0"/>
              <a:t>The chromosomes now form into two new nuclei</a:t>
            </a:r>
          </a:p>
        </p:txBody>
      </p:sp>
      <p:sp>
        <p:nvSpPr>
          <p:cNvPr id="15" name="TextBox 14"/>
          <p:cNvSpPr txBox="1"/>
          <p:nvPr/>
        </p:nvSpPr>
        <p:spPr>
          <a:xfrm>
            <a:off x="304800" y="1219200"/>
            <a:ext cx="3962400" cy="369332"/>
          </a:xfrm>
          <a:prstGeom prst="rect">
            <a:avLst/>
          </a:prstGeom>
          <a:noFill/>
          <a:ln>
            <a:solidFill>
              <a:schemeClr val="tx1"/>
            </a:solidFill>
          </a:ln>
        </p:spPr>
        <p:txBody>
          <a:bodyPr wrap="square" rtlCol="0">
            <a:spAutoFit/>
          </a:bodyPr>
          <a:lstStyle/>
          <a:p>
            <a:r>
              <a:rPr lang="en-GB" dirty="0"/>
              <a:t>The chromosomes have become visible</a:t>
            </a:r>
          </a:p>
        </p:txBody>
      </p:sp>
      <p:sp>
        <p:nvSpPr>
          <p:cNvPr id="16" name="TextBox 15"/>
          <p:cNvSpPr txBox="1"/>
          <p:nvPr/>
        </p:nvSpPr>
        <p:spPr>
          <a:xfrm>
            <a:off x="304800" y="1905002"/>
            <a:ext cx="3962400" cy="646331"/>
          </a:xfrm>
          <a:prstGeom prst="rect">
            <a:avLst/>
          </a:prstGeom>
          <a:noFill/>
          <a:ln>
            <a:solidFill>
              <a:schemeClr val="tx1"/>
            </a:solidFill>
          </a:ln>
        </p:spPr>
        <p:txBody>
          <a:bodyPr wrap="square" rtlCol="0">
            <a:spAutoFit/>
          </a:bodyPr>
          <a:lstStyle/>
          <a:p>
            <a:r>
              <a:rPr lang="en-GB" dirty="0"/>
              <a:t>The chromosomes are arranged in the middle of cell</a:t>
            </a:r>
          </a:p>
        </p:txBody>
      </p:sp>
      <p:sp>
        <p:nvSpPr>
          <p:cNvPr id="17" name="TextBox 16"/>
          <p:cNvSpPr txBox="1"/>
          <p:nvPr/>
        </p:nvSpPr>
        <p:spPr>
          <a:xfrm>
            <a:off x="304800" y="228602"/>
            <a:ext cx="3962400" cy="646331"/>
          </a:xfrm>
          <a:prstGeom prst="rect">
            <a:avLst/>
          </a:prstGeom>
          <a:noFill/>
          <a:ln>
            <a:solidFill>
              <a:schemeClr val="tx1"/>
            </a:solidFill>
          </a:ln>
        </p:spPr>
        <p:txBody>
          <a:bodyPr wrap="square" rtlCol="0">
            <a:spAutoFit/>
          </a:bodyPr>
          <a:lstStyle/>
          <a:p>
            <a:r>
              <a:rPr lang="en-GB" dirty="0"/>
              <a:t>The cells prepare to divide, you cannot see the chromosomes at this stage</a:t>
            </a:r>
          </a:p>
        </p:txBody>
      </p:sp>
      <p:sp>
        <p:nvSpPr>
          <p:cNvPr id="18" name="TextBox 17"/>
          <p:cNvSpPr txBox="1"/>
          <p:nvPr/>
        </p:nvSpPr>
        <p:spPr>
          <a:xfrm>
            <a:off x="304800" y="2819400"/>
            <a:ext cx="3962400" cy="923330"/>
          </a:xfrm>
          <a:prstGeom prst="rect">
            <a:avLst/>
          </a:prstGeom>
          <a:noFill/>
          <a:ln>
            <a:solidFill>
              <a:schemeClr val="tx1"/>
            </a:solidFill>
          </a:ln>
        </p:spPr>
        <p:txBody>
          <a:bodyPr wrap="square" rtlCol="0">
            <a:spAutoFit/>
          </a:bodyPr>
          <a:lstStyle/>
          <a:p>
            <a:r>
              <a:rPr lang="en-GB" dirty="0"/>
              <a:t>The identical copies of each chromosome split apart moving to opposites ends of the cell</a:t>
            </a:r>
          </a:p>
        </p:txBody>
      </p:sp>
      <p:sp>
        <p:nvSpPr>
          <p:cNvPr id="19" name="TextBox 18"/>
          <p:cNvSpPr txBox="1"/>
          <p:nvPr/>
        </p:nvSpPr>
        <p:spPr>
          <a:xfrm>
            <a:off x="304800" y="4953002"/>
            <a:ext cx="3962400" cy="646331"/>
          </a:xfrm>
          <a:prstGeom prst="rect">
            <a:avLst/>
          </a:prstGeom>
          <a:noFill/>
          <a:ln>
            <a:solidFill>
              <a:schemeClr val="tx1"/>
            </a:solidFill>
          </a:ln>
        </p:spPr>
        <p:txBody>
          <a:bodyPr wrap="square" rtlCol="0">
            <a:spAutoFit/>
          </a:bodyPr>
          <a:lstStyle/>
          <a:p>
            <a:r>
              <a:rPr lang="en-GB" dirty="0"/>
              <a:t>The new cell membranes form and two new cells have been made</a:t>
            </a:r>
          </a:p>
        </p:txBody>
      </p:sp>
      <p:pic>
        <p:nvPicPr>
          <p:cNvPr id="20" name="Picture 2"/>
          <p:cNvPicPr>
            <a:picLocks noChangeAspect="1" noChangeArrowheads="1"/>
          </p:cNvPicPr>
          <p:nvPr/>
        </p:nvPicPr>
        <p:blipFill>
          <a:blip r:embed="rId3" cstate="print"/>
          <a:srcRect/>
          <a:stretch>
            <a:fillRect/>
          </a:stretch>
        </p:blipFill>
        <p:spPr bwMode="auto">
          <a:xfrm>
            <a:off x="4724402" y="152402"/>
            <a:ext cx="1639687" cy="1133475"/>
          </a:xfrm>
          <a:prstGeom prst="rect">
            <a:avLst/>
          </a:prstGeom>
          <a:noFill/>
          <a:ln w="9525">
            <a:noFill/>
            <a:miter lim="800000"/>
            <a:headEnd/>
            <a:tailEnd/>
          </a:ln>
        </p:spPr>
      </p:pic>
      <p:pic>
        <p:nvPicPr>
          <p:cNvPr id="21" name="Picture 3"/>
          <p:cNvPicPr>
            <a:picLocks noChangeAspect="1" noChangeArrowheads="1"/>
          </p:cNvPicPr>
          <p:nvPr/>
        </p:nvPicPr>
        <p:blipFill>
          <a:blip r:embed="rId4" cstate="print"/>
          <a:srcRect b="9091"/>
          <a:stretch>
            <a:fillRect/>
          </a:stretch>
        </p:blipFill>
        <p:spPr bwMode="auto">
          <a:xfrm>
            <a:off x="6781800" y="4800600"/>
            <a:ext cx="1990726" cy="1143000"/>
          </a:xfrm>
          <a:prstGeom prst="rect">
            <a:avLst/>
          </a:prstGeom>
          <a:noFill/>
          <a:ln w="9525">
            <a:noFill/>
            <a:miter lim="800000"/>
            <a:headEnd/>
            <a:tailEnd/>
          </a:ln>
        </p:spPr>
      </p:pic>
      <p:pic>
        <p:nvPicPr>
          <p:cNvPr id="22" name="Picture 3"/>
          <p:cNvPicPr>
            <a:picLocks noChangeAspect="1" noChangeArrowheads="1"/>
          </p:cNvPicPr>
          <p:nvPr/>
        </p:nvPicPr>
        <p:blipFill>
          <a:blip r:embed="rId5" cstate="print"/>
          <a:srcRect l="47654" t="-295" b="78291"/>
          <a:stretch>
            <a:fillRect/>
          </a:stretch>
        </p:blipFill>
        <p:spPr bwMode="auto">
          <a:xfrm>
            <a:off x="6934200" y="914402"/>
            <a:ext cx="1924050" cy="1207247"/>
          </a:xfrm>
          <a:prstGeom prst="rect">
            <a:avLst/>
          </a:prstGeom>
          <a:noFill/>
          <a:ln w="9525">
            <a:noFill/>
            <a:miter lim="800000"/>
            <a:headEnd/>
            <a:tailEnd/>
          </a:ln>
        </p:spPr>
      </p:pic>
      <p:pic>
        <p:nvPicPr>
          <p:cNvPr id="23" name="Picture 4"/>
          <p:cNvPicPr>
            <a:picLocks noChangeAspect="1" noChangeArrowheads="1"/>
          </p:cNvPicPr>
          <p:nvPr/>
        </p:nvPicPr>
        <p:blipFill>
          <a:blip r:embed="rId5" cstate="print"/>
          <a:srcRect t="53143" r="54692" b="26425"/>
          <a:stretch>
            <a:fillRect/>
          </a:stretch>
        </p:blipFill>
        <p:spPr bwMode="auto">
          <a:xfrm>
            <a:off x="4648202" y="1600200"/>
            <a:ext cx="1924415" cy="1295400"/>
          </a:xfrm>
          <a:prstGeom prst="rect">
            <a:avLst/>
          </a:prstGeom>
          <a:noFill/>
          <a:ln w="9525">
            <a:noFill/>
            <a:miter lim="800000"/>
            <a:headEnd/>
            <a:tailEnd/>
          </a:ln>
        </p:spPr>
      </p:pic>
      <p:pic>
        <p:nvPicPr>
          <p:cNvPr id="24" name="Picture 5"/>
          <p:cNvPicPr>
            <a:picLocks noChangeAspect="1" noChangeArrowheads="1"/>
          </p:cNvPicPr>
          <p:nvPr/>
        </p:nvPicPr>
        <p:blipFill>
          <a:blip r:embed="rId5" cstate="print"/>
          <a:srcRect l="50000" t="51572" b="26424"/>
          <a:stretch>
            <a:fillRect/>
          </a:stretch>
        </p:blipFill>
        <p:spPr bwMode="auto">
          <a:xfrm>
            <a:off x="6705600" y="2590800"/>
            <a:ext cx="2438400" cy="1601764"/>
          </a:xfrm>
          <a:prstGeom prst="rect">
            <a:avLst/>
          </a:prstGeom>
          <a:noFill/>
          <a:ln w="9525">
            <a:noFill/>
            <a:miter lim="800000"/>
            <a:headEnd/>
            <a:tailEnd/>
          </a:ln>
        </p:spPr>
      </p:pic>
      <p:pic>
        <p:nvPicPr>
          <p:cNvPr id="25" name="Picture 6"/>
          <p:cNvPicPr>
            <a:picLocks noChangeAspect="1" noChangeArrowheads="1"/>
          </p:cNvPicPr>
          <p:nvPr/>
        </p:nvPicPr>
        <p:blipFill>
          <a:blip r:embed="rId5" cstate="print"/>
          <a:srcRect l="24194" t="76719" r="26539" b="2652"/>
          <a:stretch>
            <a:fillRect/>
          </a:stretch>
        </p:blipFill>
        <p:spPr bwMode="auto">
          <a:xfrm>
            <a:off x="4572000" y="3733800"/>
            <a:ext cx="2194560" cy="1371600"/>
          </a:xfrm>
          <a:prstGeom prst="rect">
            <a:avLst/>
          </a:prstGeom>
          <a:noFill/>
          <a:ln w="9525">
            <a:noFill/>
            <a:miter lim="800000"/>
            <a:headEnd/>
            <a:tailEnd/>
          </a:ln>
        </p:spPr>
      </p:pic>
      <p:pic>
        <p:nvPicPr>
          <p:cNvPr id="26" name="Picture 25" descr="Mark, Check, Tick, Red, Correct, Symbol, Choice, Yes"/>
          <p:cNvPicPr>
            <a:picLocks noChangeAspect="1" noChangeArrowheads="1"/>
          </p:cNvPicPr>
          <p:nvPr/>
        </p:nvPicPr>
        <p:blipFill>
          <a:blip r:embed="rId6" cstate="print"/>
          <a:srcRect/>
          <a:stretch>
            <a:fillRect/>
          </a:stretch>
        </p:blipFill>
        <p:spPr bwMode="auto">
          <a:xfrm>
            <a:off x="5181600" y="5410200"/>
            <a:ext cx="1237804" cy="128975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2"/>
            <a:ext cx="8229600" cy="4525963"/>
          </a:xfrm>
        </p:spPr>
        <p:txBody>
          <a:bodyPr>
            <a:normAutofit/>
          </a:bodyPr>
          <a:lstStyle/>
          <a:p>
            <a:pPr>
              <a:buNone/>
            </a:pPr>
            <a:r>
              <a:rPr lang="en-GB" sz="3600" dirty="0">
                <a:solidFill>
                  <a:srgbClr val="0070C0"/>
                </a:solidFill>
                <a:latin typeface="Comic Sans MS" pitchFamily="66" charset="0"/>
              </a:rPr>
              <a:t>Exam-style question</a:t>
            </a:r>
          </a:p>
        </p:txBody>
      </p:sp>
      <p:sp>
        <p:nvSpPr>
          <p:cNvPr id="5" name="TextBox 4"/>
          <p:cNvSpPr txBox="1"/>
          <p:nvPr/>
        </p:nvSpPr>
        <p:spPr>
          <a:xfrm>
            <a:off x="228600" y="1066800"/>
            <a:ext cx="8763000" cy="3416320"/>
          </a:xfrm>
          <a:prstGeom prst="rect">
            <a:avLst/>
          </a:prstGeom>
          <a:noFill/>
        </p:spPr>
        <p:txBody>
          <a:bodyPr wrap="square" rtlCol="0">
            <a:spAutoFit/>
          </a:bodyPr>
          <a:lstStyle/>
          <a:p>
            <a:pPr marL="342900" indent="-342900">
              <a:buAutoNum type="arabicPeriod"/>
            </a:pPr>
            <a:r>
              <a:rPr lang="en-GB" sz="2400" dirty="0"/>
              <a:t>How many pairs of chromosomes are there in a normal body cell of a human?						</a:t>
            </a:r>
            <a:r>
              <a:rPr lang="en-GB" sz="2400" b="1" i="1" dirty="0"/>
              <a:t>(1 mark)</a:t>
            </a:r>
          </a:p>
          <a:p>
            <a:pPr marL="342900" indent="-342900">
              <a:buAutoNum type="arabicPeriod"/>
            </a:pPr>
            <a:endParaRPr lang="en-GB" sz="2400" dirty="0"/>
          </a:p>
          <a:p>
            <a:pPr marL="342900" indent="-342900">
              <a:buAutoNum type="arabicPeriod"/>
            </a:pPr>
            <a:r>
              <a:rPr lang="en-GB" sz="2400" dirty="0"/>
              <a:t>Explain how the following processes are part of a baby’s normal growth.</a:t>
            </a:r>
          </a:p>
          <a:p>
            <a:pPr marL="342900" indent="-342900">
              <a:buAutoNum type="arabicPeriod"/>
            </a:pPr>
            <a:endParaRPr lang="en-GB" sz="2400" dirty="0"/>
          </a:p>
          <a:p>
            <a:pPr marL="342900" indent="-342900"/>
            <a:r>
              <a:rPr lang="en-GB" sz="2400" dirty="0"/>
              <a:t>	a) Cell enlargement				</a:t>
            </a:r>
            <a:r>
              <a:rPr lang="en-GB" sz="2400" b="1" i="1" dirty="0"/>
              <a:t>	(1 mark)</a:t>
            </a:r>
          </a:p>
          <a:p>
            <a:pPr marL="342900" indent="-342900"/>
            <a:endParaRPr lang="en-GB" sz="2400" dirty="0"/>
          </a:p>
          <a:p>
            <a:pPr marL="342900" indent="-342900"/>
            <a:r>
              <a:rPr lang="en-GB" sz="2400" dirty="0"/>
              <a:t>	b) Mitosis							</a:t>
            </a:r>
            <a:r>
              <a:rPr lang="en-GB" sz="2400" b="1" i="1" dirty="0"/>
              <a:t>(3 marks)</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71D201D27314143BE863E8D07D284B8" ma:contentTypeVersion="7" ma:contentTypeDescription="Create a new document." ma:contentTypeScope="" ma:versionID="a04bb269a71ec15fb8834c62c42de320">
  <xsd:schema xmlns:xsd="http://www.w3.org/2001/XMLSchema" xmlns:xs="http://www.w3.org/2001/XMLSchema" xmlns:p="http://schemas.microsoft.com/office/2006/metadata/properties" xmlns:ns2="3eb4558b-8982-4134-8cf8-0edee52307a7" xmlns:ns3="049f97e1-32ae-4d3d-9c64-63be60dba368" targetNamespace="http://schemas.microsoft.com/office/2006/metadata/properties" ma:root="true" ma:fieldsID="858dc09fc12d3d2ae6884f6eb9195164" ns2:_="" ns3:_="">
    <xsd:import namespace="3eb4558b-8982-4134-8cf8-0edee52307a7"/>
    <xsd:import namespace="049f97e1-32ae-4d3d-9c64-63be60dba3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b4558b-8982-4134-8cf8-0edee52307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9f97e1-32ae-4d3d-9c64-63be60dba368"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D9276B-AB89-4C2A-9056-97FC395B01F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AF82612-0FB3-4A37-85DD-7E3C66092E55}">
  <ds:schemaRefs>
    <ds:schemaRef ds:uri="http://schemas.microsoft.com/sharepoint/v3/contenttype/forms"/>
  </ds:schemaRefs>
</ds:datastoreItem>
</file>

<file path=customXml/itemProps3.xml><?xml version="1.0" encoding="utf-8"?>
<ds:datastoreItem xmlns:ds="http://schemas.openxmlformats.org/officeDocument/2006/customXml" ds:itemID="{45CE601F-94A9-44BA-B4EE-B607BDA7F7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b4558b-8982-4134-8cf8-0edee52307a7"/>
    <ds:schemaRef ds:uri="049f97e1-32ae-4d3d-9c64-63be60dba3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1016</Words>
  <Application>Microsoft Office PowerPoint</Application>
  <PresentationFormat>On-screen Show (4:3)</PresentationFormat>
  <Paragraphs>170</Paragraphs>
  <Slides>13</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Comic Sans MS</vt:lpstr>
      <vt:lpstr>Office Theme</vt:lpstr>
      <vt:lpstr>PowerPoint Presentation</vt:lpstr>
      <vt:lpstr>PowerPoint Presentation</vt:lpstr>
      <vt:lpstr>Mitosis is a type of cell division!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80/20 – THINK! What do you NEED to cover with your set</dc:title>
  <dc:creator>Matt Holden</dc:creator>
  <cp:lastModifiedBy>Jessica Osmond</cp:lastModifiedBy>
  <cp:revision>3</cp:revision>
  <dcterms:created xsi:type="dcterms:W3CDTF">2020-04-05T09:41:59Z</dcterms:created>
  <dcterms:modified xsi:type="dcterms:W3CDTF">2020-09-17T10:49:23Z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0x010100571D201D27314143BE863E8D07D284B8</vt:lpwstr>
  </property>
</Properties>
</file>