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61" r:id="rId5"/>
    <p:sldId id="259" r:id="rId6"/>
    <p:sldId id="263" r:id="rId7"/>
    <p:sldId id="264" r:id="rId8"/>
    <p:sldId id="265" r:id="rId9"/>
    <p:sldId id="266" r:id="rId10"/>
    <p:sldId id="267" r:id="rId11"/>
    <p:sldId id="260" r:id="rId1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29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78DA5A5-33F8-45BF-AE80-467299FAF250}" type="datetimeFigureOut">
              <a:rPr lang="en-GB" smtClean="0"/>
              <a:t>10/10/2019</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81D9025D-3166-435A-9C38-D090FAED2019}" type="slidenum">
              <a:rPr lang="en-GB" smtClean="0"/>
              <a:t>‹#›</a:t>
            </a:fld>
            <a:endParaRPr lang="en-GB"/>
          </a:p>
        </p:txBody>
      </p:sp>
    </p:spTree>
    <p:extLst>
      <p:ext uri="{BB962C8B-B14F-4D97-AF65-F5344CB8AC3E}">
        <p14:creationId xmlns:p14="http://schemas.microsoft.com/office/powerpoint/2010/main" val="508255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Image result for simpso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31677"/>
          <a:stretch/>
        </p:blipFill>
        <p:spPr bwMode="auto">
          <a:xfrm>
            <a:off x="-15470" y="2"/>
            <a:ext cx="9159471" cy="68941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72032" y="778637"/>
            <a:ext cx="5626302" cy="2787052"/>
          </a:xfrm>
        </p:spPr>
        <p:txBody>
          <a:bodyPr anchor="b"/>
          <a:lstStyle>
            <a:lvl1pPr algn="ctr">
              <a:defRPr sz="4500" b="1" cap="none" spc="0">
                <a:ln w="22225">
                  <a:solidFill>
                    <a:schemeClr val="accent4">
                      <a:lumMod val="75000"/>
                    </a:schemeClr>
                  </a:solidFill>
                  <a:prstDash val="solid"/>
                </a:ln>
                <a:solidFill>
                  <a:schemeClr val="accent4">
                    <a:lumMod val="60000"/>
                    <a:lumOff val="40000"/>
                  </a:schemeClr>
                </a:solidFill>
                <a:effectLst/>
                <a:latin typeface="Comic Sans MS" panose="030F0702030302020204" pitchFamily="66" charset="0"/>
                <a:ea typeface="Arimo" panose="020B0604020202020204" pitchFamily="34" charset="0"/>
                <a:cs typeface="Arimo" panose="020B0604020202020204" pitchFamily="34" charset="0"/>
              </a:defRPr>
            </a:lvl1pPr>
          </a:lstStyle>
          <a:p>
            <a:r>
              <a:rPr lang="en-US" dirty="0" smtClean="0"/>
              <a:t>Human Lifespan</a:t>
            </a:r>
            <a:br>
              <a:rPr lang="en-US" dirty="0" smtClean="0"/>
            </a:br>
            <a:r>
              <a:rPr lang="en-US" dirty="0" smtClean="0"/>
              <a:t>Development </a:t>
            </a:r>
            <a:endParaRPr lang="en-US" dirty="0"/>
          </a:p>
        </p:txBody>
      </p:sp>
      <p:sp>
        <p:nvSpPr>
          <p:cNvPr id="3" name="Subtitle 2"/>
          <p:cNvSpPr>
            <a:spLocks noGrp="1"/>
          </p:cNvSpPr>
          <p:nvPr>
            <p:ph type="subTitle" idx="1" hasCustomPrompt="1"/>
          </p:nvPr>
        </p:nvSpPr>
        <p:spPr>
          <a:xfrm>
            <a:off x="456327" y="3735653"/>
            <a:ext cx="4549228" cy="1865048"/>
          </a:xfrm>
          <a:solidFill>
            <a:schemeClr val="bg1"/>
          </a:solidFill>
          <a:ln w="57150">
            <a:solidFill>
              <a:srgbClr val="808080"/>
            </a:solidFill>
          </a:ln>
        </p:spPr>
        <p:txBody>
          <a:bodyPr/>
          <a:lstStyle>
            <a:lvl1pPr marL="0" indent="0" algn="ctr">
              <a:lnSpc>
                <a:spcPct val="90000"/>
              </a:lnSpc>
              <a:buNone/>
              <a:defRPr sz="180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lnSpc>
                <a:spcPct val="90000"/>
              </a:lnSpc>
            </a:pPr>
            <a:r>
              <a:rPr lang="en-GB" altLang="en-US" dirty="0" smtClean="0">
                <a:solidFill>
                  <a:srgbClr val="002060"/>
                </a:solidFill>
                <a:latin typeface="Century Gothic" panose="020B0502020202020204" pitchFamily="34" charset="0"/>
              </a:rPr>
              <a:t>Lesson Objectives:</a:t>
            </a:r>
          </a:p>
        </p:txBody>
      </p:sp>
      <p:sp>
        <p:nvSpPr>
          <p:cNvPr id="4" name="Date Placeholder 3"/>
          <p:cNvSpPr>
            <a:spLocks noGrp="1"/>
          </p:cNvSpPr>
          <p:nvPr>
            <p:ph type="dt" sz="half" idx="10"/>
          </p:nvPr>
        </p:nvSpPr>
        <p:spPr/>
        <p:txBody>
          <a:bodyPr/>
          <a:lstStyle/>
          <a:p>
            <a:fld id="{12A15BE1-3688-4D59-95A3-570D24A098DB}"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59C8BF-4128-4792-AE6B-C7E0C972D808}" type="slidenum">
              <a:rPr lang="en-GB" smtClean="0"/>
              <a:t>‹#›</a:t>
            </a:fld>
            <a:endParaRPr lang="en-GB"/>
          </a:p>
        </p:txBody>
      </p:sp>
      <p:pic>
        <p:nvPicPr>
          <p:cNvPr id="1026" name="Picture 2" descr="The Simpsons PNG 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5555" y="609600"/>
            <a:ext cx="4153916" cy="63658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8750" b="75250" l="4219" r="84375">
                        <a14:foregroundMark x1="17656" y1="65375" x2="17656" y2="65375"/>
                        <a14:foregroundMark x1="20391" y1="61250" x2="20391" y2="61250"/>
                        <a14:foregroundMark x1="38125" y1="64625" x2="38125" y2="64625"/>
                        <a14:foregroundMark x1="44766" y1="61625" x2="44766" y2="61625"/>
                        <a14:foregroundMark x1="56016" y1="61875" x2="56016" y2="61875"/>
                        <a14:foregroundMark x1="66406" y1="57875" x2="66406" y2="57875"/>
                        <a14:foregroundMark x1="73594" y1="61625" x2="73594" y2="61625"/>
                        <a14:foregroundMark x1="77422" y1="61625" x2="77422" y2="61625"/>
                        <a14:foregroundMark x1="51094" y1="57375" x2="51094" y2="57375"/>
                        <a14:backgroundMark x1="47891" y1="60750" x2="47891" y2="60750"/>
                      </a14:backgroundRemoval>
                    </a14:imgEffect>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12440" t="52833" r="17708" b="33000"/>
          <a:stretch/>
        </p:blipFill>
        <p:spPr bwMode="auto">
          <a:xfrm>
            <a:off x="460049" y="296591"/>
            <a:ext cx="4861911" cy="61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6327" y="5686427"/>
            <a:ext cx="4549228" cy="507831"/>
          </a:xfrm>
          <a:prstGeom prst="rect">
            <a:avLst/>
          </a:prstGeom>
          <a:solidFill>
            <a:schemeClr val="bg1"/>
          </a:solidFill>
          <a:ln w="57150">
            <a:solidFill>
              <a:srgbClr val="FF0000"/>
            </a:solidFill>
          </a:ln>
        </p:spPr>
        <p:txBody>
          <a:bodyPr wrap="square" rtlCol="0">
            <a:spAutoFit/>
          </a:bodyPr>
          <a:lstStyle/>
          <a:p>
            <a:r>
              <a:rPr lang="en-GB" sz="1350" dirty="0" smtClean="0"/>
              <a:t>Home Learning: </a:t>
            </a:r>
          </a:p>
          <a:p>
            <a:endParaRPr lang="en-GB" sz="1350" dirty="0" smtClean="0"/>
          </a:p>
        </p:txBody>
      </p:sp>
    </p:spTree>
    <p:extLst>
      <p:ext uri="{BB962C8B-B14F-4D97-AF65-F5344CB8AC3E}">
        <p14:creationId xmlns:p14="http://schemas.microsoft.com/office/powerpoint/2010/main" val="25293633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A15BE1-3688-4D59-95A3-570D24A098DB}"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59C8BF-4128-4792-AE6B-C7E0C972D808}" type="slidenum">
              <a:rPr lang="en-GB" smtClean="0"/>
              <a:t>‹#›</a:t>
            </a:fld>
            <a:endParaRPr lang="en-GB"/>
          </a:p>
        </p:txBody>
      </p:sp>
    </p:spTree>
    <p:extLst>
      <p:ext uri="{BB962C8B-B14F-4D97-AF65-F5344CB8AC3E}">
        <p14:creationId xmlns:p14="http://schemas.microsoft.com/office/powerpoint/2010/main" val="41955714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A15BE1-3688-4D59-95A3-570D24A098DB}"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59C8BF-4128-4792-AE6B-C7E0C972D808}" type="slidenum">
              <a:rPr lang="en-GB" smtClean="0"/>
              <a:t>‹#›</a:t>
            </a:fld>
            <a:endParaRPr lang="en-GB"/>
          </a:p>
        </p:txBody>
      </p:sp>
    </p:spTree>
    <p:extLst>
      <p:ext uri="{BB962C8B-B14F-4D97-AF65-F5344CB8AC3E}">
        <p14:creationId xmlns:p14="http://schemas.microsoft.com/office/powerpoint/2010/main" val="2507922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Image result for simpso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31677"/>
          <a:stretch/>
        </p:blipFill>
        <p:spPr bwMode="auto">
          <a:xfrm>
            <a:off x="-15470" y="2"/>
            <a:ext cx="9159471" cy="6894133"/>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7"/>
          <p:cNvSpPr/>
          <p:nvPr/>
        </p:nvSpPr>
        <p:spPr>
          <a:xfrm>
            <a:off x="3028951" y="447675"/>
            <a:ext cx="5857875" cy="1047750"/>
          </a:xfrm>
          <a:custGeom>
            <a:avLst/>
            <a:gdLst>
              <a:gd name="connsiteX0" fmla="*/ 203915 w 5857741"/>
              <a:gd name="connsiteY0" fmla="*/ 910107 h 1047482"/>
              <a:gd name="connsiteX1" fmla="*/ 332704 w 5857741"/>
              <a:gd name="connsiteY1" fmla="*/ 807076 h 1047482"/>
              <a:gd name="connsiteX2" fmla="*/ 2200141 w 5857741"/>
              <a:gd name="connsiteY2" fmla="*/ 214648 h 1047482"/>
              <a:gd name="connsiteX3" fmla="*/ 3281966 w 5857741"/>
              <a:gd name="connsiteY3" fmla="*/ 420710 h 1047482"/>
              <a:gd name="connsiteX4" fmla="*/ 4260760 w 5857741"/>
              <a:gd name="connsiteY4" fmla="*/ 98738 h 1047482"/>
              <a:gd name="connsiteX5" fmla="*/ 3977425 w 5857741"/>
              <a:gd name="connsiteY5" fmla="*/ 1013138 h 1047482"/>
              <a:gd name="connsiteX6" fmla="*/ 5857741 w 5857741"/>
              <a:gd name="connsiteY6" fmla="*/ 304800 h 104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7741" h="1047482">
                <a:moveTo>
                  <a:pt x="203915" y="910107"/>
                </a:moveTo>
                <a:cubicBezTo>
                  <a:pt x="101957" y="916546"/>
                  <a:pt x="0" y="922986"/>
                  <a:pt x="332704" y="807076"/>
                </a:cubicBezTo>
                <a:cubicBezTo>
                  <a:pt x="665408" y="691166"/>
                  <a:pt x="1708597" y="279042"/>
                  <a:pt x="2200141" y="214648"/>
                </a:cubicBezTo>
                <a:cubicBezTo>
                  <a:pt x="2691685" y="150254"/>
                  <a:pt x="2938530" y="440028"/>
                  <a:pt x="3281966" y="420710"/>
                </a:cubicBezTo>
                <a:cubicBezTo>
                  <a:pt x="3625403" y="401392"/>
                  <a:pt x="4144850" y="0"/>
                  <a:pt x="4260760" y="98738"/>
                </a:cubicBezTo>
                <a:cubicBezTo>
                  <a:pt x="4376670" y="197476"/>
                  <a:pt x="3711262" y="978794"/>
                  <a:pt x="3977425" y="1013138"/>
                </a:cubicBezTo>
                <a:cubicBezTo>
                  <a:pt x="4243588" y="1047482"/>
                  <a:pt x="5050664" y="676141"/>
                  <a:pt x="5857741" y="304800"/>
                </a:cubicBezTo>
              </a:path>
            </a:pathLst>
          </a:custGeom>
          <a:ln w="539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GB" sz="1350"/>
          </a:p>
        </p:txBody>
      </p:sp>
      <p:sp>
        <p:nvSpPr>
          <p:cNvPr id="2" name="Title 1"/>
          <p:cNvSpPr>
            <a:spLocks noGrp="1"/>
          </p:cNvSpPr>
          <p:nvPr>
            <p:ph type="title"/>
          </p:nvPr>
        </p:nvSpPr>
        <p:spPr>
          <a:xfrm>
            <a:off x="628651" y="114300"/>
            <a:ext cx="2400300" cy="1576389"/>
          </a:xfrm>
          <a:solidFill>
            <a:schemeClr val="bg1"/>
          </a:solidFill>
          <a:ln w="57150">
            <a:solidFill>
              <a:srgbClr val="808080"/>
            </a:solidFill>
          </a:ln>
        </p:spPr>
        <p:txBody>
          <a:bodyPr/>
          <a:lstStyle/>
          <a:p>
            <a:r>
              <a:rPr lang="en-US" smtClean="0"/>
              <a:t>Click to edit Master title style</a:t>
            </a:r>
            <a:endParaRPr lang="en-US" dirty="0"/>
          </a:p>
        </p:txBody>
      </p:sp>
      <p:sp>
        <p:nvSpPr>
          <p:cNvPr id="3" name="Content Placeholder 2"/>
          <p:cNvSpPr>
            <a:spLocks noGrp="1"/>
          </p:cNvSpPr>
          <p:nvPr>
            <p:ph idx="1"/>
          </p:nvPr>
        </p:nvSpPr>
        <p:spPr>
          <a:solidFill>
            <a:schemeClr val="bg1"/>
          </a:solidFill>
          <a:ln w="57150">
            <a:solidFill>
              <a:srgbClr val="FFC000"/>
            </a:solid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A15BE1-3688-4D59-95A3-570D24A098DB}"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lvl1pPr>
          </a:lstStyle>
          <a:p>
            <a:fld id="{CF59C8BF-4128-4792-AE6B-C7E0C972D808}" type="slidenum">
              <a:rPr lang="en-GB" smtClean="0"/>
              <a:t>‹#›</a:t>
            </a:fld>
            <a:endParaRPr lang="en-GB"/>
          </a:p>
        </p:txBody>
      </p:sp>
    </p:spTree>
    <p:extLst>
      <p:ext uri="{BB962C8B-B14F-4D97-AF65-F5344CB8AC3E}">
        <p14:creationId xmlns:p14="http://schemas.microsoft.com/office/powerpoint/2010/main" val="18286094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A15BE1-3688-4D59-95A3-570D24A098DB}" type="datetimeFigureOut">
              <a:rPr lang="en-GB" smtClean="0"/>
              <a:t>10/10/2019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F59C8BF-4128-4792-AE6B-C7E0C972D808}" type="slidenum">
              <a:rPr lang="en-GB" smtClean="0"/>
              <a:t>‹#›</a:t>
            </a:fld>
            <a:endParaRPr lang="en-GB"/>
          </a:p>
        </p:txBody>
      </p:sp>
    </p:spTree>
    <p:extLst>
      <p:ext uri="{BB962C8B-B14F-4D97-AF65-F5344CB8AC3E}">
        <p14:creationId xmlns:p14="http://schemas.microsoft.com/office/powerpoint/2010/main" val="41260048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A15BE1-3688-4D59-95A3-570D24A098DB}" type="datetimeFigureOut">
              <a:rPr lang="en-GB" smtClean="0"/>
              <a:t>10/10/2019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59C8BF-4128-4792-AE6B-C7E0C972D808}" type="slidenum">
              <a:rPr lang="en-GB" smtClean="0"/>
              <a:t>‹#›</a:t>
            </a:fld>
            <a:endParaRPr lang="en-GB"/>
          </a:p>
        </p:txBody>
      </p:sp>
    </p:spTree>
    <p:extLst>
      <p:ext uri="{BB962C8B-B14F-4D97-AF65-F5344CB8AC3E}">
        <p14:creationId xmlns:p14="http://schemas.microsoft.com/office/powerpoint/2010/main" val="25149439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A15BE1-3688-4D59-95A3-570D24A098DB}" type="datetimeFigureOut">
              <a:rPr lang="en-GB" smtClean="0"/>
              <a:t>10/10/2019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F59C8BF-4128-4792-AE6B-C7E0C972D808}" type="slidenum">
              <a:rPr lang="en-GB" smtClean="0"/>
              <a:t>‹#›</a:t>
            </a:fld>
            <a:endParaRPr lang="en-GB"/>
          </a:p>
        </p:txBody>
      </p:sp>
    </p:spTree>
    <p:extLst>
      <p:ext uri="{BB962C8B-B14F-4D97-AF65-F5344CB8AC3E}">
        <p14:creationId xmlns:p14="http://schemas.microsoft.com/office/powerpoint/2010/main" val="1982857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A15BE1-3688-4D59-95A3-570D24A098DB}" type="datetimeFigureOut">
              <a:rPr lang="en-GB" smtClean="0"/>
              <a:t>10/10/2019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F59C8BF-4128-4792-AE6B-C7E0C972D808}" type="slidenum">
              <a:rPr lang="en-GB" smtClean="0"/>
              <a:t>‹#›</a:t>
            </a:fld>
            <a:endParaRPr lang="en-GB"/>
          </a:p>
        </p:txBody>
      </p:sp>
    </p:spTree>
    <p:extLst>
      <p:ext uri="{BB962C8B-B14F-4D97-AF65-F5344CB8AC3E}">
        <p14:creationId xmlns:p14="http://schemas.microsoft.com/office/powerpoint/2010/main" val="33313737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A15BE1-3688-4D59-95A3-570D24A098DB}" type="datetimeFigureOut">
              <a:rPr lang="en-GB" smtClean="0"/>
              <a:t>10/10/2019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59C8BF-4128-4792-AE6B-C7E0C972D808}" type="slidenum">
              <a:rPr lang="en-GB" smtClean="0"/>
              <a:t>‹#›</a:t>
            </a:fld>
            <a:endParaRPr lang="en-GB"/>
          </a:p>
        </p:txBody>
      </p:sp>
    </p:spTree>
    <p:extLst>
      <p:ext uri="{BB962C8B-B14F-4D97-AF65-F5344CB8AC3E}">
        <p14:creationId xmlns:p14="http://schemas.microsoft.com/office/powerpoint/2010/main" val="13904847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15BE1-3688-4D59-95A3-570D24A098DB}" type="datetimeFigureOut">
              <a:rPr lang="en-GB" smtClean="0"/>
              <a:t>10/10/2019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59C8BF-4128-4792-AE6B-C7E0C972D808}" type="slidenum">
              <a:rPr lang="en-GB" smtClean="0"/>
              <a:t>‹#›</a:t>
            </a:fld>
            <a:endParaRPr lang="en-GB"/>
          </a:p>
        </p:txBody>
      </p:sp>
    </p:spTree>
    <p:extLst>
      <p:ext uri="{BB962C8B-B14F-4D97-AF65-F5344CB8AC3E}">
        <p14:creationId xmlns:p14="http://schemas.microsoft.com/office/powerpoint/2010/main" val="19084793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A15BE1-3688-4D59-95A3-570D24A098DB}" type="datetimeFigureOut">
              <a:rPr lang="en-GB" smtClean="0"/>
              <a:t>10/10/2019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F59C8BF-4128-4792-AE6B-C7E0C972D808}" type="slidenum">
              <a:rPr lang="en-GB" smtClean="0"/>
              <a:t>‹#›</a:t>
            </a:fld>
            <a:endParaRPr lang="en-GB"/>
          </a:p>
        </p:txBody>
      </p:sp>
    </p:spTree>
    <p:extLst>
      <p:ext uri="{BB962C8B-B14F-4D97-AF65-F5344CB8AC3E}">
        <p14:creationId xmlns:p14="http://schemas.microsoft.com/office/powerpoint/2010/main" val="22436415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2A15BE1-3688-4D59-95A3-570D24A098DB}" type="datetimeFigureOut">
              <a:rPr lang="en-GB" smtClean="0"/>
              <a:t>10/10/2019</a:t>
            </a:fld>
            <a:endParaRPr lang="en-GB"/>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59C8BF-4128-4792-AE6B-C7E0C972D808}" type="slidenum">
              <a:rPr lang="en-GB" smtClean="0"/>
              <a:t>‹#›</a:t>
            </a:fld>
            <a:endParaRPr lang="en-GB"/>
          </a:p>
        </p:txBody>
      </p:sp>
    </p:spTree>
    <p:extLst>
      <p:ext uri="{BB962C8B-B14F-4D97-AF65-F5344CB8AC3E}">
        <p14:creationId xmlns:p14="http://schemas.microsoft.com/office/powerpoint/2010/main" val="3273858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i6sTatKAXt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r>
              <a:rPr lang="en-GB" b="1" u="sng" dirty="0" smtClean="0"/>
              <a:t>Lesson Objectives</a:t>
            </a:r>
            <a:endParaRPr lang="en-GB" b="1" u="sng" dirty="0"/>
          </a:p>
        </p:txBody>
      </p:sp>
      <p:sp>
        <p:nvSpPr>
          <p:cNvPr id="6" name="Title 1"/>
          <p:cNvSpPr txBox="1">
            <a:spLocks/>
          </p:cNvSpPr>
          <p:nvPr/>
        </p:nvSpPr>
        <p:spPr>
          <a:xfrm>
            <a:off x="-72032" y="778637"/>
            <a:ext cx="5626302" cy="27870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cap="none" spc="0">
                <a:ln w="22225">
                  <a:solidFill>
                    <a:schemeClr val="accent4">
                      <a:lumMod val="75000"/>
                    </a:schemeClr>
                  </a:solidFill>
                  <a:prstDash val="solid"/>
                </a:ln>
                <a:solidFill>
                  <a:schemeClr val="accent4">
                    <a:lumMod val="60000"/>
                    <a:lumOff val="40000"/>
                  </a:schemeClr>
                </a:solidFill>
                <a:effectLst/>
                <a:latin typeface="Comic Sans MS" panose="030F0702030302020204" pitchFamily="66" charset="0"/>
                <a:ea typeface="Arimo" panose="020B0604020202020204" pitchFamily="34" charset="0"/>
                <a:cs typeface="Arimo" panose="020B0604020202020204" pitchFamily="34" charset="0"/>
              </a:defRPr>
            </a:lvl1pPr>
          </a:lstStyle>
          <a:p>
            <a:r>
              <a:rPr lang="en-US" smtClean="0"/>
              <a:t>Human Lifespan</a:t>
            </a:r>
            <a:br>
              <a:rPr lang="en-US" smtClean="0"/>
            </a:br>
            <a:r>
              <a:rPr lang="en-US" smtClean="0"/>
              <a:t>Development </a:t>
            </a:r>
            <a:endParaRPr lang="en-US" dirty="0"/>
          </a:p>
        </p:txBody>
      </p:sp>
      <p:sp>
        <p:nvSpPr>
          <p:cNvPr id="5" name="Rectangle 3"/>
          <p:cNvSpPr txBox="1">
            <a:spLocks noChangeArrowheads="1"/>
          </p:cNvSpPr>
          <p:nvPr/>
        </p:nvSpPr>
        <p:spPr>
          <a:xfrm>
            <a:off x="499357" y="4057649"/>
            <a:ext cx="4506198" cy="1616341"/>
          </a:xfrm>
          <a:prstGeom prst="rect">
            <a:avLst/>
          </a:prstGeom>
          <a:noFill/>
          <a:ln w="63500">
            <a:noFill/>
            <a:miter lim="800000"/>
            <a:headEnd/>
            <a:tailEnd/>
          </a:ln>
        </p:spPr>
        <p:txBody>
          <a:bodyPr vert="horz" lIns="91440" tIns="45720" rIns="91440" bIns="45720" rtlCol="0" anchor="t">
            <a:normAutofit fontScale="925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nSpc>
                <a:spcPct val="90000"/>
              </a:lnSpc>
            </a:pPr>
            <a:r>
              <a:rPr lang="en-GB" altLang="en-US">
                <a:solidFill>
                  <a:srgbClr val="002060"/>
                </a:solidFill>
                <a:latin typeface="Century Gothic" panose="020B0502020202020204" pitchFamily="34" charset="0"/>
              </a:rPr>
              <a:t>To identify physical maturity.</a:t>
            </a:r>
          </a:p>
          <a:p>
            <a:pPr>
              <a:lnSpc>
                <a:spcPct val="90000"/>
              </a:lnSpc>
            </a:pPr>
            <a:r>
              <a:rPr lang="en-GB" altLang="en-US">
                <a:solidFill>
                  <a:srgbClr val="002060"/>
                </a:solidFill>
                <a:latin typeface="Century Gothic" panose="020B0502020202020204" pitchFamily="34" charset="0"/>
              </a:rPr>
              <a:t>To describe and explain the different lifestyle choices.</a:t>
            </a:r>
          </a:p>
          <a:p>
            <a:pPr>
              <a:lnSpc>
                <a:spcPct val="90000"/>
              </a:lnSpc>
            </a:pPr>
            <a:r>
              <a:rPr lang="en-GB" altLang="en-US">
                <a:solidFill>
                  <a:srgbClr val="002060"/>
                </a:solidFill>
                <a:latin typeface="Century Gothic" panose="020B0502020202020204" pitchFamily="34" charset="0"/>
              </a:rPr>
              <a:t>To create a link between PIES development and the life style choices.</a:t>
            </a:r>
            <a:endParaRPr lang="en-GB" altLang="en-US" dirty="0">
              <a:solidFill>
                <a:srgbClr val="002060"/>
              </a:solidFill>
              <a:latin typeface="Century Gothic" panose="020B0502020202020204" pitchFamily="34" charset="0"/>
            </a:endParaRPr>
          </a:p>
        </p:txBody>
      </p:sp>
      <p:sp>
        <p:nvSpPr>
          <p:cNvPr id="4" name="TextBox 3"/>
          <p:cNvSpPr txBox="1"/>
          <p:nvPr/>
        </p:nvSpPr>
        <p:spPr>
          <a:xfrm>
            <a:off x="488020" y="5710914"/>
            <a:ext cx="4506198" cy="461665"/>
          </a:xfrm>
          <a:prstGeom prst="rect">
            <a:avLst/>
          </a:prstGeom>
          <a:noFill/>
        </p:spPr>
        <p:txBody>
          <a:bodyPr wrap="square" rtlCol="0">
            <a:spAutoFit/>
          </a:bodyPr>
          <a:lstStyle/>
          <a:p>
            <a:r>
              <a:rPr lang="en-GB" sz="1200" dirty="0" smtClean="0"/>
              <a:t>	      Create a case study on an athlete of your choice. Find out when they reach physical maturity. </a:t>
            </a:r>
            <a:endParaRPr lang="en-GB" sz="1200" dirty="0"/>
          </a:p>
        </p:txBody>
      </p:sp>
    </p:spTree>
    <p:extLst>
      <p:ext uri="{BB962C8B-B14F-4D97-AF65-F5344CB8AC3E}">
        <p14:creationId xmlns:p14="http://schemas.microsoft.com/office/powerpoint/2010/main" val="52259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
            <a:ext cx="7625306" cy="4624251"/>
          </a:xfrm>
        </p:spPr>
        <p:txBody>
          <a:bodyPr>
            <a:noAutofit/>
          </a:bodyPr>
          <a:lstStyle/>
          <a:p>
            <a:pPr marL="0" indent="0">
              <a:buFontTx/>
              <a:buNone/>
              <a:defRPr/>
            </a:pPr>
            <a:r>
              <a:rPr lang="en-GB" sz="2800" b="1" u="sng" dirty="0" smtClean="0">
                <a:latin typeface="Century Gothic" panose="020B0502020202020204" pitchFamily="34" charset="0"/>
              </a:rPr>
              <a:t>Emotional development</a:t>
            </a:r>
          </a:p>
          <a:p>
            <a:pPr marL="68580" indent="0">
              <a:buFontTx/>
              <a:buNone/>
              <a:defRPr/>
            </a:pPr>
            <a:r>
              <a:rPr lang="en-GB" sz="2800" dirty="0" smtClean="0">
                <a:latin typeface="Century Gothic" panose="020B0502020202020204" pitchFamily="34" charset="0"/>
              </a:rPr>
              <a:t>Early adulthood is the time when people develop intimate relationships. Some people decided to live together, marry or some live alone. This time people might experience relationship problems, causing emotional problems like splitting up or divorce. </a:t>
            </a:r>
            <a:r>
              <a:rPr lang="en-GB" sz="2800" dirty="0" smtClean="0">
                <a:latin typeface="Century Gothic" panose="020B0502020202020204" pitchFamily="34" charset="0"/>
              </a:rPr>
              <a:t>Also at this time people often have children and this brings new emotions, like </a:t>
            </a:r>
            <a:r>
              <a:rPr lang="en-GB" sz="2800" dirty="0" smtClean="0">
                <a:latin typeface="Century Gothic" panose="020B0502020202020204" pitchFamily="34" charset="0"/>
              </a:rPr>
              <a:t>having</a:t>
            </a:r>
            <a:r>
              <a:rPr lang="en-GB" sz="2800" dirty="0" smtClean="0"/>
              <a:t> </a:t>
            </a:r>
            <a:r>
              <a:rPr lang="en-GB" sz="2800" dirty="0" smtClean="0">
                <a:latin typeface="Century Gothic" panose="020B0502020202020204" pitchFamily="34" charset="0"/>
              </a:rPr>
              <a:t> </a:t>
            </a:r>
            <a:r>
              <a:rPr lang="en-GB" sz="2800" dirty="0" smtClean="0">
                <a:latin typeface="Century Gothic" panose="020B0502020202020204" pitchFamily="34" charset="0"/>
              </a:rPr>
              <a:t>a baby.</a:t>
            </a:r>
            <a:endParaRPr lang="en-GB" sz="2800" dirty="0">
              <a:latin typeface="Century Gothic" panose="020B0502020202020204" pitchFamily="34" charset="0"/>
            </a:endParaRPr>
          </a:p>
        </p:txBody>
      </p:sp>
    </p:spTree>
    <p:extLst>
      <p:ext uri="{BB962C8B-B14F-4D97-AF65-F5344CB8AC3E}">
        <p14:creationId xmlns:p14="http://schemas.microsoft.com/office/powerpoint/2010/main" val="747961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Task</a:t>
            </a:r>
            <a:endParaRPr lang="en-GB" dirty="0"/>
          </a:p>
        </p:txBody>
      </p:sp>
      <p:sp>
        <p:nvSpPr>
          <p:cNvPr id="3" name="Content Placeholder 2"/>
          <p:cNvSpPr>
            <a:spLocks noGrp="1"/>
          </p:cNvSpPr>
          <p:nvPr>
            <p:ph idx="1"/>
          </p:nvPr>
        </p:nvSpPr>
        <p:spPr>
          <a:xfrm>
            <a:off x="628650" y="1825625"/>
            <a:ext cx="3324225" cy="793750"/>
          </a:xfrm>
        </p:spPr>
        <p:txBody>
          <a:bodyPr/>
          <a:lstStyle/>
          <a:p>
            <a:r>
              <a:rPr lang="en-GB" dirty="0" smtClean="0"/>
              <a:t>Complete this task in your books!</a:t>
            </a:r>
          </a:p>
        </p:txBody>
      </p:sp>
      <p:pic>
        <p:nvPicPr>
          <p:cNvPr id="4" name="Picture 3" descr="a59df9747ba995c75619fc53156cbb6a.jpg"/>
          <p:cNvPicPr>
            <a:picLocks noChangeAspect="1"/>
          </p:cNvPicPr>
          <p:nvPr/>
        </p:nvPicPr>
        <p:blipFill rotWithShape="1">
          <a:blip r:embed="rId2">
            <a:extLst>
              <a:ext uri="{28A0092B-C50C-407E-A947-70E740481C1C}">
                <a14:useLocalDpi xmlns:a14="http://schemas.microsoft.com/office/drawing/2010/main" val="0"/>
              </a:ext>
            </a:extLst>
          </a:blip>
          <a:srcRect b="4504"/>
          <a:stretch/>
        </p:blipFill>
        <p:spPr>
          <a:xfrm>
            <a:off x="4238624" y="1406154"/>
            <a:ext cx="4010025" cy="4956546"/>
          </a:xfrm>
          <a:prstGeom prst="rect">
            <a:avLst/>
          </a:prstGeom>
        </p:spPr>
      </p:pic>
    </p:spTree>
    <p:extLst>
      <p:ext uri="{BB962C8B-B14F-4D97-AF65-F5344CB8AC3E}">
        <p14:creationId xmlns:p14="http://schemas.microsoft.com/office/powerpoint/2010/main" val="2406515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 Now Activity</a:t>
            </a:r>
            <a:endParaRPr lang="en-GB" dirty="0"/>
          </a:p>
        </p:txBody>
      </p:sp>
      <p:sp>
        <p:nvSpPr>
          <p:cNvPr id="3" name="Content Placeholder 2"/>
          <p:cNvSpPr>
            <a:spLocks noGrp="1"/>
          </p:cNvSpPr>
          <p:nvPr>
            <p:ph idx="1"/>
          </p:nvPr>
        </p:nvSpPr>
        <p:spPr>
          <a:xfrm>
            <a:off x="628650" y="1825625"/>
            <a:ext cx="1428750" cy="755650"/>
          </a:xfrm>
        </p:spPr>
        <p:txBody>
          <a:bodyPr>
            <a:normAutofit/>
          </a:bodyPr>
          <a:lstStyle/>
          <a:p>
            <a:pPr marL="0" indent="0">
              <a:lnSpc>
                <a:spcPct val="80000"/>
              </a:lnSpc>
              <a:buFontTx/>
              <a:buNone/>
            </a:pPr>
            <a:r>
              <a:rPr lang="en-GB" altLang="en-US" dirty="0" smtClean="0">
                <a:solidFill>
                  <a:srgbClr val="002060"/>
                </a:solidFill>
                <a:latin typeface="Century Gothic" panose="020B0502020202020204" pitchFamily="34" charset="0"/>
              </a:rPr>
              <a:t>Fill in the gaps…</a:t>
            </a:r>
            <a:endParaRPr lang="en-GB" altLang="en-US" dirty="0">
              <a:solidFill>
                <a:srgbClr val="002060"/>
              </a:solidFill>
              <a:latin typeface="Century Gothic" panose="020B0502020202020204" pitchFamily="34" charset="0"/>
            </a:endParaRPr>
          </a:p>
        </p:txBody>
      </p:sp>
      <p:sp>
        <p:nvSpPr>
          <p:cNvPr id="4" name="Rectangle 2"/>
          <p:cNvSpPr txBox="1">
            <a:spLocks noChangeArrowheads="1"/>
          </p:cNvSpPr>
          <p:nvPr/>
        </p:nvSpPr>
        <p:spPr>
          <a:xfrm>
            <a:off x="6276975" y="6111875"/>
            <a:ext cx="2782043" cy="590099"/>
          </a:xfrm>
          <a:prstGeom prst="rect">
            <a:avLst/>
          </a:prstGeom>
          <a:solidFill>
            <a:schemeClr val="bg1"/>
          </a:solidFill>
          <a:ln w="63500">
            <a:solidFill>
              <a:schemeClr val="bg2"/>
            </a:solidFill>
            <a:miter lim="800000"/>
            <a:headEnd/>
            <a:tailEnd/>
          </a:ln>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altLang="en-US" sz="2400" b="1" smtClean="0">
                <a:solidFill>
                  <a:srgbClr val="002060"/>
                </a:solidFill>
                <a:latin typeface="Century Gothic" panose="020B0502020202020204" pitchFamily="34" charset="0"/>
              </a:rPr>
              <a:t>Early Adulthood 19-45 years</a:t>
            </a:r>
            <a:endParaRPr lang="en-GB" altLang="en-US" sz="2400" b="1" dirty="0" smtClean="0">
              <a:solidFill>
                <a:srgbClr val="002060"/>
              </a:solidFill>
              <a:latin typeface="Century Gothic" panose="020B0502020202020204" pitchFamily="34" charset="0"/>
            </a:endParaRPr>
          </a:p>
        </p:txBody>
      </p:sp>
      <p:grpSp>
        <p:nvGrpSpPr>
          <p:cNvPr id="5" name="Content Placeholder 26627"/>
          <p:cNvGrpSpPr>
            <a:grpSpLocks noChangeAspect="1"/>
          </p:cNvGrpSpPr>
          <p:nvPr/>
        </p:nvGrpSpPr>
        <p:grpSpPr bwMode="auto">
          <a:xfrm>
            <a:off x="457200" y="1600200"/>
            <a:ext cx="8229600" cy="4495800"/>
            <a:chOff x="1576" y="1133"/>
            <a:chExt cx="2563" cy="2002"/>
          </a:xfrm>
        </p:grpSpPr>
        <p:sp>
          <p:nvSpPr>
            <p:cNvPr id="6" name="_s1028"/>
            <p:cNvSpPr>
              <a:spLocks noChangeShapeType="1"/>
            </p:cNvSpPr>
            <p:nvPr/>
          </p:nvSpPr>
          <p:spPr bwMode="auto">
            <a:xfrm flipH="1">
              <a:off x="2356" y="2134"/>
              <a:ext cx="25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GB"/>
            </a:p>
          </p:txBody>
        </p:sp>
        <p:sp>
          <p:nvSpPr>
            <p:cNvPr id="7" name="_s1029"/>
            <p:cNvSpPr>
              <a:spLocks noChangeArrowheads="1"/>
            </p:cNvSpPr>
            <p:nvPr/>
          </p:nvSpPr>
          <p:spPr bwMode="auto">
            <a:xfrm>
              <a:off x="1856" y="1884"/>
              <a:ext cx="500" cy="50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Tahoma" panose="020B0604030504040204" pitchFamily="34" charset="0"/>
                </a:rPr>
                <a:t>________</a:t>
              </a:r>
            </a:p>
          </p:txBody>
        </p:sp>
        <p:sp>
          <p:nvSpPr>
            <p:cNvPr id="8" name="_s1030"/>
            <p:cNvSpPr>
              <a:spLocks noChangeShapeType="1"/>
            </p:cNvSpPr>
            <p:nvPr/>
          </p:nvSpPr>
          <p:spPr bwMode="auto">
            <a:xfrm>
              <a:off x="2857" y="2384"/>
              <a:ext cx="0" cy="2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GB"/>
            </a:p>
          </p:txBody>
        </p:sp>
        <p:sp>
          <p:nvSpPr>
            <p:cNvPr id="9" name="_s1031"/>
            <p:cNvSpPr>
              <a:spLocks noChangeArrowheads="1"/>
            </p:cNvSpPr>
            <p:nvPr/>
          </p:nvSpPr>
          <p:spPr bwMode="auto">
            <a:xfrm>
              <a:off x="2607" y="2635"/>
              <a:ext cx="500" cy="50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cap="none" normalizeH="0" baseline="0" dirty="0" smtClean="0">
                  <a:ln>
                    <a:noFill/>
                  </a:ln>
                  <a:solidFill>
                    <a:schemeClr val="tx1"/>
                  </a:solidFill>
                  <a:effectLst/>
                  <a:latin typeface="Tahoma" panose="020B0604030504040204" pitchFamily="34" charset="0"/>
                </a:rPr>
                <a:t>  _________</a:t>
              </a:r>
              <a:endParaRPr kumimoji="0" lang="en-US" altLang="en-US" sz="1700" b="0" i="0" u="none" strike="noStrike" cap="none" normalizeH="0" baseline="0" dirty="0" smtClean="0">
                <a:ln>
                  <a:noFill/>
                </a:ln>
                <a:solidFill>
                  <a:schemeClr val="tx1"/>
                </a:solidFill>
                <a:effectLst/>
                <a:latin typeface="Tahoma" panose="020B0604030504040204" pitchFamily="34" charset="0"/>
              </a:endParaRPr>
            </a:p>
          </p:txBody>
        </p:sp>
        <p:sp>
          <p:nvSpPr>
            <p:cNvPr id="10" name="_s1032"/>
            <p:cNvSpPr>
              <a:spLocks noChangeShapeType="1"/>
            </p:cNvSpPr>
            <p:nvPr/>
          </p:nvSpPr>
          <p:spPr bwMode="auto">
            <a:xfrm>
              <a:off x="3107" y="2134"/>
              <a:ext cx="25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GB"/>
            </a:p>
          </p:txBody>
        </p:sp>
        <p:sp>
          <p:nvSpPr>
            <p:cNvPr id="11" name="_s1033"/>
            <p:cNvSpPr>
              <a:spLocks noChangeArrowheads="1"/>
            </p:cNvSpPr>
            <p:nvPr/>
          </p:nvSpPr>
          <p:spPr bwMode="auto">
            <a:xfrm>
              <a:off x="3358" y="1884"/>
              <a:ext cx="500" cy="50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Tahoma" panose="020B0604030504040204" pitchFamily="34" charset="0"/>
                </a:rPr>
                <a:t>___________</a:t>
              </a:r>
            </a:p>
          </p:txBody>
        </p:sp>
        <p:sp>
          <p:nvSpPr>
            <p:cNvPr id="12" name="_s1034"/>
            <p:cNvSpPr>
              <a:spLocks noChangeShapeType="1"/>
            </p:cNvSpPr>
            <p:nvPr/>
          </p:nvSpPr>
          <p:spPr bwMode="auto">
            <a:xfrm flipV="1">
              <a:off x="2857" y="1633"/>
              <a:ext cx="0" cy="25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en-GB"/>
            </a:p>
          </p:txBody>
        </p:sp>
        <p:sp>
          <p:nvSpPr>
            <p:cNvPr id="13" name="_s1035"/>
            <p:cNvSpPr>
              <a:spLocks noChangeArrowheads="1"/>
            </p:cNvSpPr>
            <p:nvPr/>
          </p:nvSpPr>
          <p:spPr bwMode="auto">
            <a:xfrm>
              <a:off x="2607" y="1133"/>
              <a:ext cx="500" cy="500"/>
            </a:xfrm>
            <a:prstGeom prst="ellipse">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700" b="0" i="0" u="none" strike="noStrike" cap="none" normalizeH="0" baseline="0" dirty="0" smtClean="0">
                  <a:ln>
                    <a:noFill/>
                  </a:ln>
                  <a:solidFill>
                    <a:schemeClr val="tx1"/>
                  </a:solidFill>
                  <a:effectLst/>
                  <a:latin typeface="Tahoma" panose="020B0604030504040204" pitchFamily="34" charset="0"/>
                </a:rPr>
                <a:t>   ______</a:t>
              </a:r>
              <a:endParaRPr kumimoji="0" lang="en-US" altLang="en-US" sz="1700" b="0" i="0" u="none" strike="noStrike" cap="none" normalizeH="0" baseline="0" dirty="0" smtClean="0">
                <a:ln>
                  <a:noFill/>
                </a:ln>
                <a:solidFill>
                  <a:schemeClr val="tx1"/>
                </a:solidFill>
                <a:effectLst/>
                <a:latin typeface="Tahoma" panose="020B0604030504040204" pitchFamily="34" charset="0"/>
              </a:endParaRPr>
            </a:p>
          </p:txBody>
        </p:sp>
        <p:sp>
          <p:nvSpPr>
            <p:cNvPr id="14" name="_s1036"/>
            <p:cNvSpPr>
              <a:spLocks noChangeArrowheads="1"/>
            </p:cNvSpPr>
            <p:nvPr/>
          </p:nvSpPr>
          <p:spPr bwMode="auto">
            <a:xfrm>
              <a:off x="2607" y="1884"/>
              <a:ext cx="500" cy="500"/>
            </a:xfrm>
            <a:prstGeom prst="ellipse">
              <a:avLst/>
            </a:prstGeom>
            <a:gradFill rotWithShape="1">
              <a:gsLst>
                <a:gs pos="0">
                  <a:schemeClr val="accent1"/>
                </a:gs>
                <a:gs pos="100000">
                  <a:srgbClr val="FFFFFF"/>
                </a:gs>
              </a:gsLst>
              <a:lin ang="5400000" scaled="1"/>
            </a:gra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rgbClr val="000000"/>
                  </a:solidFill>
                  <a:effectLst/>
                  <a:latin typeface="Tahoma" panose="020B0604030504040204" pitchFamily="34" charset="0"/>
                </a:rPr>
                <a:t>Development</a:t>
              </a:r>
              <a:endParaRPr kumimoji="0" lang="en-US" altLang="en-US" sz="1800" b="0" i="0" u="none" strike="noStrike" cap="none" normalizeH="0" baseline="0" smtClean="0">
                <a:ln>
                  <a:noFill/>
                </a:ln>
                <a:solidFill>
                  <a:srgbClr val="000000"/>
                </a:solidFill>
                <a:effectLst/>
                <a:latin typeface="Tahoma" panose="020B0604030504040204" pitchFamily="34" charset="0"/>
              </a:endParaRPr>
            </a:p>
          </p:txBody>
        </p:sp>
      </p:grpSp>
      <p:sp>
        <p:nvSpPr>
          <p:cNvPr id="15" name="Text Box 26"/>
          <p:cNvSpPr txBox="1">
            <a:spLocks noChangeArrowheads="1"/>
          </p:cNvSpPr>
          <p:nvPr/>
        </p:nvSpPr>
        <p:spPr bwMode="auto">
          <a:xfrm>
            <a:off x="1908175" y="2781300"/>
            <a:ext cx="2305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dirty="0">
                <a:solidFill>
                  <a:schemeClr val="tx1"/>
                </a:solidFill>
                <a:latin typeface="Century Gothic" panose="020B0502020202020204" pitchFamily="34" charset="0"/>
              </a:rPr>
              <a:t>Problem </a:t>
            </a:r>
            <a:r>
              <a:rPr lang="en-GB" altLang="en-US" dirty="0" smtClean="0">
                <a:solidFill>
                  <a:schemeClr val="tx1"/>
                </a:solidFill>
                <a:latin typeface="Century Gothic" panose="020B0502020202020204" pitchFamily="34" charset="0"/>
              </a:rPr>
              <a:t>s____</a:t>
            </a:r>
            <a:endParaRPr lang="en-US" altLang="en-US" dirty="0">
              <a:solidFill>
                <a:schemeClr val="tx1"/>
              </a:solidFill>
              <a:latin typeface="Century Gothic" panose="020B0502020202020204" pitchFamily="34" charset="0"/>
            </a:endParaRPr>
          </a:p>
        </p:txBody>
      </p:sp>
      <p:sp>
        <p:nvSpPr>
          <p:cNvPr id="16" name="Line 27"/>
          <p:cNvSpPr>
            <a:spLocks noChangeShapeType="1"/>
          </p:cNvSpPr>
          <p:nvPr/>
        </p:nvSpPr>
        <p:spPr bwMode="auto">
          <a:xfrm flipV="1">
            <a:off x="2555875" y="3068638"/>
            <a:ext cx="360363"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Text Box 37"/>
          <p:cNvSpPr txBox="1">
            <a:spLocks noChangeArrowheads="1"/>
          </p:cNvSpPr>
          <p:nvPr/>
        </p:nvSpPr>
        <p:spPr bwMode="auto">
          <a:xfrm>
            <a:off x="5314630" y="2670532"/>
            <a:ext cx="18300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dirty="0" smtClean="0">
                <a:solidFill>
                  <a:schemeClr val="tx1"/>
                </a:solidFill>
                <a:latin typeface="Century Gothic" panose="020B0502020202020204" pitchFamily="34" charset="0"/>
              </a:rPr>
              <a:t>Muscle tone/</a:t>
            </a:r>
            <a:r>
              <a:rPr lang="en-GB" altLang="en-US" dirty="0" err="1" smtClean="0">
                <a:solidFill>
                  <a:schemeClr val="tx1"/>
                </a:solidFill>
                <a:latin typeface="Century Gothic" panose="020B0502020202020204" pitchFamily="34" charset="0"/>
              </a:rPr>
              <a:t>stre</a:t>
            </a:r>
            <a:r>
              <a:rPr lang="en-GB" altLang="en-US" dirty="0" smtClean="0">
                <a:solidFill>
                  <a:schemeClr val="tx1"/>
                </a:solidFill>
                <a:latin typeface="Century Gothic" panose="020B0502020202020204" pitchFamily="34" charset="0"/>
              </a:rPr>
              <a:t>___h</a:t>
            </a:r>
            <a:endParaRPr lang="en-US" altLang="en-US" dirty="0">
              <a:solidFill>
                <a:schemeClr val="tx1"/>
              </a:solidFill>
              <a:latin typeface="Century Gothic" panose="020B0502020202020204" pitchFamily="34" charset="0"/>
            </a:endParaRPr>
          </a:p>
        </p:txBody>
      </p:sp>
      <p:sp>
        <p:nvSpPr>
          <p:cNvPr id="18" name="Line 38"/>
          <p:cNvSpPr>
            <a:spLocks noChangeShapeType="1"/>
          </p:cNvSpPr>
          <p:nvPr/>
        </p:nvSpPr>
        <p:spPr bwMode="auto">
          <a:xfrm flipH="1" flipV="1">
            <a:off x="5959232" y="3316862"/>
            <a:ext cx="314765" cy="301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Text Box 39"/>
          <p:cNvSpPr txBox="1">
            <a:spLocks noChangeArrowheads="1"/>
          </p:cNvSpPr>
          <p:nvPr/>
        </p:nvSpPr>
        <p:spPr bwMode="auto">
          <a:xfrm>
            <a:off x="3929424" y="6491288"/>
            <a:ext cx="2233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dirty="0" smtClean="0">
                <a:solidFill>
                  <a:schemeClr val="tx1"/>
                </a:solidFill>
                <a:latin typeface="Century Gothic" panose="020B0502020202020204" pitchFamily="34" charset="0"/>
              </a:rPr>
              <a:t>Security</a:t>
            </a:r>
            <a:endParaRPr lang="en-US" altLang="en-US" dirty="0">
              <a:solidFill>
                <a:schemeClr val="tx1"/>
              </a:solidFill>
              <a:latin typeface="Century Gothic" panose="020B0502020202020204" pitchFamily="34" charset="0"/>
            </a:endParaRPr>
          </a:p>
        </p:txBody>
      </p:sp>
      <p:sp>
        <p:nvSpPr>
          <p:cNvPr id="20" name="Line 40"/>
          <p:cNvSpPr>
            <a:spLocks noChangeShapeType="1"/>
          </p:cNvSpPr>
          <p:nvPr/>
        </p:nvSpPr>
        <p:spPr bwMode="auto">
          <a:xfrm>
            <a:off x="4572000" y="60928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 name="Text Box 41"/>
          <p:cNvSpPr txBox="1">
            <a:spLocks noChangeArrowheads="1"/>
          </p:cNvSpPr>
          <p:nvPr/>
        </p:nvSpPr>
        <p:spPr bwMode="auto">
          <a:xfrm>
            <a:off x="5587757" y="4918636"/>
            <a:ext cx="2159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dirty="0" smtClean="0">
                <a:solidFill>
                  <a:schemeClr val="tx1"/>
                </a:solidFill>
                <a:latin typeface="Century Gothic" panose="020B0502020202020204" pitchFamily="34" charset="0"/>
              </a:rPr>
              <a:t>Independence</a:t>
            </a:r>
            <a:endParaRPr lang="en-US" altLang="en-US" dirty="0">
              <a:solidFill>
                <a:schemeClr val="tx1"/>
              </a:solidFill>
              <a:latin typeface="Century Gothic" panose="020B0502020202020204" pitchFamily="34" charset="0"/>
            </a:endParaRPr>
          </a:p>
        </p:txBody>
      </p:sp>
      <p:sp>
        <p:nvSpPr>
          <p:cNvPr id="22" name="Line 42"/>
          <p:cNvSpPr>
            <a:spLocks noChangeShapeType="1"/>
          </p:cNvSpPr>
          <p:nvPr/>
        </p:nvSpPr>
        <p:spPr bwMode="auto">
          <a:xfrm flipV="1">
            <a:off x="5234453" y="5129502"/>
            <a:ext cx="417047" cy="9893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Text Box 43"/>
          <p:cNvSpPr txBox="1">
            <a:spLocks noChangeArrowheads="1"/>
          </p:cNvSpPr>
          <p:nvPr/>
        </p:nvSpPr>
        <p:spPr bwMode="auto">
          <a:xfrm>
            <a:off x="2843213" y="5949950"/>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dirty="0" err="1" smtClean="0">
                <a:solidFill>
                  <a:schemeClr val="tx1"/>
                </a:solidFill>
                <a:latin typeface="Century Gothic" panose="020B0502020202020204" pitchFamily="34" charset="0"/>
              </a:rPr>
              <a:t>Bon___g</a:t>
            </a:r>
            <a:endParaRPr lang="en-US" altLang="en-US" dirty="0">
              <a:solidFill>
                <a:schemeClr val="tx1"/>
              </a:solidFill>
              <a:latin typeface="Century Gothic" panose="020B0502020202020204" pitchFamily="34" charset="0"/>
            </a:endParaRPr>
          </a:p>
        </p:txBody>
      </p:sp>
      <p:sp>
        <p:nvSpPr>
          <p:cNvPr id="24" name="Line 44"/>
          <p:cNvSpPr>
            <a:spLocks noChangeShapeType="1"/>
          </p:cNvSpPr>
          <p:nvPr/>
        </p:nvSpPr>
        <p:spPr bwMode="auto">
          <a:xfrm flipH="1">
            <a:off x="3708400" y="5876925"/>
            <a:ext cx="21590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Text Box 45"/>
          <p:cNvSpPr txBox="1">
            <a:spLocks noChangeArrowheads="1"/>
          </p:cNvSpPr>
          <p:nvPr/>
        </p:nvSpPr>
        <p:spPr bwMode="auto">
          <a:xfrm>
            <a:off x="5651500" y="5427552"/>
            <a:ext cx="2016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dirty="0">
                <a:solidFill>
                  <a:schemeClr val="tx1"/>
                </a:solidFill>
                <a:latin typeface="Century Gothic" panose="020B0502020202020204" pitchFamily="34" charset="0"/>
              </a:rPr>
              <a:t>Self </a:t>
            </a:r>
            <a:r>
              <a:rPr lang="en-GB" altLang="en-US" dirty="0" smtClean="0">
                <a:solidFill>
                  <a:schemeClr val="tx1"/>
                </a:solidFill>
                <a:latin typeface="Century Gothic" panose="020B0502020202020204" pitchFamily="34" charset="0"/>
              </a:rPr>
              <a:t>esteem and ________</a:t>
            </a:r>
            <a:endParaRPr lang="en-US" altLang="en-US" dirty="0">
              <a:solidFill>
                <a:schemeClr val="tx1"/>
              </a:solidFill>
              <a:latin typeface="Century Gothic" panose="020B0502020202020204" pitchFamily="34" charset="0"/>
            </a:endParaRPr>
          </a:p>
        </p:txBody>
      </p:sp>
      <p:sp>
        <p:nvSpPr>
          <p:cNvPr id="26" name="Line 46"/>
          <p:cNvSpPr>
            <a:spLocks noChangeShapeType="1"/>
          </p:cNvSpPr>
          <p:nvPr/>
        </p:nvSpPr>
        <p:spPr bwMode="auto">
          <a:xfrm>
            <a:off x="5364163" y="5589588"/>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Text Box 49"/>
          <p:cNvSpPr txBox="1">
            <a:spLocks noChangeArrowheads="1"/>
          </p:cNvSpPr>
          <p:nvPr/>
        </p:nvSpPr>
        <p:spPr bwMode="auto">
          <a:xfrm>
            <a:off x="5510926" y="1725409"/>
            <a:ext cx="11509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dirty="0" smtClean="0">
                <a:solidFill>
                  <a:schemeClr val="tx1"/>
                </a:solidFill>
                <a:latin typeface="Century Gothic" panose="020B0502020202020204" pitchFamily="34" charset="0"/>
              </a:rPr>
              <a:t>Norms</a:t>
            </a:r>
            <a:endParaRPr lang="en-US" altLang="en-US" dirty="0">
              <a:solidFill>
                <a:schemeClr val="tx1"/>
              </a:solidFill>
              <a:latin typeface="Century Gothic" panose="020B0502020202020204" pitchFamily="34" charset="0"/>
            </a:endParaRPr>
          </a:p>
        </p:txBody>
      </p:sp>
      <p:sp>
        <p:nvSpPr>
          <p:cNvPr id="28" name="Line 50"/>
          <p:cNvSpPr>
            <a:spLocks noChangeShapeType="1"/>
          </p:cNvSpPr>
          <p:nvPr/>
        </p:nvSpPr>
        <p:spPr bwMode="auto">
          <a:xfrm flipV="1">
            <a:off x="5372310" y="2070524"/>
            <a:ext cx="282284" cy="3859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 name="Text Box 51"/>
          <p:cNvSpPr txBox="1">
            <a:spLocks noChangeArrowheads="1"/>
          </p:cNvSpPr>
          <p:nvPr/>
        </p:nvSpPr>
        <p:spPr bwMode="auto">
          <a:xfrm>
            <a:off x="3348038" y="908050"/>
            <a:ext cx="14398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dirty="0" smtClean="0">
                <a:solidFill>
                  <a:schemeClr val="tx1"/>
                </a:solidFill>
                <a:latin typeface="Century Gothic" panose="020B0502020202020204" pitchFamily="34" charset="0"/>
              </a:rPr>
              <a:t>Manners</a:t>
            </a:r>
            <a:endParaRPr lang="en-US" altLang="en-US" dirty="0">
              <a:solidFill>
                <a:schemeClr val="tx1"/>
              </a:solidFill>
              <a:latin typeface="Century Gothic" panose="020B0502020202020204" pitchFamily="34" charset="0"/>
            </a:endParaRPr>
          </a:p>
        </p:txBody>
      </p:sp>
      <p:sp>
        <p:nvSpPr>
          <p:cNvPr id="30" name="Line 52"/>
          <p:cNvSpPr>
            <a:spLocks noChangeShapeType="1"/>
          </p:cNvSpPr>
          <p:nvPr/>
        </p:nvSpPr>
        <p:spPr bwMode="auto">
          <a:xfrm flipH="1" flipV="1">
            <a:off x="3995738" y="1196975"/>
            <a:ext cx="14287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 name="Text Box 55"/>
          <p:cNvSpPr txBox="1">
            <a:spLocks noChangeArrowheads="1"/>
          </p:cNvSpPr>
          <p:nvPr/>
        </p:nvSpPr>
        <p:spPr bwMode="auto">
          <a:xfrm>
            <a:off x="5128420" y="1170221"/>
            <a:ext cx="172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dirty="0">
                <a:solidFill>
                  <a:schemeClr val="tx1"/>
                </a:solidFill>
                <a:latin typeface="Century Gothic" panose="020B0502020202020204" pitchFamily="34" charset="0"/>
              </a:rPr>
              <a:t>Team work</a:t>
            </a:r>
            <a:endParaRPr lang="en-US" altLang="en-US" dirty="0">
              <a:solidFill>
                <a:schemeClr val="tx1"/>
              </a:solidFill>
              <a:latin typeface="Century Gothic" panose="020B0502020202020204" pitchFamily="34" charset="0"/>
            </a:endParaRPr>
          </a:p>
        </p:txBody>
      </p:sp>
      <p:sp>
        <p:nvSpPr>
          <p:cNvPr id="32" name="Line 56"/>
          <p:cNvSpPr>
            <a:spLocks noChangeShapeType="1"/>
          </p:cNvSpPr>
          <p:nvPr/>
        </p:nvSpPr>
        <p:spPr bwMode="auto">
          <a:xfrm flipV="1">
            <a:off x="5128420" y="1497651"/>
            <a:ext cx="243890" cy="233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Text Box 57"/>
          <p:cNvSpPr txBox="1">
            <a:spLocks noChangeArrowheads="1"/>
          </p:cNvSpPr>
          <p:nvPr/>
        </p:nvSpPr>
        <p:spPr bwMode="auto">
          <a:xfrm>
            <a:off x="4761033" y="756379"/>
            <a:ext cx="28360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dirty="0" smtClean="0">
                <a:solidFill>
                  <a:schemeClr val="tx1"/>
                </a:solidFill>
                <a:latin typeface="Century Gothic" panose="020B0502020202020204" pitchFamily="34" charset="0"/>
              </a:rPr>
              <a:t>Forming ______ships</a:t>
            </a:r>
            <a:endParaRPr lang="en-US" altLang="en-US" dirty="0">
              <a:solidFill>
                <a:schemeClr val="tx1"/>
              </a:solidFill>
              <a:latin typeface="Century Gothic" panose="020B0502020202020204" pitchFamily="34" charset="0"/>
            </a:endParaRPr>
          </a:p>
        </p:txBody>
      </p:sp>
      <p:sp>
        <p:nvSpPr>
          <p:cNvPr id="34" name="Line 58"/>
          <p:cNvSpPr>
            <a:spLocks noChangeShapeType="1"/>
          </p:cNvSpPr>
          <p:nvPr/>
        </p:nvSpPr>
        <p:spPr bwMode="auto">
          <a:xfrm flipV="1">
            <a:off x="4572000" y="1052513"/>
            <a:ext cx="287338"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 name="Text Box 43"/>
          <p:cNvSpPr txBox="1">
            <a:spLocks noChangeArrowheads="1"/>
          </p:cNvSpPr>
          <p:nvPr/>
        </p:nvSpPr>
        <p:spPr bwMode="auto">
          <a:xfrm>
            <a:off x="2481696" y="6352334"/>
            <a:ext cx="16917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dirty="0" smtClean="0">
                <a:solidFill>
                  <a:schemeClr val="tx1"/>
                </a:solidFill>
                <a:latin typeface="Century Gothic" panose="020B0502020202020204" pitchFamily="34" charset="0"/>
              </a:rPr>
              <a:t>A___</a:t>
            </a:r>
            <a:r>
              <a:rPr lang="en-GB" altLang="en-US" dirty="0" err="1" smtClean="0">
                <a:solidFill>
                  <a:schemeClr val="tx1"/>
                </a:solidFill>
                <a:latin typeface="Century Gothic" panose="020B0502020202020204" pitchFamily="34" charset="0"/>
              </a:rPr>
              <a:t>hment</a:t>
            </a:r>
            <a:endParaRPr lang="en-US" altLang="en-US" dirty="0">
              <a:solidFill>
                <a:schemeClr val="tx1"/>
              </a:solidFill>
              <a:latin typeface="Century Gothic" panose="020B0502020202020204" pitchFamily="34" charset="0"/>
            </a:endParaRPr>
          </a:p>
        </p:txBody>
      </p:sp>
      <p:sp>
        <p:nvSpPr>
          <p:cNvPr id="36" name="Line 40"/>
          <p:cNvSpPr>
            <a:spLocks noChangeShapeType="1"/>
          </p:cNvSpPr>
          <p:nvPr/>
        </p:nvSpPr>
        <p:spPr bwMode="auto">
          <a:xfrm flipH="1">
            <a:off x="3851275" y="5956300"/>
            <a:ext cx="213736" cy="4603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 name="Text Box 39"/>
          <p:cNvSpPr txBox="1">
            <a:spLocks noChangeArrowheads="1"/>
          </p:cNvSpPr>
          <p:nvPr/>
        </p:nvSpPr>
        <p:spPr bwMode="auto">
          <a:xfrm>
            <a:off x="1943893" y="5336755"/>
            <a:ext cx="2233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50000"/>
              </a:spcBef>
              <a:buClrTx/>
              <a:buSzTx/>
              <a:buFontTx/>
              <a:buNone/>
            </a:pPr>
            <a:r>
              <a:rPr lang="en-GB" altLang="en-US" dirty="0" smtClean="0">
                <a:solidFill>
                  <a:schemeClr val="tx1"/>
                </a:solidFill>
                <a:latin typeface="Century Gothic" panose="020B0502020202020204" pitchFamily="34" charset="0"/>
              </a:rPr>
              <a:t>Contentment</a:t>
            </a:r>
            <a:endParaRPr lang="en-US" altLang="en-US" dirty="0">
              <a:solidFill>
                <a:schemeClr val="tx1"/>
              </a:solidFill>
              <a:latin typeface="Century Gothic" panose="020B0502020202020204" pitchFamily="34" charset="0"/>
            </a:endParaRPr>
          </a:p>
        </p:txBody>
      </p:sp>
      <p:sp>
        <p:nvSpPr>
          <p:cNvPr id="38" name="Line 42"/>
          <p:cNvSpPr>
            <a:spLocks noChangeShapeType="1"/>
          </p:cNvSpPr>
          <p:nvPr/>
        </p:nvSpPr>
        <p:spPr bwMode="auto">
          <a:xfrm flipH="1">
            <a:off x="3348038" y="5373911"/>
            <a:ext cx="458225" cy="123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39" name="Picture 15" descr="Homer Simp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55" y="3068638"/>
            <a:ext cx="22764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3" descr="Marge Simp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659" y="2270963"/>
            <a:ext cx="2304034" cy="355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51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ppt_x"/>
                                          </p:val>
                                        </p:tav>
                                        <p:tav tm="100000">
                                          <p:val>
                                            <p:strVal val="#ppt_x"/>
                                          </p:val>
                                        </p:tav>
                                      </p:tavLst>
                                    </p:anim>
                                    <p:anim calcmode="lin" valueType="num">
                                      <p:cBhvr additive="base">
                                        <p:cTn id="27" dur="500" fill="hold"/>
                                        <p:tgtEl>
                                          <p:spTgt spid="3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500" fill="hold"/>
                                        <p:tgtEl>
                                          <p:spTgt spid="29"/>
                                        </p:tgtEl>
                                        <p:attrNameLst>
                                          <p:attrName>ppt_x</p:attrName>
                                        </p:attrNameLst>
                                      </p:cBhvr>
                                      <p:tavLst>
                                        <p:tav tm="0">
                                          <p:val>
                                            <p:strVal val="#ppt_x"/>
                                          </p:val>
                                        </p:tav>
                                        <p:tav tm="100000">
                                          <p:val>
                                            <p:strVal val="#ppt_x"/>
                                          </p:val>
                                        </p:tav>
                                      </p:tavLst>
                                    </p:anim>
                                    <p:anim calcmode="lin" valueType="num">
                                      <p:cBhvr additive="base">
                                        <p:cTn id="49" dur="500" fill="hold"/>
                                        <p:tgtEl>
                                          <p:spTgt spid="2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P spid="23" grpId="0"/>
      <p:bldP spid="25" grpId="0"/>
      <p:bldP spid="27" grpId="0"/>
      <p:bldP spid="29" grpId="0"/>
      <p:bldP spid="31" grpId="0"/>
      <p:bldP spid="33" grpId="0"/>
      <p:bldP spid="35"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Indicators</a:t>
            </a:r>
            <a:endParaRPr lang="en-GB" dirty="0"/>
          </a:p>
        </p:txBody>
      </p:sp>
      <p:sp>
        <p:nvSpPr>
          <p:cNvPr id="3" name="Content Placeholder 2"/>
          <p:cNvSpPr>
            <a:spLocks noGrp="1"/>
          </p:cNvSpPr>
          <p:nvPr>
            <p:ph idx="1"/>
          </p:nvPr>
        </p:nvSpPr>
        <p:spPr/>
        <p:txBody>
          <a:bodyPr/>
          <a:lstStyle/>
          <a:p>
            <a:pPr marL="0" indent="0">
              <a:buNone/>
            </a:pPr>
            <a:r>
              <a:rPr lang="en-GB" dirty="0" smtClean="0"/>
              <a:t>	</a:t>
            </a:r>
            <a:r>
              <a:rPr lang="en-GB" b="1" u="sng" dirty="0" smtClean="0"/>
              <a:t>GOOD</a:t>
            </a:r>
            <a:r>
              <a:rPr lang="en-GB" b="1" dirty="0" smtClean="0"/>
              <a:t>		          </a:t>
            </a:r>
            <a:r>
              <a:rPr lang="en-GB" b="1" u="sng" dirty="0" smtClean="0"/>
              <a:t>OUTSTANDING</a:t>
            </a:r>
            <a:endParaRPr lang="en-GB" b="1" u="sng" dirty="0"/>
          </a:p>
        </p:txBody>
      </p:sp>
      <p:pic>
        <p:nvPicPr>
          <p:cNvPr id="4" name="Picture 3" descr="Progress-Logo-transparent.png"/>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1182485" y="2381250"/>
            <a:ext cx="3359053" cy="3333750"/>
          </a:xfrm>
          <a:prstGeom prst="rect">
            <a:avLst/>
          </a:prstGeom>
        </p:spPr>
      </p:pic>
      <p:pic>
        <p:nvPicPr>
          <p:cNvPr id="5" name="Picture 4" descr="Progress-Logo-transparent.png"/>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a14:imgLayer r:embed="rId5">
                    <a14:imgEffect>
                      <a14:saturation sat="4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777480" y="2381250"/>
            <a:ext cx="3359053" cy="3333750"/>
          </a:xfrm>
          <a:prstGeom prst="rect">
            <a:avLst/>
          </a:prstGeom>
        </p:spPr>
      </p:pic>
      <p:sp>
        <p:nvSpPr>
          <p:cNvPr id="6" name="TextBox 5"/>
          <p:cNvSpPr txBox="1"/>
          <p:nvPr/>
        </p:nvSpPr>
        <p:spPr>
          <a:xfrm>
            <a:off x="1038225" y="3354963"/>
            <a:ext cx="3533775" cy="1938992"/>
          </a:xfrm>
          <a:prstGeom prst="rect">
            <a:avLst/>
          </a:prstGeom>
          <a:noFill/>
        </p:spPr>
        <p:txBody>
          <a:bodyPr wrap="square" rtlCol="0">
            <a:spAutoFit/>
          </a:bodyPr>
          <a:lstStyle/>
          <a:p>
            <a:r>
              <a:rPr lang="en-GB" sz="2000" dirty="0" smtClean="0"/>
              <a:t>You understand what is meant by the term “physical maturity” and have </a:t>
            </a:r>
            <a:r>
              <a:rPr lang="en-GB" sz="2000" dirty="0"/>
              <a:t>completed a table to display your understanding of life style choices. </a:t>
            </a:r>
          </a:p>
          <a:p>
            <a:endParaRPr lang="en-GB" sz="2000" dirty="0"/>
          </a:p>
        </p:txBody>
      </p:sp>
      <p:sp>
        <p:nvSpPr>
          <p:cNvPr id="7" name="TextBox 6"/>
          <p:cNvSpPr txBox="1"/>
          <p:nvPr/>
        </p:nvSpPr>
        <p:spPr>
          <a:xfrm>
            <a:off x="4685798" y="3354962"/>
            <a:ext cx="3533775" cy="1631216"/>
          </a:xfrm>
          <a:prstGeom prst="rect">
            <a:avLst/>
          </a:prstGeom>
          <a:noFill/>
        </p:spPr>
        <p:txBody>
          <a:bodyPr wrap="square" rtlCol="0">
            <a:spAutoFit/>
          </a:bodyPr>
          <a:lstStyle/>
          <a:p>
            <a:r>
              <a:rPr lang="en-GB" sz="2000" dirty="0" smtClean="0"/>
              <a:t>You have completed a detailed table to display your understanding of life style choices and have colour coded this to include PIES information. </a:t>
            </a:r>
            <a:endParaRPr lang="en-GB" sz="2000" dirty="0"/>
          </a:p>
        </p:txBody>
      </p:sp>
    </p:spTree>
    <p:extLst>
      <p:ext uri="{BB962C8B-B14F-4D97-AF65-F5344CB8AC3E}">
        <p14:creationId xmlns:p14="http://schemas.microsoft.com/office/powerpoint/2010/main" val="3466354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a:t>
            </a:r>
            <a:endParaRPr lang="en-GB" dirty="0"/>
          </a:p>
        </p:txBody>
      </p:sp>
      <p:sp>
        <p:nvSpPr>
          <p:cNvPr id="3" name="Content Placeholder 2"/>
          <p:cNvSpPr>
            <a:spLocks noGrp="1"/>
          </p:cNvSpPr>
          <p:nvPr>
            <p:ph idx="1"/>
          </p:nvPr>
        </p:nvSpPr>
        <p:spPr/>
        <p:txBody>
          <a:bodyPr/>
          <a:lstStyle/>
          <a:p>
            <a:endParaRPr lang="en-GB" dirty="0"/>
          </a:p>
        </p:txBody>
      </p:sp>
      <p:sp>
        <p:nvSpPr>
          <p:cNvPr id="4" name="Oval Callout 3"/>
          <p:cNvSpPr/>
          <p:nvPr/>
        </p:nvSpPr>
        <p:spPr>
          <a:xfrm>
            <a:off x="4823220" y="2176525"/>
            <a:ext cx="3052866" cy="1308481"/>
          </a:xfrm>
          <a:prstGeom prst="wedgeEllipseCallout">
            <a:avLst>
              <a:gd name="adj1" fmla="val -43227"/>
              <a:gd name="adj2" fmla="val 5619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solidFill>
                  <a:srgbClr val="000000"/>
                </a:solidFill>
              </a:rPr>
              <a:t>‘Why do athletes peak in early adulthood?’ </a:t>
            </a:r>
            <a:endParaRPr lang="en-US" sz="2400" dirty="0">
              <a:solidFill>
                <a:srgbClr val="000000"/>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77372" y="1196974"/>
            <a:ext cx="5474109" cy="5474109"/>
          </a:xfrm>
          <a:prstGeom prst="rect">
            <a:avLst/>
          </a:prstGeom>
        </p:spPr>
      </p:pic>
    </p:spTree>
    <p:extLst>
      <p:ext uri="{BB962C8B-B14F-4D97-AF65-F5344CB8AC3E}">
        <p14:creationId xmlns:p14="http://schemas.microsoft.com/office/powerpoint/2010/main" val="3811177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Task</a:t>
            </a:r>
            <a:endParaRPr lang="en-GB" dirty="0"/>
          </a:p>
        </p:txBody>
      </p:sp>
      <p:sp>
        <p:nvSpPr>
          <p:cNvPr id="3" name="Content Placeholder 2"/>
          <p:cNvSpPr>
            <a:spLocks noGrp="1"/>
          </p:cNvSpPr>
          <p:nvPr>
            <p:ph idx="1"/>
          </p:nvPr>
        </p:nvSpPr>
        <p:spPr/>
        <p:txBody>
          <a:bodyPr/>
          <a:lstStyle/>
          <a:p>
            <a:pPr marL="68580" indent="0">
              <a:buFontTx/>
              <a:buNone/>
              <a:defRPr/>
            </a:pPr>
            <a:r>
              <a:rPr lang="en-GB" sz="2400" b="1" u="sng" dirty="0">
                <a:solidFill>
                  <a:srgbClr val="002060"/>
                </a:solidFill>
                <a:latin typeface="Century Gothic" panose="020B0502020202020204" pitchFamily="34" charset="0"/>
              </a:rPr>
              <a:t>What does being physically mature mean?</a:t>
            </a:r>
          </a:p>
          <a:p>
            <a:pPr marL="68580" indent="0">
              <a:buFontTx/>
              <a:buNone/>
              <a:defRPr/>
            </a:pPr>
            <a:r>
              <a:rPr lang="en-GB" altLang="en-US" sz="2400" dirty="0">
                <a:solidFill>
                  <a:srgbClr val="002060"/>
                </a:solidFill>
                <a:latin typeface="Century Gothic" panose="020B0502020202020204" pitchFamily="34" charset="0"/>
              </a:rPr>
              <a:t>Being physically mature means that you are fully grown and sexual characteristics are fully formed…</a:t>
            </a:r>
          </a:p>
          <a:p>
            <a:pPr marL="68580" indent="0">
              <a:buFontTx/>
              <a:buNone/>
              <a:defRPr/>
            </a:pPr>
            <a:r>
              <a:rPr lang="en-GB" altLang="en-US" sz="2400" b="1" i="1" dirty="0">
                <a:solidFill>
                  <a:srgbClr val="002060"/>
                </a:solidFill>
                <a:latin typeface="Century Gothic" panose="020B0502020202020204" pitchFamily="34" charset="0"/>
              </a:rPr>
              <a:t>Examples of physical maturity are:</a:t>
            </a:r>
          </a:p>
          <a:p>
            <a:pPr marL="525780" indent="-457200">
              <a:defRPr/>
            </a:pPr>
            <a:r>
              <a:rPr lang="en-GB" altLang="en-US" sz="2400" dirty="0">
                <a:solidFill>
                  <a:srgbClr val="002060"/>
                </a:solidFill>
                <a:latin typeface="Century Gothic" panose="020B0502020202020204" pitchFamily="34" charset="0"/>
              </a:rPr>
              <a:t>Being at the peak of your physical fitness.</a:t>
            </a:r>
          </a:p>
          <a:p>
            <a:pPr marL="525780" indent="-457200">
              <a:defRPr/>
            </a:pPr>
            <a:r>
              <a:rPr lang="en-GB" altLang="en-US" sz="2400" dirty="0">
                <a:solidFill>
                  <a:srgbClr val="002060"/>
                </a:solidFill>
                <a:latin typeface="Century Gothic" panose="020B0502020202020204" pitchFamily="34" charset="0"/>
              </a:rPr>
              <a:t>You have reached your full height.</a:t>
            </a:r>
          </a:p>
          <a:p>
            <a:pPr marL="525780" indent="-457200">
              <a:defRPr/>
            </a:pPr>
            <a:r>
              <a:rPr lang="en-GB" altLang="en-US" sz="2400" dirty="0">
                <a:solidFill>
                  <a:srgbClr val="002060"/>
                </a:solidFill>
                <a:latin typeface="Century Gothic" panose="020B0502020202020204" pitchFamily="34" charset="0"/>
              </a:rPr>
              <a:t>Women are most fertile.</a:t>
            </a:r>
          </a:p>
        </p:txBody>
      </p:sp>
      <p:pic>
        <p:nvPicPr>
          <p:cNvPr id="4" name="Picture 15" descr="Homer Simp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7112" y="3073292"/>
            <a:ext cx="22764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Marge Simp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521" y="3156539"/>
            <a:ext cx="2304034" cy="355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39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Lifestyle choices</a:t>
            </a:r>
            <a:endParaRPr lang="en-GB" dirty="0"/>
          </a:p>
        </p:txBody>
      </p:sp>
      <p:sp>
        <p:nvSpPr>
          <p:cNvPr id="3" name="Content Placeholder 2"/>
          <p:cNvSpPr>
            <a:spLocks noGrp="1"/>
          </p:cNvSpPr>
          <p:nvPr>
            <p:ph idx="1"/>
          </p:nvPr>
        </p:nvSpPr>
        <p:spPr/>
        <p:txBody>
          <a:bodyPr>
            <a:normAutofit/>
          </a:bodyPr>
          <a:lstStyle/>
          <a:p>
            <a:pPr marL="609600" indent="-609600">
              <a:lnSpc>
                <a:spcPct val="80000"/>
              </a:lnSpc>
              <a:buFontTx/>
              <a:buNone/>
              <a:defRPr/>
            </a:pPr>
            <a:r>
              <a:rPr lang="en-GB" sz="2000" b="1" u="sng" dirty="0">
                <a:solidFill>
                  <a:srgbClr val="002060"/>
                </a:solidFill>
                <a:latin typeface="Century Gothic" pitchFamily="34" charset="0"/>
              </a:rPr>
              <a:t>Definition:</a:t>
            </a:r>
          </a:p>
          <a:p>
            <a:pPr marL="0" indent="0">
              <a:lnSpc>
                <a:spcPct val="80000"/>
              </a:lnSpc>
              <a:buFontTx/>
              <a:buNone/>
              <a:defRPr/>
            </a:pPr>
            <a:r>
              <a:rPr lang="en-GB" sz="2000" dirty="0">
                <a:solidFill>
                  <a:srgbClr val="002060"/>
                </a:solidFill>
                <a:latin typeface="Century Gothic" pitchFamily="34" charset="0"/>
              </a:rPr>
              <a:t>This is how you choose to live; this could be a good or bad choice…</a:t>
            </a:r>
          </a:p>
          <a:p>
            <a:pPr marL="0" indent="0">
              <a:lnSpc>
                <a:spcPct val="80000"/>
              </a:lnSpc>
              <a:buFontTx/>
              <a:buNone/>
              <a:defRPr/>
            </a:pPr>
            <a:endParaRPr lang="en-GB" sz="2000" dirty="0">
              <a:solidFill>
                <a:srgbClr val="002060"/>
              </a:solidFill>
              <a:latin typeface="Century Gothic" pitchFamily="34" charset="0"/>
            </a:endParaRPr>
          </a:p>
          <a:p>
            <a:pPr marL="0" indent="0">
              <a:lnSpc>
                <a:spcPct val="80000"/>
              </a:lnSpc>
              <a:buFontTx/>
              <a:buNone/>
              <a:defRPr/>
            </a:pPr>
            <a:endParaRPr lang="en-GB" sz="2000" dirty="0">
              <a:solidFill>
                <a:srgbClr val="002060"/>
              </a:solidFill>
              <a:latin typeface="Century Gothic" pitchFamily="34" charset="0"/>
            </a:endParaRPr>
          </a:p>
          <a:p>
            <a:pPr marL="0" indent="0">
              <a:lnSpc>
                <a:spcPct val="80000"/>
              </a:lnSpc>
              <a:buFontTx/>
              <a:buNone/>
              <a:defRPr/>
            </a:pPr>
            <a:endParaRPr lang="en-GB" sz="2000" dirty="0">
              <a:solidFill>
                <a:srgbClr val="002060"/>
              </a:solidFill>
              <a:latin typeface="Century Gothic" pitchFamily="34" charset="0"/>
            </a:endParaRPr>
          </a:p>
          <a:p>
            <a:pPr marL="0" indent="0">
              <a:lnSpc>
                <a:spcPct val="80000"/>
              </a:lnSpc>
              <a:buFontTx/>
              <a:buNone/>
              <a:defRPr/>
            </a:pPr>
            <a:endParaRPr lang="en-GB" sz="2000" dirty="0">
              <a:solidFill>
                <a:srgbClr val="002060"/>
              </a:solidFill>
              <a:latin typeface="Century Gothic" pitchFamily="34" charset="0"/>
            </a:endParaRPr>
          </a:p>
          <a:p>
            <a:pPr marL="0" indent="0">
              <a:lnSpc>
                <a:spcPct val="80000"/>
              </a:lnSpc>
              <a:buFontTx/>
              <a:buNone/>
              <a:defRPr/>
            </a:pPr>
            <a:endParaRPr lang="en-GB" sz="2000" b="1" u="sng" dirty="0">
              <a:solidFill>
                <a:srgbClr val="002060"/>
              </a:solidFill>
              <a:latin typeface="Century Gothic" pitchFamily="34" charset="0"/>
            </a:endParaRPr>
          </a:p>
          <a:p>
            <a:pPr marL="0" indent="0">
              <a:lnSpc>
                <a:spcPct val="80000"/>
              </a:lnSpc>
              <a:buFontTx/>
              <a:buNone/>
              <a:defRPr/>
            </a:pPr>
            <a:endParaRPr lang="en-GB" sz="2000" b="1" u="sng" dirty="0">
              <a:solidFill>
                <a:srgbClr val="002060"/>
              </a:solidFill>
              <a:latin typeface="Century Gothic" pitchFamily="34" charset="0"/>
            </a:endParaRPr>
          </a:p>
          <a:p>
            <a:pPr marL="0" indent="0">
              <a:lnSpc>
                <a:spcPct val="80000"/>
              </a:lnSpc>
              <a:buFontTx/>
              <a:buNone/>
              <a:defRPr/>
            </a:pPr>
            <a:r>
              <a:rPr lang="en-GB" sz="2000" b="1" u="sng" dirty="0">
                <a:solidFill>
                  <a:srgbClr val="002060"/>
                </a:solidFill>
                <a:latin typeface="Century Gothic" pitchFamily="34" charset="0"/>
              </a:rPr>
              <a:t>Task: </a:t>
            </a:r>
          </a:p>
          <a:p>
            <a:pPr marL="457200" indent="-457200">
              <a:lnSpc>
                <a:spcPct val="80000"/>
              </a:lnSpc>
              <a:buFont typeface="+mj-lt"/>
              <a:buAutoNum type="arabicPeriod"/>
              <a:defRPr/>
            </a:pPr>
            <a:r>
              <a:rPr lang="en-GB" sz="2000" dirty="0" smtClean="0">
                <a:solidFill>
                  <a:srgbClr val="002060"/>
                </a:solidFill>
                <a:latin typeface="Century Gothic" pitchFamily="34" charset="0"/>
              </a:rPr>
              <a:t>Watch the episode of Simpsons to be able to discuss what Bart did with his watch to highlight others life choices. </a:t>
            </a:r>
          </a:p>
          <a:p>
            <a:pPr marL="457200" indent="-457200">
              <a:lnSpc>
                <a:spcPct val="80000"/>
              </a:lnSpc>
              <a:buFont typeface="+mj-lt"/>
              <a:buAutoNum type="arabicPeriod"/>
              <a:defRPr/>
            </a:pPr>
            <a:r>
              <a:rPr lang="en-GB" sz="2000" dirty="0" smtClean="0">
                <a:solidFill>
                  <a:srgbClr val="002060"/>
                </a:solidFill>
                <a:latin typeface="Century Gothic" pitchFamily="34" charset="0"/>
              </a:rPr>
              <a:t>Explain what life choices you could highlight or change?</a:t>
            </a:r>
          </a:p>
          <a:p>
            <a:pPr marL="0" indent="0">
              <a:lnSpc>
                <a:spcPct val="80000"/>
              </a:lnSpc>
              <a:buNone/>
              <a:defRPr/>
            </a:pPr>
            <a:endParaRPr lang="en-GB" dirty="0"/>
          </a:p>
        </p:txBody>
      </p:sp>
      <p:pic>
        <p:nvPicPr>
          <p:cNvPr id="5" name="Picture 13" descr="Marge Simp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952" y="1318214"/>
            <a:ext cx="2304034" cy="355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3"/>
          </p:cNvPr>
          <p:cNvPicPr>
            <a:picLocks noChangeAspect="1"/>
          </p:cNvPicPr>
          <p:nvPr/>
        </p:nvPicPr>
        <p:blipFill rotWithShape="1">
          <a:blip r:embed="rId4"/>
          <a:srcRect l="10222" t="19305" r="46000" b="46528"/>
          <a:stretch/>
        </p:blipFill>
        <p:spPr>
          <a:xfrm>
            <a:off x="2445227" y="2532843"/>
            <a:ext cx="3752850" cy="2343151"/>
          </a:xfrm>
          <a:prstGeom prst="rect">
            <a:avLst/>
          </a:prstGeom>
        </p:spPr>
      </p:pic>
    </p:spTree>
    <p:extLst>
      <p:ext uri="{BB962C8B-B14F-4D97-AF65-F5344CB8AC3E}">
        <p14:creationId xmlns:p14="http://schemas.microsoft.com/office/powerpoint/2010/main" val="2175787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Lifestyle choices</a:t>
            </a:r>
            <a:endParaRPr lang="en-GB" dirty="0"/>
          </a:p>
        </p:txBody>
      </p:sp>
      <p:sp>
        <p:nvSpPr>
          <p:cNvPr id="3" name="Content Placeholder 2"/>
          <p:cNvSpPr>
            <a:spLocks noGrp="1"/>
          </p:cNvSpPr>
          <p:nvPr>
            <p:ph idx="1"/>
          </p:nvPr>
        </p:nvSpPr>
        <p:spPr/>
        <p:txBody>
          <a:bodyPr>
            <a:normAutofit/>
          </a:bodyPr>
          <a:lstStyle/>
          <a:p>
            <a:pPr marL="0" indent="0">
              <a:lnSpc>
                <a:spcPct val="80000"/>
              </a:lnSpc>
              <a:buFontTx/>
              <a:buNone/>
              <a:defRPr/>
            </a:pPr>
            <a:r>
              <a:rPr lang="en-GB" sz="2000" b="1" u="sng" dirty="0" smtClean="0">
                <a:solidFill>
                  <a:srgbClr val="002060"/>
                </a:solidFill>
                <a:latin typeface="Century Gothic" pitchFamily="34" charset="0"/>
              </a:rPr>
              <a:t>Task</a:t>
            </a:r>
            <a:r>
              <a:rPr lang="en-GB" sz="2000" b="1" u="sng" dirty="0">
                <a:solidFill>
                  <a:srgbClr val="002060"/>
                </a:solidFill>
                <a:latin typeface="Century Gothic" pitchFamily="34" charset="0"/>
              </a:rPr>
              <a:t>: </a:t>
            </a:r>
          </a:p>
          <a:p>
            <a:pPr marL="457200" indent="-457200">
              <a:lnSpc>
                <a:spcPct val="80000"/>
              </a:lnSpc>
              <a:buFont typeface="+mj-lt"/>
              <a:buAutoNum type="arabicPeriod"/>
              <a:defRPr/>
            </a:pPr>
            <a:r>
              <a:rPr lang="en-GB" sz="2000" dirty="0">
                <a:solidFill>
                  <a:srgbClr val="002060"/>
                </a:solidFill>
                <a:latin typeface="Century Gothic" pitchFamily="34" charset="0"/>
              </a:rPr>
              <a:t>Create a table with the lifestyle choices as your headings. Using your </a:t>
            </a:r>
            <a:r>
              <a:rPr lang="en-GB" sz="2000" dirty="0">
                <a:latin typeface="Century Gothic" pitchFamily="34" charset="0"/>
              </a:rPr>
              <a:t>P</a:t>
            </a:r>
            <a:r>
              <a:rPr lang="en-GB" sz="2000" dirty="0">
                <a:solidFill>
                  <a:srgbClr val="002060"/>
                </a:solidFill>
                <a:latin typeface="Century Gothic" pitchFamily="34" charset="0"/>
              </a:rPr>
              <a:t>IES, how can the following lifestyle choices affect your growth and development? You need to colour code each PIES development so you are aware of how each lifestyle affects an adults development…</a:t>
            </a:r>
          </a:p>
          <a:p>
            <a:pPr marL="0" indent="0">
              <a:buNone/>
            </a:pP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2598875691"/>
              </p:ext>
            </p:extLst>
          </p:nvPr>
        </p:nvGraphicFramePr>
        <p:xfrm>
          <a:off x="802534" y="3645961"/>
          <a:ext cx="7632700" cy="2194296"/>
        </p:xfrm>
        <a:graphic>
          <a:graphicData uri="http://schemas.openxmlformats.org/drawingml/2006/table">
            <a:tbl>
              <a:tblPr firstRow="1" bandRow="1">
                <a:tableStyleId>{5C22544A-7EE6-4342-B048-85BDC9FD1C3A}</a:tableStyleId>
              </a:tblPr>
              <a:tblGrid>
                <a:gridCol w="1526540">
                  <a:extLst>
                    <a:ext uri="{9D8B030D-6E8A-4147-A177-3AD203B41FA5}">
                      <a16:colId xmlns:a16="http://schemas.microsoft.com/office/drawing/2014/main" val="20000"/>
                    </a:ext>
                  </a:extLst>
                </a:gridCol>
                <a:gridCol w="1526540">
                  <a:extLst>
                    <a:ext uri="{9D8B030D-6E8A-4147-A177-3AD203B41FA5}">
                      <a16:colId xmlns:a16="http://schemas.microsoft.com/office/drawing/2014/main" val="20001"/>
                    </a:ext>
                  </a:extLst>
                </a:gridCol>
                <a:gridCol w="1526540">
                  <a:extLst>
                    <a:ext uri="{9D8B030D-6E8A-4147-A177-3AD203B41FA5}">
                      <a16:colId xmlns:a16="http://schemas.microsoft.com/office/drawing/2014/main" val="20002"/>
                    </a:ext>
                  </a:extLst>
                </a:gridCol>
                <a:gridCol w="1526540">
                  <a:extLst>
                    <a:ext uri="{9D8B030D-6E8A-4147-A177-3AD203B41FA5}">
                      <a16:colId xmlns:a16="http://schemas.microsoft.com/office/drawing/2014/main" val="20003"/>
                    </a:ext>
                  </a:extLst>
                </a:gridCol>
                <a:gridCol w="1526540">
                  <a:extLst>
                    <a:ext uri="{9D8B030D-6E8A-4147-A177-3AD203B41FA5}">
                      <a16:colId xmlns:a16="http://schemas.microsoft.com/office/drawing/2014/main" val="20004"/>
                    </a:ext>
                  </a:extLst>
                </a:gridCol>
              </a:tblGrid>
              <a:tr h="588171">
                <a:tc>
                  <a:txBody>
                    <a:bodyPr/>
                    <a:lstStyle/>
                    <a:p>
                      <a:r>
                        <a:rPr lang="en-GB" sz="1800" dirty="0" smtClean="0">
                          <a:solidFill>
                            <a:srgbClr val="002060"/>
                          </a:solidFill>
                          <a:latin typeface="Century Gothic" pitchFamily="34" charset="0"/>
                        </a:rPr>
                        <a:t>Example</a:t>
                      </a:r>
                      <a:r>
                        <a:rPr lang="en-GB" sz="1800" baseline="0" dirty="0" smtClean="0">
                          <a:solidFill>
                            <a:srgbClr val="002060"/>
                          </a:solidFill>
                          <a:latin typeface="Century Gothic" pitchFamily="34" charset="0"/>
                        </a:rPr>
                        <a:t> diet:</a:t>
                      </a:r>
                      <a:endParaRPr lang="en-GB" sz="1800" dirty="0">
                        <a:solidFill>
                          <a:srgbClr val="002060"/>
                        </a:solidFill>
                        <a:latin typeface="Century Gothic" pitchFamily="34" charset="0"/>
                      </a:endParaRPr>
                    </a:p>
                  </a:txBody>
                  <a:tcPr marL="91438" marR="91438" marT="45676" marB="45676"/>
                </a:tc>
                <a:tc>
                  <a:txBody>
                    <a:bodyPr/>
                    <a:lstStyle/>
                    <a:p>
                      <a:r>
                        <a:rPr lang="en-GB" sz="1800" dirty="0" smtClean="0">
                          <a:solidFill>
                            <a:srgbClr val="002060"/>
                          </a:solidFill>
                          <a:latin typeface="Century Gothic" pitchFamily="34" charset="0"/>
                        </a:rPr>
                        <a:t>Example</a:t>
                      </a:r>
                      <a:r>
                        <a:rPr lang="en-GB" sz="1800" baseline="0" dirty="0" smtClean="0">
                          <a:solidFill>
                            <a:srgbClr val="002060"/>
                          </a:solidFill>
                          <a:latin typeface="Century Gothic" pitchFamily="34" charset="0"/>
                        </a:rPr>
                        <a:t> exercise:</a:t>
                      </a:r>
                      <a:endParaRPr lang="en-GB" sz="1800" dirty="0">
                        <a:solidFill>
                          <a:srgbClr val="002060"/>
                        </a:solidFill>
                        <a:latin typeface="Century Gothic" pitchFamily="34" charset="0"/>
                      </a:endParaRPr>
                    </a:p>
                  </a:txBody>
                  <a:tcPr marL="91438" marR="91438" marT="45676" marB="45676"/>
                </a:tc>
                <a:tc>
                  <a:txBody>
                    <a:bodyPr/>
                    <a:lstStyle/>
                    <a:p>
                      <a:r>
                        <a:rPr lang="en-GB" sz="1800" dirty="0" smtClean="0">
                          <a:solidFill>
                            <a:srgbClr val="002060"/>
                          </a:solidFill>
                          <a:latin typeface="Century Gothic" pitchFamily="34" charset="0"/>
                        </a:rPr>
                        <a:t>Example alcohol:</a:t>
                      </a:r>
                      <a:endParaRPr lang="en-GB" sz="1800" dirty="0">
                        <a:solidFill>
                          <a:srgbClr val="002060"/>
                        </a:solidFill>
                        <a:latin typeface="Century Gothic" pitchFamily="34" charset="0"/>
                      </a:endParaRPr>
                    </a:p>
                  </a:txBody>
                  <a:tcPr marL="91438" marR="91438" marT="45676" marB="45676"/>
                </a:tc>
                <a:tc>
                  <a:txBody>
                    <a:bodyPr/>
                    <a:lstStyle/>
                    <a:p>
                      <a:r>
                        <a:rPr lang="en-GB" sz="1800" dirty="0" smtClean="0">
                          <a:solidFill>
                            <a:srgbClr val="002060"/>
                          </a:solidFill>
                          <a:latin typeface="Century Gothic" pitchFamily="34" charset="0"/>
                        </a:rPr>
                        <a:t>Example smoking:</a:t>
                      </a:r>
                      <a:endParaRPr lang="en-GB" sz="1800" dirty="0">
                        <a:solidFill>
                          <a:srgbClr val="002060"/>
                        </a:solidFill>
                        <a:latin typeface="Century Gothic" pitchFamily="34" charset="0"/>
                      </a:endParaRPr>
                    </a:p>
                  </a:txBody>
                  <a:tcPr marL="91438" marR="91438" marT="45676" marB="45676"/>
                </a:tc>
                <a:tc>
                  <a:txBody>
                    <a:bodyPr/>
                    <a:lstStyle/>
                    <a:p>
                      <a:r>
                        <a:rPr lang="en-GB" sz="1800" dirty="0" smtClean="0">
                          <a:solidFill>
                            <a:srgbClr val="002060"/>
                          </a:solidFill>
                          <a:latin typeface="Century Gothic" pitchFamily="34" charset="0"/>
                        </a:rPr>
                        <a:t>Example drugs:</a:t>
                      </a:r>
                      <a:endParaRPr lang="en-GB" sz="1800" dirty="0">
                        <a:solidFill>
                          <a:srgbClr val="002060"/>
                        </a:solidFill>
                        <a:latin typeface="Century Gothic" pitchFamily="34" charset="0"/>
                      </a:endParaRPr>
                    </a:p>
                  </a:txBody>
                  <a:tcPr marL="91438" marR="91438" marT="45676" marB="45676"/>
                </a:tc>
                <a:extLst>
                  <a:ext uri="{0D108BD9-81ED-4DB2-BD59-A6C34878D82A}">
                    <a16:rowId xmlns:a16="http://schemas.microsoft.com/office/drawing/2014/main" val="10000"/>
                  </a:ext>
                </a:extLst>
              </a:tr>
              <a:tr h="840279">
                <a:tc>
                  <a:txBody>
                    <a:bodyPr/>
                    <a:lstStyle/>
                    <a:p>
                      <a:r>
                        <a:rPr lang="en-GB" sz="1800" dirty="0" smtClean="0">
                          <a:latin typeface="Century Gothic" pitchFamily="34" charset="0"/>
                        </a:rPr>
                        <a:t>Excessive</a:t>
                      </a:r>
                      <a:r>
                        <a:rPr lang="en-GB" sz="1800" baseline="0" dirty="0" smtClean="0">
                          <a:latin typeface="Century Gothic" pitchFamily="34" charset="0"/>
                        </a:rPr>
                        <a:t> fats and sugars</a:t>
                      </a:r>
                      <a:endParaRPr lang="en-GB" sz="1800" dirty="0">
                        <a:latin typeface="Century Gothic" pitchFamily="34" charset="0"/>
                      </a:endParaRPr>
                    </a:p>
                  </a:txBody>
                  <a:tcPr marL="91438" marR="91438" marT="45676" marB="45676"/>
                </a:tc>
                <a:tc>
                  <a:txBody>
                    <a:bodyPr/>
                    <a:lstStyle/>
                    <a:p>
                      <a:r>
                        <a:rPr lang="en-GB" sz="1800" dirty="0" smtClean="0">
                          <a:latin typeface="Century Gothic" pitchFamily="34" charset="0"/>
                        </a:rPr>
                        <a:t>Running and walking</a:t>
                      </a:r>
                      <a:endParaRPr lang="en-GB" sz="1800" dirty="0">
                        <a:latin typeface="Century Gothic" pitchFamily="34" charset="0"/>
                      </a:endParaRPr>
                    </a:p>
                  </a:txBody>
                  <a:tcPr marL="91438" marR="91438" marT="45676" marB="45676"/>
                </a:tc>
                <a:tc>
                  <a:txBody>
                    <a:bodyPr/>
                    <a:lstStyle/>
                    <a:p>
                      <a:r>
                        <a:rPr lang="en-GB" sz="1800" dirty="0" smtClean="0">
                          <a:solidFill>
                            <a:srgbClr val="002060"/>
                          </a:solidFill>
                          <a:latin typeface="Century Gothic" pitchFamily="34" charset="0"/>
                        </a:rPr>
                        <a:t>Intoxication</a:t>
                      </a:r>
                      <a:endParaRPr lang="en-GB" sz="1800" dirty="0">
                        <a:solidFill>
                          <a:srgbClr val="002060"/>
                        </a:solidFill>
                        <a:latin typeface="Century Gothic" pitchFamily="34" charset="0"/>
                      </a:endParaRPr>
                    </a:p>
                  </a:txBody>
                  <a:tcPr marL="91438" marR="91438" marT="45676" marB="45676"/>
                </a:tc>
                <a:tc>
                  <a:txBody>
                    <a:bodyPr/>
                    <a:lstStyle/>
                    <a:p>
                      <a:r>
                        <a:rPr lang="en-GB" sz="1800" dirty="0" smtClean="0">
                          <a:solidFill>
                            <a:srgbClr val="002060"/>
                          </a:solidFill>
                          <a:latin typeface="Century Gothic" pitchFamily="34" charset="0"/>
                        </a:rPr>
                        <a:t>Smoking drugs</a:t>
                      </a:r>
                      <a:endParaRPr lang="en-GB" sz="1800" dirty="0">
                        <a:solidFill>
                          <a:srgbClr val="002060"/>
                        </a:solidFill>
                        <a:latin typeface="Century Gothic" pitchFamily="34" charset="0"/>
                      </a:endParaRPr>
                    </a:p>
                  </a:txBody>
                  <a:tcPr marL="91438" marR="91438" marT="45676" marB="45676"/>
                </a:tc>
                <a:tc>
                  <a:txBody>
                    <a:bodyPr/>
                    <a:lstStyle/>
                    <a:p>
                      <a:r>
                        <a:rPr lang="en-GB" sz="1800" dirty="0" smtClean="0">
                          <a:solidFill>
                            <a:srgbClr val="002060"/>
                          </a:solidFill>
                          <a:latin typeface="Century Gothic" pitchFamily="34" charset="0"/>
                        </a:rPr>
                        <a:t>Prescription</a:t>
                      </a:r>
                      <a:endParaRPr lang="en-GB" sz="1800" dirty="0">
                        <a:solidFill>
                          <a:srgbClr val="002060"/>
                        </a:solidFill>
                        <a:latin typeface="Century Gothic" pitchFamily="34" charset="0"/>
                      </a:endParaRPr>
                    </a:p>
                  </a:txBody>
                  <a:tcPr marL="91438" marR="91438" marT="45676" marB="45676"/>
                </a:tc>
                <a:extLst>
                  <a:ext uri="{0D108BD9-81ED-4DB2-BD59-A6C34878D82A}">
                    <a16:rowId xmlns:a16="http://schemas.microsoft.com/office/drawing/2014/main" val="10001"/>
                  </a:ext>
                </a:extLst>
              </a:tr>
              <a:tr h="588171">
                <a:tc>
                  <a:txBody>
                    <a:bodyPr/>
                    <a:lstStyle/>
                    <a:p>
                      <a:endParaRPr lang="en-GB" sz="1800" dirty="0">
                        <a:latin typeface="Century Gothic" pitchFamily="34" charset="0"/>
                      </a:endParaRPr>
                    </a:p>
                  </a:txBody>
                  <a:tcPr marL="91438" marR="91438" marT="45676" marB="45676"/>
                </a:tc>
                <a:tc>
                  <a:txBody>
                    <a:bodyPr/>
                    <a:lstStyle/>
                    <a:p>
                      <a:r>
                        <a:rPr lang="en-GB" sz="1800" dirty="0" smtClean="0">
                          <a:latin typeface="Century Gothic" pitchFamily="34" charset="0"/>
                        </a:rPr>
                        <a:t>Swimming</a:t>
                      </a:r>
                      <a:endParaRPr lang="en-GB" sz="1800" dirty="0">
                        <a:latin typeface="Century Gothic" pitchFamily="34" charset="0"/>
                      </a:endParaRPr>
                    </a:p>
                  </a:txBody>
                  <a:tcPr marL="91438" marR="91438" marT="45676" marB="45676"/>
                </a:tc>
                <a:tc>
                  <a:txBody>
                    <a:bodyPr/>
                    <a:lstStyle/>
                    <a:p>
                      <a:endParaRPr lang="en-GB" sz="1800" dirty="0">
                        <a:solidFill>
                          <a:srgbClr val="002060"/>
                        </a:solidFill>
                        <a:latin typeface="Century Gothic" pitchFamily="34" charset="0"/>
                      </a:endParaRPr>
                    </a:p>
                  </a:txBody>
                  <a:tcPr marL="91438" marR="91438" marT="45676" marB="45676"/>
                </a:tc>
                <a:tc>
                  <a:txBody>
                    <a:bodyPr/>
                    <a:lstStyle/>
                    <a:p>
                      <a:r>
                        <a:rPr lang="en-GB" sz="1800" dirty="0" smtClean="0">
                          <a:solidFill>
                            <a:srgbClr val="002060"/>
                          </a:solidFill>
                          <a:latin typeface="Century Gothic" pitchFamily="34" charset="0"/>
                        </a:rPr>
                        <a:t>Smoking cigarettes</a:t>
                      </a:r>
                      <a:endParaRPr lang="en-GB" sz="1800" dirty="0">
                        <a:solidFill>
                          <a:srgbClr val="002060"/>
                        </a:solidFill>
                        <a:latin typeface="Century Gothic" pitchFamily="34" charset="0"/>
                      </a:endParaRPr>
                    </a:p>
                  </a:txBody>
                  <a:tcPr marL="91438" marR="91438" marT="45676" marB="45676"/>
                </a:tc>
                <a:tc>
                  <a:txBody>
                    <a:bodyPr/>
                    <a:lstStyle/>
                    <a:p>
                      <a:r>
                        <a:rPr lang="en-GB" sz="1800" dirty="0" smtClean="0">
                          <a:solidFill>
                            <a:srgbClr val="002060"/>
                          </a:solidFill>
                          <a:latin typeface="Century Gothic" pitchFamily="34" charset="0"/>
                        </a:rPr>
                        <a:t>Illegal</a:t>
                      </a:r>
                      <a:endParaRPr lang="en-GB" sz="1800" dirty="0">
                        <a:solidFill>
                          <a:srgbClr val="002060"/>
                        </a:solidFill>
                        <a:latin typeface="Century Gothic" pitchFamily="34" charset="0"/>
                      </a:endParaRPr>
                    </a:p>
                  </a:txBody>
                  <a:tcPr marL="91438" marR="91438" marT="45676" marB="45676"/>
                </a:tc>
                <a:extLst>
                  <a:ext uri="{0D108BD9-81ED-4DB2-BD59-A6C34878D82A}">
                    <a16:rowId xmlns:a16="http://schemas.microsoft.com/office/drawing/2014/main" val="10002"/>
                  </a:ext>
                </a:extLst>
              </a:tr>
            </a:tbl>
          </a:graphicData>
        </a:graphic>
      </p:graphicFrame>
      <p:pic>
        <p:nvPicPr>
          <p:cNvPr id="8" name="Picture 2" descr="alcohol%20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093" y="4878303"/>
            <a:ext cx="1220788" cy="122555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13" descr="Marge Simp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046" y="3300220"/>
            <a:ext cx="2304034" cy="355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410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a:xfrm>
            <a:off x="628650" y="1825625"/>
            <a:ext cx="3429000" cy="4351338"/>
          </a:xfrm>
        </p:spPr>
        <p:txBody>
          <a:bodyPr>
            <a:normAutofit fontScale="62500" lnSpcReduction="20000"/>
          </a:bodyPr>
          <a:lstStyle/>
          <a:p>
            <a:r>
              <a:rPr lang="en-GB" b="1" u="sng" dirty="0" smtClean="0"/>
              <a:t>Example </a:t>
            </a:r>
            <a:r>
              <a:rPr lang="en-GB" b="1" u="sng" dirty="0"/>
              <a:t>D</a:t>
            </a:r>
            <a:r>
              <a:rPr lang="en-GB" b="1" u="sng" dirty="0" smtClean="0"/>
              <a:t>iets:</a:t>
            </a:r>
          </a:p>
          <a:p>
            <a:r>
              <a:rPr lang="en-GB" dirty="0" smtClean="0"/>
              <a:t>Whole food</a:t>
            </a:r>
          </a:p>
          <a:p>
            <a:r>
              <a:rPr lang="en-GB" dirty="0" smtClean="0"/>
              <a:t>Vegetarian cuisine </a:t>
            </a:r>
          </a:p>
          <a:p>
            <a:r>
              <a:rPr lang="en-GB" dirty="0" smtClean="0"/>
              <a:t>Crash diets </a:t>
            </a:r>
          </a:p>
          <a:p>
            <a:r>
              <a:rPr lang="en-GB" dirty="0" smtClean="0"/>
              <a:t>Gluten free</a:t>
            </a:r>
          </a:p>
          <a:p>
            <a:r>
              <a:rPr lang="en-GB" dirty="0" smtClean="0"/>
              <a:t>Low fat diet</a:t>
            </a:r>
          </a:p>
          <a:p>
            <a:r>
              <a:rPr lang="en-GB" dirty="0" smtClean="0"/>
              <a:t>Healthy diet </a:t>
            </a:r>
          </a:p>
          <a:p>
            <a:r>
              <a:rPr lang="en-GB" dirty="0" smtClean="0"/>
              <a:t>Low carbohydrate </a:t>
            </a:r>
          </a:p>
          <a:p>
            <a:r>
              <a:rPr lang="en-GB" dirty="0" smtClean="0"/>
              <a:t>Low sodium </a:t>
            </a:r>
          </a:p>
          <a:p>
            <a:r>
              <a:rPr lang="en-GB" dirty="0" smtClean="0"/>
              <a:t>Excessive fats and sugars </a:t>
            </a:r>
          </a:p>
          <a:p>
            <a:pPr marL="0" indent="0">
              <a:buNone/>
            </a:pPr>
            <a:r>
              <a:rPr lang="en-GB" b="1" u="sng" dirty="0" smtClean="0"/>
              <a:t>Example Exercise</a:t>
            </a:r>
          </a:p>
          <a:p>
            <a:r>
              <a:rPr lang="en-GB" dirty="0" smtClean="0"/>
              <a:t>Endurance </a:t>
            </a:r>
          </a:p>
          <a:p>
            <a:r>
              <a:rPr lang="en-GB" dirty="0" smtClean="0"/>
              <a:t>Strength </a:t>
            </a:r>
          </a:p>
          <a:p>
            <a:r>
              <a:rPr lang="en-GB" dirty="0" smtClean="0"/>
              <a:t>Balance</a:t>
            </a:r>
          </a:p>
          <a:p>
            <a:r>
              <a:rPr lang="en-GB" dirty="0" smtClean="0"/>
              <a:t>Flexibility</a:t>
            </a:r>
          </a:p>
          <a:p>
            <a:r>
              <a:rPr lang="en-GB" dirty="0" smtClean="0"/>
              <a:t>Running and walking </a:t>
            </a:r>
          </a:p>
          <a:p>
            <a:r>
              <a:rPr lang="en-GB" dirty="0" smtClean="0"/>
              <a:t>Swimming </a:t>
            </a:r>
          </a:p>
        </p:txBody>
      </p:sp>
      <p:sp>
        <p:nvSpPr>
          <p:cNvPr id="5" name="Content Placeholder 2"/>
          <p:cNvSpPr txBox="1">
            <a:spLocks/>
          </p:cNvSpPr>
          <p:nvPr/>
        </p:nvSpPr>
        <p:spPr>
          <a:xfrm>
            <a:off x="4314825" y="1825625"/>
            <a:ext cx="3429000" cy="4351338"/>
          </a:xfrm>
          <a:prstGeom prst="rect">
            <a:avLst/>
          </a:prstGeom>
          <a:solidFill>
            <a:schemeClr val="bg1"/>
          </a:solidFill>
          <a:ln w="57150">
            <a:solidFill>
              <a:srgbClr val="FFC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u="sng" dirty="0"/>
              <a:t>Example alcohol:</a:t>
            </a:r>
          </a:p>
          <a:p>
            <a:r>
              <a:rPr lang="en-GB" dirty="0" err="1"/>
              <a:t>Intoxicatio</a:t>
            </a:r>
            <a:endParaRPr lang="en-GB" dirty="0"/>
          </a:p>
          <a:p>
            <a:r>
              <a:rPr lang="en-GB" dirty="0"/>
              <a:t>Cocktails</a:t>
            </a:r>
          </a:p>
          <a:p>
            <a:r>
              <a:rPr lang="en-GB" dirty="0"/>
              <a:t>Wine</a:t>
            </a:r>
          </a:p>
          <a:p>
            <a:r>
              <a:rPr lang="en-GB" dirty="0"/>
              <a:t>Champagne </a:t>
            </a:r>
          </a:p>
          <a:p>
            <a:r>
              <a:rPr lang="en-GB" dirty="0"/>
              <a:t>Spirits</a:t>
            </a:r>
          </a:p>
          <a:p>
            <a:pPr marL="0" indent="0">
              <a:buNone/>
            </a:pPr>
            <a:r>
              <a:rPr lang="en-GB" b="1" u="sng" dirty="0"/>
              <a:t>Example </a:t>
            </a:r>
            <a:r>
              <a:rPr lang="en-GB" b="1" u="sng" dirty="0" smtClean="0"/>
              <a:t>Smoking:</a:t>
            </a:r>
          </a:p>
          <a:p>
            <a:r>
              <a:rPr lang="en-GB" dirty="0" smtClean="0"/>
              <a:t>Drugs</a:t>
            </a:r>
          </a:p>
          <a:p>
            <a:r>
              <a:rPr lang="en-GB" dirty="0" err="1" smtClean="0"/>
              <a:t>Cigerettes</a:t>
            </a:r>
            <a:endParaRPr lang="en-GB" dirty="0" smtClean="0"/>
          </a:p>
          <a:p>
            <a:r>
              <a:rPr lang="en-GB" dirty="0" err="1" smtClean="0"/>
              <a:t>Vape</a:t>
            </a:r>
            <a:r>
              <a:rPr lang="en-GB" dirty="0" smtClean="0"/>
              <a:t> </a:t>
            </a: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49678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641" y="510086"/>
            <a:ext cx="7870962" cy="3931286"/>
          </a:xfrm>
        </p:spPr>
        <p:txBody>
          <a:bodyPr/>
          <a:lstStyle/>
          <a:p>
            <a:pPr marL="0" indent="0">
              <a:buFontTx/>
              <a:buNone/>
              <a:defRPr/>
            </a:pPr>
            <a:r>
              <a:rPr lang="en-GB" sz="2800" b="1" u="sng" dirty="0" smtClean="0">
                <a:latin typeface="Century Gothic" panose="020B0502020202020204" pitchFamily="34" charset="0"/>
              </a:rPr>
              <a:t>Intellectual development </a:t>
            </a:r>
          </a:p>
          <a:p>
            <a:pPr marL="68580" indent="0">
              <a:buFontTx/>
              <a:buNone/>
              <a:defRPr/>
            </a:pPr>
            <a:r>
              <a:rPr lang="en-GB" sz="2800" dirty="0" smtClean="0">
                <a:latin typeface="Century Gothic" panose="020B0502020202020204" pitchFamily="34" charset="0"/>
              </a:rPr>
              <a:t>Nearly all people have the capability  for intellectual development throughout adulthood. Often people decided to continue to develop and carry on with learning new skills e.g. learning a language or learn to play golf. Teachers and other professions will learn new skills for their job and improve their career prospects.   </a:t>
            </a:r>
          </a:p>
          <a:p>
            <a:pPr>
              <a:defRPr/>
            </a:pPr>
            <a:endParaRPr lang="en-GB" dirty="0"/>
          </a:p>
        </p:txBody>
      </p:sp>
    </p:spTree>
    <p:extLst>
      <p:ext uri="{BB962C8B-B14F-4D97-AF65-F5344CB8AC3E}">
        <p14:creationId xmlns:p14="http://schemas.microsoft.com/office/powerpoint/2010/main" val="821849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son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sons" id="{A795F76E-26E2-49D5-83F5-A7001EFE4A71}" vid="{02363E06-EDAD-4C85-A379-4866843670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Simpsons</Template>
  <TotalTime>402</TotalTime>
  <Words>505</Words>
  <Application>Microsoft Office PowerPoint</Application>
  <PresentationFormat>On-screen Show (4:3)</PresentationFormat>
  <Paragraphs>101</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Arimo</vt:lpstr>
      <vt:lpstr>Calibri</vt:lpstr>
      <vt:lpstr>Calibri Light</vt:lpstr>
      <vt:lpstr>Century Gothic</vt:lpstr>
      <vt:lpstr>Comic Sans MS</vt:lpstr>
      <vt:lpstr>Tahoma</vt:lpstr>
      <vt:lpstr>Wingdings 3</vt:lpstr>
      <vt:lpstr>Simpsons</vt:lpstr>
      <vt:lpstr>PowerPoint Presentation</vt:lpstr>
      <vt:lpstr>Do Now Activity</vt:lpstr>
      <vt:lpstr>Progress Indicators</vt:lpstr>
      <vt:lpstr>Discuss!</vt:lpstr>
      <vt:lpstr>Main Task</vt:lpstr>
      <vt:lpstr>Lifestyle choices</vt:lpstr>
      <vt:lpstr>Lifestyle choices</vt:lpstr>
      <vt:lpstr>Answers</vt:lpstr>
      <vt:lpstr>PowerPoint Presentation</vt:lpstr>
      <vt:lpstr>PowerPoint Presentation</vt:lpstr>
      <vt:lpstr>Plenary Task</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Supply1</dc:creator>
  <cp:lastModifiedBy>Sarah Mills</cp:lastModifiedBy>
  <cp:revision>15</cp:revision>
  <cp:lastPrinted>2019-10-10T08:56:57Z</cp:lastPrinted>
  <dcterms:created xsi:type="dcterms:W3CDTF">2018-06-19T16:12:02Z</dcterms:created>
  <dcterms:modified xsi:type="dcterms:W3CDTF">2019-10-10T11:16:01Z</dcterms:modified>
</cp:coreProperties>
</file>