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540" r:id="rId5"/>
    <p:sldId id="327" r:id="rId6"/>
    <p:sldId id="541" r:id="rId7"/>
    <p:sldId id="328" r:id="rId8"/>
    <p:sldId id="329" r:id="rId9"/>
    <p:sldId id="336" r:id="rId10"/>
    <p:sldId id="337" r:id="rId11"/>
    <p:sldId id="338" r:id="rId12"/>
    <p:sldId id="260" r:id="rId13"/>
    <p:sldId id="330" r:id="rId14"/>
    <p:sldId id="331" r:id="rId15"/>
    <p:sldId id="332" r:id="rId16"/>
    <p:sldId id="333" r:id="rId17"/>
    <p:sldId id="334" r:id="rId18"/>
    <p:sldId id="33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5" autoAdjust="0"/>
    <p:restoredTop sz="94660"/>
  </p:normalViewPr>
  <p:slideViewPr>
    <p:cSldViewPr snapToGrid="0">
      <p:cViewPr varScale="1">
        <p:scale>
          <a:sx n="90" d="100"/>
          <a:sy n="90" d="100"/>
        </p:scale>
        <p:origin x="8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864989-8863-4A27-8804-D56703659E74}"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B59D49-2382-4DAD-A4FC-872314580CC6}" type="slidenum">
              <a:rPr lang="en-GB" smtClean="0"/>
              <a:t>‹#›</a:t>
            </a:fld>
            <a:endParaRPr lang="en-GB"/>
          </a:p>
        </p:txBody>
      </p:sp>
    </p:spTree>
    <p:extLst>
      <p:ext uri="{BB962C8B-B14F-4D97-AF65-F5344CB8AC3E}">
        <p14:creationId xmlns:p14="http://schemas.microsoft.com/office/powerpoint/2010/main" val="3278134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864989-8863-4A27-8804-D56703659E74}"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B59D49-2382-4DAD-A4FC-872314580CC6}" type="slidenum">
              <a:rPr lang="en-GB" smtClean="0"/>
              <a:t>‹#›</a:t>
            </a:fld>
            <a:endParaRPr lang="en-GB"/>
          </a:p>
        </p:txBody>
      </p:sp>
    </p:spTree>
    <p:extLst>
      <p:ext uri="{BB962C8B-B14F-4D97-AF65-F5344CB8AC3E}">
        <p14:creationId xmlns:p14="http://schemas.microsoft.com/office/powerpoint/2010/main" val="1984494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864989-8863-4A27-8804-D56703659E74}"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B59D49-2382-4DAD-A4FC-872314580CC6}" type="slidenum">
              <a:rPr lang="en-GB" smtClean="0"/>
              <a:t>‹#›</a:t>
            </a:fld>
            <a:endParaRPr lang="en-GB"/>
          </a:p>
        </p:txBody>
      </p:sp>
    </p:spTree>
    <p:extLst>
      <p:ext uri="{BB962C8B-B14F-4D97-AF65-F5344CB8AC3E}">
        <p14:creationId xmlns:p14="http://schemas.microsoft.com/office/powerpoint/2010/main" val="2925571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864989-8863-4A27-8804-D56703659E74}"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B59D49-2382-4DAD-A4FC-872314580CC6}" type="slidenum">
              <a:rPr lang="en-GB" smtClean="0"/>
              <a:t>‹#›</a:t>
            </a:fld>
            <a:endParaRPr lang="en-GB"/>
          </a:p>
        </p:txBody>
      </p:sp>
    </p:spTree>
    <p:extLst>
      <p:ext uri="{BB962C8B-B14F-4D97-AF65-F5344CB8AC3E}">
        <p14:creationId xmlns:p14="http://schemas.microsoft.com/office/powerpoint/2010/main" val="1273675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864989-8863-4A27-8804-D56703659E74}"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B59D49-2382-4DAD-A4FC-872314580CC6}" type="slidenum">
              <a:rPr lang="en-GB" smtClean="0"/>
              <a:t>‹#›</a:t>
            </a:fld>
            <a:endParaRPr lang="en-GB"/>
          </a:p>
        </p:txBody>
      </p:sp>
    </p:spTree>
    <p:extLst>
      <p:ext uri="{BB962C8B-B14F-4D97-AF65-F5344CB8AC3E}">
        <p14:creationId xmlns:p14="http://schemas.microsoft.com/office/powerpoint/2010/main" val="926784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864989-8863-4A27-8804-D56703659E74}" type="datetimeFigureOut">
              <a:rPr lang="en-GB" smtClean="0"/>
              <a:t>11/09/2020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B59D49-2382-4DAD-A4FC-872314580CC6}" type="slidenum">
              <a:rPr lang="en-GB" smtClean="0"/>
              <a:t>‹#›</a:t>
            </a:fld>
            <a:endParaRPr lang="en-GB"/>
          </a:p>
        </p:txBody>
      </p:sp>
    </p:spTree>
    <p:extLst>
      <p:ext uri="{BB962C8B-B14F-4D97-AF65-F5344CB8AC3E}">
        <p14:creationId xmlns:p14="http://schemas.microsoft.com/office/powerpoint/2010/main" val="2744113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864989-8863-4A27-8804-D56703659E74}" type="datetimeFigureOut">
              <a:rPr lang="en-GB" smtClean="0"/>
              <a:t>11/09/2020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B59D49-2382-4DAD-A4FC-872314580CC6}" type="slidenum">
              <a:rPr lang="en-GB" smtClean="0"/>
              <a:t>‹#›</a:t>
            </a:fld>
            <a:endParaRPr lang="en-GB"/>
          </a:p>
        </p:txBody>
      </p:sp>
    </p:spTree>
    <p:extLst>
      <p:ext uri="{BB962C8B-B14F-4D97-AF65-F5344CB8AC3E}">
        <p14:creationId xmlns:p14="http://schemas.microsoft.com/office/powerpoint/2010/main" val="4002892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864989-8863-4A27-8804-D56703659E74}" type="datetimeFigureOut">
              <a:rPr lang="en-GB" smtClean="0"/>
              <a:t>11/09/2020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B59D49-2382-4DAD-A4FC-872314580CC6}" type="slidenum">
              <a:rPr lang="en-GB" smtClean="0"/>
              <a:t>‹#›</a:t>
            </a:fld>
            <a:endParaRPr lang="en-GB"/>
          </a:p>
        </p:txBody>
      </p:sp>
    </p:spTree>
    <p:extLst>
      <p:ext uri="{BB962C8B-B14F-4D97-AF65-F5344CB8AC3E}">
        <p14:creationId xmlns:p14="http://schemas.microsoft.com/office/powerpoint/2010/main" val="361061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864989-8863-4A27-8804-D56703659E74}" type="datetimeFigureOut">
              <a:rPr lang="en-GB" smtClean="0"/>
              <a:t>11/09/2020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B59D49-2382-4DAD-A4FC-872314580CC6}" type="slidenum">
              <a:rPr lang="en-GB" smtClean="0"/>
              <a:t>‹#›</a:t>
            </a:fld>
            <a:endParaRPr lang="en-GB"/>
          </a:p>
        </p:txBody>
      </p:sp>
    </p:spTree>
    <p:extLst>
      <p:ext uri="{BB962C8B-B14F-4D97-AF65-F5344CB8AC3E}">
        <p14:creationId xmlns:p14="http://schemas.microsoft.com/office/powerpoint/2010/main" val="336986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864989-8863-4A27-8804-D56703659E74}" type="datetimeFigureOut">
              <a:rPr lang="en-GB" smtClean="0"/>
              <a:t>11/09/2020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B59D49-2382-4DAD-A4FC-872314580CC6}" type="slidenum">
              <a:rPr lang="en-GB" smtClean="0"/>
              <a:t>‹#›</a:t>
            </a:fld>
            <a:endParaRPr lang="en-GB"/>
          </a:p>
        </p:txBody>
      </p:sp>
    </p:spTree>
    <p:extLst>
      <p:ext uri="{BB962C8B-B14F-4D97-AF65-F5344CB8AC3E}">
        <p14:creationId xmlns:p14="http://schemas.microsoft.com/office/powerpoint/2010/main" val="170741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864989-8863-4A27-8804-D56703659E74}" type="datetimeFigureOut">
              <a:rPr lang="en-GB" smtClean="0"/>
              <a:t>11/09/2020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B59D49-2382-4DAD-A4FC-872314580CC6}" type="slidenum">
              <a:rPr lang="en-GB" smtClean="0"/>
              <a:t>‹#›</a:t>
            </a:fld>
            <a:endParaRPr lang="en-GB"/>
          </a:p>
        </p:txBody>
      </p:sp>
    </p:spTree>
    <p:extLst>
      <p:ext uri="{BB962C8B-B14F-4D97-AF65-F5344CB8AC3E}">
        <p14:creationId xmlns:p14="http://schemas.microsoft.com/office/powerpoint/2010/main" val="353381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864989-8863-4A27-8804-D56703659E74}" type="datetimeFigureOut">
              <a:rPr lang="en-GB" smtClean="0"/>
              <a:t>11/09/2020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B59D49-2382-4DAD-A4FC-872314580CC6}" type="slidenum">
              <a:rPr lang="en-GB" smtClean="0"/>
              <a:t>‹#›</a:t>
            </a:fld>
            <a:endParaRPr lang="en-GB"/>
          </a:p>
        </p:txBody>
      </p:sp>
    </p:spTree>
    <p:extLst>
      <p:ext uri="{BB962C8B-B14F-4D97-AF65-F5344CB8AC3E}">
        <p14:creationId xmlns:p14="http://schemas.microsoft.com/office/powerpoint/2010/main" val="1590185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youtube.com/watch?v=7pR7TNzJ_pA"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228600"/>
            <a:ext cx="8686800" cy="1371600"/>
          </a:xfrm>
          <a:prstGeom prst="roundRect">
            <a:avLst/>
          </a:prstGeom>
          <a:solidFill>
            <a:srgbClr val="B4D6F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28600" y="228601"/>
            <a:ext cx="8686800" cy="1470025"/>
          </a:xfrm>
        </p:spPr>
        <p:txBody>
          <a:bodyPr>
            <a:noAutofit/>
          </a:bodyPr>
          <a:lstStyle/>
          <a:p>
            <a:r>
              <a:rPr lang="en-GB" sz="4000" dirty="0">
                <a:latin typeface="Comic Sans MS" pitchFamily="66" charset="0"/>
              </a:rPr>
              <a:t>80/20 – THINK! What do you NEED to cover with your set</a:t>
            </a:r>
          </a:p>
        </p:txBody>
      </p:sp>
      <p:graphicFrame>
        <p:nvGraphicFramePr>
          <p:cNvPr id="5" name="Table 4">
            <a:extLst>
              <a:ext uri="{FF2B5EF4-FFF2-40B4-BE49-F238E27FC236}">
                <a16:creationId xmlns:a16="http://schemas.microsoft.com/office/drawing/2014/main" id="{F482BFA2-B7C9-4418-8E50-B7E3FEE7D1F1}"/>
              </a:ext>
            </a:extLst>
          </p:cNvPr>
          <p:cNvGraphicFramePr>
            <a:graphicFrameLocks noGrp="1"/>
          </p:cNvGraphicFramePr>
          <p:nvPr>
            <p:extLst>
              <p:ext uri="{D42A27DB-BD31-4B8C-83A1-F6EECF244321}">
                <p14:modId xmlns:p14="http://schemas.microsoft.com/office/powerpoint/2010/main" val="3070391862"/>
              </p:ext>
            </p:extLst>
          </p:nvPr>
        </p:nvGraphicFramePr>
        <p:xfrm>
          <a:off x="228600" y="1831427"/>
          <a:ext cx="8686800" cy="4705485"/>
        </p:xfrm>
        <a:graphic>
          <a:graphicData uri="http://schemas.openxmlformats.org/drawingml/2006/table">
            <a:tbl>
              <a:tblPr firstRow="1" bandRow="1">
                <a:tableStyleId>{5C22544A-7EE6-4342-B048-85BDC9FD1C3A}</a:tableStyleId>
              </a:tblPr>
              <a:tblGrid>
                <a:gridCol w="1221828">
                  <a:extLst>
                    <a:ext uri="{9D8B030D-6E8A-4147-A177-3AD203B41FA5}">
                      <a16:colId xmlns:a16="http://schemas.microsoft.com/office/drawing/2014/main" val="20000"/>
                    </a:ext>
                  </a:extLst>
                </a:gridCol>
                <a:gridCol w="2343806">
                  <a:extLst>
                    <a:ext uri="{9D8B030D-6E8A-4147-A177-3AD203B41FA5}">
                      <a16:colId xmlns:a16="http://schemas.microsoft.com/office/drawing/2014/main" val="20001"/>
                    </a:ext>
                  </a:extLst>
                </a:gridCol>
                <a:gridCol w="5121166">
                  <a:extLst>
                    <a:ext uri="{9D8B030D-6E8A-4147-A177-3AD203B41FA5}">
                      <a16:colId xmlns:a16="http://schemas.microsoft.com/office/drawing/2014/main" val="20002"/>
                    </a:ext>
                  </a:extLst>
                </a:gridCol>
              </a:tblGrid>
              <a:tr h="1200285">
                <a:tc>
                  <a:txBody>
                    <a:bodyPr/>
                    <a:lstStyle/>
                    <a:p>
                      <a:r>
                        <a:rPr lang="en-GB" sz="3200" dirty="0">
                          <a:solidFill>
                            <a:schemeClr val="tx1"/>
                          </a:solidFill>
                        </a:rPr>
                        <a:t>Grade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200" dirty="0">
                          <a:solidFill>
                            <a:schemeClr val="tx1"/>
                          </a:solidFill>
                        </a:rPr>
                        <a:t>Learning 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200" dirty="0">
                          <a:solidFill>
                            <a:schemeClr val="tx1"/>
                          </a:solidFill>
                        </a:rPr>
                        <a:t>Learning 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925934">
                <a:tc>
                  <a:txBody>
                    <a:bodyPr/>
                    <a:lstStyle/>
                    <a:p>
                      <a:pPr algn="ctr"/>
                      <a:r>
                        <a:rPr lang="en-GB" sz="28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r>
                        <a:rPr lang="en-GB" sz="3200" dirty="0">
                          <a:solidFill>
                            <a:schemeClr val="tx1"/>
                          </a:solidFill>
                        </a:rPr>
                        <a:t>Describe the difference between unicellular and multicellular organisms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457200" indent="-457200">
                        <a:buFont typeface="Arial" panose="020B0604020202020204" pitchFamily="34" charset="0"/>
                        <a:buChar char="•"/>
                      </a:pPr>
                      <a:r>
                        <a:rPr lang="en-US" sz="2400" dirty="0">
                          <a:latin typeface="Comic Sans MS" panose="030F0702030302020204" pitchFamily="66" charset="0"/>
                        </a:rPr>
                        <a:t>Recall what a unicellular organism is</a:t>
                      </a:r>
                    </a:p>
                    <a:p>
                      <a:pPr marL="457200" indent="-457200">
                        <a:buFont typeface="Arial" panose="020B0604020202020204" pitchFamily="34" charset="0"/>
                        <a:buChar char="•"/>
                      </a:pPr>
                      <a:endParaRPr lang="en-US" sz="2400" dirty="0">
                        <a:latin typeface="Comic Sans MS" panose="030F0702030302020204" pitchFamily="66" charset="0"/>
                      </a:endParaRPr>
                    </a:p>
                    <a:p>
                      <a:pPr marL="457200" indent="-457200">
                        <a:buFont typeface="Arial" panose="020B0604020202020204" pitchFamily="34" charset="0"/>
                        <a:buChar char="•"/>
                      </a:pPr>
                      <a:r>
                        <a:rPr lang="en-US" sz="2400" dirty="0">
                          <a:latin typeface="Comic Sans MS" panose="030F0702030302020204" pitchFamily="66" charset="0"/>
                        </a:rPr>
                        <a:t>Describe the structure of an amoeba</a:t>
                      </a:r>
                    </a:p>
                    <a:p>
                      <a:pPr marL="457200" indent="-457200">
                        <a:buFont typeface="Arial" panose="020B0604020202020204" pitchFamily="34" charset="0"/>
                        <a:buChar char="•"/>
                      </a:pPr>
                      <a:endParaRPr lang="en-US" sz="2400" dirty="0">
                        <a:latin typeface="Comic Sans MS" panose="030F0702030302020204" pitchFamily="66" charset="0"/>
                      </a:endParaRPr>
                    </a:p>
                    <a:p>
                      <a:pPr marL="457200" indent="-457200">
                        <a:buFont typeface="Arial" panose="020B0604020202020204" pitchFamily="34" charset="0"/>
                        <a:buChar char="•"/>
                      </a:pPr>
                      <a:r>
                        <a:rPr lang="en-US" sz="2400" dirty="0">
                          <a:latin typeface="Comic Sans MS" panose="030F0702030302020204" pitchFamily="66" charset="0"/>
                        </a:rPr>
                        <a:t>Describe the structure of a euglena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337461">
                <a:tc>
                  <a:txBody>
                    <a:bodyPr/>
                    <a:lstStyle/>
                    <a:p>
                      <a:pPr algn="ctr"/>
                      <a:r>
                        <a:rPr lang="en-GB" sz="28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sz="20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200285">
                <a:tc>
                  <a:txBody>
                    <a:bodyPr/>
                    <a:lstStyle/>
                    <a:p>
                      <a:pPr algn="ctr"/>
                      <a:r>
                        <a:rPr lang="en-GB" sz="28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21504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3786EB-FAAF-40F3-8988-A40486750DC3}"/>
              </a:ext>
            </a:extLst>
          </p:cNvPr>
          <p:cNvSpPr/>
          <p:nvPr/>
        </p:nvSpPr>
        <p:spPr>
          <a:xfrm>
            <a:off x="322446" y="1066322"/>
            <a:ext cx="8157411" cy="2554545"/>
          </a:xfrm>
          <a:prstGeom prst="rect">
            <a:avLst/>
          </a:prstGeom>
        </p:spPr>
        <p:txBody>
          <a:bodyPr wrap="square">
            <a:spAutoFit/>
          </a:bodyPr>
          <a:lstStyle/>
          <a:p>
            <a:r>
              <a:rPr lang="en-US" sz="2000" dirty="0">
                <a:solidFill>
                  <a:srgbClr val="0070C0"/>
                </a:solidFill>
                <a:latin typeface="Comic Sans MS" panose="030F0702030302020204" pitchFamily="66" charset="0"/>
              </a:rPr>
              <a:t>Amoebas</a:t>
            </a:r>
            <a:r>
              <a:rPr lang="en-US" sz="2000" dirty="0">
                <a:latin typeface="Comic Sans MS" panose="030F0702030302020204" pitchFamily="66" charset="0"/>
              </a:rPr>
              <a:t> eat algae, bacteria and plant cells.  They can engulf food by surrounding the tiny particles of food with their cytoplasm, then forming a food vacuole. Chemicals in the food vacuole digest the food. </a:t>
            </a:r>
          </a:p>
          <a:p>
            <a:endParaRPr lang="en-US" sz="2000" dirty="0">
              <a:latin typeface="Comic Sans MS" panose="030F0702030302020204" pitchFamily="66" charset="0"/>
            </a:endParaRPr>
          </a:p>
          <a:p>
            <a:r>
              <a:rPr lang="en-US" sz="2000" dirty="0">
                <a:latin typeface="Comic Sans MS" panose="030F0702030302020204" pitchFamily="66" charset="0"/>
              </a:rPr>
              <a:t>They reproduce by a process called binary fission – this means the amoeba cell splits itself into two by firstly the nucleus dividing, then the cytoplasm – producing two identical daughter cells.</a:t>
            </a:r>
            <a:endParaRPr lang="en-GB" sz="2000" dirty="0">
              <a:latin typeface="Comic Sans MS" panose="030F0702030302020204" pitchFamily="66" charset="0"/>
            </a:endParaRPr>
          </a:p>
        </p:txBody>
      </p:sp>
      <p:sp>
        <p:nvSpPr>
          <p:cNvPr id="5" name="Rectangle 4">
            <a:extLst>
              <a:ext uri="{FF2B5EF4-FFF2-40B4-BE49-F238E27FC236}">
                <a16:creationId xmlns:a16="http://schemas.microsoft.com/office/drawing/2014/main" id="{50DBA4F7-3C84-43A0-8F40-7512A9097995}"/>
              </a:ext>
            </a:extLst>
          </p:cNvPr>
          <p:cNvSpPr/>
          <p:nvPr/>
        </p:nvSpPr>
        <p:spPr>
          <a:xfrm>
            <a:off x="332070" y="4201503"/>
            <a:ext cx="8340291" cy="1323439"/>
          </a:xfrm>
          <a:prstGeom prst="rect">
            <a:avLst/>
          </a:prstGeom>
        </p:spPr>
        <p:txBody>
          <a:bodyPr wrap="square">
            <a:spAutoFit/>
          </a:bodyPr>
          <a:lstStyle/>
          <a:p>
            <a:r>
              <a:rPr lang="en-US" sz="2000" dirty="0">
                <a:latin typeface="Comic Sans MS" panose="030F0702030302020204" pitchFamily="66" charset="0"/>
              </a:rPr>
              <a:t>If </a:t>
            </a:r>
            <a:r>
              <a:rPr lang="en-US" sz="2000" dirty="0">
                <a:solidFill>
                  <a:srgbClr val="0070C0"/>
                </a:solidFill>
                <a:latin typeface="Comic Sans MS" panose="030F0702030302020204" pitchFamily="66" charset="0"/>
              </a:rPr>
              <a:t>euglena</a:t>
            </a:r>
            <a:r>
              <a:rPr lang="en-US" sz="2000" dirty="0">
                <a:latin typeface="Comic Sans MS" panose="030F0702030302020204" pitchFamily="66" charset="0"/>
              </a:rPr>
              <a:t> is unable to utilize light to produce food it will eat other small microorganisms, such as bacteria and algae.  </a:t>
            </a:r>
          </a:p>
          <a:p>
            <a:endParaRPr lang="en-US" sz="2000" dirty="0">
              <a:latin typeface="Comic Sans MS" panose="030F0702030302020204" pitchFamily="66" charset="0"/>
            </a:endParaRPr>
          </a:p>
          <a:p>
            <a:r>
              <a:rPr lang="en-US" sz="2000" dirty="0">
                <a:latin typeface="Comic Sans MS" panose="030F0702030302020204" pitchFamily="66" charset="0"/>
              </a:rPr>
              <a:t>Euglenas also reproduce by binary fission, the same as amoeba’s.</a:t>
            </a:r>
            <a:endParaRPr lang="en-GB" sz="2000" dirty="0">
              <a:latin typeface="Comic Sans MS" panose="030F0702030302020204" pitchFamily="66" charset="0"/>
            </a:endParaRPr>
          </a:p>
        </p:txBody>
      </p:sp>
      <p:sp>
        <p:nvSpPr>
          <p:cNvPr id="6" name="TextBox 5">
            <a:extLst>
              <a:ext uri="{FF2B5EF4-FFF2-40B4-BE49-F238E27FC236}">
                <a16:creationId xmlns:a16="http://schemas.microsoft.com/office/drawing/2014/main" id="{9A9B3E29-3824-4175-9C60-BAC34C11E4BF}"/>
              </a:ext>
            </a:extLst>
          </p:cNvPr>
          <p:cNvSpPr txBox="1"/>
          <p:nvPr/>
        </p:nvSpPr>
        <p:spPr>
          <a:xfrm>
            <a:off x="259881" y="231007"/>
            <a:ext cx="4620127" cy="707886"/>
          </a:xfrm>
          <a:prstGeom prst="rect">
            <a:avLst/>
          </a:prstGeom>
          <a:noFill/>
        </p:spPr>
        <p:txBody>
          <a:bodyPr wrap="square" rtlCol="0">
            <a:spAutoFit/>
          </a:bodyPr>
          <a:lstStyle/>
          <a:p>
            <a:r>
              <a:rPr lang="en-US" sz="4000" dirty="0">
                <a:solidFill>
                  <a:srgbClr val="FF0000"/>
                </a:solidFill>
                <a:latin typeface="Comic Sans MS" panose="030F0702030302020204" pitchFamily="66" charset="0"/>
              </a:rPr>
              <a:t>Self-assessment:</a:t>
            </a:r>
            <a:endParaRPr lang="en-GB" sz="4000" dirty="0">
              <a:solidFill>
                <a:srgbClr val="FF0000"/>
              </a:solidFill>
              <a:latin typeface="Comic Sans MS" panose="030F0702030302020204" pitchFamily="66" charset="0"/>
            </a:endParaRPr>
          </a:p>
        </p:txBody>
      </p:sp>
      <p:pic>
        <p:nvPicPr>
          <p:cNvPr id="7" name="Picture 2" descr="Mark, Check, Tick, Red, Correct, Symbol, Choice, Yes">
            <a:extLst>
              <a:ext uri="{FF2B5EF4-FFF2-40B4-BE49-F238E27FC236}">
                <a16:creationId xmlns:a16="http://schemas.microsoft.com/office/drawing/2014/main" id="{155A6B0F-99F8-43B4-9E37-698A416A4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911" y="5420440"/>
            <a:ext cx="1250331" cy="1302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623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C887F5-0050-41B3-A210-8AE30DB806A5}"/>
              </a:ext>
            </a:extLst>
          </p:cNvPr>
          <p:cNvSpPr txBox="1"/>
          <p:nvPr/>
        </p:nvSpPr>
        <p:spPr>
          <a:xfrm>
            <a:off x="182880" y="213882"/>
            <a:ext cx="8701238" cy="954107"/>
          </a:xfrm>
          <a:prstGeom prst="rect">
            <a:avLst/>
          </a:prstGeom>
          <a:noFill/>
        </p:spPr>
        <p:txBody>
          <a:bodyPr wrap="square" rtlCol="0">
            <a:spAutoFit/>
          </a:bodyPr>
          <a:lstStyle/>
          <a:p>
            <a:r>
              <a:rPr lang="en-US" sz="2800" dirty="0">
                <a:solidFill>
                  <a:srgbClr val="0070C0"/>
                </a:solidFill>
                <a:latin typeface="Comic Sans MS" panose="030F0702030302020204" pitchFamily="66" charset="0"/>
              </a:rPr>
              <a:t>Task: </a:t>
            </a:r>
            <a:r>
              <a:rPr lang="en-US" sz="2800" dirty="0">
                <a:latin typeface="Comic Sans MS" panose="030F0702030302020204" pitchFamily="66" charset="0"/>
              </a:rPr>
              <a:t>Copy and complete the sentences using the following key words:</a:t>
            </a:r>
            <a:endParaRPr lang="en-GB" sz="2800" dirty="0">
              <a:latin typeface="Comic Sans MS" panose="030F0702030302020204" pitchFamily="66" charset="0"/>
            </a:endParaRPr>
          </a:p>
        </p:txBody>
      </p:sp>
      <p:sp>
        <p:nvSpPr>
          <p:cNvPr id="3" name="Rectangle 2">
            <a:extLst>
              <a:ext uri="{FF2B5EF4-FFF2-40B4-BE49-F238E27FC236}">
                <a16:creationId xmlns:a16="http://schemas.microsoft.com/office/drawing/2014/main" id="{ECB884AE-91C5-4482-953F-9512423FD448}"/>
              </a:ext>
            </a:extLst>
          </p:cNvPr>
          <p:cNvSpPr/>
          <p:nvPr/>
        </p:nvSpPr>
        <p:spPr>
          <a:xfrm>
            <a:off x="250087" y="2126597"/>
            <a:ext cx="5682881" cy="4401205"/>
          </a:xfrm>
          <a:prstGeom prst="rect">
            <a:avLst/>
          </a:prstGeom>
        </p:spPr>
        <p:txBody>
          <a:bodyPr wrap="square">
            <a:spAutoFit/>
          </a:bodyPr>
          <a:lstStyle/>
          <a:p>
            <a:pPr algn="ctr"/>
            <a:r>
              <a:rPr lang="en-GB" sz="2800" dirty="0">
                <a:latin typeface="Comic Sans MS" panose="030F0702030302020204" pitchFamily="66" charset="0"/>
              </a:rPr>
              <a:t>Amoebas and euglenas are examples of __________ organisms. This means that they are only made up of ______ cell. Both organisms reproduce by _________ ______. Amoebas have to _________ food to survive but euglenas can carry out _________ to produce their own food.</a:t>
            </a:r>
          </a:p>
        </p:txBody>
      </p:sp>
      <p:sp>
        <p:nvSpPr>
          <p:cNvPr id="7" name="Rectangle 6">
            <a:extLst>
              <a:ext uri="{FF2B5EF4-FFF2-40B4-BE49-F238E27FC236}">
                <a16:creationId xmlns:a16="http://schemas.microsoft.com/office/drawing/2014/main" id="{C2FB0245-F767-4112-993C-B3DDC776AF66}"/>
              </a:ext>
            </a:extLst>
          </p:cNvPr>
          <p:cNvSpPr/>
          <p:nvPr/>
        </p:nvSpPr>
        <p:spPr>
          <a:xfrm>
            <a:off x="0" y="1381294"/>
            <a:ext cx="9144000" cy="400110"/>
          </a:xfrm>
          <a:prstGeom prst="rect">
            <a:avLst/>
          </a:prstGeom>
          <a:solidFill>
            <a:srgbClr val="D6F7FA"/>
          </a:solidFill>
        </p:spPr>
        <p:txBody>
          <a:bodyPr wrap="square">
            <a:spAutoFit/>
          </a:bodyPr>
          <a:lstStyle/>
          <a:p>
            <a:pPr algn="ctr"/>
            <a:r>
              <a:rPr lang="en-GB" sz="2000" i="1" dirty="0">
                <a:solidFill>
                  <a:srgbClr val="0070C0"/>
                </a:solidFill>
                <a:latin typeface="Comic Sans MS" panose="030F0702030302020204" pitchFamily="66" charset="0"/>
              </a:rPr>
              <a:t>Binary fission    	one       	unicellular    	engulf		photosynthesis</a:t>
            </a:r>
            <a:endParaRPr lang="en-GB" sz="2000" dirty="0">
              <a:solidFill>
                <a:srgbClr val="0070C0"/>
              </a:solidFill>
              <a:latin typeface="Comic Sans MS" panose="030F0702030302020204" pitchFamily="66" charset="0"/>
            </a:endParaRPr>
          </a:p>
        </p:txBody>
      </p:sp>
      <p:pic>
        <p:nvPicPr>
          <p:cNvPr id="8" name="Picture 7" descr="Amoeba, Tiny, Cell, Microscopic, Life">
            <a:extLst>
              <a:ext uri="{FF2B5EF4-FFF2-40B4-BE49-F238E27FC236}">
                <a16:creationId xmlns:a16="http://schemas.microsoft.com/office/drawing/2014/main" id="{A137A4F8-CC2A-4FD7-BABE-CC0E1BC41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326" y="4365697"/>
            <a:ext cx="2535330" cy="22315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uglena, Microorganisms, Nutrition, Green">
            <a:extLst>
              <a:ext uri="{FF2B5EF4-FFF2-40B4-BE49-F238E27FC236}">
                <a16:creationId xmlns:a16="http://schemas.microsoft.com/office/drawing/2014/main" id="{BAAA9515-F601-413D-8766-AE623F0B1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107" y="2264401"/>
            <a:ext cx="2745550" cy="187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776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95F57E6-4E2B-425A-A8BD-F9E0C138204A}"/>
              </a:ext>
            </a:extLst>
          </p:cNvPr>
          <p:cNvSpPr>
            <a:spLocks noGrp="1"/>
          </p:cNvSpPr>
          <p:nvPr>
            <p:ph idx="1"/>
          </p:nvPr>
        </p:nvSpPr>
        <p:spPr>
          <a:xfrm>
            <a:off x="211756" y="1165060"/>
            <a:ext cx="8568952" cy="3291437"/>
          </a:xfrm>
        </p:spPr>
        <p:txBody>
          <a:bodyPr>
            <a:normAutofit/>
          </a:bodyPr>
          <a:lstStyle/>
          <a:p>
            <a:pPr marL="0" indent="0" algn="ctr">
              <a:buNone/>
            </a:pPr>
            <a:r>
              <a:rPr lang="en-GB" sz="3200" dirty="0">
                <a:latin typeface="Comic Sans MS" panose="030F0702030302020204" pitchFamily="66" charset="0"/>
              </a:rPr>
              <a:t>Amoebas and euglenas are examples of </a:t>
            </a:r>
            <a:r>
              <a:rPr lang="en-GB" sz="3200" i="1" u="sng" dirty="0">
                <a:solidFill>
                  <a:srgbClr val="FF0000"/>
                </a:solidFill>
                <a:latin typeface="Comic Sans MS" panose="030F0702030302020204" pitchFamily="66" charset="0"/>
              </a:rPr>
              <a:t>unicellular</a:t>
            </a:r>
            <a:r>
              <a:rPr lang="en-GB" sz="3200" dirty="0">
                <a:solidFill>
                  <a:srgbClr val="FF0000"/>
                </a:solidFill>
                <a:latin typeface="Comic Sans MS" panose="030F0702030302020204" pitchFamily="66" charset="0"/>
              </a:rPr>
              <a:t> </a:t>
            </a:r>
            <a:r>
              <a:rPr lang="en-GB" sz="3200" dirty="0">
                <a:latin typeface="Comic Sans MS" panose="030F0702030302020204" pitchFamily="66" charset="0"/>
              </a:rPr>
              <a:t>organisms. This means that they are only made up of</a:t>
            </a:r>
            <a:r>
              <a:rPr lang="en-GB" sz="3200" dirty="0">
                <a:solidFill>
                  <a:srgbClr val="FF0000"/>
                </a:solidFill>
                <a:latin typeface="Comic Sans MS" panose="030F0702030302020204" pitchFamily="66" charset="0"/>
              </a:rPr>
              <a:t> </a:t>
            </a:r>
            <a:r>
              <a:rPr lang="en-GB" sz="3200" i="1" u="sng" dirty="0">
                <a:solidFill>
                  <a:srgbClr val="FF0000"/>
                </a:solidFill>
                <a:latin typeface="Comic Sans MS" panose="030F0702030302020204" pitchFamily="66" charset="0"/>
              </a:rPr>
              <a:t>one</a:t>
            </a:r>
            <a:r>
              <a:rPr lang="en-GB" sz="3200" dirty="0">
                <a:solidFill>
                  <a:srgbClr val="FF0000"/>
                </a:solidFill>
                <a:latin typeface="Comic Sans MS" panose="030F0702030302020204" pitchFamily="66" charset="0"/>
              </a:rPr>
              <a:t> </a:t>
            </a:r>
            <a:r>
              <a:rPr lang="en-GB" sz="3200" dirty="0">
                <a:latin typeface="Comic Sans MS" panose="030F0702030302020204" pitchFamily="66" charset="0"/>
              </a:rPr>
              <a:t>cell. Both organisms reproduce by </a:t>
            </a:r>
            <a:r>
              <a:rPr lang="en-GB" sz="3200" i="1" u="sng" dirty="0">
                <a:solidFill>
                  <a:srgbClr val="FF0000"/>
                </a:solidFill>
                <a:latin typeface="Comic Sans MS" panose="030F0702030302020204" pitchFamily="66" charset="0"/>
              </a:rPr>
              <a:t>binary fission</a:t>
            </a:r>
            <a:r>
              <a:rPr lang="en-GB" sz="3200" dirty="0">
                <a:solidFill>
                  <a:srgbClr val="FF0000"/>
                </a:solidFill>
                <a:latin typeface="Comic Sans MS" panose="030F0702030302020204" pitchFamily="66" charset="0"/>
              </a:rPr>
              <a:t>.</a:t>
            </a:r>
            <a:r>
              <a:rPr lang="en-GB" sz="3200" dirty="0">
                <a:latin typeface="Comic Sans MS" panose="030F0702030302020204" pitchFamily="66" charset="0"/>
              </a:rPr>
              <a:t> Amoebas have to</a:t>
            </a:r>
            <a:r>
              <a:rPr lang="en-GB" sz="3200" dirty="0">
                <a:solidFill>
                  <a:srgbClr val="FF0000"/>
                </a:solidFill>
                <a:latin typeface="Comic Sans MS" panose="030F0702030302020204" pitchFamily="66" charset="0"/>
              </a:rPr>
              <a:t> </a:t>
            </a:r>
            <a:r>
              <a:rPr lang="en-GB" sz="3200" i="1" u="sng" dirty="0">
                <a:solidFill>
                  <a:srgbClr val="FF0000"/>
                </a:solidFill>
                <a:latin typeface="Comic Sans MS" panose="030F0702030302020204" pitchFamily="66" charset="0"/>
              </a:rPr>
              <a:t>engulf</a:t>
            </a:r>
            <a:r>
              <a:rPr lang="en-GB" sz="3200" dirty="0">
                <a:solidFill>
                  <a:srgbClr val="FF0000"/>
                </a:solidFill>
                <a:latin typeface="Comic Sans MS" panose="030F0702030302020204" pitchFamily="66" charset="0"/>
              </a:rPr>
              <a:t> </a:t>
            </a:r>
            <a:r>
              <a:rPr lang="en-GB" sz="3200" dirty="0">
                <a:latin typeface="Comic Sans MS" panose="030F0702030302020204" pitchFamily="66" charset="0"/>
              </a:rPr>
              <a:t>food to survive but euglenas can carry out </a:t>
            </a:r>
            <a:r>
              <a:rPr lang="en-GB" sz="3200" i="1" u="sng" dirty="0">
                <a:solidFill>
                  <a:srgbClr val="FF0000"/>
                </a:solidFill>
                <a:latin typeface="Comic Sans MS" panose="030F0702030302020204" pitchFamily="66" charset="0"/>
              </a:rPr>
              <a:t>photosynthesis</a:t>
            </a:r>
            <a:r>
              <a:rPr lang="en-GB" sz="3200" dirty="0">
                <a:latin typeface="Comic Sans MS" panose="030F0702030302020204" pitchFamily="66" charset="0"/>
              </a:rPr>
              <a:t> to produce their own food.</a:t>
            </a:r>
          </a:p>
        </p:txBody>
      </p:sp>
      <p:sp>
        <p:nvSpPr>
          <p:cNvPr id="5" name="TextBox 4">
            <a:extLst>
              <a:ext uri="{FF2B5EF4-FFF2-40B4-BE49-F238E27FC236}">
                <a16:creationId xmlns:a16="http://schemas.microsoft.com/office/drawing/2014/main" id="{4D98BE7D-86A8-409A-9732-3F5DB8BBF393}"/>
              </a:ext>
            </a:extLst>
          </p:cNvPr>
          <p:cNvSpPr txBox="1"/>
          <p:nvPr/>
        </p:nvSpPr>
        <p:spPr>
          <a:xfrm>
            <a:off x="221381" y="288758"/>
            <a:ext cx="4061861" cy="646331"/>
          </a:xfrm>
          <a:prstGeom prst="rect">
            <a:avLst/>
          </a:prstGeom>
          <a:noFill/>
        </p:spPr>
        <p:txBody>
          <a:bodyPr wrap="square" rtlCol="0">
            <a:spAutoFit/>
          </a:bodyPr>
          <a:lstStyle/>
          <a:p>
            <a:r>
              <a:rPr lang="en-US" sz="3600" dirty="0">
                <a:solidFill>
                  <a:srgbClr val="FF0000"/>
                </a:solidFill>
                <a:latin typeface="Comic Sans MS" panose="030F0702030302020204" pitchFamily="66" charset="0"/>
              </a:rPr>
              <a:t>Self-assessment:</a:t>
            </a:r>
            <a:endParaRPr lang="en-GB" sz="3600" dirty="0">
              <a:solidFill>
                <a:srgbClr val="FF0000"/>
              </a:solidFill>
              <a:latin typeface="Comic Sans MS" panose="030F0702030302020204" pitchFamily="66" charset="0"/>
            </a:endParaRPr>
          </a:p>
        </p:txBody>
      </p:sp>
      <p:pic>
        <p:nvPicPr>
          <p:cNvPr id="6" name="Picture 2" descr="Mark, Check, Tick, Red, Correct, Symbol, Choice, Yes">
            <a:extLst>
              <a:ext uri="{FF2B5EF4-FFF2-40B4-BE49-F238E27FC236}">
                <a16:creationId xmlns:a16="http://schemas.microsoft.com/office/drawing/2014/main" id="{B74DE6E4-4713-47A5-8674-93CE3B2F6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5660" y="4082529"/>
            <a:ext cx="1250331" cy="1302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88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925" y="188640"/>
            <a:ext cx="8424936" cy="1107996"/>
          </a:xfrm>
          <a:prstGeom prst="rect">
            <a:avLst/>
          </a:prstGeom>
          <a:noFill/>
        </p:spPr>
        <p:txBody>
          <a:bodyPr wrap="square" rtlCol="0">
            <a:spAutoFit/>
          </a:bodyPr>
          <a:lstStyle/>
          <a:p>
            <a:pPr algn="ctr"/>
            <a:r>
              <a:rPr lang="en-GB" sz="6600" dirty="0">
                <a:solidFill>
                  <a:srgbClr val="0070C0"/>
                </a:solidFill>
                <a:latin typeface="Comic Sans MS" panose="030F0702030302020204" pitchFamily="66" charset="0"/>
              </a:rPr>
              <a:t>Key Word Bingo!!</a:t>
            </a:r>
          </a:p>
        </p:txBody>
      </p:sp>
      <p:sp>
        <p:nvSpPr>
          <p:cNvPr id="5" name="TextBox 4"/>
          <p:cNvSpPr txBox="1"/>
          <p:nvPr/>
        </p:nvSpPr>
        <p:spPr>
          <a:xfrm>
            <a:off x="106327" y="1394884"/>
            <a:ext cx="8867552" cy="954107"/>
          </a:xfrm>
          <a:prstGeom prst="rect">
            <a:avLst/>
          </a:prstGeom>
          <a:solidFill>
            <a:srgbClr val="FFFFCC"/>
          </a:solidFill>
        </p:spPr>
        <p:txBody>
          <a:bodyPr wrap="square" rtlCol="0">
            <a:spAutoFit/>
          </a:bodyPr>
          <a:lstStyle/>
          <a:p>
            <a:pPr algn="ctr"/>
            <a:r>
              <a:rPr lang="en-GB" sz="2800" dirty="0">
                <a:latin typeface="Comic Sans MS" panose="030F0702030302020204" pitchFamily="66" charset="0"/>
              </a:rPr>
              <a:t>1.  Choose 6 of the following words/terms and write them into your books:</a:t>
            </a:r>
          </a:p>
        </p:txBody>
      </p:sp>
      <p:sp>
        <p:nvSpPr>
          <p:cNvPr id="6" name="TextBox 5"/>
          <p:cNvSpPr txBox="1"/>
          <p:nvPr/>
        </p:nvSpPr>
        <p:spPr>
          <a:xfrm>
            <a:off x="329611" y="2535865"/>
            <a:ext cx="3019646" cy="4093428"/>
          </a:xfrm>
          <a:prstGeom prst="rect">
            <a:avLst/>
          </a:prstGeom>
          <a:solidFill>
            <a:schemeClr val="accent3">
              <a:lumMod val="20000"/>
              <a:lumOff val="80000"/>
            </a:schemeClr>
          </a:solidFill>
        </p:spPr>
        <p:txBody>
          <a:bodyPr wrap="square" rtlCol="0">
            <a:spAutoFit/>
          </a:bodyPr>
          <a:lstStyle/>
          <a:p>
            <a:pPr marL="514350" indent="-514350">
              <a:buFont typeface="+mj-lt"/>
              <a:buAutoNum type="arabicPeriod"/>
            </a:pPr>
            <a:r>
              <a:rPr lang="en-US" sz="2600" i="1" dirty="0">
                <a:solidFill>
                  <a:srgbClr val="B036AA"/>
                </a:solidFill>
                <a:latin typeface="Comic Sans MS" panose="030F0702030302020204" pitchFamily="66" charset="0"/>
              </a:rPr>
              <a:t>Diffusion</a:t>
            </a:r>
          </a:p>
          <a:p>
            <a:pPr marL="514350" indent="-514350">
              <a:buFont typeface="+mj-lt"/>
              <a:buAutoNum type="arabicPeriod"/>
            </a:pPr>
            <a:r>
              <a:rPr lang="en-US" sz="2600" i="1" dirty="0">
                <a:solidFill>
                  <a:srgbClr val="B036AA"/>
                </a:solidFill>
                <a:latin typeface="Comic Sans MS" panose="030F0702030302020204" pitchFamily="66" charset="0"/>
              </a:rPr>
              <a:t>Microscope</a:t>
            </a:r>
          </a:p>
          <a:p>
            <a:pPr marL="514350" indent="-514350">
              <a:buFont typeface="+mj-lt"/>
              <a:buAutoNum type="arabicPeriod"/>
            </a:pPr>
            <a:r>
              <a:rPr lang="en-US" sz="2600" i="1" dirty="0">
                <a:solidFill>
                  <a:srgbClr val="B036AA"/>
                </a:solidFill>
                <a:latin typeface="Comic Sans MS" panose="030F0702030302020204" pitchFamily="66" charset="0"/>
              </a:rPr>
              <a:t>Nucleus</a:t>
            </a:r>
          </a:p>
          <a:p>
            <a:pPr marL="514350" indent="-514350">
              <a:buFont typeface="+mj-lt"/>
              <a:buAutoNum type="arabicPeriod"/>
            </a:pPr>
            <a:r>
              <a:rPr lang="en-US" sz="2600" i="1" dirty="0">
                <a:solidFill>
                  <a:srgbClr val="B036AA"/>
                </a:solidFill>
                <a:latin typeface="Comic Sans MS" panose="030F0702030302020204" pitchFamily="66" charset="0"/>
              </a:rPr>
              <a:t>Red blood cell</a:t>
            </a:r>
          </a:p>
          <a:p>
            <a:pPr marL="514350" indent="-514350">
              <a:buFont typeface="+mj-lt"/>
              <a:buAutoNum type="arabicPeriod"/>
            </a:pPr>
            <a:r>
              <a:rPr lang="en-US" sz="2600" i="1" dirty="0">
                <a:solidFill>
                  <a:srgbClr val="B036AA"/>
                </a:solidFill>
                <a:latin typeface="Comic Sans MS" panose="030F0702030302020204" pitchFamily="66" charset="0"/>
              </a:rPr>
              <a:t>Root hair cells</a:t>
            </a:r>
          </a:p>
          <a:p>
            <a:pPr marL="514350" indent="-514350">
              <a:buFont typeface="+mj-lt"/>
              <a:buAutoNum type="arabicPeriod"/>
            </a:pPr>
            <a:r>
              <a:rPr lang="en-US" sz="2600" i="1" dirty="0">
                <a:solidFill>
                  <a:srgbClr val="B036AA"/>
                </a:solidFill>
                <a:latin typeface="Comic Sans MS" panose="030F0702030302020204" pitchFamily="66" charset="0"/>
              </a:rPr>
              <a:t>Cell membrane</a:t>
            </a:r>
          </a:p>
          <a:p>
            <a:pPr marL="514350" indent="-514350">
              <a:buFont typeface="+mj-lt"/>
              <a:buAutoNum type="arabicPeriod"/>
            </a:pPr>
            <a:r>
              <a:rPr lang="en-US" sz="2600" i="1" dirty="0">
                <a:solidFill>
                  <a:srgbClr val="B036AA"/>
                </a:solidFill>
                <a:latin typeface="Comic Sans MS" panose="030F0702030302020204" pitchFamily="66" charset="0"/>
              </a:rPr>
              <a:t>Stage</a:t>
            </a:r>
          </a:p>
          <a:p>
            <a:pPr marL="514350" indent="-514350">
              <a:buFont typeface="+mj-lt"/>
              <a:buAutoNum type="arabicPeriod"/>
            </a:pPr>
            <a:r>
              <a:rPr lang="en-US" sz="2600" i="1" dirty="0">
                <a:solidFill>
                  <a:srgbClr val="B036AA"/>
                </a:solidFill>
                <a:latin typeface="Comic Sans MS" panose="030F0702030302020204" pitchFamily="66" charset="0"/>
              </a:rPr>
              <a:t>Sperm cell</a:t>
            </a:r>
          </a:p>
          <a:p>
            <a:pPr marL="514350" indent="-514350">
              <a:buFont typeface="+mj-lt"/>
              <a:buAutoNum type="arabicPeriod"/>
            </a:pPr>
            <a:r>
              <a:rPr lang="en-US" sz="2600" i="1" dirty="0">
                <a:solidFill>
                  <a:srgbClr val="B036AA"/>
                </a:solidFill>
                <a:latin typeface="Comic Sans MS" panose="030F0702030302020204" pitchFamily="66" charset="0"/>
              </a:rPr>
              <a:t>Concentration </a:t>
            </a:r>
          </a:p>
          <a:p>
            <a:pPr marL="514350" indent="-514350">
              <a:buFont typeface="+mj-lt"/>
              <a:buAutoNum type="arabicPeriod"/>
            </a:pPr>
            <a:r>
              <a:rPr lang="en-US" sz="2600" i="1" dirty="0">
                <a:solidFill>
                  <a:srgbClr val="B036AA"/>
                </a:solidFill>
                <a:latin typeface="Comic Sans MS" panose="030F0702030302020204" pitchFamily="66" charset="0"/>
              </a:rPr>
              <a:t>Euglena</a:t>
            </a:r>
            <a:endParaRPr lang="en-GB" sz="2600" i="1" dirty="0">
              <a:solidFill>
                <a:srgbClr val="B036AA"/>
              </a:solidFill>
              <a:latin typeface="Comic Sans MS" panose="030F0702030302020204" pitchFamily="66" charset="0"/>
            </a:endParaRPr>
          </a:p>
        </p:txBody>
      </p:sp>
      <p:sp>
        <p:nvSpPr>
          <p:cNvPr id="7" name="TextBox 6">
            <a:extLst>
              <a:ext uri="{FF2B5EF4-FFF2-40B4-BE49-F238E27FC236}">
                <a16:creationId xmlns:a16="http://schemas.microsoft.com/office/drawing/2014/main" id="{1BA1D661-CB10-41FC-AE8E-A7186C7AACA2}"/>
              </a:ext>
            </a:extLst>
          </p:cNvPr>
          <p:cNvSpPr txBox="1"/>
          <p:nvPr/>
        </p:nvSpPr>
        <p:spPr>
          <a:xfrm>
            <a:off x="3618615" y="2642438"/>
            <a:ext cx="5376529" cy="1815882"/>
          </a:xfrm>
          <a:prstGeom prst="rect">
            <a:avLst/>
          </a:prstGeom>
          <a:solidFill>
            <a:srgbClr val="D6F7FA"/>
          </a:solidFill>
        </p:spPr>
        <p:txBody>
          <a:bodyPr wrap="square" rtlCol="0">
            <a:spAutoFit/>
          </a:bodyPr>
          <a:lstStyle/>
          <a:p>
            <a:pPr algn="ctr"/>
            <a:r>
              <a:rPr lang="en-US" sz="2800" dirty="0">
                <a:latin typeface="Comic Sans MS" panose="030F0702030302020204" pitchFamily="66" charset="0"/>
              </a:rPr>
              <a:t>2</a:t>
            </a:r>
            <a:r>
              <a:rPr lang="en-GB" sz="2800" dirty="0">
                <a:latin typeface="Comic Sans MS" panose="030F0702030302020204" pitchFamily="66" charset="0"/>
              </a:rPr>
              <a:t>. I am going to read a definition, if it matches one of the words/terms you have written down then cross it out.</a:t>
            </a:r>
          </a:p>
        </p:txBody>
      </p:sp>
      <p:sp>
        <p:nvSpPr>
          <p:cNvPr id="8" name="TextBox 7">
            <a:extLst>
              <a:ext uri="{FF2B5EF4-FFF2-40B4-BE49-F238E27FC236}">
                <a16:creationId xmlns:a16="http://schemas.microsoft.com/office/drawing/2014/main" id="{CB07461A-2C7A-4049-89AA-2F3DA012EB41}"/>
              </a:ext>
            </a:extLst>
          </p:cNvPr>
          <p:cNvSpPr txBox="1"/>
          <p:nvPr/>
        </p:nvSpPr>
        <p:spPr>
          <a:xfrm>
            <a:off x="3611527" y="4846922"/>
            <a:ext cx="5376529" cy="1508105"/>
          </a:xfrm>
          <a:prstGeom prst="rect">
            <a:avLst/>
          </a:prstGeom>
          <a:solidFill>
            <a:srgbClr val="E9B2F8"/>
          </a:solidFill>
        </p:spPr>
        <p:txBody>
          <a:bodyPr wrap="square" rtlCol="0">
            <a:spAutoFit/>
          </a:bodyPr>
          <a:lstStyle/>
          <a:p>
            <a:pPr algn="ctr"/>
            <a:r>
              <a:rPr lang="en-US" sz="2800" dirty="0">
                <a:latin typeface="Comic Sans MS" panose="030F0702030302020204" pitchFamily="66" charset="0"/>
              </a:rPr>
              <a:t>3</a:t>
            </a:r>
            <a:r>
              <a:rPr lang="en-GB" sz="2800" dirty="0">
                <a:latin typeface="Comic Sans MS" panose="030F0702030302020204" pitchFamily="66" charset="0"/>
              </a:rPr>
              <a:t>. The first person to cross all 6 of their words out, shout </a:t>
            </a:r>
            <a:r>
              <a:rPr lang="en-GB" sz="3600" dirty="0">
                <a:solidFill>
                  <a:srgbClr val="0070C0"/>
                </a:solidFill>
                <a:latin typeface="Comic Sans MS" panose="030F0702030302020204" pitchFamily="66" charset="0"/>
              </a:rPr>
              <a:t>BINGO!!!</a:t>
            </a:r>
            <a:endParaRPr lang="en-GB" sz="28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30924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85" y="141842"/>
            <a:ext cx="7886700" cy="1325563"/>
          </a:xfrm>
        </p:spPr>
        <p:txBody>
          <a:bodyPr>
            <a:normAutofit/>
          </a:bodyPr>
          <a:lstStyle/>
          <a:p>
            <a:r>
              <a:rPr lang="en-GB" sz="6000" dirty="0">
                <a:solidFill>
                  <a:srgbClr val="0070C0"/>
                </a:solidFill>
                <a:latin typeface="Comic Sans MS" panose="030F0702030302020204" pitchFamily="66" charset="0"/>
              </a:rPr>
              <a:t>3-3-1 Reduction</a:t>
            </a:r>
          </a:p>
        </p:txBody>
      </p:sp>
      <p:sp>
        <p:nvSpPr>
          <p:cNvPr id="4" name="Isosceles Triangle 3"/>
          <p:cNvSpPr/>
          <p:nvPr/>
        </p:nvSpPr>
        <p:spPr>
          <a:xfrm rot="10800000">
            <a:off x="777813" y="1502562"/>
            <a:ext cx="7560840" cy="4896544"/>
          </a:xfrm>
          <a:prstGeom prst="triangle">
            <a:avLst/>
          </a:prstGeom>
          <a:solidFill>
            <a:srgbClr val="FFFFC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p:nvPr/>
        </p:nvCxnSpPr>
        <p:spPr>
          <a:xfrm>
            <a:off x="1907704" y="2924944"/>
            <a:ext cx="54006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059832" y="4437111"/>
            <a:ext cx="2960993" cy="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92288" y="1844823"/>
            <a:ext cx="2880320" cy="646331"/>
          </a:xfrm>
          <a:prstGeom prst="rect">
            <a:avLst/>
          </a:prstGeom>
          <a:noFill/>
        </p:spPr>
        <p:txBody>
          <a:bodyPr wrap="square" rtlCol="0">
            <a:spAutoFit/>
          </a:bodyPr>
          <a:lstStyle/>
          <a:p>
            <a:r>
              <a:rPr lang="en-GB" sz="3600" b="1" i="1" dirty="0">
                <a:solidFill>
                  <a:srgbClr val="0070C0"/>
                </a:solidFill>
              </a:rPr>
              <a:t>3 facts </a:t>
            </a:r>
          </a:p>
        </p:txBody>
      </p:sp>
      <p:sp>
        <p:nvSpPr>
          <p:cNvPr id="11" name="TextBox 10"/>
          <p:cNvSpPr txBox="1"/>
          <p:nvPr/>
        </p:nvSpPr>
        <p:spPr>
          <a:xfrm>
            <a:off x="3140505" y="3343791"/>
            <a:ext cx="2880320" cy="646331"/>
          </a:xfrm>
          <a:prstGeom prst="rect">
            <a:avLst/>
          </a:prstGeom>
          <a:noFill/>
        </p:spPr>
        <p:txBody>
          <a:bodyPr wrap="square" rtlCol="0">
            <a:spAutoFit/>
          </a:bodyPr>
          <a:lstStyle/>
          <a:p>
            <a:r>
              <a:rPr lang="en-GB" sz="3600" b="1" i="1" dirty="0">
                <a:solidFill>
                  <a:srgbClr val="0070C0"/>
                </a:solidFill>
              </a:rPr>
              <a:t> 3 key words</a:t>
            </a:r>
          </a:p>
        </p:txBody>
      </p:sp>
      <p:sp>
        <p:nvSpPr>
          <p:cNvPr id="12" name="TextBox 11"/>
          <p:cNvSpPr txBox="1"/>
          <p:nvPr/>
        </p:nvSpPr>
        <p:spPr>
          <a:xfrm>
            <a:off x="5004048" y="4979922"/>
            <a:ext cx="2880320" cy="646331"/>
          </a:xfrm>
          <a:prstGeom prst="rect">
            <a:avLst/>
          </a:prstGeom>
          <a:noFill/>
        </p:spPr>
        <p:txBody>
          <a:bodyPr wrap="square" rtlCol="0">
            <a:spAutoFit/>
          </a:bodyPr>
          <a:lstStyle/>
          <a:p>
            <a:r>
              <a:rPr lang="en-GB" sz="3600" b="1" i="1" dirty="0">
                <a:solidFill>
                  <a:srgbClr val="0070C0"/>
                </a:solidFill>
              </a:rPr>
              <a:t> 1 key words</a:t>
            </a:r>
          </a:p>
        </p:txBody>
      </p:sp>
      <p:cxnSp>
        <p:nvCxnSpPr>
          <p:cNvPr id="14" name="Straight Arrow Connector 13"/>
          <p:cNvCxnSpPr/>
          <p:nvPr/>
        </p:nvCxnSpPr>
        <p:spPr>
          <a:xfrm>
            <a:off x="2843808" y="2564904"/>
            <a:ext cx="864096" cy="7788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427984" y="4047668"/>
            <a:ext cx="864096" cy="7788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descr="Euglena, Microorganisms, Nutrition, Green">
            <a:extLst>
              <a:ext uri="{FF2B5EF4-FFF2-40B4-BE49-F238E27FC236}">
                <a16:creationId xmlns:a16="http://schemas.microsoft.com/office/drawing/2014/main" id="{6AA04D96-A01F-49DB-A8E9-B9A5F489B6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67" y="4284587"/>
            <a:ext cx="2745550" cy="18716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F239F46-F4CD-4F23-8477-62AE588F119A}"/>
              </a:ext>
            </a:extLst>
          </p:cNvPr>
          <p:cNvPicPr>
            <a:picLocks noChangeAspect="1"/>
          </p:cNvPicPr>
          <p:nvPr/>
        </p:nvPicPr>
        <p:blipFill>
          <a:blip r:embed="rId3"/>
          <a:stretch>
            <a:fillRect/>
          </a:stretch>
        </p:blipFill>
        <p:spPr>
          <a:xfrm>
            <a:off x="7235178" y="2842569"/>
            <a:ext cx="1499746" cy="1853345"/>
          </a:xfrm>
          <a:prstGeom prst="rect">
            <a:avLst/>
          </a:prstGeom>
        </p:spPr>
      </p:pic>
      <p:pic>
        <p:nvPicPr>
          <p:cNvPr id="16" name="Picture 15" descr="Amoeba, Tiny, Cell, Microscopic, Life">
            <a:extLst>
              <a:ext uri="{FF2B5EF4-FFF2-40B4-BE49-F238E27FC236}">
                <a16:creationId xmlns:a16="http://schemas.microsoft.com/office/drawing/2014/main" id="{95D1130C-6919-4B9C-AF40-D3C71C2153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2669" y="145846"/>
            <a:ext cx="1416753" cy="1247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796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D2647-906F-46CD-B05D-FBC0072D5F5F}"/>
              </a:ext>
            </a:extLst>
          </p:cNvPr>
          <p:cNvSpPr>
            <a:spLocks noGrp="1"/>
          </p:cNvSpPr>
          <p:nvPr>
            <p:ph type="title"/>
          </p:nvPr>
        </p:nvSpPr>
        <p:spPr/>
        <p:txBody>
          <a:bodyPr>
            <a:normAutofit/>
          </a:bodyPr>
          <a:lstStyle/>
          <a:p>
            <a:pPr algn="ctr"/>
            <a:r>
              <a:rPr lang="en-US" sz="6600" b="1" dirty="0"/>
              <a:t>Resources</a:t>
            </a:r>
            <a:endParaRPr lang="en-GB" sz="6600" b="1" dirty="0"/>
          </a:p>
        </p:txBody>
      </p:sp>
    </p:spTree>
    <p:extLst>
      <p:ext uri="{BB962C8B-B14F-4D97-AF65-F5344CB8AC3E}">
        <p14:creationId xmlns:p14="http://schemas.microsoft.com/office/powerpoint/2010/main" val="4188097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E094FAE-2D5B-442E-9E50-F878C3F8BFA8}"/>
              </a:ext>
            </a:extLst>
          </p:cNvPr>
          <p:cNvSpPr/>
          <p:nvPr/>
        </p:nvSpPr>
        <p:spPr>
          <a:xfrm>
            <a:off x="279133" y="115503"/>
            <a:ext cx="8701238" cy="1174282"/>
          </a:xfrm>
          <a:prstGeom prst="roundRect">
            <a:avLst/>
          </a:prstGeom>
          <a:solidFill>
            <a:srgbClr val="D6FA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9AAFC36-9D77-409B-9A03-045CC12CFB1A}"/>
              </a:ext>
            </a:extLst>
          </p:cNvPr>
          <p:cNvSpPr>
            <a:spLocks noGrp="1"/>
          </p:cNvSpPr>
          <p:nvPr>
            <p:ph type="ctrTitle"/>
          </p:nvPr>
        </p:nvSpPr>
        <p:spPr>
          <a:xfrm>
            <a:off x="281539" y="236839"/>
            <a:ext cx="8631454" cy="1129948"/>
          </a:xfrm>
        </p:spPr>
        <p:txBody>
          <a:bodyPr anchor="ctr">
            <a:noAutofit/>
          </a:bodyPr>
          <a:lstStyle/>
          <a:p>
            <a:r>
              <a:rPr lang="en-US" sz="5400" dirty="0">
                <a:latin typeface="Comic Sans MS" panose="030F0702030302020204" pitchFamily="66" charset="0"/>
              </a:rPr>
              <a:t>Unicellular Organisms</a:t>
            </a:r>
            <a:endParaRPr lang="en-GB" sz="5400" dirty="0">
              <a:latin typeface="Comic Sans MS" panose="030F0702030302020204" pitchFamily="66" charset="0"/>
            </a:endParaRPr>
          </a:p>
        </p:txBody>
      </p:sp>
      <p:sp>
        <p:nvSpPr>
          <p:cNvPr id="3" name="TextBox 2">
            <a:extLst>
              <a:ext uri="{FF2B5EF4-FFF2-40B4-BE49-F238E27FC236}">
                <a16:creationId xmlns:a16="http://schemas.microsoft.com/office/drawing/2014/main" id="{CFE77A38-468C-4929-81F5-CC2FCB593E38}"/>
              </a:ext>
            </a:extLst>
          </p:cNvPr>
          <p:cNvSpPr txBox="1"/>
          <p:nvPr/>
        </p:nvSpPr>
        <p:spPr>
          <a:xfrm>
            <a:off x="151117" y="1547221"/>
            <a:ext cx="8816743" cy="1569660"/>
          </a:xfrm>
          <a:prstGeom prst="rect">
            <a:avLst/>
          </a:prstGeom>
          <a:noFill/>
        </p:spPr>
        <p:txBody>
          <a:bodyPr wrap="square" rtlCol="0">
            <a:spAutoFit/>
          </a:bodyPr>
          <a:lstStyle/>
          <a:p>
            <a:pPr algn="ctr"/>
            <a:r>
              <a:rPr lang="en-US" sz="3200" dirty="0">
                <a:solidFill>
                  <a:srgbClr val="0070C0"/>
                </a:solidFill>
                <a:latin typeface="Comic Sans MS" panose="030F0702030302020204" pitchFamily="66" charset="0"/>
              </a:rPr>
              <a:t>Do now activity</a:t>
            </a:r>
            <a:r>
              <a:rPr lang="en-US" sz="3200" dirty="0">
                <a:latin typeface="Comic Sans MS" panose="030F0702030302020204" pitchFamily="66" charset="0"/>
              </a:rPr>
              <a:t>: What is the smallest organism that you can think of, which lives in our environment?</a:t>
            </a:r>
            <a:endParaRPr lang="en-GB" sz="3200" dirty="0">
              <a:latin typeface="Comic Sans MS" panose="030F0702030302020204" pitchFamily="66" charset="0"/>
            </a:endParaRPr>
          </a:p>
        </p:txBody>
      </p:sp>
      <p:pic>
        <p:nvPicPr>
          <p:cNvPr id="1028" name="Picture 4" descr="Bacillus, Bacteria, Biology, Microbiology">
            <a:extLst>
              <a:ext uri="{FF2B5EF4-FFF2-40B4-BE49-F238E27FC236}">
                <a16:creationId xmlns:a16="http://schemas.microsoft.com/office/drawing/2014/main" id="{430C5BEC-D39F-4E5F-9835-F4DB70F52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211381">
            <a:off x="1117051" y="4462550"/>
            <a:ext cx="2481720" cy="21380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fluenza, Flu, Disease, Virus, Vaccination, Syringe">
            <a:extLst>
              <a:ext uri="{FF2B5EF4-FFF2-40B4-BE49-F238E27FC236}">
                <a16:creationId xmlns:a16="http://schemas.microsoft.com/office/drawing/2014/main" id="{A666CDAB-A64B-41D1-9BB6-5B89019CA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379" y="3502565"/>
            <a:ext cx="4398799" cy="30150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moeba, Tiny, Cell, Microscopic, Life">
            <a:extLst>
              <a:ext uri="{FF2B5EF4-FFF2-40B4-BE49-F238E27FC236}">
                <a16:creationId xmlns:a16="http://schemas.microsoft.com/office/drawing/2014/main" id="{1B9AA071-A964-4A9A-86F2-E4B680A075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421" y="2804912"/>
            <a:ext cx="2537007" cy="2233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479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5F063-9CF6-4B2A-9745-F7452438C116}"/>
              </a:ext>
            </a:extLst>
          </p:cNvPr>
          <p:cNvSpPr>
            <a:spLocks noGrp="1"/>
          </p:cNvSpPr>
          <p:nvPr>
            <p:ph idx="1"/>
          </p:nvPr>
        </p:nvSpPr>
        <p:spPr>
          <a:xfrm>
            <a:off x="304800" y="1828800"/>
            <a:ext cx="8610600" cy="4800600"/>
          </a:xfrm>
        </p:spPr>
        <p:txBody>
          <a:bodyPr/>
          <a:lstStyle/>
          <a:p>
            <a:pPr marL="0" indent="0">
              <a:buNone/>
            </a:pPr>
            <a:r>
              <a:rPr lang="en-GB" dirty="0"/>
              <a:t>GOOD PROGRESS:</a:t>
            </a:r>
          </a:p>
          <a:p>
            <a:pPr marL="457200" indent="-457200"/>
            <a:r>
              <a:rPr lang="en-US" dirty="0">
                <a:latin typeface="Comic Sans MS" panose="030F0702030302020204" pitchFamily="66" charset="0"/>
              </a:rPr>
              <a:t>Recall what a unicellular organism is</a:t>
            </a:r>
          </a:p>
          <a:p>
            <a:pPr marL="457200" indent="-457200"/>
            <a:endParaRPr lang="en-US" dirty="0">
              <a:latin typeface="Comic Sans MS" panose="030F0702030302020204" pitchFamily="66" charset="0"/>
            </a:endParaRPr>
          </a:p>
          <a:p>
            <a:pPr marL="457200" indent="-457200"/>
            <a:r>
              <a:rPr lang="en-US" dirty="0">
                <a:latin typeface="Comic Sans MS" panose="030F0702030302020204" pitchFamily="66" charset="0"/>
              </a:rPr>
              <a:t>Describe the structure of an amoeba</a:t>
            </a:r>
          </a:p>
          <a:p>
            <a:pPr marL="0" indent="0">
              <a:buNone/>
            </a:pPr>
            <a:endParaRPr lang="en-GB" dirty="0"/>
          </a:p>
          <a:p>
            <a:pPr marL="0" indent="0">
              <a:buNone/>
            </a:pPr>
            <a:r>
              <a:rPr lang="en-GB" dirty="0"/>
              <a:t>OUTSTANDING PROGRESS:</a:t>
            </a:r>
          </a:p>
          <a:p>
            <a:pPr marL="0" indent="0">
              <a:buNone/>
            </a:pPr>
            <a:endParaRPr lang="en-GB" dirty="0"/>
          </a:p>
          <a:p>
            <a:r>
              <a:rPr lang="en-US" dirty="0">
                <a:latin typeface="Comic Sans MS" panose="030F0702030302020204" pitchFamily="66" charset="0"/>
              </a:rPr>
              <a:t>Describe the structure of a euglena</a:t>
            </a:r>
          </a:p>
          <a:p>
            <a:pPr marL="0" indent="0">
              <a:buNone/>
            </a:pPr>
            <a:endParaRPr lang="en-GB" dirty="0"/>
          </a:p>
        </p:txBody>
      </p:sp>
      <p:sp>
        <p:nvSpPr>
          <p:cNvPr id="7" name="Rectangle: Rounded Corners 6">
            <a:extLst>
              <a:ext uri="{FF2B5EF4-FFF2-40B4-BE49-F238E27FC236}">
                <a16:creationId xmlns:a16="http://schemas.microsoft.com/office/drawing/2014/main" id="{0BF158EA-583B-4FB4-AE40-293B10DE0766}"/>
              </a:ext>
            </a:extLst>
          </p:cNvPr>
          <p:cNvSpPr/>
          <p:nvPr/>
        </p:nvSpPr>
        <p:spPr>
          <a:xfrm>
            <a:off x="228600" y="228600"/>
            <a:ext cx="8686800" cy="137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D86800F-00C6-4FAB-B275-C286A18884B2}"/>
              </a:ext>
            </a:extLst>
          </p:cNvPr>
          <p:cNvSpPr txBox="1">
            <a:spLocks/>
          </p:cNvSpPr>
          <p:nvPr/>
        </p:nvSpPr>
        <p:spPr>
          <a:xfrm>
            <a:off x="228600" y="228601"/>
            <a:ext cx="8686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dirty="0">
                <a:latin typeface="Comic Sans MS" pitchFamily="66" charset="0"/>
              </a:rPr>
              <a:t>Progress indicators</a:t>
            </a:r>
          </a:p>
        </p:txBody>
      </p:sp>
    </p:spTree>
    <p:extLst>
      <p:ext uri="{BB962C8B-B14F-4D97-AF65-F5344CB8AC3E}">
        <p14:creationId xmlns:p14="http://schemas.microsoft.com/office/powerpoint/2010/main" val="1949585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1"/>
            <a:ext cx="8856984" cy="1440160"/>
          </a:xfrm>
        </p:spPr>
        <p:txBody>
          <a:bodyPr>
            <a:normAutofit/>
          </a:bodyPr>
          <a:lstStyle/>
          <a:p>
            <a:pPr marL="0" indent="0" algn="ctr">
              <a:buNone/>
            </a:pPr>
            <a:r>
              <a:rPr lang="en-GB" sz="4000" dirty="0">
                <a:latin typeface="Comic Sans MS" panose="030F0702030302020204" pitchFamily="66" charset="0"/>
              </a:rPr>
              <a:t>Amoeba and euglena are both types of </a:t>
            </a:r>
            <a:r>
              <a:rPr lang="en-GB" sz="4000" dirty="0">
                <a:solidFill>
                  <a:srgbClr val="0070C0"/>
                </a:solidFill>
                <a:latin typeface="Comic Sans MS" panose="030F0702030302020204" pitchFamily="66" charset="0"/>
              </a:rPr>
              <a:t>unicellular organism</a:t>
            </a:r>
          </a:p>
        </p:txBody>
      </p:sp>
      <p:sp>
        <p:nvSpPr>
          <p:cNvPr id="4" name="Rectangle 3"/>
          <p:cNvSpPr/>
          <p:nvPr/>
        </p:nvSpPr>
        <p:spPr>
          <a:xfrm>
            <a:off x="2167738" y="5868262"/>
            <a:ext cx="5094312" cy="369332"/>
          </a:xfrm>
          <a:prstGeom prst="rect">
            <a:avLst/>
          </a:prstGeom>
        </p:spPr>
        <p:txBody>
          <a:bodyPr wrap="square">
            <a:spAutoFit/>
          </a:bodyPr>
          <a:lstStyle/>
          <a:p>
            <a:r>
              <a:rPr lang="en-GB" u="sng" dirty="0">
                <a:hlinkClick r:id="rId2"/>
              </a:rPr>
              <a:t>http://www.youtube.com/watch?v=7pR7TNzJ_pA</a:t>
            </a:r>
            <a:endParaRPr lang="en-GB" dirty="0"/>
          </a:p>
        </p:txBody>
      </p:sp>
      <p:cxnSp>
        <p:nvCxnSpPr>
          <p:cNvPr id="6" name="Straight Arrow Connector 5"/>
          <p:cNvCxnSpPr/>
          <p:nvPr/>
        </p:nvCxnSpPr>
        <p:spPr>
          <a:xfrm flipH="1">
            <a:off x="3347864" y="1450572"/>
            <a:ext cx="486054" cy="61027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421695" y="1450572"/>
            <a:ext cx="441666" cy="653662"/>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8" descr="Amoeba, Tiny, Cell, Microscopic, Life">
            <a:extLst>
              <a:ext uri="{FF2B5EF4-FFF2-40B4-BE49-F238E27FC236}">
                <a16:creationId xmlns:a16="http://schemas.microsoft.com/office/drawing/2014/main" id="{5B7BB723-FE57-4379-A132-4E85B5781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457" y="2175309"/>
            <a:ext cx="3685219" cy="324371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uglena, Microorganisms, Nutrition, Green">
            <a:extLst>
              <a:ext uri="{FF2B5EF4-FFF2-40B4-BE49-F238E27FC236}">
                <a16:creationId xmlns:a16="http://schemas.microsoft.com/office/drawing/2014/main" id="{58A8A05C-3423-4318-9E15-D0FAF18AD2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467596"/>
            <a:ext cx="4244741" cy="289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145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139" y="1314070"/>
            <a:ext cx="8127091" cy="3094301"/>
          </a:xfrm>
        </p:spPr>
        <p:txBody>
          <a:bodyPr>
            <a:normAutofit fontScale="92500" lnSpcReduction="10000"/>
          </a:bodyPr>
          <a:lstStyle/>
          <a:p>
            <a:pPr marL="0" indent="0">
              <a:buNone/>
            </a:pPr>
            <a:r>
              <a:rPr lang="en-GB" dirty="0">
                <a:solidFill>
                  <a:srgbClr val="0070C0"/>
                </a:solidFill>
                <a:latin typeface="Comic Sans MS" panose="030F0702030302020204" pitchFamily="66" charset="0"/>
              </a:rPr>
              <a:t>Task 1: </a:t>
            </a:r>
            <a:r>
              <a:rPr lang="en-GB" dirty="0">
                <a:latin typeface="Comic Sans MS" panose="030F0702030302020204" pitchFamily="66" charset="0"/>
              </a:rPr>
              <a:t>Draw and label a diagram of both an amoeba and euglena.</a:t>
            </a:r>
            <a:endParaRPr lang="en-GB" sz="1600" dirty="0">
              <a:latin typeface="Comic Sans MS" panose="030F0702030302020204" pitchFamily="66" charset="0"/>
            </a:endParaRPr>
          </a:p>
          <a:p>
            <a:pPr marL="0" indent="0">
              <a:buNone/>
            </a:pPr>
            <a:r>
              <a:rPr lang="en-GB" dirty="0">
                <a:solidFill>
                  <a:srgbClr val="0070C0"/>
                </a:solidFill>
                <a:latin typeface="Comic Sans MS" panose="030F0702030302020204" pitchFamily="66" charset="0"/>
              </a:rPr>
              <a:t>Task 2: </a:t>
            </a:r>
            <a:r>
              <a:rPr lang="en-GB" dirty="0">
                <a:latin typeface="Comic Sans MS" panose="030F0702030302020204" pitchFamily="66" charset="0"/>
              </a:rPr>
              <a:t>Describe the diet of each organism and explain how both the amoeba and euglena reproduce.</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Use the information on Slide 6 and 7 to complete the task on slide 8 </a:t>
            </a:r>
          </a:p>
        </p:txBody>
      </p:sp>
      <p:sp>
        <p:nvSpPr>
          <p:cNvPr id="4" name="Down Arrow 3"/>
          <p:cNvSpPr/>
          <p:nvPr/>
        </p:nvSpPr>
        <p:spPr>
          <a:xfrm>
            <a:off x="8322021" y="630313"/>
            <a:ext cx="513971" cy="3922436"/>
          </a:xfrm>
          <a:prstGeom prst="downArrow">
            <a:avLst/>
          </a:prstGeom>
          <a:solidFill>
            <a:srgbClr val="D6F7FA"/>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6CCCA93-C566-422A-91EF-3A13EDF3751B}"/>
              </a:ext>
            </a:extLst>
          </p:cNvPr>
          <p:cNvSpPr/>
          <p:nvPr/>
        </p:nvSpPr>
        <p:spPr>
          <a:xfrm>
            <a:off x="1236028" y="250877"/>
            <a:ext cx="6412333" cy="830997"/>
          </a:xfrm>
          <a:prstGeom prst="rect">
            <a:avLst/>
          </a:prstGeom>
        </p:spPr>
        <p:txBody>
          <a:bodyPr wrap="none">
            <a:spAutoFit/>
          </a:bodyPr>
          <a:lstStyle/>
          <a:p>
            <a:r>
              <a:rPr lang="en-US" sz="4800" dirty="0">
                <a:solidFill>
                  <a:srgbClr val="0070C0"/>
                </a:solidFill>
                <a:latin typeface="Comic Sans MS" panose="030F0702030302020204" pitchFamily="66" charset="0"/>
              </a:rPr>
              <a:t>Unicellular Organisms</a:t>
            </a:r>
            <a:endParaRPr lang="en-GB" sz="4800" dirty="0">
              <a:solidFill>
                <a:srgbClr val="0070C0"/>
              </a:solidFill>
            </a:endParaRPr>
          </a:p>
        </p:txBody>
      </p:sp>
      <p:pic>
        <p:nvPicPr>
          <p:cNvPr id="7" name="Picture 6" descr="Amoeba, Tiny, Cell, Microscopic, Life">
            <a:extLst>
              <a:ext uri="{FF2B5EF4-FFF2-40B4-BE49-F238E27FC236}">
                <a16:creationId xmlns:a16="http://schemas.microsoft.com/office/drawing/2014/main" id="{B8C65C7D-ABE0-45F4-91A3-D7B180A9E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554" y="4014876"/>
            <a:ext cx="3022332" cy="26602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uglena, Microorganisms, Nutrition, Green">
            <a:extLst>
              <a:ext uri="{FF2B5EF4-FFF2-40B4-BE49-F238E27FC236}">
                <a16:creationId xmlns:a16="http://schemas.microsoft.com/office/drawing/2014/main" id="{86DE485A-AFF7-4AF2-84F2-4CEC6C14C7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420" y="4389120"/>
            <a:ext cx="2852105" cy="1944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38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52B926-EE2E-454F-8C97-45658A78FD45}"/>
              </a:ext>
            </a:extLst>
          </p:cNvPr>
          <p:cNvSpPr txBox="1"/>
          <p:nvPr/>
        </p:nvSpPr>
        <p:spPr>
          <a:xfrm>
            <a:off x="192505" y="279133"/>
            <a:ext cx="8624236" cy="923330"/>
          </a:xfrm>
          <a:prstGeom prst="rect">
            <a:avLst/>
          </a:prstGeom>
          <a:noFill/>
        </p:spPr>
        <p:txBody>
          <a:bodyPr wrap="square" rtlCol="0">
            <a:spAutoFit/>
          </a:bodyPr>
          <a:lstStyle/>
          <a:p>
            <a:pPr algn="ctr"/>
            <a:r>
              <a:rPr lang="en-US" sz="5400" dirty="0">
                <a:solidFill>
                  <a:srgbClr val="0070C0"/>
                </a:solidFill>
                <a:latin typeface="Comic Sans MS" panose="030F0702030302020204" pitchFamily="66" charset="0"/>
              </a:rPr>
              <a:t>Amoeba</a:t>
            </a:r>
            <a:endParaRPr lang="en-GB" sz="5400" dirty="0">
              <a:solidFill>
                <a:srgbClr val="0070C0"/>
              </a:solidFill>
              <a:latin typeface="Comic Sans MS" panose="030F0702030302020204" pitchFamily="66" charset="0"/>
            </a:endParaRPr>
          </a:p>
        </p:txBody>
      </p:sp>
      <p:sp>
        <p:nvSpPr>
          <p:cNvPr id="5" name="TextBox 4">
            <a:extLst>
              <a:ext uri="{FF2B5EF4-FFF2-40B4-BE49-F238E27FC236}">
                <a16:creationId xmlns:a16="http://schemas.microsoft.com/office/drawing/2014/main" id="{90711C39-A3F1-41D7-B7D6-ACD7FE027B76}"/>
              </a:ext>
            </a:extLst>
          </p:cNvPr>
          <p:cNvSpPr txBox="1"/>
          <p:nvPr/>
        </p:nvSpPr>
        <p:spPr>
          <a:xfrm>
            <a:off x="211756" y="1289785"/>
            <a:ext cx="8797490" cy="5078313"/>
          </a:xfrm>
          <a:prstGeom prst="rect">
            <a:avLst/>
          </a:prstGeom>
          <a:noFill/>
        </p:spPr>
        <p:txBody>
          <a:bodyPr wrap="square" rtlCol="0">
            <a:spAutoFit/>
          </a:bodyPr>
          <a:lstStyle/>
          <a:p>
            <a:r>
              <a:rPr lang="en-US" dirty="0">
                <a:latin typeface="Comic Sans MS" panose="030F0702030302020204" pitchFamily="66" charset="0"/>
              </a:rPr>
              <a:t>An amoeba is a unicellular organism that has no fixed shape, they can move by changing the shape of their body. </a:t>
            </a: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r>
              <a:rPr lang="en-US" dirty="0">
                <a:latin typeface="Comic Sans MS" panose="030F0702030302020204" pitchFamily="66" charset="0"/>
              </a:rPr>
              <a:t>Amoebas look a bit like a blob of jelly, they can be found in fresh water, wet soil and even inside animals.  They eat algae, bacteria and plant cells.  They can engulf food by surrounding the tiny particles of food with their cytoplasm, then forming a food vacuole. Chemicals in the food vacuole digest the food. </a:t>
            </a:r>
          </a:p>
          <a:p>
            <a:endParaRPr lang="en-US" dirty="0">
              <a:latin typeface="Comic Sans MS" panose="030F0702030302020204" pitchFamily="66" charset="0"/>
            </a:endParaRPr>
          </a:p>
          <a:p>
            <a:r>
              <a:rPr lang="en-US" dirty="0">
                <a:latin typeface="Comic Sans MS" panose="030F0702030302020204" pitchFamily="66" charset="0"/>
              </a:rPr>
              <a:t>They reproduce by a process called binary fission – this means the amoeba cell splits itself into two by firstly the nucleus dividing, then the cytoplasm – producing two identical daughter cells.</a:t>
            </a:r>
            <a:endParaRPr lang="en-GB" dirty="0">
              <a:latin typeface="Comic Sans MS" panose="030F0702030302020204" pitchFamily="66" charset="0"/>
            </a:endParaRPr>
          </a:p>
        </p:txBody>
      </p:sp>
      <p:sp>
        <p:nvSpPr>
          <p:cNvPr id="6" name="Freeform: Shape 5">
            <a:extLst>
              <a:ext uri="{FF2B5EF4-FFF2-40B4-BE49-F238E27FC236}">
                <a16:creationId xmlns:a16="http://schemas.microsoft.com/office/drawing/2014/main" id="{22BB47AB-AA91-4A23-A1F8-A26EB9E62238}"/>
              </a:ext>
            </a:extLst>
          </p:cNvPr>
          <p:cNvSpPr/>
          <p:nvPr/>
        </p:nvSpPr>
        <p:spPr>
          <a:xfrm>
            <a:off x="3782214" y="2009854"/>
            <a:ext cx="1482805" cy="1840399"/>
          </a:xfrm>
          <a:custGeom>
            <a:avLst/>
            <a:gdLst>
              <a:gd name="connsiteX0" fmla="*/ 597281 w 2001526"/>
              <a:gd name="connsiteY0" fmla="*/ 367586 h 1840399"/>
              <a:gd name="connsiteX1" fmla="*/ 587656 w 2001526"/>
              <a:gd name="connsiteY1" fmla="*/ 69203 h 1840399"/>
              <a:gd name="connsiteX2" fmla="*/ 857163 w 2001526"/>
              <a:gd name="connsiteY2" fmla="*/ 329085 h 1840399"/>
              <a:gd name="connsiteX3" fmla="*/ 934165 w 2001526"/>
              <a:gd name="connsiteY3" fmla="*/ 98079 h 1840399"/>
              <a:gd name="connsiteX4" fmla="*/ 1145921 w 2001526"/>
              <a:gd name="connsiteY4" fmla="*/ 386837 h 1840399"/>
              <a:gd name="connsiteX5" fmla="*/ 1328801 w 2001526"/>
              <a:gd name="connsiteY5" fmla="*/ 1826 h 1840399"/>
              <a:gd name="connsiteX6" fmla="*/ 1511681 w 2001526"/>
              <a:gd name="connsiteY6" fmla="*/ 579342 h 1840399"/>
              <a:gd name="connsiteX7" fmla="*/ 1386553 w 2001526"/>
              <a:gd name="connsiteY7" fmla="*/ 877725 h 1840399"/>
              <a:gd name="connsiteX8" fmla="*/ 1482805 w 2001526"/>
              <a:gd name="connsiteY8" fmla="*/ 1166483 h 1840399"/>
              <a:gd name="connsiteX9" fmla="*/ 1376928 w 2001526"/>
              <a:gd name="connsiteY9" fmla="*/ 1330113 h 1840399"/>
              <a:gd name="connsiteX10" fmla="*/ 1877441 w 2001526"/>
              <a:gd name="connsiteY10" fmla="*/ 1060605 h 1840399"/>
              <a:gd name="connsiteX11" fmla="*/ 1954443 w 2001526"/>
              <a:gd name="connsiteY11" fmla="*/ 1464866 h 1840399"/>
              <a:gd name="connsiteX12" fmla="*/ 1261424 w 2001526"/>
              <a:gd name="connsiteY12" fmla="*/ 1830626 h 1840399"/>
              <a:gd name="connsiteX13" fmla="*/ 1088170 w 2001526"/>
              <a:gd name="connsiteY13" fmla="*/ 1743999 h 1840399"/>
              <a:gd name="connsiteX14" fmla="*/ 876414 w 2001526"/>
              <a:gd name="connsiteY14" fmla="*/ 1840252 h 1840399"/>
              <a:gd name="connsiteX15" fmla="*/ 732035 w 2001526"/>
              <a:gd name="connsiteY15" fmla="*/ 1724749 h 1840399"/>
              <a:gd name="connsiteX16" fmla="*/ 404776 w 2001526"/>
              <a:gd name="connsiteY16" fmla="*/ 1724749 h 1840399"/>
              <a:gd name="connsiteX17" fmla="*/ 515 w 2001526"/>
              <a:gd name="connsiteY17" fmla="*/ 1022104 h 1840399"/>
              <a:gd name="connsiteX18" fmla="*/ 318149 w 2001526"/>
              <a:gd name="connsiteY18" fmla="*/ 1185734 h 1840399"/>
              <a:gd name="connsiteX19" fmla="*/ 231521 w 2001526"/>
              <a:gd name="connsiteY19" fmla="*/ 791098 h 1840399"/>
              <a:gd name="connsiteX20" fmla="*/ 568405 w 2001526"/>
              <a:gd name="connsiteY20" fmla="*/ 733346 h 1840399"/>
              <a:gd name="connsiteX21" fmla="*/ 597281 w 2001526"/>
              <a:gd name="connsiteY21" fmla="*/ 367586 h 184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1526" h="1840399">
                <a:moveTo>
                  <a:pt x="597281" y="367586"/>
                </a:moveTo>
                <a:cubicBezTo>
                  <a:pt x="600489" y="256896"/>
                  <a:pt x="544342" y="75620"/>
                  <a:pt x="587656" y="69203"/>
                </a:cubicBezTo>
                <a:cubicBezTo>
                  <a:pt x="630970" y="62786"/>
                  <a:pt x="799412" y="324272"/>
                  <a:pt x="857163" y="329085"/>
                </a:cubicBezTo>
                <a:cubicBezTo>
                  <a:pt x="914914" y="333898"/>
                  <a:pt x="886039" y="88454"/>
                  <a:pt x="934165" y="98079"/>
                </a:cubicBezTo>
                <a:cubicBezTo>
                  <a:pt x="982291" y="107704"/>
                  <a:pt x="1080148" y="402879"/>
                  <a:pt x="1145921" y="386837"/>
                </a:cubicBezTo>
                <a:cubicBezTo>
                  <a:pt x="1211694" y="370795"/>
                  <a:pt x="1267841" y="-30258"/>
                  <a:pt x="1328801" y="1826"/>
                </a:cubicBezTo>
                <a:cubicBezTo>
                  <a:pt x="1389761" y="33910"/>
                  <a:pt x="1502056" y="433359"/>
                  <a:pt x="1511681" y="579342"/>
                </a:cubicBezTo>
                <a:cubicBezTo>
                  <a:pt x="1521306" y="725325"/>
                  <a:pt x="1391366" y="779868"/>
                  <a:pt x="1386553" y="877725"/>
                </a:cubicBezTo>
                <a:cubicBezTo>
                  <a:pt x="1381740" y="975582"/>
                  <a:pt x="1484409" y="1091085"/>
                  <a:pt x="1482805" y="1166483"/>
                </a:cubicBezTo>
                <a:cubicBezTo>
                  <a:pt x="1481201" y="1241881"/>
                  <a:pt x="1311155" y="1347759"/>
                  <a:pt x="1376928" y="1330113"/>
                </a:cubicBezTo>
                <a:cubicBezTo>
                  <a:pt x="1442701" y="1312467"/>
                  <a:pt x="1781189" y="1038146"/>
                  <a:pt x="1877441" y="1060605"/>
                </a:cubicBezTo>
                <a:cubicBezTo>
                  <a:pt x="1973693" y="1083064"/>
                  <a:pt x="2057113" y="1336529"/>
                  <a:pt x="1954443" y="1464866"/>
                </a:cubicBezTo>
                <a:cubicBezTo>
                  <a:pt x="1851774" y="1593203"/>
                  <a:pt x="1405803" y="1784104"/>
                  <a:pt x="1261424" y="1830626"/>
                </a:cubicBezTo>
                <a:cubicBezTo>
                  <a:pt x="1117045" y="1877148"/>
                  <a:pt x="1152338" y="1742395"/>
                  <a:pt x="1088170" y="1743999"/>
                </a:cubicBezTo>
                <a:cubicBezTo>
                  <a:pt x="1024002" y="1745603"/>
                  <a:pt x="935770" y="1843460"/>
                  <a:pt x="876414" y="1840252"/>
                </a:cubicBezTo>
                <a:cubicBezTo>
                  <a:pt x="817058" y="1837044"/>
                  <a:pt x="810641" y="1743999"/>
                  <a:pt x="732035" y="1724749"/>
                </a:cubicBezTo>
                <a:cubicBezTo>
                  <a:pt x="653429" y="1705499"/>
                  <a:pt x="526696" y="1841856"/>
                  <a:pt x="404776" y="1724749"/>
                </a:cubicBezTo>
                <a:cubicBezTo>
                  <a:pt x="282856" y="1607642"/>
                  <a:pt x="14953" y="1111940"/>
                  <a:pt x="515" y="1022104"/>
                </a:cubicBezTo>
                <a:cubicBezTo>
                  <a:pt x="-13923" y="932268"/>
                  <a:pt x="279648" y="1224235"/>
                  <a:pt x="318149" y="1185734"/>
                </a:cubicBezTo>
                <a:cubicBezTo>
                  <a:pt x="356650" y="1147233"/>
                  <a:pt x="189812" y="866496"/>
                  <a:pt x="231521" y="791098"/>
                </a:cubicBezTo>
                <a:cubicBezTo>
                  <a:pt x="273230" y="715700"/>
                  <a:pt x="512258" y="802327"/>
                  <a:pt x="568405" y="733346"/>
                </a:cubicBezTo>
                <a:cubicBezTo>
                  <a:pt x="624552" y="664365"/>
                  <a:pt x="594073" y="478276"/>
                  <a:pt x="597281" y="367586"/>
                </a:cubicBezTo>
                <a:close/>
              </a:path>
            </a:pathLst>
          </a:custGeom>
          <a:solidFill>
            <a:srgbClr val="D6F7FA"/>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867B9012-A62A-42EF-939D-04DDFFA3A8F9}"/>
              </a:ext>
            </a:extLst>
          </p:cNvPr>
          <p:cNvSpPr/>
          <p:nvPr/>
        </p:nvSpPr>
        <p:spPr>
          <a:xfrm>
            <a:off x="4215867" y="3031958"/>
            <a:ext cx="288758" cy="16363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93E48C98-C632-4BA1-81C5-815284B553F4}"/>
              </a:ext>
            </a:extLst>
          </p:cNvPr>
          <p:cNvSpPr/>
          <p:nvPr/>
        </p:nvSpPr>
        <p:spPr>
          <a:xfrm>
            <a:off x="4483769" y="3434616"/>
            <a:ext cx="194109" cy="184484"/>
          </a:xfrm>
          <a:prstGeom prst="ellipse">
            <a:avLst/>
          </a:prstGeom>
          <a:solidFill>
            <a:srgbClr val="E9B2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9A0DD030-949F-4CB0-9B52-0EB4892464A5}"/>
              </a:ext>
            </a:extLst>
          </p:cNvPr>
          <p:cNvSpPr/>
          <p:nvPr/>
        </p:nvSpPr>
        <p:spPr>
          <a:xfrm>
            <a:off x="4090738" y="3330341"/>
            <a:ext cx="240632" cy="21977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D3EDD460-52FD-4954-8402-0C7CCCEE79B1}"/>
              </a:ext>
            </a:extLst>
          </p:cNvPr>
          <p:cNvCxnSpPr/>
          <p:nvPr/>
        </p:nvCxnSpPr>
        <p:spPr>
          <a:xfrm flipH="1" flipV="1">
            <a:off x="4860758" y="2223436"/>
            <a:ext cx="1309036" cy="2502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2DBFE84-5233-451B-BBF2-447CBC0384EC}"/>
              </a:ext>
            </a:extLst>
          </p:cNvPr>
          <p:cNvCxnSpPr>
            <a:cxnSpLocks/>
          </p:cNvCxnSpPr>
          <p:nvPr/>
        </p:nvCxnSpPr>
        <p:spPr>
          <a:xfrm flipH="1">
            <a:off x="4706754" y="3397718"/>
            <a:ext cx="1568918" cy="7700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9AB718B-4CA9-40C4-9181-BAEC142D6BB9}"/>
              </a:ext>
            </a:extLst>
          </p:cNvPr>
          <p:cNvCxnSpPr>
            <a:cxnSpLocks/>
          </p:cNvCxnSpPr>
          <p:nvPr/>
        </p:nvCxnSpPr>
        <p:spPr>
          <a:xfrm>
            <a:off x="2916455" y="3415364"/>
            <a:ext cx="119192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EE3B3EC-67D6-4DD0-B55F-D00B5C3C4CF5}"/>
              </a:ext>
            </a:extLst>
          </p:cNvPr>
          <p:cNvCxnSpPr>
            <a:cxnSpLocks/>
          </p:cNvCxnSpPr>
          <p:nvPr/>
        </p:nvCxnSpPr>
        <p:spPr>
          <a:xfrm>
            <a:off x="3068855" y="3096126"/>
            <a:ext cx="119192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4E2A0F7-B768-4C64-AA3C-C800FB116B55}"/>
              </a:ext>
            </a:extLst>
          </p:cNvPr>
          <p:cNvCxnSpPr>
            <a:cxnSpLocks/>
          </p:cNvCxnSpPr>
          <p:nvPr/>
        </p:nvCxnSpPr>
        <p:spPr>
          <a:xfrm flipH="1">
            <a:off x="4846319" y="2950143"/>
            <a:ext cx="118872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7B03BE4-9D5A-4234-B472-6110E2DB599D}"/>
              </a:ext>
            </a:extLst>
          </p:cNvPr>
          <p:cNvSpPr txBox="1"/>
          <p:nvPr/>
        </p:nvSpPr>
        <p:spPr>
          <a:xfrm>
            <a:off x="6189045" y="2252312"/>
            <a:ext cx="1395663" cy="400110"/>
          </a:xfrm>
          <a:prstGeom prst="rect">
            <a:avLst/>
          </a:prstGeom>
          <a:noFill/>
        </p:spPr>
        <p:txBody>
          <a:bodyPr wrap="square" rtlCol="0">
            <a:spAutoFit/>
          </a:bodyPr>
          <a:lstStyle/>
          <a:p>
            <a:pPr algn="ctr"/>
            <a:r>
              <a:rPr lang="en-US" sz="2000" i="1" dirty="0"/>
              <a:t>Pseudopod</a:t>
            </a:r>
            <a:endParaRPr lang="en-GB" sz="2000" i="1" dirty="0"/>
          </a:p>
        </p:txBody>
      </p:sp>
      <p:sp>
        <p:nvSpPr>
          <p:cNvPr id="23" name="TextBox 22">
            <a:extLst>
              <a:ext uri="{FF2B5EF4-FFF2-40B4-BE49-F238E27FC236}">
                <a16:creationId xmlns:a16="http://schemas.microsoft.com/office/drawing/2014/main" id="{2E5B7DBB-4747-4AE0-85CA-C6A7924611C6}"/>
              </a:ext>
            </a:extLst>
          </p:cNvPr>
          <p:cNvSpPr txBox="1"/>
          <p:nvPr/>
        </p:nvSpPr>
        <p:spPr>
          <a:xfrm>
            <a:off x="6014185" y="2712720"/>
            <a:ext cx="1763027" cy="400110"/>
          </a:xfrm>
          <a:prstGeom prst="rect">
            <a:avLst/>
          </a:prstGeom>
          <a:noFill/>
        </p:spPr>
        <p:txBody>
          <a:bodyPr wrap="square" rtlCol="0">
            <a:spAutoFit/>
          </a:bodyPr>
          <a:lstStyle/>
          <a:p>
            <a:pPr algn="ctr"/>
            <a:r>
              <a:rPr lang="en-US" sz="2000" i="1" dirty="0"/>
              <a:t>Cell membrane</a:t>
            </a:r>
            <a:endParaRPr lang="en-GB" sz="2000" i="1" dirty="0"/>
          </a:p>
        </p:txBody>
      </p:sp>
      <p:sp>
        <p:nvSpPr>
          <p:cNvPr id="24" name="TextBox 23">
            <a:extLst>
              <a:ext uri="{FF2B5EF4-FFF2-40B4-BE49-F238E27FC236}">
                <a16:creationId xmlns:a16="http://schemas.microsoft.com/office/drawing/2014/main" id="{0377B672-631F-4C38-9396-B19F973367CA}"/>
              </a:ext>
            </a:extLst>
          </p:cNvPr>
          <p:cNvSpPr txBox="1"/>
          <p:nvPr/>
        </p:nvSpPr>
        <p:spPr>
          <a:xfrm>
            <a:off x="6253213" y="3144253"/>
            <a:ext cx="1763027" cy="707886"/>
          </a:xfrm>
          <a:prstGeom prst="rect">
            <a:avLst/>
          </a:prstGeom>
          <a:noFill/>
        </p:spPr>
        <p:txBody>
          <a:bodyPr wrap="square" rtlCol="0">
            <a:spAutoFit/>
          </a:bodyPr>
          <a:lstStyle/>
          <a:p>
            <a:pPr algn="ctr"/>
            <a:r>
              <a:rPr lang="en-US" sz="2000" i="1" dirty="0"/>
              <a:t>Contractile Vacuole</a:t>
            </a:r>
            <a:endParaRPr lang="en-GB" sz="2000" i="1" dirty="0"/>
          </a:p>
        </p:txBody>
      </p:sp>
      <p:sp>
        <p:nvSpPr>
          <p:cNvPr id="25" name="TextBox 24">
            <a:extLst>
              <a:ext uri="{FF2B5EF4-FFF2-40B4-BE49-F238E27FC236}">
                <a16:creationId xmlns:a16="http://schemas.microsoft.com/office/drawing/2014/main" id="{3D9B68B4-55D8-4632-A48B-3F8B473B2229}"/>
              </a:ext>
            </a:extLst>
          </p:cNvPr>
          <p:cNvSpPr txBox="1"/>
          <p:nvPr/>
        </p:nvSpPr>
        <p:spPr>
          <a:xfrm>
            <a:off x="1207972" y="3210025"/>
            <a:ext cx="1763027" cy="400110"/>
          </a:xfrm>
          <a:prstGeom prst="rect">
            <a:avLst/>
          </a:prstGeom>
          <a:noFill/>
        </p:spPr>
        <p:txBody>
          <a:bodyPr wrap="square" rtlCol="0">
            <a:spAutoFit/>
          </a:bodyPr>
          <a:lstStyle/>
          <a:p>
            <a:pPr algn="ctr"/>
            <a:r>
              <a:rPr lang="en-US" sz="2000" i="1" dirty="0"/>
              <a:t>Food Vacuole</a:t>
            </a:r>
            <a:endParaRPr lang="en-GB" sz="2000" i="1" dirty="0"/>
          </a:p>
        </p:txBody>
      </p:sp>
      <p:sp>
        <p:nvSpPr>
          <p:cNvPr id="26" name="TextBox 25">
            <a:extLst>
              <a:ext uri="{FF2B5EF4-FFF2-40B4-BE49-F238E27FC236}">
                <a16:creationId xmlns:a16="http://schemas.microsoft.com/office/drawing/2014/main" id="{A0714900-66AF-4F53-8832-41EFA8E718A1}"/>
              </a:ext>
            </a:extLst>
          </p:cNvPr>
          <p:cNvSpPr txBox="1"/>
          <p:nvPr/>
        </p:nvSpPr>
        <p:spPr>
          <a:xfrm>
            <a:off x="1668380" y="2842661"/>
            <a:ext cx="1763027" cy="400110"/>
          </a:xfrm>
          <a:prstGeom prst="rect">
            <a:avLst/>
          </a:prstGeom>
          <a:noFill/>
        </p:spPr>
        <p:txBody>
          <a:bodyPr wrap="square" rtlCol="0">
            <a:spAutoFit/>
          </a:bodyPr>
          <a:lstStyle/>
          <a:p>
            <a:pPr algn="ctr"/>
            <a:r>
              <a:rPr lang="en-US" sz="2000" i="1" dirty="0"/>
              <a:t>Nucleus</a:t>
            </a:r>
            <a:endParaRPr lang="en-GB" sz="2000" i="1" dirty="0"/>
          </a:p>
        </p:txBody>
      </p:sp>
    </p:spTree>
    <p:extLst>
      <p:ext uri="{BB962C8B-B14F-4D97-AF65-F5344CB8AC3E}">
        <p14:creationId xmlns:p14="http://schemas.microsoft.com/office/powerpoint/2010/main" val="4231563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52B926-EE2E-454F-8C97-45658A78FD45}"/>
              </a:ext>
            </a:extLst>
          </p:cNvPr>
          <p:cNvSpPr txBox="1"/>
          <p:nvPr/>
        </p:nvSpPr>
        <p:spPr>
          <a:xfrm>
            <a:off x="192505" y="279133"/>
            <a:ext cx="8624236" cy="923330"/>
          </a:xfrm>
          <a:prstGeom prst="rect">
            <a:avLst/>
          </a:prstGeom>
          <a:noFill/>
        </p:spPr>
        <p:txBody>
          <a:bodyPr wrap="square" rtlCol="0">
            <a:spAutoFit/>
          </a:bodyPr>
          <a:lstStyle/>
          <a:p>
            <a:pPr algn="ctr"/>
            <a:r>
              <a:rPr lang="en-US" sz="5400" dirty="0">
                <a:solidFill>
                  <a:srgbClr val="0070C0"/>
                </a:solidFill>
                <a:latin typeface="Comic Sans MS" panose="030F0702030302020204" pitchFamily="66" charset="0"/>
              </a:rPr>
              <a:t>Euglena</a:t>
            </a:r>
            <a:endParaRPr lang="en-GB" sz="5400" dirty="0">
              <a:solidFill>
                <a:srgbClr val="0070C0"/>
              </a:solidFill>
              <a:latin typeface="Comic Sans MS" panose="030F0702030302020204" pitchFamily="66" charset="0"/>
            </a:endParaRPr>
          </a:p>
        </p:txBody>
      </p:sp>
      <p:sp>
        <p:nvSpPr>
          <p:cNvPr id="5" name="TextBox 4">
            <a:extLst>
              <a:ext uri="{FF2B5EF4-FFF2-40B4-BE49-F238E27FC236}">
                <a16:creationId xmlns:a16="http://schemas.microsoft.com/office/drawing/2014/main" id="{90711C39-A3F1-41D7-B7D6-ACD7FE027B76}"/>
              </a:ext>
            </a:extLst>
          </p:cNvPr>
          <p:cNvSpPr txBox="1"/>
          <p:nvPr/>
        </p:nvSpPr>
        <p:spPr>
          <a:xfrm>
            <a:off x="211756" y="1289785"/>
            <a:ext cx="8797490" cy="5355312"/>
          </a:xfrm>
          <a:prstGeom prst="rect">
            <a:avLst/>
          </a:prstGeom>
          <a:noFill/>
        </p:spPr>
        <p:txBody>
          <a:bodyPr wrap="square" rtlCol="0">
            <a:spAutoFit/>
          </a:bodyPr>
          <a:lstStyle/>
          <a:p>
            <a:r>
              <a:rPr lang="en-US" dirty="0">
                <a:latin typeface="Comic Sans MS" panose="030F0702030302020204" pitchFamily="66" charset="0"/>
              </a:rPr>
              <a:t>An euglena is a unicellular organism that is found in freshwater. </a:t>
            </a: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r>
              <a:rPr lang="en-US" dirty="0">
                <a:latin typeface="Comic Sans MS" panose="030F0702030302020204" pitchFamily="66" charset="0"/>
              </a:rPr>
              <a:t>Euglenas are similar to amoeba in that they contain cytoplasm and a nucleus, but they also have chloroplasts, which make them look green.  The chloroplasts trap energy transferred from the Sun so that the euglenas can make food by photosynthesis. They have an eye spot which detects light, also a flagellum to help them swim towards the light.</a:t>
            </a:r>
          </a:p>
          <a:p>
            <a:endParaRPr lang="en-US" dirty="0">
              <a:latin typeface="Comic Sans MS" panose="030F0702030302020204" pitchFamily="66" charset="0"/>
            </a:endParaRPr>
          </a:p>
          <a:p>
            <a:r>
              <a:rPr lang="en-US" dirty="0">
                <a:latin typeface="Comic Sans MS" panose="030F0702030302020204" pitchFamily="66" charset="0"/>
              </a:rPr>
              <a:t>If euglena is unable to utilize light to produce food it will eat other small microorganisms, such as bacteria and algae.  Euglenas also reproduce by binary fission, the same as </a:t>
            </a:r>
            <a:r>
              <a:rPr lang="en-US" dirty="0" err="1">
                <a:latin typeface="Comic Sans MS" panose="030F0702030302020204" pitchFamily="66" charset="0"/>
              </a:rPr>
              <a:t>ameobas</a:t>
            </a:r>
            <a:r>
              <a:rPr lang="en-US" dirty="0">
                <a:latin typeface="Comic Sans MS" panose="030F0702030302020204" pitchFamily="66" charset="0"/>
              </a:rPr>
              <a:t>.</a:t>
            </a:r>
            <a:endParaRPr lang="en-GB" dirty="0">
              <a:latin typeface="Comic Sans MS" panose="030F0702030302020204" pitchFamily="66" charset="0"/>
            </a:endParaRPr>
          </a:p>
        </p:txBody>
      </p:sp>
      <p:sp>
        <p:nvSpPr>
          <p:cNvPr id="2" name="Freeform: Shape 1">
            <a:extLst>
              <a:ext uri="{FF2B5EF4-FFF2-40B4-BE49-F238E27FC236}">
                <a16:creationId xmlns:a16="http://schemas.microsoft.com/office/drawing/2014/main" id="{9AFB1F55-B781-4C4D-8238-2F0E97E7D1EC}"/>
              </a:ext>
            </a:extLst>
          </p:cNvPr>
          <p:cNvSpPr/>
          <p:nvPr/>
        </p:nvSpPr>
        <p:spPr>
          <a:xfrm>
            <a:off x="4180424" y="1907523"/>
            <a:ext cx="901714" cy="1952208"/>
          </a:xfrm>
          <a:custGeom>
            <a:avLst/>
            <a:gdLst>
              <a:gd name="connsiteX0" fmla="*/ 362700 w 1182850"/>
              <a:gd name="connsiteY0" fmla="*/ 113782 h 2222210"/>
              <a:gd name="connsiteX1" fmla="*/ 35441 w 1182850"/>
              <a:gd name="connsiteY1" fmla="*/ 421791 h 2222210"/>
              <a:gd name="connsiteX2" fmla="*/ 73942 w 1182850"/>
              <a:gd name="connsiteY2" fmla="*/ 1220687 h 2222210"/>
              <a:gd name="connsiteX3" fmla="*/ 612957 w 1182850"/>
              <a:gd name="connsiteY3" fmla="*/ 2221715 h 2222210"/>
              <a:gd name="connsiteX4" fmla="*/ 1171222 w 1182850"/>
              <a:gd name="connsiteY4" fmla="*/ 1345816 h 2222210"/>
              <a:gd name="connsiteX5" fmla="*/ 988342 w 1182850"/>
              <a:gd name="connsiteY5" fmla="*/ 700923 h 2222210"/>
              <a:gd name="connsiteX6" fmla="*/ 949841 w 1182850"/>
              <a:gd name="connsiteY6" fmla="*/ 161908 h 2222210"/>
              <a:gd name="connsiteX7" fmla="*/ 738085 w 1182850"/>
              <a:gd name="connsiteY7" fmla="*/ 36780 h 2222210"/>
              <a:gd name="connsiteX8" fmla="*/ 651458 w 1182850"/>
              <a:gd name="connsiteY8" fmla="*/ 739424 h 2222210"/>
              <a:gd name="connsiteX9" fmla="*/ 333824 w 1182850"/>
              <a:gd name="connsiteY9" fmla="*/ 431416 h 2222210"/>
              <a:gd name="connsiteX10" fmla="*/ 526329 w 1182850"/>
              <a:gd name="connsiteY10" fmla="*/ 36780 h 2222210"/>
              <a:gd name="connsiteX11" fmla="*/ 362700 w 1182850"/>
              <a:gd name="connsiteY11" fmla="*/ 113782 h 2222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2850" h="2222210">
                <a:moveTo>
                  <a:pt x="362700" y="113782"/>
                </a:moveTo>
                <a:cubicBezTo>
                  <a:pt x="280885" y="177950"/>
                  <a:pt x="83567" y="237307"/>
                  <a:pt x="35441" y="421791"/>
                </a:cubicBezTo>
                <a:cubicBezTo>
                  <a:pt x="-12685" y="606275"/>
                  <a:pt x="-22311" y="920700"/>
                  <a:pt x="73942" y="1220687"/>
                </a:cubicBezTo>
                <a:cubicBezTo>
                  <a:pt x="170195" y="1520674"/>
                  <a:pt x="430077" y="2200860"/>
                  <a:pt x="612957" y="2221715"/>
                </a:cubicBezTo>
                <a:cubicBezTo>
                  <a:pt x="795837" y="2242570"/>
                  <a:pt x="1108658" y="1599281"/>
                  <a:pt x="1171222" y="1345816"/>
                </a:cubicBezTo>
                <a:cubicBezTo>
                  <a:pt x="1233786" y="1092351"/>
                  <a:pt x="1025239" y="898241"/>
                  <a:pt x="988342" y="700923"/>
                </a:cubicBezTo>
                <a:cubicBezTo>
                  <a:pt x="951445" y="503605"/>
                  <a:pt x="991550" y="272598"/>
                  <a:pt x="949841" y="161908"/>
                </a:cubicBezTo>
                <a:cubicBezTo>
                  <a:pt x="908132" y="51218"/>
                  <a:pt x="787815" y="-59473"/>
                  <a:pt x="738085" y="36780"/>
                </a:cubicBezTo>
                <a:cubicBezTo>
                  <a:pt x="688355" y="133033"/>
                  <a:pt x="718835" y="673651"/>
                  <a:pt x="651458" y="739424"/>
                </a:cubicBezTo>
                <a:cubicBezTo>
                  <a:pt x="584081" y="805197"/>
                  <a:pt x="354679" y="548523"/>
                  <a:pt x="333824" y="431416"/>
                </a:cubicBezTo>
                <a:cubicBezTo>
                  <a:pt x="312969" y="314309"/>
                  <a:pt x="524725" y="88115"/>
                  <a:pt x="526329" y="36780"/>
                </a:cubicBezTo>
                <a:cubicBezTo>
                  <a:pt x="527933" y="-14555"/>
                  <a:pt x="444515" y="49614"/>
                  <a:pt x="362700" y="113782"/>
                </a:cubicBezTo>
                <a:close/>
              </a:path>
            </a:pathLst>
          </a:custGeom>
          <a:solidFill>
            <a:srgbClr val="EEF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67229F5F-7774-489B-8741-2F0577CDEC7D}"/>
              </a:ext>
            </a:extLst>
          </p:cNvPr>
          <p:cNvSpPr/>
          <p:nvPr/>
        </p:nvSpPr>
        <p:spPr>
          <a:xfrm>
            <a:off x="3012707" y="1717026"/>
            <a:ext cx="1689790" cy="1921323"/>
          </a:xfrm>
          <a:custGeom>
            <a:avLst/>
            <a:gdLst>
              <a:gd name="connsiteX0" fmla="*/ 1520792 w 1689790"/>
              <a:gd name="connsiteY0" fmla="*/ 573787 h 1921323"/>
              <a:gd name="connsiteX1" fmla="*/ 1655545 w 1689790"/>
              <a:gd name="connsiteY1" fmla="*/ 82898 h 1921323"/>
              <a:gd name="connsiteX2" fmla="*/ 962526 w 1689790"/>
              <a:gd name="connsiteY2" fmla="*/ 63648 h 1921323"/>
              <a:gd name="connsiteX3" fmla="*/ 404261 w 1689790"/>
              <a:gd name="connsiteY3" fmla="*/ 718166 h 1921323"/>
              <a:gd name="connsiteX4" fmla="*/ 567891 w 1689790"/>
              <a:gd name="connsiteY4" fmla="*/ 1372683 h 1921323"/>
              <a:gd name="connsiteX5" fmla="*/ 481263 w 1689790"/>
              <a:gd name="connsiteY5" fmla="*/ 1776945 h 1921323"/>
              <a:gd name="connsiteX6" fmla="*/ 182880 w 1689790"/>
              <a:gd name="connsiteY6" fmla="*/ 1748069 h 1921323"/>
              <a:gd name="connsiteX7" fmla="*/ 0 w 1689790"/>
              <a:gd name="connsiteY7" fmla="*/ 1921323 h 192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9790" h="1921323">
                <a:moveTo>
                  <a:pt x="1520792" y="573787"/>
                </a:moveTo>
                <a:cubicBezTo>
                  <a:pt x="1634690" y="370854"/>
                  <a:pt x="1748589" y="167921"/>
                  <a:pt x="1655545" y="82898"/>
                </a:cubicBezTo>
                <a:cubicBezTo>
                  <a:pt x="1562501" y="-2125"/>
                  <a:pt x="1171073" y="-42230"/>
                  <a:pt x="962526" y="63648"/>
                </a:cubicBezTo>
                <a:cubicBezTo>
                  <a:pt x="753979" y="169526"/>
                  <a:pt x="470033" y="499993"/>
                  <a:pt x="404261" y="718166"/>
                </a:cubicBezTo>
                <a:cubicBezTo>
                  <a:pt x="338488" y="936339"/>
                  <a:pt x="555057" y="1196220"/>
                  <a:pt x="567891" y="1372683"/>
                </a:cubicBezTo>
                <a:cubicBezTo>
                  <a:pt x="580725" y="1549146"/>
                  <a:pt x="545431" y="1714381"/>
                  <a:pt x="481263" y="1776945"/>
                </a:cubicBezTo>
                <a:cubicBezTo>
                  <a:pt x="417095" y="1839509"/>
                  <a:pt x="263090" y="1724006"/>
                  <a:pt x="182880" y="1748069"/>
                </a:cubicBezTo>
                <a:cubicBezTo>
                  <a:pt x="102669" y="1772132"/>
                  <a:pt x="51334" y="1846727"/>
                  <a:pt x="0" y="1921323"/>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486EDCDA-161B-47CE-B669-1B5D66E33312}"/>
              </a:ext>
            </a:extLst>
          </p:cNvPr>
          <p:cNvCxnSpPr>
            <a:stCxn id="3" idx="0"/>
          </p:cNvCxnSpPr>
          <p:nvPr/>
        </p:nvCxnSpPr>
        <p:spPr>
          <a:xfrm>
            <a:off x="4533499" y="2290813"/>
            <a:ext cx="125128" cy="8662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2F10AFF-A314-4001-9797-6F184F393D2C}"/>
              </a:ext>
            </a:extLst>
          </p:cNvPr>
          <p:cNvCxnSpPr>
            <a:cxnSpLocks/>
            <a:stCxn id="3" idx="0"/>
            <a:endCxn id="2" idx="9"/>
          </p:cNvCxnSpPr>
          <p:nvPr/>
        </p:nvCxnSpPr>
        <p:spPr>
          <a:xfrm flipH="1" flipV="1">
            <a:off x="4434906" y="2286521"/>
            <a:ext cx="98593" cy="429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EB1A9493-93C1-4AF8-AB63-B1B959E3B0C1}"/>
              </a:ext>
            </a:extLst>
          </p:cNvPr>
          <p:cNvSpPr/>
          <p:nvPr/>
        </p:nvSpPr>
        <p:spPr>
          <a:xfrm>
            <a:off x="4360244" y="2714324"/>
            <a:ext cx="221381" cy="770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FB4C485B-31B6-480C-9FB7-C8B47BD78C47}"/>
              </a:ext>
            </a:extLst>
          </p:cNvPr>
          <p:cNvSpPr/>
          <p:nvPr/>
        </p:nvSpPr>
        <p:spPr>
          <a:xfrm>
            <a:off x="4512644" y="2866724"/>
            <a:ext cx="221381" cy="770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E4D0ED0C-E79A-4CA5-AE1C-0DEE2AF1ED49}"/>
              </a:ext>
            </a:extLst>
          </p:cNvPr>
          <p:cNvSpPr/>
          <p:nvPr/>
        </p:nvSpPr>
        <p:spPr>
          <a:xfrm>
            <a:off x="4655419" y="2730366"/>
            <a:ext cx="221381" cy="770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59191FF5-7B82-4868-B7EA-9937BF8FE8EB}"/>
              </a:ext>
            </a:extLst>
          </p:cNvPr>
          <p:cNvSpPr/>
          <p:nvPr/>
        </p:nvSpPr>
        <p:spPr>
          <a:xfrm>
            <a:off x="4297680" y="2959768"/>
            <a:ext cx="221381" cy="770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un 14">
            <a:extLst>
              <a:ext uri="{FF2B5EF4-FFF2-40B4-BE49-F238E27FC236}">
                <a16:creationId xmlns:a16="http://schemas.microsoft.com/office/drawing/2014/main" id="{C8E44B1A-E3F9-4A1D-9663-9597AD04F8D2}"/>
              </a:ext>
            </a:extLst>
          </p:cNvPr>
          <p:cNvSpPr/>
          <p:nvPr/>
        </p:nvSpPr>
        <p:spPr>
          <a:xfrm>
            <a:off x="4562373" y="3224463"/>
            <a:ext cx="288759" cy="394636"/>
          </a:xfrm>
          <a:prstGeom prst="sun">
            <a:avLst>
              <a:gd name="adj" fmla="val 4687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4E8C883-4AA1-4EF0-B595-6D66B955BD08}"/>
              </a:ext>
            </a:extLst>
          </p:cNvPr>
          <p:cNvSpPr/>
          <p:nvPr/>
        </p:nvSpPr>
        <p:spPr>
          <a:xfrm>
            <a:off x="4841507" y="2916455"/>
            <a:ext cx="154005" cy="18288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832D9AB9-9826-4C04-979F-A68BB9227D10}"/>
              </a:ext>
            </a:extLst>
          </p:cNvPr>
          <p:cNvSpPr/>
          <p:nvPr/>
        </p:nvSpPr>
        <p:spPr>
          <a:xfrm>
            <a:off x="4726004" y="2165684"/>
            <a:ext cx="57752" cy="115503"/>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a:extLst>
              <a:ext uri="{FF2B5EF4-FFF2-40B4-BE49-F238E27FC236}">
                <a16:creationId xmlns:a16="http://schemas.microsoft.com/office/drawing/2014/main" id="{D2BBB284-DDAB-486D-9D14-65517E1190AC}"/>
              </a:ext>
            </a:extLst>
          </p:cNvPr>
          <p:cNvCxnSpPr/>
          <p:nvPr/>
        </p:nvCxnSpPr>
        <p:spPr>
          <a:xfrm flipH="1" flipV="1">
            <a:off x="4803006" y="2213811"/>
            <a:ext cx="1068405" cy="1443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17602E4-9204-4877-B8D6-0AAEA1005B01}"/>
              </a:ext>
            </a:extLst>
          </p:cNvPr>
          <p:cNvCxnSpPr/>
          <p:nvPr/>
        </p:nvCxnSpPr>
        <p:spPr>
          <a:xfrm flipH="1" flipV="1">
            <a:off x="5003532" y="3020729"/>
            <a:ext cx="1068405" cy="1443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AADC856-7F95-4350-9750-16502DD47B44}"/>
              </a:ext>
            </a:extLst>
          </p:cNvPr>
          <p:cNvCxnSpPr/>
          <p:nvPr/>
        </p:nvCxnSpPr>
        <p:spPr>
          <a:xfrm flipH="1" flipV="1">
            <a:off x="4847924" y="2711117"/>
            <a:ext cx="1068405" cy="1443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7B63CDC-C7C7-41A8-8048-818535524E5A}"/>
              </a:ext>
            </a:extLst>
          </p:cNvPr>
          <p:cNvCxnSpPr/>
          <p:nvPr/>
        </p:nvCxnSpPr>
        <p:spPr>
          <a:xfrm flipH="1" flipV="1">
            <a:off x="4817444" y="3469909"/>
            <a:ext cx="1068405" cy="1443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F4AC53A-6C3B-48EB-B617-DFA964AB8859}"/>
              </a:ext>
            </a:extLst>
          </p:cNvPr>
          <p:cNvCxnSpPr>
            <a:cxnSpLocks/>
          </p:cNvCxnSpPr>
          <p:nvPr/>
        </p:nvCxnSpPr>
        <p:spPr>
          <a:xfrm>
            <a:off x="2338939" y="2457652"/>
            <a:ext cx="105236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DFF61F8-7168-483B-8109-EE4203574E4C}"/>
              </a:ext>
            </a:extLst>
          </p:cNvPr>
          <p:cNvSpPr txBox="1"/>
          <p:nvPr/>
        </p:nvSpPr>
        <p:spPr>
          <a:xfrm>
            <a:off x="5871410" y="2184934"/>
            <a:ext cx="1126156" cy="369332"/>
          </a:xfrm>
          <a:prstGeom prst="rect">
            <a:avLst/>
          </a:prstGeom>
          <a:noFill/>
        </p:spPr>
        <p:txBody>
          <a:bodyPr wrap="square" rtlCol="0">
            <a:spAutoFit/>
          </a:bodyPr>
          <a:lstStyle/>
          <a:p>
            <a:r>
              <a:rPr lang="en-US" i="1" dirty="0"/>
              <a:t>Eye spot</a:t>
            </a:r>
            <a:endParaRPr lang="en-GB" i="1" dirty="0"/>
          </a:p>
        </p:txBody>
      </p:sp>
      <p:sp>
        <p:nvSpPr>
          <p:cNvPr id="26" name="TextBox 25">
            <a:extLst>
              <a:ext uri="{FF2B5EF4-FFF2-40B4-BE49-F238E27FC236}">
                <a16:creationId xmlns:a16="http://schemas.microsoft.com/office/drawing/2014/main" id="{1E50ED57-D01F-4819-B5AF-8FFB1B3D5AB7}"/>
              </a:ext>
            </a:extLst>
          </p:cNvPr>
          <p:cNvSpPr txBox="1"/>
          <p:nvPr/>
        </p:nvSpPr>
        <p:spPr>
          <a:xfrm>
            <a:off x="5937182" y="2635718"/>
            <a:ext cx="1426143" cy="369332"/>
          </a:xfrm>
          <a:prstGeom prst="rect">
            <a:avLst/>
          </a:prstGeom>
          <a:noFill/>
        </p:spPr>
        <p:txBody>
          <a:bodyPr wrap="square" rtlCol="0">
            <a:spAutoFit/>
          </a:bodyPr>
          <a:lstStyle/>
          <a:p>
            <a:pPr algn="ctr"/>
            <a:r>
              <a:rPr lang="en-US" i="1" dirty="0"/>
              <a:t>Chloroplast</a:t>
            </a:r>
            <a:endParaRPr lang="en-GB" i="1" dirty="0"/>
          </a:p>
        </p:txBody>
      </p:sp>
      <p:sp>
        <p:nvSpPr>
          <p:cNvPr id="27" name="TextBox 26">
            <a:extLst>
              <a:ext uri="{FF2B5EF4-FFF2-40B4-BE49-F238E27FC236}">
                <a16:creationId xmlns:a16="http://schemas.microsoft.com/office/drawing/2014/main" id="{1C18A04A-396E-4909-AC89-173D8377A2C2}"/>
              </a:ext>
            </a:extLst>
          </p:cNvPr>
          <p:cNvSpPr txBox="1"/>
          <p:nvPr/>
        </p:nvSpPr>
        <p:spPr>
          <a:xfrm>
            <a:off x="6041456" y="3028750"/>
            <a:ext cx="1100489" cy="369332"/>
          </a:xfrm>
          <a:prstGeom prst="rect">
            <a:avLst/>
          </a:prstGeom>
          <a:noFill/>
        </p:spPr>
        <p:txBody>
          <a:bodyPr wrap="square" rtlCol="0">
            <a:spAutoFit/>
          </a:bodyPr>
          <a:lstStyle/>
          <a:p>
            <a:pPr algn="ctr"/>
            <a:r>
              <a:rPr lang="en-US" i="1" dirty="0"/>
              <a:t>Nucleus</a:t>
            </a:r>
            <a:endParaRPr lang="en-GB" i="1" dirty="0"/>
          </a:p>
        </p:txBody>
      </p:sp>
      <p:sp>
        <p:nvSpPr>
          <p:cNvPr id="28" name="TextBox 27">
            <a:extLst>
              <a:ext uri="{FF2B5EF4-FFF2-40B4-BE49-F238E27FC236}">
                <a16:creationId xmlns:a16="http://schemas.microsoft.com/office/drawing/2014/main" id="{6FE2CE8C-FD4F-425E-A20E-78339F2800B6}"/>
              </a:ext>
            </a:extLst>
          </p:cNvPr>
          <p:cNvSpPr txBox="1"/>
          <p:nvPr/>
        </p:nvSpPr>
        <p:spPr>
          <a:xfrm>
            <a:off x="5789595" y="3412156"/>
            <a:ext cx="1390851" cy="646331"/>
          </a:xfrm>
          <a:prstGeom prst="rect">
            <a:avLst/>
          </a:prstGeom>
          <a:noFill/>
        </p:spPr>
        <p:txBody>
          <a:bodyPr wrap="square" rtlCol="0">
            <a:spAutoFit/>
          </a:bodyPr>
          <a:lstStyle/>
          <a:p>
            <a:pPr algn="ctr"/>
            <a:r>
              <a:rPr lang="en-US" i="1" dirty="0"/>
              <a:t>Contractile Vacuole</a:t>
            </a:r>
            <a:endParaRPr lang="en-GB" i="1" dirty="0"/>
          </a:p>
        </p:txBody>
      </p:sp>
      <p:sp>
        <p:nvSpPr>
          <p:cNvPr id="29" name="TextBox 28">
            <a:extLst>
              <a:ext uri="{FF2B5EF4-FFF2-40B4-BE49-F238E27FC236}">
                <a16:creationId xmlns:a16="http://schemas.microsoft.com/office/drawing/2014/main" id="{7D9B5582-06F6-4F8F-A05A-E827E9FE5B96}"/>
              </a:ext>
            </a:extLst>
          </p:cNvPr>
          <p:cNvSpPr txBox="1"/>
          <p:nvPr/>
        </p:nvSpPr>
        <p:spPr>
          <a:xfrm>
            <a:off x="1135781" y="2233061"/>
            <a:ext cx="1240054" cy="369332"/>
          </a:xfrm>
          <a:prstGeom prst="rect">
            <a:avLst/>
          </a:prstGeom>
          <a:noFill/>
        </p:spPr>
        <p:txBody>
          <a:bodyPr wrap="square" rtlCol="0">
            <a:spAutoFit/>
          </a:bodyPr>
          <a:lstStyle/>
          <a:p>
            <a:pPr algn="ctr"/>
            <a:r>
              <a:rPr lang="en-US" i="1" dirty="0"/>
              <a:t>Flagellum</a:t>
            </a:r>
            <a:endParaRPr lang="en-GB" i="1" dirty="0"/>
          </a:p>
        </p:txBody>
      </p:sp>
    </p:spTree>
    <p:extLst>
      <p:ext uri="{BB962C8B-B14F-4D97-AF65-F5344CB8AC3E}">
        <p14:creationId xmlns:p14="http://schemas.microsoft.com/office/powerpoint/2010/main" val="4134463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38" y="447491"/>
            <a:ext cx="7814985" cy="584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8322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8AAEF-7D82-41F1-8F54-C572542200D4}"/>
              </a:ext>
            </a:extLst>
          </p:cNvPr>
          <p:cNvSpPr txBox="1"/>
          <p:nvPr/>
        </p:nvSpPr>
        <p:spPr>
          <a:xfrm>
            <a:off x="134754" y="240632"/>
            <a:ext cx="5332396" cy="769441"/>
          </a:xfrm>
          <a:prstGeom prst="rect">
            <a:avLst/>
          </a:prstGeom>
          <a:noFill/>
        </p:spPr>
        <p:txBody>
          <a:bodyPr wrap="square" rtlCol="0">
            <a:spAutoFit/>
          </a:bodyPr>
          <a:lstStyle/>
          <a:p>
            <a:r>
              <a:rPr lang="en-US" sz="4400" dirty="0">
                <a:solidFill>
                  <a:srgbClr val="FF0000"/>
                </a:solidFill>
                <a:latin typeface="Comic Sans MS" panose="030F0702030302020204" pitchFamily="66" charset="0"/>
              </a:rPr>
              <a:t>Self-assessment:</a:t>
            </a:r>
            <a:endParaRPr lang="en-GB" sz="4400" dirty="0">
              <a:solidFill>
                <a:srgbClr val="FF0000"/>
              </a:solidFill>
              <a:latin typeface="Comic Sans MS" panose="030F0702030302020204" pitchFamily="66" charset="0"/>
            </a:endParaRPr>
          </a:p>
        </p:txBody>
      </p:sp>
      <p:pic>
        <p:nvPicPr>
          <p:cNvPr id="3" name="Picture 2">
            <a:extLst>
              <a:ext uri="{FF2B5EF4-FFF2-40B4-BE49-F238E27FC236}">
                <a16:creationId xmlns:a16="http://schemas.microsoft.com/office/drawing/2014/main" id="{67A347B3-2F6E-496B-82A9-D393BC0D4F5E}"/>
              </a:ext>
            </a:extLst>
          </p:cNvPr>
          <p:cNvPicPr>
            <a:picLocks noChangeAspect="1"/>
          </p:cNvPicPr>
          <p:nvPr/>
        </p:nvPicPr>
        <p:blipFill>
          <a:blip r:embed="rId2"/>
          <a:stretch>
            <a:fillRect/>
          </a:stretch>
        </p:blipFill>
        <p:spPr>
          <a:xfrm>
            <a:off x="1041961" y="1298524"/>
            <a:ext cx="6809822" cy="1950889"/>
          </a:xfrm>
          <a:prstGeom prst="rect">
            <a:avLst/>
          </a:prstGeom>
        </p:spPr>
      </p:pic>
      <p:pic>
        <p:nvPicPr>
          <p:cNvPr id="4" name="Picture 3">
            <a:extLst>
              <a:ext uri="{FF2B5EF4-FFF2-40B4-BE49-F238E27FC236}">
                <a16:creationId xmlns:a16="http://schemas.microsoft.com/office/drawing/2014/main" id="{1C3BF456-A73E-43DC-89EB-2670E3A6047E}"/>
              </a:ext>
            </a:extLst>
          </p:cNvPr>
          <p:cNvPicPr>
            <a:picLocks noChangeAspect="1"/>
          </p:cNvPicPr>
          <p:nvPr/>
        </p:nvPicPr>
        <p:blipFill>
          <a:blip r:embed="rId3"/>
          <a:stretch>
            <a:fillRect/>
          </a:stretch>
        </p:blipFill>
        <p:spPr>
          <a:xfrm>
            <a:off x="1038758" y="3794761"/>
            <a:ext cx="6230652" cy="2456901"/>
          </a:xfrm>
          <a:prstGeom prst="rect">
            <a:avLst/>
          </a:prstGeom>
        </p:spPr>
      </p:pic>
      <p:pic>
        <p:nvPicPr>
          <p:cNvPr id="1026" name="Picture 2" descr="Mark, Check, Tick, Red, Correct, Symbol, Choice, Yes">
            <a:extLst>
              <a:ext uri="{FF2B5EF4-FFF2-40B4-BE49-F238E27FC236}">
                <a16:creationId xmlns:a16="http://schemas.microsoft.com/office/drawing/2014/main" id="{E04A4D3E-4B00-4ECB-930D-7D4DE3FC94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911" y="5420440"/>
            <a:ext cx="1250331" cy="1302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0993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1D201D27314143BE863E8D07D284B8" ma:contentTypeVersion="7" ma:contentTypeDescription="Create a new document." ma:contentTypeScope="" ma:versionID="a04bb269a71ec15fb8834c62c42de320">
  <xsd:schema xmlns:xsd="http://www.w3.org/2001/XMLSchema" xmlns:xs="http://www.w3.org/2001/XMLSchema" xmlns:p="http://schemas.microsoft.com/office/2006/metadata/properties" xmlns:ns2="3eb4558b-8982-4134-8cf8-0edee52307a7" xmlns:ns3="049f97e1-32ae-4d3d-9c64-63be60dba368" targetNamespace="http://schemas.microsoft.com/office/2006/metadata/properties" ma:root="true" ma:fieldsID="858dc09fc12d3d2ae6884f6eb9195164" ns2:_="" ns3:_="">
    <xsd:import namespace="3eb4558b-8982-4134-8cf8-0edee52307a7"/>
    <xsd:import namespace="049f97e1-32ae-4d3d-9c64-63be60dba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b4558b-8982-4134-8cf8-0edee5230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f97e1-32ae-4d3d-9c64-63be60dba368"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7E75C3-5F71-4077-A7F1-EF1096DB46B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3BBA1AD-BD27-486D-BD69-A9C558669BDD}">
  <ds:schemaRefs>
    <ds:schemaRef ds:uri="http://schemas.microsoft.com/sharepoint/v3/contenttype/forms"/>
  </ds:schemaRefs>
</ds:datastoreItem>
</file>

<file path=customXml/itemProps3.xml><?xml version="1.0" encoding="utf-8"?>
<ds:datastoreItem xmlns:ds="http://schemas.openxmlformats.org/officeDocument/2006/customXml" ds:itemID="{D03D308F-DF45-4C43-8674-D276B002B4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b4558b-8982-4134-8cf8-0edee52307a7"/>
    <ds:schemaRef ds:uri="049f97e1-32ae-4d3d-9c64-63be60dba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TotalTime>
  <Words>746</Words>
  <Application>Microsoft Office PowerPoint</Application>
  <PresentationFormat>On-screen Show (4:3)</PresentationFormat>
  <Paragraphs>100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Comic Sans MS</vt:lpstr>
      <vt:lpstr>Office Theme</vt:lpstr>
      <vt:lpstr>80/20 – THINK! What do you NEED to cover with your set</vt:lpstr>
      <vt:lpstr>Unicellular Organisms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3-3-1 Reduction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80/20 – THINK! What do you NEED to cover with your set</dc:title>
  <dc:creator>Matt Holden</dc:creator>
  <cp:lastModifiedBy>Zachariah Sullivan</cp:lastModifiedBy>
  <cp:revision>4</cp:revision>
  <dcterms:created xsi:type="dcterms:W3CDTF">2020-08-25T10:35:47Z</dcterms:created>
  <dcterms:modified xsi:type="dcterms:W3CDTF">2020-09-11T06:55:12Z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0x010100571D201D27314143BE863E8D07D284B8</vt:lpwstr>
  </property>
</Properties>
</file>