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7" r:id="rId3"/>
    <p:sldId id="257" r:id="rId4"/>
    <p:sldId id="258" r:id="rId5"/>
    <p:sldId id="290" r:id="rId6"/>
    <p:sldId id="291" r:id="rId7"/>
    <p:sldId id="292" r:id="rId8"/>
    <p:sldId id="293" r:id="rId9"/>
    <p:sldId id="294" r:id="rId10"/>
    <p:sldId id="295" r:id="rId11"/>
    <p:sldId id="296" r:id="rId1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9C1-C8FD-4DE1-8BB3-FBC3289469B0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F42-6C42-4C33-B46F-DBF833002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53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9C1-C8FD-4DE1-8BB3-FBC3289469B0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F42-6C42-4C33-B46F-DBF833002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40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9C1-C8FD-4DE1-8BB3-FBC3289469B0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F42-6C42-4C33-B46F-DBF833002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319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5E9-7839-4A75-B18E-41F1928CFE2D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12B-BFF3-4658-9DBF-B1D213C7A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773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5E9-7839-4A75-B18E-41F1928CFE2D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12B-BFF3-4658-9DBF-B1D213C7A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151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5E9-7839-4A75-B18E-41F1928CFE2D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12B-BFF3-4658-9DBF-B1D213C7A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806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5E9-7839-4A75-B18E-41F1928CFE2D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12B-BFF3-4658-9DBF-B1D213C7A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215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5E9-7839-4A75-B18E-41F1928CFE2D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12B-BFF3-4658-9DBF-B1D213C7A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30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5E9-7839-4A75-B18E-41F1928CFE2D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12B-BFF3-4658-9DBF-B1D213C7A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938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5E9-7839-4A75-B18E-41F1928CFE2D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12B-BFF3-4658-9DBF-B1D213C7A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871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5E9-7839-4A75-B18E-41F1928CFE2D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12B-BFF3-4658-9DBF-B1D213C7A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48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9C1-C8FD-4DE1-8BB3-FBC3289469B0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F42-6C42-4C33-B46F-DBF833002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788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5E9-7839-4A75-B18E-41F1928CFE2D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12B-BFF3-4658-9DBF-B1D213C7A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60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5E9-7839-4A75-B18E-41F1928CFE2D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12B-BFF3-4658-9DBF-B1D213C7A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438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5E9-7839-4A75-B18E-41F1928CFE2D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12B-BFF3-4658-9DBF-B1D213C7A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832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563688"/>
            <a:ext cx="9876741" cy="457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27964" y="134322"/>
            <a:ext cx="11788992" cy="6569515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9601" y="6264240"/>
            <a:ext cx="717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Agree 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2917841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563688"/>
            <a:ext cx="9876741" cy="457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27964" y="134322"/>
            <a:ext cx="11788992" cy="6569515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9601" y="6264240"/>
            <a:ext cx="717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 New</a:t>
            </a:r>
            <a:r>
              <a:rPr lang="en-US" sz="1800" baseline="0" dirty="0"/>
              <a:t> Information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5207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563688"/>
            <a:ext cx="9876741" cy="457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27964" y="134322"/>
            <a:ext cx="11788992" cy="6569515"/>
          </a:xfrm>
          <a:prstGeom prst="rect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9601" y="6264240"/>
            <a:ext cx="717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Apply to Demonstrate</a:t>
            </a:r>
          </a:p>
        </p:txBody>
      </p:sp>
    </p:spTree>
    <p:extLst>
      <p:ext uri="{BB962C8B-B14F-4D97-AF65-F5344CB8AC3E}">
        <p14:creationId xmlns:p14="http://schemas.microsoft.com/office/powerpoint/2010/main" val="3989662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563688"/>
            <a:ext cx="9876741" cy="457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27964" y="134322"/>
            <a:ext cx="11788992" cy="6569515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9601" y="6264240"/>
            <a:ext cx="717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86696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9C1-C8FD-4DE1-8BB3-FBC3289469B0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F42-6C42-4C33-B46F-DBF833002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33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9C1-C8FD-4DE1-8BB3-FBC3289469B0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F42-6C42-4C33-B46F-DBF833002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5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9C1-C8FD-4DE1-8BB3-FBC3289469B0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F42-6C42-4C33-B46F-DBF833002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95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9C1-C8FD-4DE1-8BB3-FBC3289469B0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F42-6C42-4C33-B46F-DBF833002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0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9C1-C8FD-4DE1-8BB3-FBC3289469B0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F42-6C42-4C33-B46F-DBF833002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5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9C1-C8FD-4DE1-8BB3-FBC3289469B0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F42-6C42-4C33-B46F-DBF833002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1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9C1-C8FD-4DE1-8BB3-FBC3289469B0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F42-6C42-4C33-B46F-DBF833002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39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659C1-C8FD-4DE1-8BB3-FBC3289469B0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6F42-6C42-4C33-B46F-DBF833002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1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E15E9-7839-4A75-B18E-41F1928CFE2D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6E12B-BFF3-4658-9DBF-B1D213C7A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2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243535"/>
              </p:ext>
            </p:extLst>
          </p:nvPr>
        </p:nvGraphicFramePr>
        <p:xfrm>
          <a:off x="710004" y="2495774"/>
          <a:ext cx="10908254" cy="264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127">
                  <a:extLst>
                    <a:ext uri="{9D8B030D-6E8A-4147-A177-3AD203B41FA5}">
                      <a16:colId xmlns:a16="http://schemas.microsoft.com/office/drawing/2014/main" val="390653666"/>
                    </a:ext>
                  </a:extLst>
                </a:gridCol>
                <a:gridCol w="5454127">
                  <a:extLst>
                    <a:ext uri="{9D8B030D-6E8A-4147-A177-3AD203B41FA5}">
                      <a16:colId xmlns:a16="http://schemas.microsoft.com/office/drawing/2014/main" val="2001431514"/>
                    </a:ext>
                  </a:extLst>
                </a:gridCol>
              </a:tblGrid>
              <a:tr h="391260">
                <a:tc>
                  <a:txBody>
                    <a:bodyPr/>
                    <a:lstStyle/>
                    <a:p>
                      <a:r>
                        <a:rPr lang="en-GB" dirty="0" smtClean="0"/>
                        <a:t>Good Progress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Outstanding Progress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308010"/>
                  </a:ext>
                </a:extLst>
              </a:tr>
              <a:tr h="684704">
                <a:tc>
                  <a:txBody>
                    <a:bodyPr/>
                    <a:lstStyle/>
                    <a:p>
                      <a:r>
                        <a:rPr lang="en-GB" dirty="0" smtClean="0"/>
                        <a:t>TBAT</a:t>
                      </a:r>
                      <a:r>
                        <a:rPr lang="en-GB" baseline="0" dirty="0" smtClean="0"/>
                        <a:t> define malnutrition showing accuracy and detail (MB2)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TBAT</a:t>
                      </a:r>
                      <a:r>
                        <a:rPr lang="en-GB" baseline="0" dirty="0" smtClean="0"/>
                        <a:t> define malnutrition demonstrating detail along with comprehension (MB3)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094620"/>
                  </a:ext>
                </a:extLst>
              </a:tr>
              <a:tr h="1565038">
                <a:tc>
                  <a:txBody>
                    <a:bodyPr/>
                    <a:lstStyle/>
                    <a:p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Describes the effects of overeating, undereating and dehydration using </a:t>
                      </a:r>
                      <a:r>
                        <a:rPr lang="en-GB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clear reference to </a:t>
                      </a:r>
                      <a:r>
                        <a:rPr lang="en-GB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sports performance and participation.</a:t>
                      </a:r>
                      <a:endParaRPr lang="en-GB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Explains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</a:t>
                      </a:r>
                      <a:r>
                        <a:rPr lang="en-GB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the effects of overeating, undereating and dehydration with </a:t>
                      </a:r>
                      <a:r>
                        <a:rPr lang="en-GB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</a:t>
                      </a:r>
                      <a:r>
                        <a:rPr lang="en-GB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specific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reference to sports performance and participation. </a:t>
                      </a:r>
                      <a:endParaRPr lang="en-GB" b="0" dirty="0" smtClean="0">
                        <a:effectLst/>
                      </a:endParaRPr>
                    </a:p>
                    <a:p>
                      <a:r>
                        <a:rPr lang="en-GB" b="0" dirty="0" smtClean="0">
                          <a:effectLst/>
                        </a:rPr>
                        <a:t/>
                      </a:r>
                      <a:br>
                        <a:rPr lang="en-GB" b="0" dirty="0" smtClean="0">
                          <a:effectLst/>
                        </a:rPr>
                      </a:b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31986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04442" y="139849"/>
            <a:ext cx="395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Tuesday 11</a:t>
            </a:r>
            <a:r>
              <a:rPr lang="en-GB" u="sng" baseline="30000" dirty="0" smtClean="0"/>
              <a:t>th</a:t>
            </a:r>
            <a:r>
              <a:rPr lang="en-GB" u="sng" dirty="0" smtClean="0"/>
              <a:t> February 2020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398955" y="602428"/>
            <a:ext cx="72829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Effects of a poor diet on sports performance and participation</a:t>
            </a:r>
          </a:p>
          <a:p>
            <a:endParaRPr lang="en-GB" u="sng" dirty="0"/>
          </a:p>
          <a:p>
            <a:pPr algn="ctr"/>
            <a:r>
              <a:rPr lang="en-GB" sz="3200" u="sng" dirty="0" smtClean="0"/>
              <a:t>LO3</a:t>
            </a:r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6637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B4AD0-BDE3-4102-A543-8745BEAF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Dehydration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21660-4FF5-4DCC-B612-7EF3281E2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419225"/>
            <a:ext cx="11115675" cy="408622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3300" dirty="0">
                <a:solidFill>
                  <a:srgbClr val="000000"/>
                </a:solidFill>
                <a:latin typeface="Arial" panose="020B0604020202020204" pitchFamily="34" charset="0"/>
              </a:rPr>
              <a:t>When the body loses more fluid then it consumes (Sweating)</a:t>
            </a:r>
          </a:p>
          <a:p>
            <a:pPr marL="0" indent="0">
              <a:buNone/>
            </a:pPr>
            <a:endParaRPr lang="en-GB" sz="33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300" b="1" dirty="0">
                <a:solidFill>
                  <a:srgbClr val="000000"/>
                </a:solidFill>
                <a:latin typeface="Arial" panose="020B0604020202020204" pitchFamily="34" charset="0"/>
              </a:rPr>
              <a:t>Symptoms</a:t>
            </a:r>
            <a:r>
              <a:rPr lang="en-GB" sz="33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GB" sz="33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/>
            <a:r>
              <a:rPr lang="en-GB" sz="3300" dirty="0">
                <a:solidFill>
                  <a:srgbClr val="000000"/>
                </a:solidFill>
                <a:latin typeface="Arial" panose="020B0604020202020204" pitchFamily="34" charset="0"/>
              </a:rPr>
              <a:t>Feeling thirsty, tired, dizzy or lightheaded </a:t>
            </a:r>
          </a:p>
          <a:p>
            <a:pPr fontAlgn="base"/>
            <a:r>
              <a:rPr lang="en-GB" sz="3300" dirty="0">
                <a:solidFill>
                  <a:srgbClr val="000000"/>
                </a:solidFill>
                <a:latin typeface="Arial" panose="020B0604020202020204" pitchFamily="34" charset="0"/>
              </a:rPr>
              <a:t>Dark coloured urine (as well as increased times you urinate)</a:t>
            </a:r>
          </a:p>
          <a:p>
            <a:pPr fontAlgn="base"/>
            <a:r>
              <a:rPr lang="en-GB" sz="3300" dirty="0">
                <a:solidFill>
                  <a:srgbClr val="000000"/>
                </a:solidFill>
                <a:latin typeface="Arial" panose="020B0604020202020204" pitchFamily="34" charset="0"/>
              </a:rPr>
              <a:t>Rapid heart beat or breathing rate</a:t>
            </a:r>
          </a:p>
          <a:p>
            <a:pPr marL="0" indent="0">
              <a:buNone/>
            </a:pPr>
            <a:r>
              <a:rPr lang="en-GB" sz="3300" dirty="0"/>
              <a:t/>
            </a:r>
            <a:br>
              <a:rPr lang="en-GB" sz="3300" dirty="0"/>
            </a:br>
            <a:r>
              <a:rPr lang="en-GB" sz="3300" b="1" dirty="0">
                <a:solidFill>
                  <a:srgbClr val="000000"/>
                </a:solidFill>
                <a:latin typeface="Arial" panose="020B0604020202020204" pitchFamily="34" charset="0"/>
              </a:rPr>
              <a:t>Impact</a:t>
            </a:r>
            <a:r>
              <a:rPr lang="en-GB" sz="33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GB" sz="33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/>
            <a:r>
              <a:rPr lang="en-GB" sz="3300" dirty="0">
                <a:solidFill>
                  <a:srgbClr val="000000"/>
                </a:solidFill>
                <a:latin typeface="Arial" panose="020B0604020202020204" pitchFamily="34" charset="0"/>
              </a:rPr>
              <a:t>Without water – blood flow is reduced to muscles meaning the supply less oxygen and therefore tire more quickly (discuss how this might impact an aerobic performer marathon runner)</a:t>
            </a:r>
          </a:p>
          <a:p>
            <a:pPr fontAlgn="base"/>
            <a:r>
              <a:rPr lang="en-GB" sz="3300" dirty="0">
                <a:solidFill>
                  <a:srgbClr val="000000"/>
                </a:solidFill>
                <a:latin typeface="Arial" panose="020B0604020202020204" pitchFamily="34" charset="0"/>
              </a:rPr>
              <a:t>When we are dehydrated, athletes are unable to sweat – which increases body temperature and therefore means a loss of concentration/ focus.</a:t>
            </a:r>
          </a:p>
          <a:p>
            <a:pPr fontAlgn="base"/>
            <a:r>
              <a:rPr lang="en-GB" sz="3300" dirty="0">
                <a:solidFill>
                  <a:srgbClr val="000000"/>
                </a:solidFill>
                <a:latin typeface="Arial" panose="020B0604020202020204" pitchFamily="34" charset="0"/>
              </a:rPr>
              <a:t>Increased chance of injury (you and/ or another player) – i.e. cramp (low salt concentration) or when a performer makes a mistake during a game (e.g. tackle technique in rugby or football)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18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71" y="613186"/>
            <a:ext cx="4765637" cy="556377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DNA: </a:t>
            </a:r>
            <a:r>
              <a:rPr lang="en-GB" sz="1400" dirty="0"/>
              <a:t>annotate the drawings on how performance could be affected.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625" t="39538" r="19719" b="42640"/>
          <a:stretch/>
        </p:blipFill>
        <p:spPr>
          <a:xfrm>
            <a:off x="1113416" y="1619513"/>
            <a:ext cx="1215614" cy="2034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83" y="1701734"/>
            <a:ext cx="817580" cy="1995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4919" t="36549" r="38587" b="32799"/>
          <a:stretch/>
        </p:blipFill>
        <p:spPr>
          <a:xfrm>
            <a:off x="1624403" y="4785936"/>
            <a:ext cx="2097741" cy="1516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556" y="508770"/>
            <a:ext cx="5400340" cy="6193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3625" t="39538" r="19719" b="42640"/>
          <a:stretch/>
        </p:blipFill>
        <p:spPr>
          <a:xfrm>
            <a:off x="7438913" y="1862364"/>
            <a:ext cx="1215614" cy="2034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285" y="1901005"/>
            <a:ext cx="817580" cy="1995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4919" t="36549" r="38587" b="32799"/>
          <a:stretch/>
        </p:blipFill>
        <p:spPr>
          <a:xfrm>
            <a:off x="8349725" y="4810538"/>
            <a:ext cx="2097741" cy="151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0ED6-7C73-4ADA-AEB4-562CE6159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96025" cy="1325563"/>
          </a:xfrm>
        </p:spPr>
        <p:txBody>
          <a:bodyPr/>
          <a:lstStyle/>
          <a:p>
            <a:r>
              <a:rPr lang="en-GB" dirty="0"/>
              <a:t>Definition of malnutrition: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904CD-9F0C-4E8C-BF63-02DDDD84D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524000"/>
            <a:ext cx="6486525" cy="4652963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Malnutrition is the term used to describe someone who does not get the proper nutrition. 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212431"/>
                </a:solidFill>
                <a:latin typeface="Open Sans Light"/>
              </a:rPr>
              <a:t>‘Malnutrition is defined as deficiencies, imbalances, or excesses in a person’s dietary intake. It is affected by the absolute quantity but also the quality of diets.’ 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Malnutrition can be used through three main ways: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Not having enough to eat in general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Not eating enough of the right things (nutrients)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Not being able to properly digest and use the food that we do eat 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Types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: 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/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Under-nourished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- Too little food or few nutrients</a:t>
            </a:r>
            <a:endParaRPr lang="en-GB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Over-nourished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- Too much food / unbalanced diet </a:t>
            </a:r>
            <a:endParaRPr lang="en-GB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98042-DE9C-427F-802D-510CA905ED5B}"/>
              </a:ext>
            </a:extLst>
          </p:cNvPr>
          <p:cNvSpPr txBox="1"/>
          <p:nvPr/>
        </p:nvSpPr>
        <p:spPr>
          <a:xfrm rot="21224796">
            <a:off x="7011852" y="1037399"/>
            <a:ext cx="1468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I DO!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C71B6F-843C-4EA1-84B0-E81C576AD061}"/>
              </a:ext>
            </a:extLst>
          </p:cNvPr>
          <p:cNvCxnSpPr/>
          <p:nvPr/>
        </p:nvCxnSpPr>
        <p:spPr>
          <a:xfrm flipH="1">
            <a:off x="6429375" y="1981200"/>
            <a:ext cx="1028700" cy="742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6E1324-BA95-40E6-9CCE-9155A6F1351E}"/>
              </a:ext>
            </a:extLst>
          </p:cNvPr>
          <p:cNvSpPr txBox="1"/>
          <p:nvPr/>
        </p:nvSpPr>
        <p:spPr>
          <a:xfrm>
            <a:off x="7934326" y="2943225"/>
            <a:ext cx="388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We do!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2CF027-074C-4179-AF98-CBC3174B6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60" t="31716" r="31797" b="20138"/>
          <a:stretch/>
        </p:blipFill>
        <p:spPr>
          <a:xfrm>
            <a:off x="8036223" y="3674032"/>
            <a:ext cx="3682405" cy="25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92364" y="101602"/>
            <a:ext cx="11998036" cy="6677891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6091382" y="101602"/>
            <a:ext cx="0" cy="6677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>
            <a:off x="92364" y="3440548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06109" y="2613891"/>
            <a:ext cx="2142836" cy="1477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malnutrition (MB2) and explain how it could effect sporting performance (MB3)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727" y="203200"/>
            <a:ext cx="179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Name: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9661235" y="203200"/>
            <a:ext cx="204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Name: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4727" y="3519055"/>
            <a:ext cx="114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35127" y="3519055"/>
            <a:ext cx="15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11675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2128-92CF-4991-8F2E-E5557937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rgbClr val="00B050"/>
                </a:solidFill>
              </a:rPr>
              <a:t>You do!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DF7D8-13C8-4132-A878-BFE91CB31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91325" cy="708025"/>
          </a:xfrm>
        </p:spPr>
        <p:txBody>
          <a:bodyPr/>
          <a:lstStyle/>
          <a:p>
            <a:r>
              <a:rPr lang="en-GB" dirty="0"/>
              <a:t>Write your own definition of malnutrition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EAB72-33AF-4300-943D-79F59369BF76}"/>
              </a:ext>
            </a:extLst>
          </p:cNvPr>
          <p:cNvSpPr txBox="1"/>
          <p:nvPr/>
        </p:nvSpPr>
        <p:spPr>
          <a:xfrm>
            <a:off x="1476375" y="3552825"/>
            <a:ext cx="4619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5 minutes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D42357-282C-480F-A692-73DB7A1F7B02}"/>
              </a:ext>
            </a:extLst>
          </p:cNvPr>
          <p:cNvSpPr/>
          <p:nvPr/>
        </p:nvSpPr>
        <p:spPr>
          <a:xfrm>
            <a:off x="7905749" y="1690689"/>
            <a:ext cx="4010025" cy="4355038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Key Points: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Caused by an unbalanced diet 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As a result of lack of key macronutrients such as carbohydrates, fats, proteins...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Impact this has (i.e. without carbohydrates we lack energy… without protein…)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24AA-D417-4CD9-BC19-EF905761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Overeating and the effects on performance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0B38A-A3E9-4C3A-A8CC-2112773AB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3775"/>
          </a:xfrm>
        </p:spPr>
        <p:txBody>
          <a:bodyPr/>
          <a:lstStyle/>
          <a:p>
            <a:r>
              <a:rPr lang="en-GB" dirty="0"/>
              <a:t>This is the excess food consumed in relation to the energy expended.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BDB3A-DA9D-445A-B746-DCEB2CE73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30" t="31461" r="5786" b="30187"/>
          <a:stretch/>
        </p:blipFill>
        <p:spPr>
          <a:xfrm>
            <a:off x="168560" y="2414427"/>
            <a:ext cx="3866054" cy="2928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F45C1-5023-46C1-869B-627A935C9415}"/>
              </a:ext>
            </a:extLst>
          </p:cNvPr>
          <p:cNvSpPr txBox="1"/>
          <p:nvPr/>
        </p:nvSpPr>
        <p:spPr>
          <a:xfrm>
            <a:off x="4171950" y="2414427"/>
            <a:ext cx="7753350" cy="37805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+mj-lt"/>
              </a:rPr>
              <a:t>Frequently overeating leads to excess weight gain and an increased chance of becoming overweight/ obese </a:t>
            </a:r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+mj-lt"/>
              </a:rPr>
              <a:t>Reference to BMI – body mass index (height/weight)</a:t>
            </a:r>
          </a:p>
          <a:p>
            <a:pPr>
              <a:spcBef>
                <a:spcPts val="1000"/>
              </a:spcBef>
            </a:pPr>
            <a:r>
              <a:rPr lang="en-GB" b="1" dirty="0">
                <a:latin typeface="+mj-lt"/>
              </a:rPr>
              <a:t/>
            </a:r>
            <a:br>
              <a:rPr lang="en-GB" b="1" dirty="0">
                <a:latin typeface="+mj-lt"/>
              </a:rPr>
            </a:br>
            <a:r>
              <a:rPr lang="en-GB" b="1" dirty="0">
                <a:solidFill>
                  <a:srgbClr val="000000"/>
                </a:solidFill>
                <a:latin typeface="+mj-lt"/>
              </a:rPr>
              <a:t>Consequences: </a:t>
            </a:r>
          </a:p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+mj-lt"/>
              </a:rPr>
              <a:t> decrease in confidence, motivation to exercise lowers, self-esteem/ moral decreases and increased anxiety and worry (</a:t>
            </a:r>
            <a:r>
              <a:rPr lang="en-GB" b="1" dirty="0">
                <a:solidFill>
                  <a:srgbClr val="00B050"/>
                </a:solidFill>
                <a:latin typeface="+mj-lt"/>
              </a:rPr>
              <a:t>psychological effects</a:t>
            </a:r>
            <a:r>
              <a:rPr lang="en-GB" b="1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+mj-lt"/>
              </a:rPr>
              <a:t>Difficulty exercising (i.e. running, jumping, twisting) due to pain of joints and the stress that being overweight places on the weight-bearing areas (knees/ joint)</a:t>
            </a:r>
          </a:p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+mj-lt"/>
              </a:rPr>
              <a:t>Increased chance of developing illnesses – such as high blood pressure, diabetes… 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1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09D7-CDB2-457B-9E9B-59D555AE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60" y="365125"/>
            <a:ext cx="10860640" cy="1325563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Effects on sports performance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F7362-9E71-462F-9EE8-9891F72BE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543050"/>
            <a:ext cx="11039475" cy="4624388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+mj-lt"/>
              </a:rPr>
              <a:t>Low self-esteem and embarrassed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i.e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changing in front of others / peers (swimming, PE changing rooms…)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+mj-lt"/>
              </a:rPr>
              <a:t>Being overweight, not suited to aerobic activities as they tire quickly and cannot perform for long periods of time without needing a break 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+mj-lt"/>
              </a:rPr>
              <a:t>Slow mobility / agility, not suited to short, intense/ anaerobic activities such as basketball, rugby and hockey where you need to twist and turn quickly at speed.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+mj-lt"/>
              </a:rPr>
              <a:t>Good at, sports which need power and strength as they have significant amount of weight behind them to help (sumo wrestler)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872" t="30822" r="45261" b="32386"/>
          <a:stretch/>
        </p:blipFill>
        <p:spPr>
          <a:xfrm>
            <a:off x="8821270" y="5154733"/>
            <a:ext cx="2285104" cy="13876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711" t="27522" r="62255" b="19520"/>
          <a:stretch/>
        </p:blipFill>
        <p:spPr>
          <a:xfrm>
            <a:off x="7593852" y="0"/>
            <a:ext cx="1302723" cy="14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A16A-D284-470A-92B5-9E889DCB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Undereating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0D753-2C66-4FB0-A25A-A8CEBB845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" y="1202076"/>
            <a:ext cx="12067284" cy="5416675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dirty="0">
              <a:solidFill>
                <a:srgbClr val="222222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222222"/>
                </a:solidFill>
                <a:latin typeface="+mj-lt"/>
              </a:rPr>
              <a:t>When someone is </a:t>
            </a:r>
            <a:r>
              <a:rPr lang="en-GB" b="1" dirty="0">
                <a:solidFill>
                  <a:srgbClr val="222222"/>
                </a:solidFill>
                <a:latin typeface="+mj-lt"/>
              </a:rPr>
              <a:t>undereating</a:t>
            </a:r>
            <a:r>
              <a:rPr lang="en-GB" dirty="0">
                <a:solidFill>
                  <a:srgbClr val="222222"/>
                </a:solidFill>
                <a:latin typeface="+mj-lt"/>
              </a:rPr>
              <a:t>, they are consuming fewer calories than their body needs to function correctly.</a:t>
            </a:r>
            <a:endParaRPr lang="en-GB" dirty="0">
              <a:solidFill>
                <a:srgbClr val="000000"/>
              </a:solidFill>
              <a:latin typeface="+mj-lt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+mj-lt"/>
              </a:rPr>
              <a:t>Undereating (frequently) will lead to severe weight loss and an increased chance of becoming under-weight or malnourished.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+mj-lt"/>
              </a:rPr>
              <a:t>Reference to BMI (what is classed as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underweight?)</a:t>
            </a:r>
            <a:endParaRPr lang="en-GB" dirty="0">
              <a:solidFill>
                <a:srgbClr val="000000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GB" dirty="0">
                <a:latin typeface="+mj-lt"/>
              </a:rPr>
              <a:t/>
            </a:r>
            <a:br>
              <a:rPr lang="en-GB" dirty="0">
                <a:latin typeface="+mj-lt"/>
              </a:rPr>
            </a:br>
            <a:r>
              <a:rPr lang="en-GB" dirty="0">
                <a:solidFill>
                  <a:srgbClr val="000000"/>
                </a:solidFill>
                <a:latin typeface="+mj-lt"/>
              </a:rPr>
              <a:t>Consequences: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+mj-lt"/>
              </a:rPr>
              <a:t>Illness/ disease – weaker immune system, heart problems, weaker bones, unable to fight off infections (e.g. cough/ cold)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+mj-lt"/>
              </a:rPr>
              <a:t>Injury – increased chance of breaks/ fractures when falling, less protection and more vulnerable to injury (e.g. in contact sports) 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+mj-lt"/>
              </a:rPr>
              <a:t>General health issues – energy and tiredness, muscle mass and strength and poor endurance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+mj-lt"/>
              </a:rPr>
              <a:t>Greater chance of having an eating disorder – anorexia, bulimia, binge eating… or other mental health related conditions (depression, low confidence and esteem…)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58175" y="193638"/>
            <a:ext cx="1803473" cy="135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962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E51B4-B8E2-4762-8010-BBF90B6B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12" y="421240"/>
            <a:ext cx="11199688" cy="1269448"/>
          </a:xfrm>
        </p:spPr>
        <p:txBody>
          <a:bodyPr/>
          <a:lstStyle/>
          <a:p>
            <a:r>
              <a:rPr lang="en-GB" dirty="0"/>
              <a:t>Effects on sports performance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4BE318A-2770-4CCC-A2F4-25814672AA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112" y="1769914"/>
            <a:ext cx="11199688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ack of certain nutrients may </a:t>
            </a:r>
            <a:r>
              <a:rPr lang="en-US" altLang="en-US" sz="2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ffect a sports performer, Carbohydrates, Proteins… (feeling sluggish and weak, unable to repair damaged muscle/ tissue so more prone to injury)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nbalanced diet affect performance? Aerobic activities: Poor endurance - carbohydrates / Strength based: Weaker muscles, lack of power - protein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sychological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issues, being laughed at, being too skinny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Under-eating effects growth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Poor diet could cause you to feel dizzy and faint – might have to stop and sit out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441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Open Sans Light</vt:lpstr>
      <vt:lpstr>Times New Roman</vt:lpstr>
      <vt:lpstr>Office Theme</vt:lpstr>
      <vt:lpstr>1_Office Theme</vt:lpstr>
      <vt:lpstr>PowerPoint Presentation</vt:lpstr>
      <vt:lpstr>PowerPoint Presentation</vt:lpstr>
      <vt:lpstr>Definition of malnutrition: </vt:lpstr>
      <vt:lpstr>PowerPoint Presentation</vt:lpstr>
      <vt:lpstr>You do!</vt:lpstr>
      <vt:lpstr>Overeating and the effects on performance </vt:lpstr>
      <vt:lpstr>Effects on sports performance</vt:lpstr>
      <vt:lpstr>Undereating </vt:lpstr>
      <vt:lpstr>Effects on sports performance</vt:lpstr>
      <vt:lpstr>Dehydration 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about the effects of a poor diet on sports performance and participation</dc:title>
  <dc:creator>Rachael Curlett</dc:creator>
  <cp:lastModifiedBy>Rachael Curlett</cp:lastModifiedBy>
  <cp:revision>16</cp:revision>
  <cp:lastPrinted>2020-02-11T08:19:29Z</cp:lastPrinted>
  <dcterms:created xsi:type="dcterms:W3CDTF">2020-02-10T15:57:21Z</dcterms:created>
  <dcterms:modified xsi:type="dcterms:W3CDTF">2020-02-11T10:01:22Z</dcterms:modified>
</cp:coreProperties>
</file>