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3"/>
  </p:notesMasterIdLst>
  <p:sldIdLst>
    <p:sldId id="259" r:id="rId5"/>
    <p:sldId id="370" r:id="rId6"/>
    <p:sldId id="260" r:id="rId7"/>
    <p:sldId id="409" r:id="rId8"/>
    <p:sldId id="398" r:id="rId9"/>
    <p:sldId id="410" r:id="rId10"/>
    <p:sldId id="399" r:id="rId11"/>
    <p:sldId id="384" r:id="rId12"/>
    <p:sldId id="411" r:id="rId13"/>
    <p:sldId id="385" r:id="rId14"/>
    <p:sldId id="412" r:id="rId15"/>
    <p:sldId id="413" r:id="rId16"/>
    <p:sldId id="414" r:id="rId17"/>
    <p:sldId id="415" r:id="rId18"/>
    <p:sldId id="416" r:id="rId19"/>
    <p:sldId id="417" r:id="rId20"/>
    <p:sldId id="402" r:id="rId21"/>
    <p:sldId id="41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6" autoAdjust="0"/>
    <p:restoredTop sz="73002" autoAdjust="0"/>
  </p:normalViewPr>
  <p:slideViewPr>
    <p:cSldViewPr snapToGrid="0">
      <p:cViewPr varScale="1">
        <p:scale>
          <a:sx n="62" d="100"/>
          <a:sy n="62" d="100"/>
        </p:scale>
        <p:origin x="125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FFB27E-C2AC-4E87-8E46-E22DF471D7B0}" type="datetimeFigureOut">
              <a:rPr lang="en-GB" smtClean="0"/>
              <a:t>24/09/2020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0F19F2-9136-43DF-BB90-0FEB053B0E1E}" type="slidenum">
              <a:rPr lang="en-GB" smtClean="0"/>
              <a:t>‹#›</a:t>
            </a:fld>
            <a:endParaRPr lang="en-GB"/>
          </a:p>
        </p:txBody>
      </p:sp>
    </p:spTree>
    <p:extLst>
      <p:ext uri="{BB962C8B-B14F-4D97-AF65-F5344CB8AC3E}">
        <p14:creationId xmlns:p14="http://schemas.microsoft.com/office/powerpoint/2010/main" val="1472658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6AAD019-F77D-4759-A672-941AE0FF0EA8}"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11</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12</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13</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14</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15</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16</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17</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18</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3</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4</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5</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6</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7</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8</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9</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29DEEA-D7F9-6D41-AB2B-6F03CB5A9F69}" type="slidenum">
              <a:rPr lang="en-GB"/>
              <a:pPr/>
              <a:t>10</a:t>
            </a:fld>
            <a:endParaRPr lang="en-GB"/>
          </a:p>
        </p:txBody>
      </p:sp>
      <p:sp>
        <p:nvSpPr>
          <p:cNvPr id="6" name="Rectangle 8"/>
          <p:cNvSpPr>
            <a:spLocks noGrp="1" noChangeArrowheads="1"/>
          </p:cNvSpPr>
          <p:nvPr>
            <p:ph type="hdr" sz="quarter"/>
          </p:nvPr>
        </p:nvSpPr>
        <p:spPr>
          <a:ln/>
        </p:spPr>
        <p:txBody>
          <a:bodyPr/>
          <a:lstStyle/>
          <a:p>
            <a:r>
              <a:rPr lang="en-GB"/>
              <a:t>Boardworks KS3 Science 2008</a:t>
            </a:r>
          </a:p>
          <a:p>
            <a:r>
              <a:rPr lang="en-GB"/>
              <a:t>Cells</a:t>
            </a:r>
          </a:p>
        </p:txBody>
      </p:sp>
      <p:sp>
        <p:nvSpPr>
          <p:cNvPr id="110594" name="Rectangle 2"/>
          <p:cNvSpPr>
            <a:spLocks noGrp="1" noRot="1" noChangeAspect="1" noChangeArrowheads="1" noTextEdit="1"/>
          </p:cNvSpPr>
          <p:nvPr>
            <p:ph type="sldImg"/>
          </p:nvPr>
        </p:nvSpPr>
        <p:spPr>
          <a:xfrm>
            <a:off x="685800" y="1143000"/>
            <a:ext cx="5486400" cy="3086100"/>
          </a:xfrm>
          <a:ln/>
        </p:spPr>
      </p:sp>
      <p:sp>
        <p:nvSpPr>
          <p:cNvPr id="110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0027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6F323B-D0D7-4EDA-A68B-C733B1A84614}"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399876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6F323B-D0D7-4EDA-A68B-C733B1A84614}"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2061074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6F323B-D0D7-4EDA-A68B-C733B1A84614}"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382563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6F323B-D0D7-4EDA-A68B-C733B1A84614}"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2544842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6F323B-D0D7-4EDA-A68B-C733B1A84614}"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88389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6F323B-D0D7-4EDA-A68B-C733B1A84614}"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2924452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6F323B-D0D7-4EDA-A68B-C733B1A84614}" type="datetimeFigureOut">
              <a:rPr lang="en-GB" smtClean="0"/>
              <a:t>24/09/2020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343523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6F323B-D0D7-4EDA-A68B-C733B1A84614}" type="datetimeFigureOut">
              <a:rPr lang="en-GB" smtClean="0"/>
              <a:t>24/09/2020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4029127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F323B-D0D7-4EDA-A68B-C733B1A84614}" type="datetimeFigureOut">
              <a:rPr lang="en-GB" smtClean="0"/>
              <a:t>24/09/2020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4060355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6F323B-D0D7-4EDA-A68B-C733B1A84614}"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277142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6F323B-D0D7-4EDA-A68B-C733B1A84614}"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82BF26-F2FD-434C-8207-3B126CBE4CB2}" type="slidenum">
              <a:rPr lang="en-GB" smtClean="0"/>
              <a:t>‹#›</a:t>
            </a:fld>
            <a:endParaRPr lang="en-GB"/>
          </a:p>
        </p:txBody>
      </p:sp>
    </p:spTree>
    <p:extLst>
      <p:ext uri="{BB962C8B-B14F-4D97-AF65-F5344CB8AC3E}">
        <p14:creationId xmlns:p14="http://schemas.microsoft.com/office/powerpoint/2010/main" val="4047567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F323B-D0D7-4EDA-A68B-C733B1A84614}" type="datetimeFigureOut">
              <a:rPr lang="en-GB" smtClean="0"/>
              <a:t>24/09/2020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2BF26-F2FD-434C-8207-3B126CBE4CB2}" type="slidenum">
              <a:rPr lang="en-GB" smtClean="0"/>
              <a:t>‹#›</a:t>
            </a:fld>
            <a:endParaRPr lang="en-GB"/>
          </a:p>
        </p:txBody>
      </p:sp>
    </p:spTree>
    <p:extLst>
      <p:ext uri="{BB962C8B-B14F-4D97-AF65-F5344CB8AC3E}">
        <p14:creationId xmlns:p14="http://schemas.microsoft.com/office/powerpoint/2010/main" val="13293964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52600" y="152400"/>
            <a:ext cx="6500004" cy="1295400"/>
          </a:xfrm>
          <a:prstGeom prst="roundRect">
            <a:avLst/>
          </a:prstGeom>
          <a:solidFill>
            <a:srgbClr val="9BF7C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166668" y="457200"/>
            <a:ext cx="5671868" cy="990600"/>
          </a:xfrm>
        </p:spPr>
        <p:txBody>
          <a:bodyPr>
            <a:normAutofit fontScale="90000"/>
          </a:bodyPr>
          <a:lstStyle/>
          <a:p>
            <a:r>
              <a:rPr lang="en-GB" sz="4800" dirty="0">
                <a:latin typeface="Comic Sans MS" pitchFamily="66" charset="0"/>
              </a:rPr>
              <a:t>More about Alpha, Beta and Gamma</a:t>
            </a:r>
          </a:p>
        </p:txBody>
      </p:sp>
      <p:sp>
        <p:nvSpPr>
          <p:cNvPr id="3" name="Date Placeholder 2">
            <a:extLst>
              <a:ext uri="{FF2B5EF4-FFF2-40B4-BE49-F238E27FC236}">
                <a16:creationId xmlns:a16="http://schemas.microsoft.com/office/drawing/2014/main" id="{9CEF9176-019C-4123-B28B-8A2CCB8D9614}"/>
              </a:ext>
            </a:extLst>
          </p:cNvPr>
          <p:cNvSpPr>
            <a:spLocks noGrp="1"/>
          </p:cNvSpPr>
          <p:nvPr>
            <p:ph type="dt" sz="half" idx="10"/>
          </p:nvPr>
        </p:nvSpPr>
        <p:spPr>
          <a:xfrm>
            <a:off x="8381999" y="157942"/>
            <a:ext cx="2972765" cy="1289858"/>
          </a:xfrm>
        </p:spPr>
        <p:txBody>
          <a:bodyPr/>
          <a:lstStyle/>
          <a:p>
            <a:fld id="{DA4F8A54-D9D6-42BC-828F-544B0EC2496F}" type="datetime2">
              <a:rPr lang="en-GB" sz="2800">
                <a:solidFill>
                  <a:schemeClr val="tx1"/>
                </a:solidFill>
                <a:latin typeface="Comic Sans MS" panose="030F0702030302020204" pitchFamily="66" charset="0"/>
              </a:rPr>
              <a:t>Thursday, 24 September 2020</a:t>
            </a:fld>
            <a:endParaRPr lang="en-GB" sz="2800" dirty="0">
              <a:solidFill>
                <a:schemeClr val="tx1"/>
              </a:solidFill>
              <a:latin typeface="Comic Sans MS" panose="030F0702030302020204" pitchFamily="66" charset="0"/>
            </a:endParaRPr>
          </a:p>
        </p:txBody>
      </p:sp>
      <p:sp>
        <p:nvSpPr>
          <p:cNvPr id="6" name="TextBox 5"/>
          <p:cNvSpPr txBox="1"/>
          <p:nvPr/>
        </p:nvSpPr>
        <p:spPr>
          <a:xfrm>
            <a:off x="1670756" y="3340329"/>
            <a:ext cx="4343400" cy="3170099"/>
          </a:xfrm>
          <a:prstGeom prst="rect">
            <a:avLst/>
          </a:prstGeom>
          <a:noFill/>
        </p:spPr>
        <p:txBody>
          <a:bodyPr wrap="square" rtlCol="0">
            <a:spAutoFit/>
          </a:bodyPr>
          <a:lstStyle/>
          <a:p>
            <a:r>
              <a:rPr lang="en-GB" sz="2000" b="1" dirty="0">
                <a:latin typeface="Comic Sans MS" pitchFamily="66" charset="0"/>
              </a:rPr>
              <a:t>Do now activity</a:t>
            </a:r>
            <a:r>
              <a:rPr lang="en-GB" sz="2000" dirty="0">
                <a:latin typeface="Comic Sans MS" pitchFamily="66" charset="0"/>
              </a:rPr>
              <a:t>:</a:t>
            </a:r>
          </a:p>
          <a:p>
            <a:endParaRPr lang="en-GB" sz="2000" dirty="0">
              <a:latin typeface="Comic Sans MS" pitchFamily="66" charset="0"/>
            </a:endParaRPr>
          </a:p>
          <a:p>
            <a:pPr marL="457200" indent="-457200">
              <a:buAutoNum type="arabicPeriod"/>
            </a:pPr>
            <a:r>
              <a:rPr lang="en-GB" sz="2000" dirty="0">
                <a:solidFill>
                  <a:srgbClr val="FF0000"/>
                </a:solidFill>
                <a:latin typeface="Comic Sans MS" pitchFamily="66" charset="0"/>
              </a:rPr>
              <a:t>What are the 3 types of radiation.</a:t>
            </a:r>
          </a:p>
          <a:p>
            <a:pPr marL="457200" indent="-457200">
              <a:buAutoNum type="arabicPeriod"/>
            </a:pPr>
            <a:r>
              <a:rPr lang="en-GB" sz="2000" dirty="0">
                <a:solidFill>
                  <a:srgbClr val="FF0000"/>
                </a:solidFill>
                <a:latin typeface="Comic Sans MS" pitchFamily="66" charset="0"/>
              </a:rPr>
              <a:t>What particle is released during Alpha decay?</a:t>
            </a:r>
          </a:p>
          <a:p>
            <a:pPr marL="457200" indent="-457200">
              <a:buAutoNum type="arabicPeriod"/>
            </a:pPr>
            <a:r>
              <a:rPr lang="en-GB" sz="2000" dirty="0">
                <a:solidFill>
                  <a:srgbClr val="FF0000"/>
                </a:solidFill>
                <a:latin typeface="Comic Sans MS" pitchFamily="66" charset="0"/>
              </a:rPr>
              <a:t>What is an Isotope?</a:t>
            </a:r>
          </a:p>
          <a:p>
            <a:pPr marL="457200" indent="-457200">
              <a:buAutoNum type="arabicPeriod"/>
            </a:pPr>
            <a:r>
              <a:rPr lang="en-GB" sz="2000" dirty="0">
                <a:solidFill>
                  <a:srgbClr val="FF0000"/>
                </a:solidFill>
                <a:latin typeface="Comic Sans MS" pitchFamily="66" charset="0"/>
              </a:rPr>
              <a:t>Calculate how many Neutrons Argon has? </a:t>
            </a:r>
          </a:p>
          <a:p>
            <a:pPr marL="457200" indent="-457200">
              <a:buAutoNum type="arabicPeriod"/>
            </a:pPr>
            <a:endParaRPr lang="en-GB" sz="2000" dirty="0">
              <a:solidFill>
                <a:srgbClr val="00B050"/>
              </a:solidFill>
              <a:latin typeface="Comic Sans MS" pitchFamily="66" charset="0"/>
            </a:endParaRPr>
          </a:p>
        </p:txBody>
      </p:sp>
      <p:sp>
        <p:nvSpPr>
          <p:cNvPr id="7" name="Rounded Rectangle 3">
            <a:extLst>
              <a:ext uri="{FF2B5EF4-FFF2-40B4-BE49-F238E27FC236}">
                <a16:creationId xmlns:a16="http://schemas.microsoft.com/office/drawing/2014/main" id="{9C1B7AB8-AD72-4487-A55A-E2596AF9968A}"/>
              </a:ext>
            </a:extLst>
          </p:cNvPr>
          <p:cNvSpPr/>
          <p:nvPr/>
        </p:nvSpPr>
        <p:spPr>
          <a:xfrm>
            <a:off x="4072890" y="1615639"/>
            <a:ext cx="1859423" cy="1556851"/>
          </a:xfrm>
          <a:prstGeom prst="roundRect">
            <a:avLst/>
          </a:prstGeom>
          <a:solidFill>
            <a:srgbClr val="9BF7C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This Lesson:</a:t>
            </a:r>
          </a:p>
          <a:p>
            <a:pPr algn="ctr"/>
            <a:r>
              <a:rPr lang="en-GB" dirty="0">
                <a:solidFill>
                  <a:schemeClr val="tx1"/>
                </a:solidFill>
                <a:latin typeface="Comic Sans MS" panose="030F0702030302020204" pitchFamily="66" charset="0"/>
              </a:rPr>
              <a:t>More about Alpha, Beta and Gamma </a:t>
            </a:r>
          </a:p>
        </p:txBody>
      </p:sp>
      <p:sp>
        <p:nvSpPr>
          <p:cNvPr id="8" name="Rounded Rectangle 3">
            <a:extLst>
              <a:ext uri="{FF2B5EF4-FFF2-40B4-BE49-F238E27FC236}">
                <a16:creationId xmlns:a16="http://schemas.microsoft.com/office/drawing/2014/main" id="{603F8EA0-DB32-42D9-BCCF-0DF5264811A0}"/>
              </a:ext>
            </a:extLst>
          </p:cNvPr>
          <p:cNvSpPr/>
          <p:nvPr/>
        </p:nvSpPr>
        <p:spPr>
          <a:xfrm>
            <a:off x="1752600" y="1609915"/>
            <a:ext cx="1859422" cy="1336562"/>
          </a:xfrm>
          <a:prstGeom prst="roundRect">
            <a:avLst/>
          </a:prstGeom>
          <a:solidFill>
            <a:srgbClr val="9BF7C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Last Lesson:</a:t>
            </a:r>
          </a:p>
          <a:p>
            <a:pPr algn="ctr"/>
            <a:r>
              <a:rPr lang="en-GB" dirty="0">
                <a:solidFill>
                  <a:schemeClr val="tx1"/>
                </a:solidFill>
                <a:latin typeface="Comic Sans MS" panose="030F0702030302020204" pitchFamily="66" charset="0"/>
              </a:rPr>
              <a:t>Changes in the Nucleus</a:t>
            </a:r>
          </a:p>
        </p:txBody>
      </p:sp>
      <p:sp>
        <p:nvSpPr>
          <p:cNvPr id="9" name="Rounded Rectangle 3">
            <a:extLst>
              <a:ext uri="{FF2B5EF4-FFF2-40B4-BE49-F238E27FC236}">
                <a16:creationId xmlns:a16="http://schemas.microsoft.com/office/drawing/2014/main" id="{001B824D-4192-4791-B6B1-B7D1798A2BA7}"/>
              </a:ext>
            </a:extLst>
          </p:cNvPr>
          <p:cNvSpPr/>
          <p:nvPr/>
        </p:nvSpPr>
        <p:spPr>
          <a:xfrm>
            <a:off x="6324600" y="1609915"/>
            <a:ext cx="1928004" cy="1336562"/>
          </a:xfrm>
          <a:prstGeom prst="roundRect">
            <a:avLst/>
          </a:prstGeom>
          <a:solidFill>
            <a:srgbClr val="9BF7C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Next Lesson:</a:t>
            </a:r>
          </a:p>
          <a:p>
            <a:pPr algn="ctr"/>
            <a:r>
              <a:rPr lang="en-GB" dirty="0">
                <a:solidFill>
                  <a:schemeClr val="tx1"/>
                </a:solidFill>
                <a:latin typeface="Comic Sans MS" panose="030F0702030302020204" pitchFamily="66" charset="0"/>
              </a:rPr>
              <a:t>Half Life </a:t>
            </a:r>
          </a:p>
        </p:txBody>
      </p:sp>
      <p:sp>
        <p:nvSpPr>
          <p:cNvPr id="5" name="Arrow: Right 4">
            <a:extLst>
              <a:ext uri="{FF2B5EF4-FFF2-40B4-BE49-F238E27FC236}">
                <a16:creationId xmlns:a16="http://schemas.microsoft.com/office/drawing/2014/main" id="{2BABD294-75D7-4053-A89F-F69AEB6D2C51}"/>
              </a:ext>
            </a:extLst>
          </p:cNvPr>
          <p:cNvSpPr/>
          <p:nvPr/>
        </p:nvSpPr>
        <p:spPr>
          <a:xfrm>
            <a:off x="3612022" y="2119745"/>
            <a:ext cx="460868" cy="27432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1" name="Arrow: Right 10">
            <a:extLst>
              <a:ext uri="{FF2B5EF4-FFF2-40B4-BE49-F238E27FC236}">
                <a16:creationId xmlns:a16="http://schemas.microsoft.com/office/drawing/2014/main" id="{E15E50FB-E901-4E94-A0EC-3E3E0A59E03D}"/>
              </a:ext>
            </a:extLst>
          </p:cNvPr>
          <p:cNvSpPr/>
          <p:nvPr/>
        </p:nvSpPr>
        <p:spPr>
          <a:xfrm>
            <a:off x="5935428" y="2119745"/>
            <a:ext cx="460868" cy="27432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pic>
        <p:nvPicPr>
          <p:cNvPr id="17" name="Picture 2">
            <a:extLst>
              <a:ext uri="{FF2B5EF4-FFF2-40B4-BE49-F238E27FC236}">
                <a16:creationId xmlns:a16="http://schemas.microsoft.com/office/drawing/2014/main" id="{0BCC064D-75F3-4A84-A079-D5C33B367B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6149" y="3625705"/>
            <a:ext cx="2019300" cy="22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chemeClr val="accent4">
              <a:lumMod val="75000"/>
            </a:schemeClr>
          </a:solidFill>
        </p:spPr>
        <p:txBody>
          <a:bodyPr>
            <a:normAutofit/>
          </a:bodyPr>
          <a:lstStyle/>
          <a:p>
            <a:r>
              <a:rPr lang="en-GB" b="1" dirty="0">
                <a:solidFill>
                  <a:schemeClr val="bg1"/>
                </a:solidFill>
              </a:rPr>
              <a:t>How can we use Radiation?</a:t>
            </a:r>
          </a:p>
        </p:txBody>
      </p:sp>
      <p:sp>
        <p:nvSpPr>
          <p:cNvPr id="41992" name="Text Box 8"/>
          <p:cNvSpPr txBox="1">
            <a:spLocks noChangeArrowheads="1"/>
          </p:cNvSpPr>
          <p:nvPr/>
        </p:nvSpPr>
        <p:spPr bwMode="auto">
          <a:xfrm>
            <a:off x="303414" y="1122389"/>
            <a:ext cx="9280248" cy="461665"/>
          </a:xfrm>
          <a:prstGeom prst="rect">
            <a:avLst/>
          </a:prstGeom>
          <a:solidFill>
            <a:schemeClr val="bg1"/>
          </a:solidFill>
          <a:ln w="57150" cap="flat" cmpd="sng" algn="ctr">
            <a:solidFill>
              <a:schemeClr val="bg1"/>
            </a:solidFill>
            <a:prstDash val="solid"/>
            <a:miter lim="800000"/>
            <a:headEnd type="none" w="med" len="med"/>
            <a:tailEnd type="none" w="med" len="med"/>
          </a:ln>
          <a:effectLst/>
        </p:spPr>
        <p:txBody>
          <a:bodyPr wrap="square">
            <a:prstTxWarp prst="textNoShape">
              <a:avLst/>
            </a:prstTxWarp>
            <a:spAutoFit/>
          </a:bodyPr>
          <a:lstStyle/>
          <a:p>
            <a:r>
              <a:rPr lang="en-GB" sz="2400" dirty="0">
                <a:latin typeface="Comic Sans MS" panose="030F0702030302020204" pitchFamily="66" charset="0"/>
              </a:rPr>
              <a:t>What things do we use radiation for?</a:t>
            </a:r>
          </a:p>
        </p:txBody>
      </p:sp>
      <p:sp>
        <p:nvSpPr>
          <p:cNvPr id="22" name="Text Box 8">
            <a:extLst>
              <a:ext uri="{FF2B5EF4-FFF2-40B4-BE49-F238E27FC236}">
                <a16:creationId xmlns:a16="http://schemas.microsoft.com/office/drawing/2014/main" id="{B3FBA77A-8E2B-4DE3-8799-8A9AC122A8D2}"/>
              </a:ext>
            </a:extLst>
          </p:cNvPr>
          <p:cNvSpPr txBox="1">
            <a:spLocks noChangeArrowheads="1"/>
          </p:cNvSpPr>
          <p:nvPr/>
        </p:nvSpPr>
        <p:spPr bwMode="auto">
          <a:xfrm>
            <a:off x="303414" y="1804777"/>
            <a:ext cx="9280248" cy="1569660"/>
          </a:xfrm>
          <a:prstGeom prst="rect">
            <a:avLst/>
          </a:prstGeom>
          <a:solidFill>
            <a:schemeClr val="bg1"/>
          </a:solidFill>
          <a:ln w="57150" cap="flat" cmpd="sng" algn="ctr">
            <a:solidFill>
              <a:schemeClr val="bg1"/>
            </a:solidFill>
            <a:prstDash val="solid"/>
            <a:miter lim="800000"/>
            <a:headEnd type="none" w="med" len="med"/>
            <a:tailEnd type="none" w="med" len="med"/>
          </a:ln>
          <a:effectLst/>
        </p:spPr>
        <p:txBody>
          <a:bodyPr wrap="square">
            <a:prstTxWarp prst="textNoShape">
              <a:avLst/>
            </a:prstTxWarp>
            <a:spAutoFit/>
          </a:bodyPr>
          <a:lstStyle/>
          <a:p>
            <a:pPr marL="342900" indent="-342900">
              <a:buFont typeface="Arial" panose="020B0604020202020204" pitchFamily="34" charset="0"/>
              <a:buChar char="•"/>
            </a:pPr>
            <a:r>
              <a:rPr lang="en-GB" sz="2400" dirty="0">
                <a:latin typeface="Comic Sans MS" panose="030F0702030302020204" pitchFamily="66" charset="0"/>
              </a:rPr>
              <a:t>Smoke Detectors</a:t>
            </a:r>
          </a:p>
          <a:p>
            <a:pPr marL="342900" indent="-342900">
              <a:buFont typeface="Arial" panose="020B0604020202020204" pitchFamily="34" charset="0"/>
              <a:buChar char="•"/>
            </a:pPr>
            <a:r>
              <a:rPr lang="en-GB" sz="2400" dirty="0">
                <a:latin typeface="Comic Sans MS" panose="030F0702030302020204" pitchFamily="66" charset="0"/>
              </a:rPr>
              <a:t>Thickness Checking</a:t>
            </a:r>
          </a:p>
          <a:p>
            <a:pPr marL="342900" indent="-342900">
              <a:buFont typeface="Arial" panose="020B0604020202020204" pitchFamily="34" charset="0"/>
              <a:buChar char="•"/>
            </a:pPr>
            <a:r>
              <a:rPr lang="en-GB" sz="2400" dirty="0">
                <a:latin typeface="Comic Sans MS" panose="030F0702030302020204" pitchFamily="66" charset="0"/>
              </a:rPr>
              <a:t>Tracers (Medical and Industrial)</a:t>
            </a:r>
          </a:p>
          <a:p>
            <a:pPr marL="342900" indent="-342900">
              <a:buFont typeface="Arial" panose="020B0604020202020204" pitchFamily="34" charset="0"/>
              <a:buChar char="•"/>
            </a:pPr>
            <a:r>
              <a:rPr lang="en-GB" sz="2400" dirty="0">
                <a:latin typeface="Comic Sans MS" panose="030F0702030302020204" pitchFamily="66" charset="0"/>
              </a:rPr>
              <a:t>Sterilization of materials</a:t>
            </a:r>
          </a:p>
        </p:txBody>
      </p:sp>
      <p:sp>
        <p:nvSpPr>
          <p:cNvPr id="23" name="Text Box 8">
            <a:extLst>
              <a:ext uri="{FF2B5EF4-FFF2-40B4-BE49-F238E27FC236}">
                <a16:creationId xmlns:a16="http://schemas.microsoft.com/office/drawing/2014/main" id="{9A50F22D-6A41-4BBA-947C-8B438C767EBC}"/>
              </a:ext>
            </a:extLst>
          </p:cNvPr>
          <p:cNvSpPr txBox="1">
            <a:spLocks noChangeArrowheads="1"/>
          </p:cNvSpPr>
          <p:nvPr/>
        </p:nvSpPr>
        <p:spPr bwMode="auto">
          <a:xfrm>
            <a:off x="303414" y="3652229"/>
            <a:ext cx="9280248" cy="461665"/>
          </a:xfrm>
          <a:prstGeom prst="rect">
            <a:avLst/>
          </a:prstGeom>
          <a:solidFill>
            <a:schemeClr val="bg1"/>
          </a:solidFill>
          <a:ln w="57150" cap="flat" cmpd="sng" algn="ctr">
            <a:solidFill>
              <a:schemeClr val="bg1"/>
            </a:solidFill>
            <a:prstDash val="solid"/>
            <a:miter lim="800000"/>
            <a:headEnd type="none" w="med" len="med"/>
            <a:tailEnd type="none" w="med" len="med"/>
          </a:ln>
          <a:effectLst/>
        </p:spPr>
        <p:txBody>
          <a:bodyPr wrap="square">
            <a:prstTxWarp prst="textNoShape">
              <a:avLst/>
            </a:prstTxWarp>
            <a:spAutoFit/>
          </a:bodyPr>
          <a:lstStyle/>
          <a:p>
            <a:r>
              <a:rPr lang="en-GB" sz="2400" dirty="0">
                <a:latin typeface="Comic Sans MS" panose="030F0702030302020204" pitchFamily="66" charset="0"/>
              </a:rPr>
              <a:t>So how do they work?</a:t>
            </a:r>
          </a:p>
        </p:txBody>
      </p:sp>
      <p:sp>
        <p:nvSpPr>
          <p:cNvPr id="24" name="Text Box 8">
            <a:extLst>
              <a:ext uri="{FF2B5EF4-FFF2-40B4-BE49-F238E27FC236}">
                <a16:creationId xmlns:a16="http://schemas.microsoft.com/office/drawing/2014/main" id="{1940DF20-9F39-4906-BA98-632AC276F814}"/>
              </a:ext>
            </a:extLst>
          </p:cNvPr>
          <p:cNvSpPr txBox="1">
            <a:spLocks noChangeArrowheads="1"/>
          </p:cNvSpPr>
          <p:nvPr/>
        </p:nvSpPr>
        <p:spPr bwMode="auto">
          <a:xfrm>
            <a:off x="303414" y="4391686"/>
            <a:ext cx="9280248" cy="830997"/>
          </a:xfrm>
          <a:prstGeom prst="rect">
            <a:avLst/>
          </a:prstGeom>
          <a:solidFill>
            <a:schemeClr val="bg1"/>
          </a:solidFill>
          <a:ln w="57150" cap="flat" cmpd="sng" algn="ctr">
            <a:solidFill>
              <a:schemeClr val="bg1"/>
            </a:solidFill>
            <a:prstDash val="solid"/>
            <a:miter lim="800000"/>
            <a:headEnd type="none" w="med" len="med"/>
            <a:tailEnd type="none" w="med" len="med"/>
          </a:ln>
          <a:effectLst/>
        </p:spPr>
        <p:txBody>
          <a:bodyPr wrap="square">
            <a:prstTxWarp prst="textNoShape">
              <a:avLst/>
            </a:prstTxWarp>
            <a:spAutoFit/>
          </a:bodyPr>
          <a:lstStyle/>
          <a:p>
            <a:pPr marL="342900" indent="-342900">
              <a:buFont typeface="Arial" panose="020B0604020202020204" pitchFamily="34" charset="0"/>
              <a:buChar char="•"/>
            </a:pPr>
            <a:r>
              <a:rPr lang="en-GB" sz="2400" dirty="0">
                <a:latin typeface="Comic Sans MS" panose="030F0702030302020204" pitchFamily="66" charset="0"/>
              </a:rPr>
              <a:t>Ionization</a:t>
            </a:r>
          </a:p>
          <a:p>
            <a:pPr marL="342900" indent="-342900">
              <a:buFont typeface="Arial" panose="020B0604020202020204" pitchFamily="34" charset="0"/>
              <a:buChar char="•"/>
            </a:pPr>
            <a:r>
              <a:rPr lang="en-GB" sz="2400" dirty="0">
                <a:latin typeface="Comic Sans MS" panose="030F0702030302020204" pitchFamily="66" charset="0"/>
              </a:rPr>
              <a:t>Absorption</a:t>
            </a:r>
          </a:p>
        </p:txBody>
      </p:sp>
    </p:spTree>
    <p:extLst>
      <p:ext uri="{BB962C8B-B14F-4D97-AF65-F5344CB8AC3E}">
        <p14:creationId xmlns:p14="http://schemas.microsoft.com/office/powerpoint/2010/main" val="2227742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FF6666"/>
          </a:solidFill>
        </p:spPr>
        <p:txBody>
          <a:bodyPr>
            <a:normAutofit/>
          </a:bodyPr>
          <a:lstStyle/>
          <a:p>
            <a:r>
              <a:rPr lang="en-GB" b="1" dirty="0">
                <a:solidFill>
                  <a:schemeClr val="bg1"/>
                </a:solidFill>
              </a:rPr>
              <a:t>Smoke Detector - Alpha</a:t>
            </a:r>
          </a:p>
        </p:txBody>
      </p:sp>
      <p:pic>
        <p:nvPicPr>
          <p:cNvPr id="7" name="Picture 4">
            <a:extLst>
              <a:ext uri="{FF2B5EF4-FFF2-40B4-BE49-F238E27FC236}">
                <a16:creationId xmlns:a16="http://schemas.microsoft.com/office/drawing/2014/main" id="{BB1173FA-70E3-45BB-A254-6721050711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203" y="1709244"/>
            <a:ext cx="4467486" cy="3591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a:extLst>
              <a:ext uri="{FF2B5EF4-FFF2-40B4-BE49-F238E27FC236}">
                <a16:creationId xmlns:a16="http://schemas.microsoft.com/office/drawing/2014/main" id="{08ED2E68-DFB3-4C8E-980E-AD9B6CC016A7}"/>
              </a:ext>
            </a:extLst>
          </p:cNvPr>
          <p:cNvSpPr/>
          <p:nvPr/>
        </p:nvSpPr>
        <p:spPr>
          <a:xfrm>
            <a:off x="4978026" y="1203126"/>
            <a:ext cx="6881771" cy="5262979"/>
          </a:xfrm>
          <a:prstGeom prst="rect">
            <a:avLst/>
          </a:prstGeom>
        </p:spPr>
        <p:txBody>
          <a:bodyPr wrap="square">
            <a:spAutoFit/>
          </a:bodyPr>
          <a:lstStyle/>
          <a:p>
            <a:r>
              <a:rPr lang="en-GB" sz="2400" dirty="0">
                <a:latin typeface="Comic Sans MS" panose="030F0702030302020204" pitchFamily="66" charset="0"/>
              </a:rPr>
              <a:t>The alpha particles pass between the two charged metal plates, causing air particles to ionise.</a:t>
            </a:r>
          </a:p>
          <a:p>
            <a:endParaRPr lang="en-GB" sz="2400" dirty="0">
              <a:latin typeface="Comic Sans MS" panose="030F0702030302020204" pitchFamily="66" charset="0"/>
            </a:endParaRPr>
          </a:p>
          <a:p>
            <a:r>
              <a:rPr lang="en-GB" sz="2400" dirty="0">
                <a:latin typeface="Comic Sans MS" panose="030F0702030302020204" pitchFamily="66" charset="0"/>
              </a:rPr>
              <a:t>The ions are attracted to the oppositely charged metal plates causing a current to flow.</a:t>
            </a:r>
          </a:p>
          <a:p>
            <a:endParaRPr lang="en-GB" sz="2400" dirty="0">
              <a:latin typeface="Comic Sans MS" panose="030F0702030302020204" pitchFamily="66" charset="0"/>
            </a:endParaRPr>
          </a:p>
          <a:p>
            <a:r>
              <a:rPr lang="en-GB" sz="2400" dirty="0">
                <a:latin typeface="Comic Sans MS" panose="030F0702030302020204" pitchFamily="66" charset="0"/>
              </a:rPr>
              <a:t>When smoke enters between the plates, some of the alpha particles</a:t>
            </a:r>
          </a:p>
          <a:p>
            <a:r>
              <a:rPr lang="en-GB" sz="2400" dirty="0">
                <a:latin typeface="Comic Sans MS" panose="030F0702030302020204" pitchFamily="66" charset="0"/>
              </a:rPr>
              <a:t>are absorbed causing less ionisation to take place.</a:t>
            </a:r>
          </a:p>
          <a:p>
            <a:endParaRPr lang="en-GB" sz="2400" dirty="0">
              <a:latin typeface="Comic Sans MS" panose="030F0702030302020204" pitchFamily="66" charset="0"/>
            </a:endParaRPr>
          </a:p>
          <a:p>
            <a:r>
              <a:rPr lang="en-GB" sz="2400" dirty="0">
                <a:latin typeface="Comic Sans MS" panose="030F0702030302020204" pitchFamily="66" charset="0"/>
              </a:rPr>
              <a:t>This means a smaller than normal current flows so the alarm sounds.</a:t>
            </a:r>
          </a:p>
        </p:txBody>
      </p:sp>
    </p:spTree>
    <p:extLst>
      <p:ext uri="{BB962C8B-B14F-4D97-AF65-F5344CB8AC3E}">
        <p14:creationId xmlns:p14="http://schemas.microsoft.com/office/powerpoint/2010/main" val="2890460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FF6666"/>
          </a:solidFill>
        </p:spPr>
        <p:txBody>
          <a:bodyPr>
            <a:normAutofit/>
          </a:bodyPr>
          <a:lstStyle/>
          <a:p>
            <a:r>
              <a:rPr lang="en-GB" b="1" dirty="0">
                <a:solidFill>
                  <a:schemeClr val="bg1"/>
                </a:solidFill>
              </a:rPr>
              <a:t>Smoke Detector – Alpha (Example)</a:t>
            </a:r>
          </a:p>
        </p:txBody>
      </p:sp>
      <p:sp>
        <p:nvSpPr>
          <p:cNvPr id="5" name="TextBox 4">
            <a:extLst>
              <a:ext uri="{FF2B5EF4-FFF2-40B4-BE49-F238E27FC236}">
                <a16:creationId xmlns:a16="http://schemas.microsoft.com/office/drawing/2014/main" id="{993C2A6F-DCE0-4E4A-A938-C15C79DF98DE}"/>
              </a:ext>
            </a:extLst>
          </p:cNvPr>
          <p:cNvSpPr txBox="1"/>
          <p:nvPr/>
        </p:nvSpPr>
        <p:spPr>
          <a:xfrm>
            <a:off x="7403077" y="1591573"/>
            <a:ext cx="808811" cy="369332"/>
          </a:xfrm>
          <a:prstGeom prst="rect">
            <a:avLst/>
          </a:prstGeom>
          <a:noFill/>
        </p:spPr>
        <p:txBody>
          <a:bodyPr wrap="none" rtlCol="0">
            <a:spAutoFit/>
          </a:bodyPr>
          <a:lstStyle/>
          <a:p>
            <a:pPr algn="ctr"/>
            <a:r>
              <a:rPr lang="en-GB" dirty="0"/>
              <a:t>Smoke</a:t>
            </a:r>
          </a:p>
        </p:txBody>
      </p:sp>
      <p:sp>
        <p:nvSpPr>
          <p:cNvPr id="6" name="Rectangle 5">
            <a:extLst>
              <a:ext uri="{FF2B5EF4-FFF2-40B4-BE49-F238E27FC236}">
                <a16:creationId xmlns:a16="http://schemas.microsoft.com/office/drawing/2014/main" id="{F411E97B-B1EF-4C72-BF46-67C28F4737E9}"/>
              </a:ext>
            </a:extLst>
          </p:cNvPr>
          <p:cNvSpPr/>
          <p:nvPr/>
        </p:nvSpPr>
        <p:spPr>
          <a:xfrm>
            <a:off x="1558152" y="4967836"/>
            <a:ext cx="1249056" cy="152215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BD52B18E-476C-4B15-8C51-F895D923093C}"/>
              </a:ext>
            </a:extLst>
          </p:cNvPr>
          <p:cNvSpPr txBox="1"/>
          <p:nvPr/>
        </p:nvSpPr>
        <p:spPr>
          <a:xfrm>
            <a:off x="1430136" y="1124504"/>
            <a:ext cx="4118628" cy="584775"/>
          </a:xfrm>
          <a:prstGeom prst="rect">
            <a:avLst/>
          </a:prstGeom>
          <a:noFill/>
        </p:spPr>
        <p:txBody>
          <a:bodyPr wrap="none" rtlCol="0">
            <a:spAutoFit/>
          </a:bodyPr>
          <a:lstStyle/>
          <a:p>
            <a:r>
              <a:rPr lang="en-GB" sz="3200" dirty="0"/>
              <a:t>Smoke Detector - Alpha</a:t>
            </a:r>
          </a:p>
        </p:txBody>
      </p:sp>
      <p:pic>
        <p:nvPicPr>
          <p:cNvPr id="10" name="Picture 2" descr="Image result for alpha particles in fire alarms">
            <a:extLst>
              <a:ext uri="{FF2B5EF4-FFF2-40B4-BE49-F238E27FC236}">
                <a16:creationId xmlns:a16="http://schemas.microsoft.com/office/drawing/2014/main" id="{F86041B7-6D26-47B8-A8B2-47ED0E4A3E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1390" y="4577557"/>
            <a:ext cx="5829300" cy="1704976"/>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a:extLst>
              <a:ext uri="{FF2B5EF4-FFF2-40B4-BE49-F238E27FC236}">
                <a16:creationId xmlns:a16="http://schemas.microsoft.com/office/drawing/2014/main" id="{CCAC96D1-7BBD-4408-827C-C49BE9EF701D}"/>
              </a:ext>
            </a:extLst>
          </p:cNvPr>
          <p:cNvGrpSpPr/>
          <p:nvPr/>
        </p:nvGrpSpPr>
        <p:grpSpPr>
          <a:xfrm>
            <a:off x="1430136" y="1913582"/>
            <a:ext cx="9051809" cy="2983870"/>
            <a:chOff x="12816" y="1995361"/>
            <a:chExt cx="9051809" cy="2983870"/>
          </a:xfrm>
        </p:grpSpPr>
        <p:pic>
          <p:nvPicPr>
            <p:cNvPr id="12" name="Picture 3">
              <a:extLst>
                <a:ext uri="{FF2B5EF4-FFF2-40B4-BE49-F238E27FC236}">
                  <a16:creationId xmlns:a16="http://schemas.microsoft.com/office/drawing/2014/main" id="{DC0492B2-CD3E-4D5B-91A7-742374C6E3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16" y="1995361"/>
              <a:ext cx="4576385" cy="2983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a:extLst>
                <a:ext uri="{FF2B5EF4-FFF2-40B4-BE49-F238E27FC236}">
                  <a16:creationId xmlns:a16="http://schemas.microsoft.com/office/drawing/2014/main" id="{D307806A-5CEF-43E9-85CE-D99276A493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8240" y="1995361"/>
              <a:ext cx="4576385" cy="2983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 name="TextBox 13">
            <a:extLst>
              <a:ext uri="{FF2B5EF4-FFF2-40B4-BE49-F238E27FC236}">
                <a16:creationId xmlns:a16="http://schemas.microsoft.com/office/drawing/2014/main" id="{DA46232E-70D3-477B-8039-5D47B9F29206}"/>
              </a:ext>
            </a:extLst>
          </p:cNvPr>
          <p:cNvSpPr txBox="1"/>
          <p:nvPr/>
        </p:nvSpPr>
        <p:spPr>
          <a:xfrm>
            <a:off x="1935742" y="5150147"/>
            <a:ext cx="679994" cy="523220"/>
          </a:xfrm>
          <a:prstGeom prst="rect">
            <a:avLst/>
          </a:prstGeom>
          <a:noFill/>
        </p:spPr>
        <p:txBody>
          <a:bodyPr wrap="none" rtlCol="0">
            <a:spAutoFit/>
          </a:bodyPr>
          <a:lstStyle/>
          <a:p>
            <a:r>
              <a:rPr lang="en-GB" sz="2800" dirty="0"/>
              <a:t>Am</a:t>
            </a:r>
          </a:p>
        </p:txBody>
      </p:sp>
      <p:sp>
        <p:nvSpPr>
          <p:cNvPr id="15" name="TextBox 14">
            <a:extLst>
              <a:ext uri="{FF2B5EF4-FFF2-40B4-BE49-F238E27FC236}">
                <a16:creationId xmlns:a16="http://schemas.microsoft.com/office/drawing/2014/main" id="{259A7509-0EF9-452D-A0E2-102BCF99ED68}"/>
              </a:ext>
            </a:extLst>
          </p:cNvPr>
          <p:cNvSpPr txBox="1"/>
          <p:nvPr/>
        </p:nvSpPr>
        <p:spPr>
          <a:xfrm>
            <a:off x="1667880" y="4986124"/>
            <a:ext cx="535724" cy="369332"/>
          </a:xfrm>
          <a:prstGeom prst="rect">
            <a:avLst/>
          </a:prstGeom>
          <a:noFill/>
        </p:spPr>
        <p:txBody>
          <a:bodyPr wrap="none" rtlCol="0">
            <a:spAutoFit/>
          </a:bodyPr>
          <a:lstStyle/>
          <a:p>
            <a:r>
              <a:rPr lang="en-GB" dirty="0"/>
              <a:t>241</a:t>
            </a:r>
          </a:p>
        </p:txBody>
      </p:sp>
      <p:sp>
        <p:nvSpPr>
          <p:cNvPr id="16" name="TextBox 15">
            <a:extLst>
              <a:ext uri="{FF2B5EF4-FFF2-40B4-BE49-F238E27FC236}">
                <a16:creationId xmlns:a16="http://schemas.microsoft.com/office/drawing/2014/main" id="{BDF81439-5867-440F-8A29-9FD2192223E7}"/>
              </a:ext>
            </a:extLst>
          </p:cNvPr>
          <p:cNvSpPr txBox="1"/>
          <p:nvPr/>
        </p:nvSpPr>
        <p:spPr>
          <a:xfrm>
            <a:off x="1781254" y="5448333"/>
            <a:ext cx="418704" cy="369332"/>
          </a:xfrm>
          <a:prstGeom prst="rect">
            <a:avLst/>
          </a:prstGeom>
          <a:noFill/>
        </p:spPr>
        <p:txBody>
          <a:bodyPr wrap="none" rtlCol="0">
            <a:spAutoFit/>
          </a:bodyPr>
          <a:lstStyle/>
          <a:p>
            <a:r>
              <a:rPr lang="en-GB" dirty="0"/>
              <a:t>95</a:t>
            </a:r>
          </a:p>
        </p:txBody>
      </p:sp>
      <p:sp>
        <p:nvSpPr>
          <p:cNvPr id="17" name="TextBox 16">
            <a:extLst>
              <a:ext uri="{FF2B5EF4-FFF2-40B4-BE49-F238E27FC236}">
                <a16:creationId xmlns:a16="http://schemas.microsoft.com/office/drawing/2014/main" id="{946B148A-9674-4D4E-9154-96E76D7161FF}"/>
              </a:ext>
            </a:extLst>
          </p:cNvPr>
          <p:cNvSpPr txBox="1"/>
          <p:nvPr/>
        </p:nvSpPr>
        <p:spPr>
          <a:xfrm>
            <a:off x="1669002" y="5817665"/>
            <a:ext cx="946734" cy="646331"/>
          </a:xfrm>
          <a:prstGeom prst="rect">
            <a:avLst/>
          </a:prstGeom>
          <a:noFill/>
        </p:spPr>
        <p:txBody>
          <a:bodyPr wrap="none" rtlCol="0">
            <a:spAutoFit/>
          </a:bodyPr>
          <a:lstStyle/>
          <a:p>
            <a:pPr algn="ctr"/>
            <a:r>
              <a:rPr lang="en-GB" dirty="0"/>
              <a:t>Half Life</a:t>
            </a:r>
          </a:p>
          <a:p>
            <a:pPr algn="ctr"/>
            <a:r>
              <a:rPr lang="en-GB" dirty="0"/>
              <a:t>432yrs</a:t>
            </a:r>
          </a:p>
        </p:txBody>
      </p:sp>
      <p:sp>
        <p:nvSpPr>
          <p:cNvPr id="18" name="TextBox 17">
            <a:extLst>
              <a:ext uri="{FF2B5EF4-FFF2-40B4-BE49-F238E27FC236}">
                <a16:creationId xmlns:a16="http://schemas.microsoft.com/office/drawing/2014/main" id="{39693633-9D64-45C0-91DF-BC23B1E47373}"/>
              </a:ext>
            </a:extLst>
          </p:cNvPr>
          <p:cNvSpPr txBox="1"/>
          <p:nvPr/>
        </p:nvSpPr>
        <p:spPr>
          <a:xfrm>
            <a:off x="1613016" y="4520798"/>
            <a:ext cx="1898280" cy="369332"/>
          </a:xfrm>
          <a:prstGeom prst="rect">
            <a:avLst/>
          </a:prstGeom>
          <a:solidFill>
            <a:schemeClr val="bg1"/>
          </a:solidFill>
        </p:spPr>
        <p:txBody>
          <a:bodyPr wrap="square" rtlCol="0">
            <a:spAutoFit/>
          </a:bodyPr>
          <a:lstStyle/>
          <a:p>
            <a:pPr algn="r"/>
            <a:r>
              <a:rPr lang="en-GB" dirty="0"/>
              <a:t>Americium - 241</a:t>
            </a:r>
          </a:p>
        </p:txBody>
      </p:sp>
      <p:sp>
        <p:nvSpPr>
          <p:cNvPr id="19" name="TextBox 18">
            <a:extLst>
              <a:ext uri="{FF2B5EF4-FFF2-40B4-BE49-F238E27FC236}">
                <a16:creationId xmlns:a16="http://schemas.microsoft.com/office/drawing/2014/main" id="{8EEFC8A2-AD74-4E07-8DF9-485196745982}"/>
              </a:ext>
            </a:extLst>
          </p:cNvPr>
          <p:cNvSpPr txBox="1"/>
          <p:nvPr/>
        </p:nvSpPr>
        <p:spPr>
          <a:xfrm>
            <a:off x="6087600" y="4440044"/>
            <a:ext cx="1898280" cy="369332"/>
          </a:xfrm>
          <a:prstGeom prst="rect">
            <a:avLst/>
          </a:prstGeom>
          <a:solidFill>
            <a:schemeClr val="bg1"/>
          </a:solidFill>
        </p:spPr>
        <p:txBody>
          <a:bodyPr wrap="square" rtlCol="0">
            <a:spAutoFit/>
          </a:bodyPr>
          <a:lstStyle/>
          <a:p>
            <a:pPr algn="r"/>
            <a:r>
              <a:rPr lang="en-GB" dirty="0"/>
              <a:t>Americium - 241</a:t>
            </a:r>
          </a:p>
        </p:txBody>
      </p:sp>
      <p:sp>
        <p:nvSpPr>
          <p:cNvPr id="20" name="Rectangle 19">
            <a:extLst>
              <a:ext uri="{FF2B5EF4-FFF2-40B4-BE49-F238E27FC236}">
                <a16:creationId xmlns:a16="http://schemas.microsoft.com/office/drawing/2014/main" id="{EC7E1148-ACF3-4790-BA83-24EEF12516BE}"/>
              </a:ext>
            </a:extLst>
          </p:cNvPr>
          <p:cNvSpPr/>
          <p:nvPr/>
        </p:nvSpPr>
        <p:spPr>
          <a:xfrm>
            <a:off x="5926354" y="1599547"/>
            <a:ext cx="4655760" cy="4798998"/>
          </a:xfrm>
          <a:prstGeom prst="rect">
            <a:avLst/>
          </a:prstGeom>
          <a:solidFill>
            <a:srgbClr val="F5F5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27" name="Straight Connector 26">
            <a:extLst>
              <a:ext uri="{FF2B5EF4-FFF2-40B4-BE49-F238E27FC236}">
                <a16:creationId xmlns:a16="http://schemas.microsoft.com/office/drawing/2014/main" id="{45C72579-8A70-468F-AC77-8CD51F1A6D6A}"/>
              </a:ext>
            </a:extLst>
          </p:cNvPr>
          <p:cNvCxnSpPr/>
          <p:nvPr/>
        </p:nvCxnSpPr>
        <p:spPr>
          <a:xfrm>
            <a:off x="5905560" y="1416891"/>
            <a:ext cx="0" cy="509138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7FBD0BB9-F692-400E-A721-93985FA7FF4E}"/>
              </a:ext>
            </a:extLst>
          </p:cNvPr>
          <p:cNvSpPr txBox="1"/>
          <p:nvPr/>
        </p:nvSpPr>
        <p:spPr>
          <a:xfrm>
            <a:off x="2828730" y="1591573"/>
            <a:ext cx="1132618" cy="369332"/>
          </a:xfrm>
          <a:prstGeom prst="rect">
            <a:avLst/>
          </a:prstGeom>
          <a:noFill/>
        </p:spPr>
        <p:txBody>
          <a:bodyPr wrap="none" rtlCol="0">
            <a:spAutoFit/>
          </a:bodyPr>
          <a:lstStyle/>
          <a:p>
            <a:pPr algn="ctr"/>
            <a:r>
              <a:rPr lang="en-GB" dirty="0"/>
              <a:t>No Smoke</a:t>
            </a:r>
          </a:p>
        </p:txBody>
      </p:sp>
    </p:spTree>
    <p:extLst>
      <p:ext uri="{BB962C8B-B14F-4D97-AF65-F5344CB8AC3E}">
        <p14:creationId xmlns:p14="http://schemas.microsoft.com/office/powerpoint/2010/main" val="197412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FF6666"/>
          </a:solidFill>
        </p:spPr>
        <p:txBody>
          <a:bodyPr>
            <a:normAutofit/>
          </a:bodyPr>
          <a:lstStyle/>
          <a:p>
            <a:r>
              <a:rPr lang="en-GB" b="1" dirty="0">
                <a:solidFill>
                  <a:schemeClr val="bg1"/>
                </a:solidFill>
              </a:rPr>
              <a:t>Thickness Monitoring - Beta</a:t>
            </a:r>
          </a:p>
        </p:txBody>
      </p:sp>
      <p:sp>
        <p:nvSpPr>
          <p:cNvPr id="5" name="Rectangle 4">
            <a:extLst>
              <a:ext uri="{FF2B5EF4-FFF2-40B4-BE49-F238E27FC236}">
                <a16:creationId xmlns:a16="http://schemas.microsoft.com/office/drawing/2014/main" id="{79126BE0-F1FD-40BF-BF94-67CD764E3264}"/>
              </a:ext>
            </a:extLst>
          </p:cNvPr>
          <p:cNvSpPr/>
          <p:nvPr/>
        </p:nvSpPr>
        <p:spPr>
          <a:xfrm>
            <a:off x="1048300" y="4074161"/>
            <a:ext cx="3456000" cy="1188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88BF05FA-BF3D-43C0-82A1-1895AF1A6F75}"/>
              </a:ext>
            </a:extLst>
          </p:cNvPr>
          <p:cNvSpPr/>
          <p:nvPr/>
        </p:nvSpPr>
        <p:spPr>
          <a:xfrm>
            <a:off x="4472166" y="4045658"/>
            <a:ext cx="3240000" cy="17580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11766B2-26BF-4B42-B006-741A84A23FED}"/>
              </a:ext>
            </a:extLst>
          </p:cNvPr>
          <p:cNvSpPr/>
          <p:nvPr/>
        </p:nvSpPr>
        <p:spPr>
          <a:xfrm>
            <a:off x="7709306" y="3943990"/>
            <a:ext cx="2520000" cy="37914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7" name="Group 16">
            <a:extLst>
              <a:ext uri="{FF2B5EF4-FFF2-40B4-BE49-F238E27FC236}">
                <a16:creationId xmlns:a16="http://schemas.microsoft.com/office/drawing/2014/main" id="{F78D22C1-3489-4679-A3B1-5955FE60B33C}"/>
              </a:ext>
            </a:extLst>
          </p:cNvPr>
          <p:cNvGrpSpPr/>
          <p:nvPr/>
        </p:nvGrpSpPr>
        <p:grpSpPr>
          <a:xfrm>
            <a:off x="3750643" y="2638492"/>
            <a:ext cx="1424763" cy="1424763"/>
            <a:chOff x="1488558" y="2551814"/>
            <a:chExt cx="1424763" cy="1424763"/>
          </a:xfrm>
        </p:grpSpPr>
        <p:sp>
          <p:nvSpPr>
            <p:cNvPr id="18" name="Oval 17">
              <a:extLst>
                <a:ext uri="{FF2B5EF4-FFF2-40B4-BE49-F238E27FC236}">
                  <a16:creationId xmlns:a16="http://schemas.microsoft.com/office/drawing/2014/main" id="{042577DC-6700-4755-911A-89336B2119BF}"/>
                </a:ext>
              </a:extLst>
            </p:cNvPr>
            <p:cNvSpPr/>
            <p:nvPr/>
          </p:nvSpPr>
          <p:spPr>
            <a:xfrm>
              <a:off x="1488558" y="2551814"/>
              <a:ext cx="1424763" cy="1424763"/>
            </a:xfrm>
            <a:prstGeom prst="ellipse">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Circular Arrow 11">
              <a:extLst>
                <a:ext uri="{FF2B5EF4-FFF2-40B4-BE49-F238E27FC236}">
                  <a16:creationId xmlns:a16="http://schemas.microsoft.com/office/drawing/2014/main" id="{89E4B29A-893F-4CC2-A32B-CC1C092BE4DC}"/>
                </a:ext>
              </a:extLst>
            </p:cNvPr>
            <p:cNvSpPr/>
            <p:nvPr/>
          </p:nvSpPr>
          <p:spPr>
            <a:xfrm>
              <a:off x="1550173" y="2613429"/>
              <a:ext cx="1301533" cy="1301533"/>
            </a:xfrm>
            <a:prstGeom prst="circular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20" name="Group 19">
            <a:extLst>
              <a:ext uri="{FF2B5EF4-FFF2-40B4-BE49-F238E27FC236}">
                <a16:creationId xmlns:a16="http://schemas.microsoft.com/office/drawing/2014/main" id="{4B676B33-2BB8-4261-913B-74B237E02563}"/>
              </a:ext>
            </a:extLst>
          </p:cNvPr>
          <p:cNvGrpSpPr/>
          <p:nvPr/>
        </p:nvGrpSpPr>
        <p:grpSpPr>
          <a:xfrm>
            <a:off x="4074934" y="1882695"/>
            <a:ext cx="776179" cy="1839503"/>
            <a:chOff x="3019857" y="1882695"/>
            <a:chExt cx="776179" cy="1839503"/>
          </a:xfrm>
        </p:grpSpPr>
        <p:sp>
          <p:nvSpPr>
            <p:cNvPr id="21" name="Flowchart: Delay 10">
              <a:extLst>
                <a:ext uri="{FF2B5EF4-FFF2-40B4-BE49-F238E27FC236}">
                  <a16:creationId xmlns:a16="http://schemas.microsoft.com/office/drawing/2014/main" id="{638F0937-4967-46CB-B020-F1A8452AD6E9}"/>
                </a:ext>
              </a:extLst>
            </p:cNvPr>
            <p:cNvSpPr/>
            <p:nvPr/>
          </p:nvSpPr>
          <p:spPr>
            <a:xfrm rot="5400000">
              <a:off x="2488195" y="2414357"/>
              <a:ext cx="1839503" cy="776179"/>
            </a:xfrm>
            <a:custGeom>
              <a:avLst/>
              <a:gdLst>
                <a:gd name="connsiteX0" fmla="*/ 0 w 776177"/>
                <a:gd name="connsiteY0" fmla="*/ 0 h 776177"/>
                <a:gd name="connsiteX1" fmla="*/ 388089 w 776177"/>
                <a:gd name="connsiteY1" fmla="*/ 0 h 776177"/>
                <a:gd name="connsiteX2" fmla="*/ 776178 w 776177"/>
                <a:gd name="connsiteY2" fmla="*/ 388089 h 776177"/>
                <a:gd name="connsiteX3" fmla="*/ 388089 w 776177"/>
                <a:gd name="connsiteY3" fmla="*/ 776178 h 776177"/>
                <a:gd name="connsiteX4" fmla="*/ 0 w 776177"/>
                <a:gd name="connsiteY4" fmla="*/ 776177 h 776177"/>
                <a:gd name="connsiteX5" fmla="*/ 0 w 776177"/>
                <a:gd name="connsiteY5" fmla="*/ 0 h 776177"/>
                <a:gd name="connsiteX0" fmla="*/ 0 w 1839503"/>
                <a:gd name="connsiteY0" fmla="*/ 8935 h 776178"/>
                <a:gd name="connsiteX1" fmla="*/ 1451414 w 1839503"/>
                <a:gd name="connsiteY1" fmla="*/ 0 h 776178"/>
                <a:gd name="connsiteX2" fmla="*/ 1839503 w 1839503"/>
                <a:gd name="connsiteY2" fmla="*/ 388089 h 776178"/>
                <a:gd name="connsiteX3" fmla="*/ 1451414 w 1839503"/>
                <a:gd name="connsiteY3" fmla="*/ 776178 h 776178"/>
                <a:gd name="connsiteX4" fmla="*/ 1063325 w 1839503"/>
                <a:gd name="connsiteY4" fmla="*/ 776177 h 776178"/>
                <a:gd name="connsiteX5" fmla="*/ 0 w 1839503"/>
                <a:gd name="connsiteY5" fmla="*/ 8935 h 776178"/>
                <a:gd name="connsiteX0" fmla="*/ 0 w 1839503"/>
                <a:gd name="connsiteY0" fmla="*/ 0 h 776179"/>
                <a:gd name="connsiteX1" fmla="*/ 1451414 w 1839503"/>
                <a:gd name="connsiteY1" fmla="*/ 1 h 776179"/>
                <a:gd name="connsiteX2" fmla="*/ 1839503 w 1839503"/>
                <a:gd name="connsiteY2" fmla="*/ 388090 h 776179"/>
                <a:gd name="connsiteX3" fmla="*/ 1451414 w 1839503"/>
                <a:gd name="connsiteY3" fmla="*/ 776179 h 776179"/>
                <a:gd name="connsiteX4" fmla="*/ 1063325 w 1839503"/>
                <a:gd name="connsiteY4" fmla="*/ 776178 h 776179"/>
                <a:gd name="connsiteX5" fmla="*/ 0 w 1839503"/>
                <a:gd name="connsiteY5" fmla="*/ 0 h 776179"/>
                <a:gd name="connsiteX0" fmla="*/ 0 w 1839503"/>
                <a:gd name="connsiteY0" fmla="*/ 0 h 782135"/>
                <a:gd name="connsiteX1" fmla="*/ 1451414 w 1839503"/>
                <a:gd name="connsiteY1" fmla="*/ 1 h 782135"/>
                <a:gd name="connsiteX2" fmla="*/ 1839503 w 1839503"/>
                <a:gd name="connsiteY2" fmla="*/ 388090 h 782135"/>
                <a:gd name="connsiteX3" fmla="*/ 1451414 w 1839503"/>
                <a:gd name="connsiteY3" fmla="*/ 776179 h 782135"/>
                <a:gd name="connsiteX4" fmla="*/ 5957 w 1839503"/>
                <a:gd name="connsiteY4" fmla="*/ 782135 h 782135"/>
                <a:gd name="connsiteX5" fmla="*/ 0 w 1839503"/>
                <a:gd name="connsiteY5" fmla="*/ 0 h 782135"/>
                <a:gd name="connsiteX0" fmla="*/ 0 w 1839503"/>
                <a:gd name="connsiteY0" fmla="*/ 0 h 776179"/>
                <a:gd name="connsiteX1" fmla="*/ 1451414 w 1839503"/>
                <a:gd name="connsiteY1" fmla="*/ 1 h 776179"/>
                <a:gd name="connsiteX2" fmla="*/ 1839503 w 1839503"/>
                <a:gd name="connsiteY2" fmla="*/ 388090 h 776179"/>
                <a:gd name="connsiteX3" fmla="*/ 1451414 w 1839503"/>
                <a:gd name="connsiteY3" fmla="*/ 776179 h 776179"/>
                <a:gd name="connsiteX4" fmla="*/ 5957 w 1839503"/>
                <a:gd name="connsiteY4" fmla="*/ 776178 h 776179"/>
                <a:gd name="connsiteX5" fmla="*/ 0 w 1839503"/>
                <a:gd name="connsiteY5" fmla="*/ 0 h 77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9503" h="776179">
                  <a:moveTo>
                    <a:pt x="0" y="0"/>
                  </a:moveTo>
                  <a:lnTo>
                    <a:pt x="1451414" y="1"/>
                  </a:lnTo>
                  <a:cubicBezTo>
                    <a:pt x="1665750" y="1"/>
                    <a:pt x="1839503" y="173754"/>
                    <a:pt x="1839503" y="388090"/>
                  </a:cubicBezTo>
                  <a:cubicBezTo>
                    <a:pt x="1839503" y="602426"/>
                    <a:pt x="1665750" y="776179"/>
                    <a:pt x="1451414" y="776179"/>
                  </a:cubicBezTo>
                  <a:lnTo>
                    <a:pt x="5957" y="776178"/>
                  </a:lnTo>
                  <a:cubicBezTo>
                    <a:pt x="3971" y="515466"/>
                    <a:pt x="1986" y="260712"/>
                    <a:pt x="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3BF97678-9B51-4191-A285-F94CEADA7113}"/>
                </a:ext>
              </a:extLst>
            </p:cNvPr>
            <p:cNvSpPr/>
            <p:nvPr/>
          </p:nvSpPr>
          <p:spPr>
            <a:xfrm>
              <a:off x="3184664" y="3127590"/>
              <a:ext cx="446567" cy="446567"/>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a:extLst>
              <a:ext uri="{FF2B5EF4-FFF2-40B4-BE49-F238E27FC236}">
                <a16:creationId xmlns:a16="http://schemas.microsoft.com/office/drawing/2014/main" id="{410F3C01-3E0D-4940-A9F4-469FBD1BE69A}"/>
              </a:ext>
            </a:extLst>
          </p:cNvPr>
          <p:cNvGrpSpPr/>
          <p:nvPr/>
        </p:nvGrpSpPr>
        <p:grpSpPr>
          <a:xfrm>
            <a:off x="3750642" y="4202866"/>
            <a:ext cx="1424763" cy="1424763"/>
            <a:chOff x="1488558" y="2551814"/>
            <a:chExt cx="1424763" cy="1424763"/>
          </a:xfrm>
        </p:grpSpPr>
        <p:sp>
          <p:nvSpPr>
            <p:cNvPr id="24" name="Oval 23">
              <a:extLst>
                <a:ext uri="{FF2B5EF4-FFF2-40B4-BE49-F238E27FC236}">
                  <a16:creationId xmlns:a16="http://schemas.microsoft.com/office/drawing/2014/main" id="{CBC468CC-79CD-4B05-9E4D-E4D588780301}"/>
                </a:ext>
              </a:extLst>
            </p:cNvPr>
            <p:cNvSpPr/>
            <p:nvPr/>
          </p:nvSpPr>
          <p:spPr>
            <a:xfrm>
              <a:off x="1488558" y="2551814"/>
              <a:ext cx="1424763" cy="1424763"/>
            </a:xfrm>
            <a:prstGeom prst="ellipse">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Circular Arrow 15">
              <a:extLst>
                <a:ext uri="{FF2B5EF4-FFF2-40B4-BE49-F238E27FC236}">
                  <a16:creationId xmlns:a16="http://schemas.microsoft.com/office/drawing/2014/main" id="{D5148FD8-99FF-4E86-AA65-393DA9E2E0DB}"/>
                </a:ext>
              </a:extLst>
            </p:cNvPr>
            <p:cNvSpPr/>
            <p:nvPr/>
          </p:nvSpPr>
          <p:spPr>
            <a:xfrm flipV="1">
              <a:off x="1550173" y="2613429"/>
              <a:ext cx="1301533" cy="1301533"/>
            </a:xfrm>
            <a:prstGeom prst="circular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26" name="Group 25">
            <a:extLst>
              <a:ext uri="{FF2B5EF4-FFF2-40B4-BE49-F238E27FC236}">
                <a16:creationId xmlns:a16="http://schemas.microsoft.com/office/drawing/2014/main" id="{40DCBFC8-BAA2-412E-A128-A26E5757C8F5}"/>
              </a:ext>
            </a:extLst>
          </p:cNvPr>
          <p:cNvGrpSpPr/>
          <p:nvPr/>
        </p:nvGrpSpPr>
        <p:grpSpPr>
          <a:xfrm>
            <a:off x="4074933" y="4507773"/>
            <a:ext cx="776179" cy="1839503"/>
            <a:chOff x="3019856" y="4507773"/>
            <a:chExt cx="776179" cy="1839503"/>
          </a:xfrm>
        </p:grpSpPr>
        <p:sp>
          <p:nvSpPr>
            <p:cNvPr id="27" name="Flowchart: Delay 10">
              <a:extLst>
                <a:ext uri="{FF2B5EF4-FFF2-40B4-BE49-F238E27FC236}">
                  <a16:creationId xmlns:a16="http://schemas.microsoft.com/office/drawing/2014/main" id="{D35B075E-423D-43DE-B3C1-47CE716E9BEA}"/>
                </a:ext>
              </a:extLst>
            </p:cNvPr>
            <p:cNvSpPr/>
            <p:nvPr/>
          </p:nvSpPr>
          <p:spPr>
            <a:xfrm rot="16200000" flipV="1">
              <a:off x="2488194" y="5039435"/>
              <a:ext cx="1839503" cy="776179"/>
            </a:xfrm>
            <a:custGeom>
              <a:avLst/>
              <a:gdLst>
                <a:gd name="connsiteX0" fmla="*/ 0 w 776177"/>
                <a:gd name="connsiteY0" fmla="*/ 0 h 776177"/>
                <a:gd name="connsiteX1" fmla="*/ 388089 w 776177"/>
                <a:gd name="connsiteY1" fmla="*/ 0 h 776177"/>
                <a:gd name="connsiteX2" fmla="*/ 776178 w 776177"/>
                <a:gd name="connsiteY2" fmla="*/ 388089 h 776177"/>
                <a:gd name="connsiteX3" fmla="*/ 388089 w 776177"/>
                <a:gd name="connsiteY3" fmla="*/ 776178 h 776177"/>
                <a:gd name="connsiteX4" fmla="*/ 0 w 776177"/>
                <a:gd name="connsiteY4" fmla="*/ 776177 h 776177"/>
                <a:gd name="connsiteX5" fmla="*/ 0 w 776177"/>
                <a:gd name="connsiteY5" fmla="*/ 0 h 776177"/>
                <a:gd name="connsiteX0" fmla="*/ 0 w 1839503"/>
                <a:gd name="connsiteY0" fmla="*/ 8935 h 776178"/>
                <a:gd name="connsiteX1" fmla="*/ 1451414 w 1839503"/>
                <a:gd name="connsiteY1" fmla="*/ 0 h 776178"/>
                <a:gd name="connsiteX2" fmla="*/ 1839503 w 1839503"/>
                <a:gd name="connsiteY2" fmla="*/ 388089 h 776178"/>
                <a:gd name="connsiteX3" fmla="*/ 1451414 w 1839503"/>
                <a:gd name="connsiteY3" fmla="*/ 776178 h 776178"/>
                <a:gd name="connsiteX4" fmla="*/ 1063325 w 1839503"/>
                <a:gd name="connsiteY4" fmla="*/ 776177 h 776178"/>
                <a:gd name="connsiteX5" fmla="*/ 0 w 1839503"/>
                <a:gd name="connsiteY5" fmla="*/ 8935 h 776178"/>
                <a:gd name="connsiteX0" fmla="*/ 0 w 1839503"/>
                <a:gd name="connsiteY0" fmla="*/ 0 h 776179"/>
                <a:gd name="connsiteX1" fmla="*/ 1451414 w 1839503"/>
                <a:gd name="connsiteY1" fmla="*/ 1 h 776179"/>
                <a:gd name="connsiteX2" fmla="*/ 1839503 w 1839503"/>
                <a:gd name="connsiteY2" fmla="*/ 388090 h 776179"/>
                <a:gd name="connsiteX3" fmla="*/ 1451414 w 1839503"/>
                <a:gd name="connsiteY3" fmla="*/ 776179 h 776179"/>
                <a:gd name="connsiteX4" fmla="*/ 1063325 w 1839503"/>
                <a:gd name="connsiteY4" fmla="*/ 776178 h 776179"/>
                <a:gd name="connsiteX5" fmla="*/ 0 w 1839503"/>
                <a:gd name="connsiteY5" fmla="*/ 0 h 776179"/>
                <a:gd name="connsiteX0" fmla="*/ 0 w 1839503"/>
                <a:gd name="connsiteY0" fmla="*/ 0 h 782135"/>
                <a:gd name="connsiteX1" fmla="*/ 1451414 w 1839503"/>
                <a:gd name="connsiteY1" fmla="*/ 1 h 782135"/>
                <a:gd name="connsiteX2" fmla="*/ 1839503 w 1839503"/>
                <a:gd name="connsiteY2" fmla="*/ 388090 h 782135"/>
                <a:gd name="connsiteX3" fmla="*/ 1451414 w 1839503"/>
                <a:gd name="connsiteY3" fmla="*/ 776179 h 782135"/>
                <a:gd name="connsiteX4" fmla="*/ 5957 w 1839503"/>
                <a:gd name="connsiteY4" fmla="*/ 782135 h 782135"/>
                <a:gd name="connsiteX5" fmla="*/ 0 w 1839503"/>
                <a:gd name="connsiteY5" fmla="*/ 0 h 782135"/>
                <a:gd name="connsiteX0" fmla="*/ 0 w 1839503"/>
                <a:gd name="connsiteY0" fmla="*/ 0 h 776179"/>
                <a:gd name="connsiteX1" fmla="*/ 1451414 w 1839503"/>
                <a:gd name="connsiteY1" fmla="*/ 1 h 776179"/>
                <a:gd name="connsiteX2" fmla="*/ 1839503 w 1839503"/>
                <a:gd name="connsiteY2" fmla="*/ 388090 h 776179"/>
                <a:gd name="connsiteX3" fmla="*/ 1451414 w 1839503"/>
                <a:gd name="connsiteY3" fmla="*/ 776179 h 776179"/>
                <a:gd name="connsiteX4" fmla="*/ 5957 w 1839503"/>
                <a:gd name="connsiteY4" fmla="*/ 776178 h 776179"/>
                <a:gd name="connsiteX5" fmla="*/ 0 w 1839503"/>
                <a:gd name="connsiteY5" fmla="*/ 0 h 77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9503" h="776179">
                  <a:moveTo>
                    <a:pt x="0" y="0"/>
                  </a:moveTo>
                  <a:lnTo>
                    <a:pt x="1451414" y="1"/>
                  </a:lnTo>
                  <a:cubicBezTo>
                    <a:pt x="1665750" y="1"/>
                    <a:pt x="1839503" y="173754"/>
                    <a:pt x="1839503" y="388090"/>
                  </a:cubicBezTo>
                  <a:cubicBezTo>
                    <a:pt x="1839503" y="602426"/>
                    <a:pt x="1665750" y="776179"/>
                    <a:pt x="1451414" y="776179"/>
                  </a:cubicBezTo>
                  <a:lnTo>
                    <a:pt x="5957" y="776178"/>
                  </a:lnTo>
                  <a:cubicBezTo>
                    <a:pt x="3971" y="515466"/>
                    <a:pt x="1986" y="260712"/>
                    <a:pt x="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B8F4CEE9-CF1F-4925-84FE-8DDB6CB30B1F}"/>
                </a:ext>
              </a:extLst>
            </p:cNvPr>
            <p:cNvSpPr/>
            <p:nvPr/>
          </p:nvSpPr>
          <p:spPr>
            <a:xfrm>
              <a:off x="3184663" y="4691964"/>
              <a:ext cx="446567" cy="446567"/>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28">
            <a:extLst>
              <a:ext uri="{FF2B5EF4-FFF2-40B4-BE49-F238E27FC236}">
                <a16:creationId xmlns:a16="http://schemas.microsoft.com/office/drawing/2014/main" id="{A286F5F9-7B0E-4CAD-8EE6-4BD14DAC64F1}"/>
              </a:ext>
            </a:extLst>
          </p:cNvPr>
          <p:cNvGrpSpPr/>
          <p:nvPr/>
        </p:nvGrpSpPr>
        <p:grpSpPr>
          <a:xfrm>
            <a:off x="7002697" y="2608223"/>
            <a:ext cx="1424763" cy="1424763"/>
            <a:chOff x="1488558" y="2551814"/>
            <a:chExt cx="1424763" cy="1424763"/>
          </a:xfrm>
        </p:grpSpPr>
        <p:sp>
          <p:nvSpPr>
            <p:cNvPr id="30" name="Oval 29">
              <a:extLst>
                <a:ext uri="{FF2B5EF4-FFF2-40B4-BE49-F238E27FC236}">
                  <a16:creationId xmlns:a16="http://schemas.microsoft.com/office/drawing/2014/main" id="{26BEF56F-25B8-4A89-8F9A-09B4DA4DB2BC}"/>
                </a:ext>
              </a:extLst>
            </p:cNvPr>
            <p:cNvSpPr/>
            <p:nvPr/>
          </p:nvSpPr>
          <p:spPr>
            <a:xfrm>
              <a:off x="1488558" y="2551814"/>
              <a:ext cx="1424763" cy="1424763"/>
            </a:xfrm>
            <a:prstGeom prst="ellipse">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Circular Arrow 20">
              <a:extLst>
                <a:ext uri="{FF2B5EF4-FFF2-40B4-BE49-F238E27FC236}">
                  <a16:creationId xmlns:a16="http://schemas.microsoft.com/office/drawing/2014/main" id="{632B6EA3-AA93-442C-AB85-BB3521F46D07}"/>
                </a:ext>
              </a:extLst>
            </p:cNvPr>
            <p:cNvSpPr/>
            <p:nvPr/>
          </p:nvSpPr>
          <p:spPr>
            <a:xfrm>
              <a:off x="1550173" y="2613429"/>
              <a:ext cx="1301533" cy="1301533"/>
            </a:xfrm>
            <a:prstGeom prst="circular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32" name="Group 31">
            <a:extLst>
              <a:ext uri="{FF2B5EF4-FFF2-40B4-BE49-F238E27FC236}">
                <a16:creationId xmlns:a16="http://schemas.microsoft.com/office/drawing/2014/main" id="{54F0FA89-1E73-49F8-8D9F-0E8BE5ABFE03}"/>
              </a:ext>
            </a:extLst>
          </p:cNvPr>
          <p:cNvGrpSpPr/>
          <p:nvPr/>
        </p:nvGrpSpPr>
        <p:grpSpPr>
          <a:xfrm>
            <a:off x="7326988" y="1852426"/>
            <a:ext cx="776179" cy="1839503"/>
            <a:chOff x="6271911" y="1852426"/>
            <a:chExt cx="776179" cy="1839503"/>
          </a:xfrm>
        </p:grpSpPr>
        <p:sp>
          <p:nvSpPr>
            <p:cNvPr id="33" name="Flowchart: Delay 10">
              <a:extLst>
                <a:ext uri="{FF2B5EF4-FFF2-40B4-BE49-F238E27FC236}">
                  <a16:creationId xmlns:a16="http://schemas.microsoft.com/office/drawing/2014/main" id="{CBC8648B-A6B0-4B21-93E7-9DF5D9D583F9}"/>
                </a:ext>
              </a:extLst>
            </p:cNvPr>
            <p:cNvSpPr/>
            <p:nvPr/>
          </p:nvSpPr>
          <p:spPr>
            <a:xfrm rot="5400000">
              <a:off x="5740249" y="2384088"/>
              <a:ext cx="1839503" cy="776179"/>
            </a:xfrm>
            <a:custGeom>
              <a:avLst/>
              <a:gdLst>
                <a:gd name="connsiteX0" fmla="*/ 0 w 776177"/>
                <a:gd name="connsiteY0" fmla="*/ 0 h 776177"/>
                <a:gd name="connsiteX1" fmla="*/ 388089 w 776177"/>
                <a:gd name="connsiteY1" fmla="*/ 0 h 776177"/>
                <a:gd name="connsiteX2" fmla="*/ 776178 w 776177"/>
                <a:gd name="connsiteY2" fmla="*/ 388089 h 776177"/>
                <a:gd name="connsiteX3" fmla="*/ 388089 w 776177"/>
                <a:gd name="connsiteY3" fmla="*/ 776178 h 776177"/>
                <a:gd name="connsiteX4" fmla="*/ 0 w 776177"/>
                <a:gd name="connsiteY4" fmla="*/ 776177 h 776177"/>
                <a:gd name="connsiteX5" fmla="*/ 0 w 776177"/>
                <a:gd name="connsiteY5" fmla="*/ 0 h 776177"/>
                <a:gd name="connsiteX0" fmla="*/ 0 w 1839503"/>
                <a:gd name="connsiteY0" fmla="*/ 8935 h 776178"/>
                <a:gd name="connsiteX1" fmla="*/ 1451414 w 1839503"/>
                <a:gd name="connsiteY1" fmla="*/ 0 h 776178"/>
                <a:gd name="connsiteX2" fmla="*/ 1839503 w 1839503"/>
                <a:gd name="connsiteY2" fmla="*/ 388089 h 776178"/>
                <a:gd name="connsiteX3" fmla="*/ 1451414 w 1839503"/>
                <a:gd name="connsiteY3" fmla="*/ 776178 h 776178"/>
                <a:gd name="connsiteX4" fmla="*/ 1063325 w 1839503"/>
                <a:gd name="connsiteY4" fmla="*/ 776177 h 776178"/>
                <a:gd name="connsiteX5" fmla="*/ 0 w 1839503"/>
                <a:gd name="connsiteY5" fmla="*/ 8935 h 776178"/>
                <a:gd name="connsiteX0" fmla="*/ 0 w 1839503"/>
                <a:gd name="connsiteY0" fmla="*/ 0 h 776179"/>
                <a:gd name="connsiteX1" fmla="*/ 1451414 w 1839503"/>
                <a:gd name="connsiteY1" fmla="*/ 1 h 776179"/>
                <a:gd name="connsiteX2" fmla="*/ 1839503 w 1839503"/>
                <a:gd name="connsiteY2" fmla="*/ 388090 h 776179"/>
                <a:gd name="connsiteX3" fmla="*/ 1451414 w 1839503"/>
                <a:gd name="connsiteY3" fmla="*/ 776179 h 776179"/>
                <a:gd name="connsiteX4" fmla="*/ 1063325 w 1839503"/>
                <a:gd name="connsiteY4" fmla="*/ 776178 h 776179"/>
                <a:gd name="connsiteX5" fmla="*/ 0 w 1839503"/>
                <a:gd name="connsiteY5" fmla="*/ 0 h 776179"/>
                <a:gd name="connsiteX0" fmla="*/ 0 w 1839503"/>
                <a:gd name="connsiteY0" fmla="*/ 0 h 782135"/>
                <a:gd name="connsiteX1" fmla="*/ 1451414 w 1839503"/>
                <a:gd name="connsiteY1" fmla="*/ 1 h 782135"/>
                <a:gd name="connsiteX2" fmla="*/ 1839503 w 1839503"/>
                <a:gd name="connsiteY2" fmla="*/ 388090 h 782135"/>
                <a:gd name="connsiteX3" fmla="*/ 1451414 w 1839503"/>
                <a:gd name="connsiteY3" fmla="*/ 776179 h 782135"/>
                <a:gd name="connsiteX4" fmla="*/ 5957 w 1839503"/>
                <a:gd name="connsiteY4" fmla="*/ 782135 h 782135"/>
                <a:gd name="connsiteX5" fmla="*/ 0 w 1839503"/>
                <a:gd name="connsiteY5" fmla="*/ 0 h 782135"/>
                <a:gd name="connsiteX0" fmla="*/ 0 w 1839503"/>
                <a:gd name="connsiteY0" fmla="*/ 0 h 776179"/>
                <a:gd name="connsiteX1" fmla="*/ 1451414 w 1839503"/>
                <a:gd name="connsiteY1" fmla="*/ 1 h 776179"/>
                <a:gd name="connsiteX2" fmla="*/ 1839503 w 1839503"/>
                <a:gd name="connsiteY2" fmla="*/ 388090 h 776179"/>
                <a:gd name="connsiteX3" fmla="*/ 1451414 w 1839503"/>
                <a:gd name="connsiteY3" fmla="*/ 776179 h 776179"/>
                <a:gd name="connsiteX4" fmla="*/ 5957 w 1839503"/>
                <a:gd name="connsiteY4" fmla="*/ 776178 h 776179"/>
                <a:gd name="connsiteX5" fmla="*/ 0 w 1839503"/>
                <a:gd name="connsiteY5" fmla="*/ 0 h 77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9503" h="776179">
                  <a:moveTo>
                    <a:pt x="0" y="0"/>
                  </a:moveTo>
                  <a:lnTo>
                    <a:pt x="1451414" y="1"/>
                  </a:lnTo>
                  <a:cubicBezTo>
                    <a:pt x="1665750" y="1"/>
                    <a:pt x="1839503" y="173754"/>
                    <a:pt x="1839503" y="388090"/>
                  </a:cubicBezTo>
                  <a:cubicBezTo>
                    <a:pt x="1839503" y="602426"/>
                    <a:pt x="1665750" y="776179"/>
                    <a:pt x="1451414" y="776179"/>
                  </a:cubicBezTo>
                  <a:lnTo>
                    <a:pt x="5957" y="776178"/>
                  </a:lnTo>
                  <a:cubicBezTo>
                    <a:pt x="3971" y="515466"/>
                    <a:pt x="1986" y="260712"/>
                    <a:pt x="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6C450741-F771-4C50-B4E2-B223867878CB}"/>
                </a:ext>
              </a:extLst>
            </p:cNvPr>
            <p:cNvSpPr/>
            <p:nvPr/>
          </p:nvSpPr>
          <p:spPr>
            <a:xfrm>
              <a:off x="6436718" y="3097321"/>
              <a:ext cx="446567" cy="446567"/>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5" name="Group 34">
            <a:extLst>
              <a:ext uri="{FF2B5EF4-FFF2-40B4-BE49-F238E27FC236}">
                <a16:creationId xmlns:a16="http://schemas.microsoft.com/office/drawing/2014/main" id="{26411D16-F36B-459C-A026-B60DF50529BA}"/>
              </a:ext>
            </a:extLst>
          </p:cNvPr>
          <p:cNvGrpSpPr/>
          <p:nvPr/>
        </p:nvGrpSpPr>
        <p:grpSpPr>
          <a:xfrm>
            <a:off x="7002696" y="4229684"/>
            <a:ext cx="1424763" cy="1424763"/>
            <a:chOff x="1488558" y="2551814"/>
            <a:chExt cx="1424763" cy="1424763"/>
          </a:xfrm>
        </p:grpSpPr>
        <p:sp>
          <p:nvSpPr>
            <p:cNvPr id="36" name="Oval 35">
              <a:extLst>
                <a:ext uri="{FF2B5EF4-FFF2-40B4-BE49-F238E27FC236}">
                  <a16:creationId xmlns:a16="http://schemas.microsoft.com/office/drawing/2014/main" id="{CDDF4EB7-CF20-4276-B013-3AFB2163E039}"/>
                </a:ext>
              </a:extLst>
            </p:cNvPr>
            <p:cNvSpPr/>
            <p:nvPr/>
          </p:nvSpPr>
          <p:spPr>
            <a:xfrm>
              <a:off x="1488558" y="2551814"/>
              <a:ext cx="1424763" cy="1424763"/>
            </a:xfrm>
            <a:prstGeom prst="ellipse">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Circular Arrow 25">
              <a:extLst>
                <a:ext uri="{FF2B5EF4-FFF2-40B4-BE49-F238E27FC236}">
                  <a16:creationId xmlns:a16="http://schemas.microsoft.com/office/drawing/2014/main" id="{44403E9D-06C1-4F18-80B3-50557C0AF246}"/>
                </a:ext>
              </a:extLst>
            </p:cNvPr>
            <p:cNvSpPr/>
            <p:nvPr/>
          </p:nvSpPr>
          <p:spPr>
            <a:xfrm flipV="1">
              <a:off x="1550173" y="2613429"/>
              <a:ext cx="1301533" cy="1301533"/>
            </a:xfrm>
            <a:prstGeom prst="circular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38" name="Group 37">
            <a:extLst>
              <a:ext uri="{FF2B5EF4-FFF2-40B4-BE49-F238E27FC236}">
                <a16:creationId xmlns:a16="http://schemas.microsoft.com/office/drawing/2014/main" id="{3DD0A9AF-D9E0-4CA7-963A-B23657B14EB7}"/>
              </a:ext>
            </a:extLst>
          </p:cNvPr>
          <p:cNvGrpSpPr/>
          <p:nvPr/>
        </p:nvGrpSpPr>
        <p:grpSpPr>
          <a:xfrm>
            <a:off x="7326987" y="4534591"/>
            <a:ext cx="776179" cy="1839503"/>
            <a:chOff x="6271910" y="4534591"/>
            <a:chExt cx="776179" cy="1839503"/>
          </a:xfrm>
        </p:grpSpPr>
        <p:sp>
          <p:nvSpPr>
            <p:cNvPr id="39" name="Flowchart: Delay 10">
              <a:extLst>
                <a:ext uri="{FF2B5EF4-FFF2-40B4-BE49-F238E27FC236}">
                  <a16:creationId xmlns:a16="http://schemas.microsoft.com/office/drawing/2014/main" id="{09E700EF-48F0-4B73-AE24-9483B539FC6D}"/>
                </a:ext>
              </a:extLst>
            </p:cNvPr>
            <p:cNvSpPr/>
            <p:nvPr/>
          </p:nvSpPr>
          <p:spPr>
            <a:xfrm rot="16200000" flipV="1">
              <a:off x="5740248" y="5066253"/>
              <a:ext cx="1839503" cy="776179"/>
            </a:xfrm>
            <a:custGeom>
              <a:avLst/>
              <a:gdLst>
                <a:gd name="connsiteX0" fmla="*/ 0 w 776177"/>
                <a:gd name="connsiteY0" fmla="*/ 0 h 776177"/>
                <a:gd name="connsiteX1" fmla="*/ 388089 w 776177"/>
                <a:gd name="connsiteY1" fmla="*/ 0 h 776177"/>
                <a:gd name="connsiteX2" fmla="*/ 776178 w 776177"/>
                <a:gd name="connsiteY2" fmla="*/ 388089 h 776177"/>
                <a:gd name="connsiteX3" fmla="*/ 388089 w 776177"/>
                <a:gd name="connsiteY3" fmla="*/ 776178 h 776177"/>
                <a:gd name="connsiteX4" fmla="*/ 0 w 776177"/>
                <a:gd name="connsiteY4" fmla="*/ 776177 h 776177"/>
                <a:gd name="connsiteX5" fmla="*/ 0 w 776177"/>
                <a:gd name="connsiteY5" fmla="*/ 0 h 776177"/>
                <a:gd name="connsiteX0" fmla="*/ 0 w 1839503"/>
                <a:gd name="connsiteY0" fmla="*/ 8935 h 776178"/>
                <a:gd name="connsiteX1" fmla="*/ 1451414 w 1839503"/>
                <a:gd name="connsiteY1" fmla="*/ 0 h 776178"/>
                <a:gd name="connsiteX2" fmla="*/ 1839503 w 1839503"/>
                <a:gd name="connsiteY2" fmla="*/ 388089 h 776178"/>
                <a:gd name="connsiteX3" fmla="*/ 1451414 w 1839503"/>
                <a:gd name="connsiteY3" fmla="*/ 776178 h 776178"/>
                <a:gd name="connsiteX4" fmla="*/ 1063325 w 1839503"/>
                <a:gd name="connsiteY4" fmla="*/ 776177 h 776178"/>
                <a:gd name="connsiteX5" fmla="*/ 0 w 1839503"/>
                <a:gd name="connsiteY5" fmla="*/ 8935 h 776178"/>
                <a:gd name="connsiteX0" fmla="*/ 0 w 1839503"/>
                <a:gd name="connsiteY0" fmla="*/ 0 h 776179"/>
                <a:gd name="connsiteX1" fmla="*/ 1451414 w 1839503"/>
                <a:gd name="connsiteY1" fmla="*/ 1 h 776179"/>
                <a:gd name="connsiteX2" fmla="*/ 1839503 w 1839503"/>
                <a:gd name="connsiteY2" fmla="*/ 388090 h 776179"/>
                <a:gd name="connsiteX3" fmla="*/ 1451414 w 1839503"/>
                <a:gd name="connsiteY3" fmla="*/ 776179 h 776179"/>
                <a:gd name="connsiteX4" fmla="*/ 1063325 w 1839503"/>
                <a:gd name="connsiteY4" fmla="*/ 776178 h 776179"/>
                <a:gd name="connsiteX5" fmla="*/ 0 w 1839503"/>
                <a:gd name="connsiteY5" fmla="*/ 0 h 776179"/>
                <a:gd name="connsiteX0" fmla="*/ 0 w 1839503"/>
                <a:gd name="connsiteY0" fmla="*/ 0 h 782135"/>
                <a:gd name="connsiteX1" fmla="*/ 1451414 w 1839503"/>
                <a:gd name="connsiteY1" fmla="*/ 1 h 782135"/>
                <a:gd name="connsiteX2" fmla="*/ 1839503 w 1839503"/>
                <a:gd name="connsiteY2" fmla="*/ 388090 h 782135"/>
                <a:gd name="connsiteX3" fmla="*/ 1451414 w 1839503"/>
                <a:gd name="connsiteY3" fmla="*/ 776179 h 782135"/>
                <a:gd name="connsiteX4" fmla="*/ 5957 w 1839503"/>
                <a:gd name="connsiteY4" fmla="*/ 782135 h 782135"/>
                <a:gd name="connsiteX5" fmla="*/ 0 w 1839503"/>
                <a:gd name="connsiteY5" fmla="*/ 0 h 782135"/>
                <a:gd name="connsiteX0" fmla="*/ 0 w 1839503"/>
                <a:gd name="connsiteY0" fmla="*/ 0 h 776179"/>
                <a:gd name="connsiteX1" fmla="*/ 1451414 w 1839503"/>
                <a:gd name="connsiteY1" fmla="*/ 1 h 776179"/>
                <a:gd name="connsiteX2" fmla="*/ 1839503 w 1839503"/>
                <a:gd name="connsiteY2" fmla="*/ 388090 h 776179"/>
                <a:gd name="connsiteX3" fmla="*/ 1451414 w 1839503"/>
                <a:gd name="connsiteY3" fmla="*/ 776179 h 776179"/>
                <a:gd name="connsiteX4" fmla="*/ 5957 w 1839503"/>
                <a:gd name="connsiteY4" fmla="*/ 776178 h 776179"/>
                <a:gd name="connsiteX5" fmla="*/ 0 w 1839503"/>
                <a:gd name="connsiteY5" fmla="*/ 0 h 77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9503" h="776179">
                  <a:moveTo>
                    <a:pt x="0" y="0"/>
                  </a:moveTo>
                  <a:lnTo>
                    <a:pt x="1451414" y="1"/>
                  </a:lnTo>
                  <a:cubicBezTo>
                    <a:pt x="1665750" y="1"/>
                    <a:pt x="1839503" y="173754"/>
                    <a:pt x="1839503" y="388090"/>
                  </a:cubicBezTo>
                  <a:cubicBezTo>
                    <a:pt x="1839503" y="602426"/>
                    <a:pt x="1665750" y="776179"/>
                    <a:pt x="1451414" y="776179"/>
                  </a:cubicBezTo>
                  <a:lnTo>
                    <a:pt x="5957" y="776178"/>
                  </a:lnTo>
                  <a:cubicBezTo>
                    <a:pt x="3971" y="515466"/>
                    <a:pt x="1986" y="260712"/>
                    <a:pt x="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FCAE6FA6-5ADA-415E-B40D-421986A15145}"/>
                </a:ext>
              </a:extLst>
            </p:cNvPr>
            <p:cNvSpPr/>
            <p:nvPr/>
          </p:nvSpPr>
          <p:spPr>
            <a:xfrm>
              <a:off x="6436717" y="4718782"/>
              <a:ext cx="446567" cy="446567"/>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1" name="Oval 40">
            <a:extLst>
              <a:ext uri="{FF2B5EF4-FFF2-40B4-BE49-F238E27FC236}">
                <a16:creationId xmlns:a16="http://schemas.microsoft.com/office/drawing/2014/main" id="{9634CEAA-D5A4-49C4-9FAD-55065C716ACE}"/>
              </a:ext>
            </a:extLst>
          </p:cNvPr>
          <p:cNvSpPr/>
          <p:nvPr/>
        </p:nvSpPr>
        <p:spPr>
          <a:xfrm>
            <a:off x="6055046" y="3206457"/>
            <a:ext cx="135609" cy="135609"/>
          </a:xfrm>
          <a:prstGeom prst="ellipse">
            <a:avLst/>
          </a:prstGeom>
          <a:gradFill>
            <a:gsLst>
              <a:gs pos="0">
                <a:schemeClr val="bg1">
                  <a:lumMod val="75000"/>
                </a:schemeClr>
              </a:gs>
              <a:gs pos="44000">
                <a:schemeClr val="tx1">
                  <a:lumMod val="65000"/>
                  <a:lumOff val="35000"/>
                </a:schemeClr>
              </a:gs>
              <a:gs pos="100000">
                <a:schemeClr val="tx1"/>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e</a:t>
            </a:r>
          </a:p>
        </p:txBody>
      </p:sp>
      <p:sp>
        <p:nvSpPr>
          <p:cNvPr id="42" name="Rectangle 41">
            <a:extLst>
              <a:ext uri="{FF2B5EF4-FFF2-40B4-BE49-F238E27FC236}">
                <a16:creationId xmlns:a16="http://schemas.microsoft.com/office/drawing/2014/main" id="{165AECA3-0C0F-4583-9069-A0C05E7AA5D2}"/>
              </a:ext>
            </a:extLst>
          </p:cNvPr>
          <p:cNvSpPr/>
          <p:nvPr/>
        </p:nvSpPr>
        <p:spPr>
          <a:xfrm>
            <a:off x="5572975" y="2759964"/>
            <a:ext cx="1088136" cy="10607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3" name="Group 42">
            <a:extLst>
              <a:ext uri="{FF2B5EF4-FFF2-40B4-BE49-F238E27FC236}">
                <a16:creationId xmlns:a16="http://schemas.microsoft.com/office/drawing/2014/main" id="{BD011405-0C53-425B-BC86-66F0D085FC82}"/>
              </a:ext>
            </a:extLst>
          </p:cNvPr>
          <p:cNvGrpSpPr/>
          <p:nvPr/>
        </p:nvGrpSpPr>
        <p:grpSpPr>
          <a:xfrm>
            <a:off x="5815238" y="2997059"/>
            <a:ext cx="560684" cy="560684"/>
            <a:chOff x="1969562" y="3304586"/>
            <a:chExt cx="2345852" cy="2345852"/>
          </a:xfrm>
        </p:grpSpPr>
        <p:sp>
          <p:nvSpPr>
            <p:cNvPr id="44" name="Oval 43">
              <a:extLst>
                <a:ext uri="{FF2B5EF4-FFF2-40B4-BE49-F238E27FC236}">
                  <a16:creationId xmlns:a16="http://schemas.microsoft.com/office/drawing/2014/main" id="{0A362354-8440-40FC-AC9E-6FD411E9FB7D}"/>
                </a:ext>
              </a:extLst>
            </p:cNvPr>
            <p:cNvSpPr/>
            <p:nvPr/>
          </p:nvSpPr>
          <p:spPr>
            <a:xfrm>
              <a:off x="1969562" y="3304586"/>
              <a:ext cx="2345852" cy="2345852"/>
            </a:xfrm>
            <a:prstGeom prst="ellipse">
              <a:avLst/>
            </a:prstGeom>
            <a:solidFill>
              <a:schemeClr val="tx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Pie 50">
              <a:extLst>
                <a:ext uri="{FF2B5EF4-FFF2-40B4-BE49-F238E27FC236}">
                  <a16:creationId xmlns:a16="http://schemas.microsoft.com/office/drawing/2014/main" id="{B59B592C-42CD-40B6-939B-A1B724285892}"/>
                </a:ext>
              </a:extLst>
            </p:cNvPr>
            <p:cNvSpPr/>
            <p:nvPr/>
          </p:nvSpPr>
          <p:spPr>
            <a:xfrm>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6" name="Pie 51">
              <a:extLst>
                <a:ext uri="{FF2B5EF4-FFF2-40B4-BE49-F238E27FC236}">
                  <a16:creationId xmlns:a16="http://schemas.microsoft.com/office/drawing/2014/main" id="{C3AA9E01-04B0-494A-B17E-A1DE33D9C199}"/>
                </a:ext>
              </a:extLst>
            </p:cNvPr>
            <p:cNvSpPr/>
            <p:nvPr/>
          </p:nvSpPr>
          <p:spPr>
            <a:xfrm flipH="1">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7" name="Pie 52">
              <a:extLst>
                <a:ext uri="{FF2B5EF4-FFF2-40B4-BE49-F238E27FC236}">
                  <a16:creationId xmlns:a16="http://schemas.microsoft.com/office/drawing/2014/main" id="{40EB8186-C17B-4F19-A775-F4D1C7C73CE4}"/>
                </a:ext>
              </a:extLst>
            </p:cNvPr>
            <p:cNvSpPr/>
            <p:nvPr/>
          </p:nvSpPr>
          <p:spPr>
            <a:xfrm rot="3600000" flipH="1" flipV="1">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8" name="Oval 47">
              <a:extLst>
                <a:ext uri="{FF2B5EF4-FFF2-40B4-BE49-F238E27FC236}">
                  <a16:creationId xmlns:a16="http://schemas.microsoft.com/office/drawing/2014/main" id="{D692ED35-8587-4A52-9856-0BCBBAC79EFE}"/>
                </a:ext>
              </a:extLst>
            </p:cNvPr>
            <p:cNvSpPr/>
            <p:nvPr/>
          </p:nvSpPr>
          <p:spPr>
            <a:xfrm>
              <a:off x="2871948" y="4206972"/>
              <a:ext cx="541080" cy="541080"/>
            </a:xfrm>
            <a:prstGeom prst="ellipse">
              <a:avLst/>
            </a:prstGeom>
            <a:solidFill>
              <a:schemeClr val="tx1"/>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9" name="Group 48">
            <a:extLst>
              <a:ext uri="{FF2B5EF4-FFF2-40B4-BE49-F238E27FC236}">
                <a16:creationId xmlns:a16="http://schemas.microsoft.com/office/drawing/2014/main" id="{CC5CF62B-B500-4F82-8660-9BE4BF57FFBA}"/>
              </a:ext>
            </a:extLst>
          </p:cNvPr>
          <p:cNvGrpSpPr/>
          <p:nvPr/>
        </p:nvGrpSpPr>
        <p:grpSpPr>
          <a:xfrm rot="5400000">
            <a:off x="6455092" y="3822435"/>
            <a:ext cx="2102306" cy="3499647"/>
            <a:chOff x="6117336" y="1066004"/>
            <a:chExt cx="2102306" cy="3499647"/>
          </a:xfrm>
        </p:grpSpPr>
        <p:sp>
          <p:nvSpPr>
            <p:cNvPr id="50" name="Rectangle 49">
              <a:extLst>
                <a:ext uri="{FF2B5EF4-FFF2-40B4-BE49-F238E27FC236}">
                  <a16:creationId xmlns:a16="http://schemas.microsoft.com/office/drawing/2014/main" id="{B1CAE8D4-8ECA-4AD3-A948-8A0E78248646}"/>
                </a:ext>
              </a:extLst>
            </p:cNvPr>
            <p:cNvSpPr/>
            <p:nvPr/>
          </p:nvSpPr>
          <p:spPr>
            <a:xfrm>
              <a:off x="6117336" y="3996627"/>
              <a:ext cx="1734439" cy="398272"/>
            </a:xfrm>
            <a:prstGeom prst="rect">
              <a:avLst/>
            </a:prstGeom>
            <a:gradFill flip="none" rotWithShape="1">
              <a:gsLst>
                <a:gs pos="22000">
                  <a:srgbClr val="CBCBCB"/>
                </a:gs>
                <a:gs pos="55000">
                  <a:srgbClr val="5F5F5F"/>
                </a:gs>
                <a:gs pos="78000">
                  <a:srgbClr val="5F5F5F"/>
                </a:gs>
                <a:gs pos="96000">
                  <a:srgbClr val="29292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Freeform 31">
              <a:extLst>
                <a:ext uri="{FF2B5EF4-FFF2-40B4-BE49-F238E27FC236}">
                  <a16:creationId xmlns:a16="http://schemas.microsoft.com/office/drawing/2014/main" id="{2B2F0150-0932-41B9-AAFF-A367222332B1}"/>
                </a:ext>
              </a:extLst>
            </p:cNvPr>
            <p:cNvSpPr/>
            <p:nvPr/>
          </p:nvSpPr>
          <p:spPr>
            <a:xfrm rot="10800000" flipH="1">
              <a:off x="7375530" y="1066004"/>
              <a:ext cx="844112" cy="3140078"/>
            </a:xfrm>
            <a:custGeom>
              <a:avLst/>
              <a:gdLst>
                <a:gd name="connsiteX0" fmla="*/ 120685 w 273085"/>
                <a:gd name="connsiteY0" fmla="*/ 0 h 1069975"/>
                <a:gd name="connsiteX1" fmla="*/ 168310 w 273085"/>
                <a:gd name="connsiteY1" fmla="*/ 22225 h 1069975"/>
                <a:gd name="connsiteX2" fmla="*/ 184185 w 273085"/>
                <a:gd name="connsiteY2" fmla="*/ 92075 h 1069975"/>
                <a:gd name="connsiteX3" fmla="*/ 187360 w 273085"/>
                <a:gd name="connsiteY3" fmla="*/ 276225 h 1069975"/>
                <a:gd name="connsiteX4" fmla="*/ 181010 w 273085"/>
                <a:gd name="connsiteY4" fmla="*/ 409575 h 1069975"/>
                <a:gd name="connsiteX5" fmla="*/ 165135 w 273085"/>
                <a:gd name="connsiteY5" fmla="*/ 523875 h 1069975"/>
                <a:gd name="connsiteX6" fmla="*/ 104810 w 273085"/>
                <a:gd name="connsiteY6" fmla="*/ 600075 h 1069975"/>
                <a:gd name="connsiteX7" fmla="*/ 22260 w 273085"/>
                <a:gd name="connsiteY7" fmla="*/ 685800 h 1069975"/>
                <a:gd name="connsiteX8" fmla="*/ 35 w 273085"/>
                <a:gd name="connsiteY8" fmla="*/ 806450 h 1069975"/>
                <a:gd name="connsiteX9" fmla="*/ 25435 w 273085"/>
                <a:gd name="connsiteY9" fmla="*/ 904875 h 1069975"/>
                <a:gd name="connsiteX10" fmla="*/ 101635 w 273085"/>
                <a:gd name="connsiteY10" fmla="*/ 981075 h 1069975"/>
                <a:gd name="connsiteX11" fmla="*/ 273085 w 273085"/>
                <a:gd name="connsiteY11" fmla="*/ 1069975 h 1069975"/>
                <a:gd name="connsiteX0" fmla="*/ 120685 w 273085"/>
                <a:gd name="connsiteY0" fmla="*/ 0 h 1069975"/>
                <a:gd name="connsiteX1" fmla="*/ 168310 w 273085"/>
                <a:gd name="connsiteY1" fmla="*/ 22225 h 1069975"/>
                <a:gd name="connsiteX2" fmla="*/ 184185 w 273085"/>
                <a:gd name="connsiteY2" fmla="*/ 92075 h 1069975"/>
                <a:gd name="connsiteX3" fmla="*/ 187360 w 273085"/>
                <a:gd name="connsiteY3" fmla="*/ 276225 h 1069975"/>
                <a:gd name="connsiteX4" fmla="*/ 181010 w 273085"/>
                <a:gd name="connsiteY4" fmla="*/ 409575 h 1069975"/>
                <a:gd name="connsiteX5" fmla="*/ 165135 w 273085"/>
                <a:gd name="connsiteY5" fmla="*/ 523875 h 1069975"/>
                <a:gd name="connsiteX6" fmla="*/ 104810 w 273085"/>
                <a:gd name="connsiteY6" fmla="*/ 600075 h 1069975"/>
                <a:gd name="connsiteX7" fmla="*/ 22260 w 273085"/>
                <a:gd name="connsiteY7" fmla="*/ 685800 h 1069975"/>
                <a:gd name="connsiteX8" fmla="*/ 35 w 273085"/>
                <a:gd name="connsiteY8" fmla="*/ 806450 h 1069975"/>
                <a:gd name="connsiteX9" fmla="*/ 25435 w 273085"/>
                <a:gd name="connsiteY9" fmla="*/ 904875 h 1069975"/>
                <a:gd name="connsiteX10" fmla="*/ 101635 w 273085"/>
                <a:gd name="connsiteY10" fmla="*/ 981075 h 1069975"/>
                <a:gd name="connsiteX11" fmla="*/ 196090 w 273085"/>
                <a:gd name="connsiteY11" fmla="*/ 1035087 h 1069975"/>
                <a:gd name="connsiteX12" fmla="*/ 273085 w 273085"/>
                <a:gd name="connsiteY12" fmla="*/ 1069975 h 1069975"/>
                <a:gd name="connsiteX0" fmla="*/ 120685 w 387385"/>
                <a:gd name="connsiteY0" fmla="*/ 0 h 1152525"/>
                <a:gd name="connsiteX1" fmla="*/ 168310 w 387385"/>
                <a:gd name="connsiteY1" fmla="*/ 22225 h 1152525"/>
                <a:gd name="connsiteX2" fmla="*/ 184185 w 387385"/>
                <a:gd name="connsiteY2" fmla="*/ 92075 h 1152525"/>
                <a:gd name="connsiteX3" fmla="*/ 187360 w 387385"/>
                <a:gd name="connsiteY3" fmla="*/ 276225 h 1152525"/>
                <a:gd name="connsiteX4" fmla="*/ 181010 w 387385"/>
                <a:gd name="connsiteY4" fmla="*/ 409575 h 1152525"/>
                <a:gd name="connsiteX5" fmla="*/ 165135 w 387385"/>
                <a:gd name="connsiteY5" fmla="*/ 523875 h 1152525"/>
                <a:gd name="connsiteX6" fmla="*/ 104810 w 387385"/>
                <a:gd name="connsiteY6" fmla="*/ 600075 h 1152525"/>
                <a:gd name="connsiteX7" fmla="*/ 22260 w 387385"/>
                <a:gd name="connsiteY7" fmla="*/ 685800 h 1152525"/>
                <a:gd name="connsiteX8" fmla="*/ 35 w 387385"/>
                <a:gd name="connsiteY8" fmla="*/ 806450 h 1152525"/>
                <a:gd name="connsiteX9" fmla="*/ 25435 w 387385"/>
                <a:gd name="connsiteY9" fmla="*/ 904875 h 1152525"/>
                <a:gd name="connsiteX10" fmla="*/ 101635 w 387385"/>
                <a:gd name="connsiteY10" fmla="*/ 981075 h 1152525"/>
                <a:gd name="connsiteX11" fmla="*/ 196090 w 387385"/>
                <a:gd name="connsiteY11" fmla="*/ 1035087 h 1152525"/>
                <a:gd name="connsiteX12" fmla="*/ 387385 w 387385"/>
                <a:gd name="connsiteY12" fmla="*/ 1152525 h 1152525"/>
                <a:gd name="connsiteX0" fmla="*/ 120685 w 387385"/>
                <a:gd name="connsiteY0" fmla="*/ 0 h 1152525"/>
                <a:gd name="connsiteX1" fmla="*/ 168310 w 387385"/>
                <a:gd name="connsiteY1" fmla="*/ 22225 h 1152525"/>
                <a:gd name="connsiteX2" fmla="*/ 184185 w 387385"/>
                <a:gd name="connsiteY2" fmla="*/ 92075 h 1152525"/>
                <a:gd name="connsiteX3" fmla="*/ 187360 w 387385"/>
                <a:gd name="connsiteY3" fmla="*/ 276225 h 1152525"/>
                <a:gd name="connsiteX4" fmla="*/ 181010 w 387385"/>
                <a:gd name="connsiteY4" fmla="*/ 409575 h 1152525"/>
                <a:gd name="connsiteX5" fmla="*/ 165135 w 387385"/>
                <a:gd name="connsiteY5" fmla="*/ 523875 h 1152525"/>
                <a:gd name="connsiteX6" fmla="*/ 104810 w 387385"/>
                <a:gd name="connsiteY6" fmla="*/ 600075 h 1152525"/>
                <a:gd name="connsiteX7" fmla="*/ 22260 w 387385"/>
                <a:gd name="connsiteY7" fmla="*/ 685800 h 1152525"/>
                <a:gd name="connsiteX8" fmla="*/ 35 w 387385"/>
                <a:gd name="connsiteY8" fmla="*/ 806450 h 1152525"/>
                <a:gd name="connsiteX9" fmla="*/ 25435 w 387385"/>
                <a:gd name="connsiteY9" fmla="*/ 904875 h 1152525"/>
                <a:gd name="connsiteX10" fmla="*/ 101635 w 387385"/>
                <a:gd name="connsiteY10" fmla="*/ 981075 h 1152525"/>
                <a:gd name="connsiteX11" fmla="*/ 196090 w 387385"/>
                <a:gd name="connsiteY11" fmla="*/ 1035087 h 1152525"/>
                <a:gd name="connsiteX12" fmla="*/ 284990 w 387385"/>
                <a:gd name="connsiteY12" fmla="*/ 1079537 h 1152525"/>
                <a:gd name="connsiteX13" fmla="*/ 387385 w 387385"/>
                <a:gd name="connsiteY13" fmla="*/ 1152525 h 1152525"/>
                <a:gd name="connsiteX0" fmla="*/ 120685 w 412785"/>
                <a:gd name="connsiteY0" fmla="*/ 0 h 1343025"/>
                <a:gd name="connsiteX1" fmla="*/ 168310 w 412785"/>
                <a:gd name="connsiteY1" fmla="*/ 22225 h 1343025"/>
                <a:gd name="connsiteX2" fmla="*/ 184185 w 412785"/>
                <a:gd name="connsiteY2" fmla="*/ 92075 h 1343025"/>
                <a:gd name="connsiteX3" fmla="*/ 187360 w 412785"/>
                <a:gd name="connsiteY3" fmla="*/ 276225 h 1343025"/>
                <a:gd name="connsiteX4" fmla="*/ 181010 w 412785"/>
                <a:gd name="connsiteY4" fmla="*/ 409575 h 1343025"/>
                <a:gd name="connsiteX5" fmla="*/ 165135 w 412785"/>
                <a:gd name="connsiteY5" fmla="*/ 523875 h 1343025"/>
                <a:gd name="connsiteX6" fmla="*/ 104810 w 412785"/>
                <a:gd name="connsiteY6" fmla="*/ 600075 h 1343025"/>
                <a:gd name="connsiteX7" fmla="*/ 22260 w 412785"/>
                <a:gd name="connsiteY7" fmla="*/ 685800 h 1343025"/>
                <a:gd name="connsiteX8" fmla="*/ 35 w 412785"/>
                <a:gd name="connsiteY8" fmla="*/ 806450 h 1343025"/>
                <a:gd name="connsiteX9" fmla="*/ 25435 w 412785"/>
                <a:gd name="connsiteY9" fmla="*/ 904875 h 1343025"/>
                <a:gd name="connsiteX10" fmla="*/ 101635 w 412785"/>
                <a:gd name="connsiteY10" fmla="*/ 981075 h 1343025"/>
                <a:gd name="connsiteX11" fmla="*/ 196090 w 412785"/>
                <a:gd name="connsiteY11" fmla="*/ 1035087 h 1343025"/>
                <a:gd name="connsiteX12" fmla="*/ 284990 w 412785"/>
                <a:gd name="connsiteY12" fmla="*/ 1079537 h 1343025"/>
                <a:gd name="connsiteX13" fmla="*/ 412785 w 412785"/>
                <a:gd name="connsiteY13" fmla="*/ 1343025 h 1343025"/>
                <a:gd name="connsiteX0" fmla="*/ 120685 w 412785"/>
                <a:gd name="connsiteY0" fmla="*/ 0 h 1343025"/>
                <a:gd name="connsiteX1" fmla="*/ 168310 w 412785"/>
                <a:gd name="connsiteY1" fmla="*/ 22225 h 1343025"/>
                <a:gd name="connsiteX2" fmla="*/ 184185 w 412785"/>
                <a:gd name="connsiteY2" fmla="*/ 92075 h 1343025"/>
                <a:gd name="connsiteX3" fmla="*/ 187360 w 412785"/>
                <a:gd name="connsiteY3" fmla="*/ 276225 h 1343025"/>
                <a:gd name="connsiteX4" fmla="*/ 181010 w 412785"/>
                <a:gd name="connsiteY4" fmla="*/ 409575 h 1343025"/>
                <a:gd name="connsiteX5" fmla="*/ 165135 w 412785"/>
                <a:gd name="connsiteY5" fmla="*/ 523875 h 1343025"/>
                <a:gd name="connsiteX6" fmla="*/ 104810 w 412785"/>
                <a:gd name="connsiteY6" fmla="*/ 600075 h 1343025"/>
                <a:gd name="connsiteX7" fmla="*/ 22260 w 412785"/>
                <a:gd name="connsiteY7" fmla="*/ 685800 h 1343025"/>
                <a:gd name="connsiteX8" fmla="*/ 35 w 412785"/>
                <a:gd name="connsiteY8" fmla="*/ 806450 h 1343025"/>
                <a:gd name="connsiteX9" fmla="*/ 25435 w 412785"/>
                <a:gd name="connsiteY9" fmla="*/ 904875 h 1343025"/>
                <a:gd name="connsiteX10" fmla="*/ 101635 w 412785"/>
                <a:gd name="connsiteY10" fmla="*/ 981075 h 1343025"/>
                <a:gd name="connsiteX11" fmla="*/ 196090 w 412785"/>
                <a:gd name="connsiteY11" fmla="*/ 1035087 h 1343025"/>
                <a:gd name="connsiteX12" fmla="*/ 284990 w 412785"/>
                <a:gd name="connsiteY12" fmla="*/ 1079537 h 1343025"/>
                <a:gd name="connsiteX13" fmla="*/ 367540 w 412785"/>
                <a:gd name="connsiteY13" fmla="*/ 1225587 h 1343025"/>
                <a:gd name="connsiteX14" fmla="*/ 412785 w 412785"/>
                <a:gd name="connsiteY14" fmla="*/ 1343025 h 1343025"/>
                <a:gd name="connsiteX0" fmla="*/ 120685 w 412785"/>
                <a:gd name="connsiteY0" fmla="*/ 0 h 1762125"/>
                <a:gd name="connsiteX1" fmla="*/ 168310 w 412785"/>
                <a:gd name="connsiteY1" fmla="*/ 22225 h 1762125"/>
                <a:gd name="connsiteX2" fmla="*/ 184185 w 412785"/>
                <a:gd name="connsiteY2" fmla="*/ 92075 h 1762125"/>
                <a:gd name="connsiteX3" fmla="*/ 187360 w 412785"/>
                <a:gd name="connsiteY3" fmla="*/ 276225 h 1762125"/>
                <a:gd name="connsiteX4" fmla="*/ 181010 w 412785"/>
                <a:gd name="connsiteY4" fmla="*/ 409575 h 1762125"/>
                <a:gd name="connsiteX5" fmla="*/ 165135 w 412785"/>
                <a:gd name="connsiteY5" fmla="*/ 523875 h 1762125"/>
                <a:gd name="connsiteX6" fmla="*/ 104810 w 412785"/>
                <a:gd name="connsiteY6" fmla="*/ 600075 h 1762125"/>
                <a:gd name="connsiteX7" fmla="*/ 22260 w 412785"/>
                <a:gd name="connsiteY7" fmla="*/ 685800 h 1762125"/>
                <a:gd name="connsiteX8" fmla="*/ 35 w 412785"/>
                <a:gd name="connsiteY8" fmla="*/ 806450 h 1762125"/>
                <a:gd name="connsiteX9" fmla="*/ 25435 w 412785"/>
                <a:gd name="connsiteY9" fmla="*/ 904875 h 1762125"/>
                <a:gd name="connsiteX10" fmla="*/ 101635 w 412785"/>
                <a:gd name="connsiteY10" fmla="*/ 981075 h 1762125"/>
                <a:gd name="connsiteX11" fmla="*/ 196090 w 412785"/>
                <a:gd name="connsiteY11" fmla="*/ 1035087 h 1762125"/>
                <a:gd name="connsiteX12" fmla="*/ 284990 w 412785"/>
                <a:gd name="connsiteY12" fmla="*/ 1079537 h 1762125"/>
                <a:gd name="connsiteX13" fmla="*/ 367540 w 412785"/>
                <a:gd name="connsiteY13" fmla="*/ 1225587 h 1762125"/>
                <a:gd name="connsiteX14" fmla="*/ 412785 w 412785"/>
                <a:gd name="connsiteY14" fmla="*/ 1762125 h 1762125"/>
                <a:gd name="connsiteX0" fmla="*/ 120685 w 412785"/>
                <a:gd name="connsiteY0" fmla="*/ 0 h 1762125"/>
                <a:gd name="connsiteX1" fmla="*/ 168310 w 412785"/>
                <a:gd name="connsiteY1" fmla="*/ 22225 h 1762125"/>
                <a:gd name="connsiteX2" fmla="*/ 184185 w 412785"/>
                <a:gd name="connsiteY2" fmla="*/ 92075 h 1762125"/>
                <a:gd name="connsiteX3" fmla="*/ 187360 w 412785"/>
                <a:gd name="connsiteY3" fmla="*/ 276225 h 1762125"/>
                <a:gd name="connsiteX4" fmla="*/ 181010 w 412785"/>
                <a:gd name="connsiteY4" fmla="*/ 409575 h 1762125"/>
                <a:gd name="connsiteX5" fmla="*/ 165135 w 412785"/>
                <a:gd name="connsiteY5" fmla="*/ 523875 h 1762125"/>
                <a:gd name="connsiteX6" fmla="*/ 104810 w 412785"/>
                <a:gd name="connsiteY6" fmla="*/ 600075 h 1762125"/>
                <a:gd name="connsiteX7" fmla="*/ 22260 w 412785"/>
                <a:gd name="connsiteY7" fmla="*/ 685800 h 1762125"/>
                <a:gd name="connsiteX8" fmla="*/ 35 w 412785"/>
                <a:gd name="connsiteY8" fmla="*/ 806450 h 1762125"/>
                <a:gd name="connsiteX9" fmla="*/ 25435 w 412785"/>
                <a:gd name="connsiteY9" fmla="*/ 904875 h 1762125"/>
                <a:gd name="connsiteX10" fmla="*/ 101635 w 412785"/>
                <a:gd name="connsiteY10" fmla="*/ 981075 h 1762125"/>
                <a:gd name="connsiteX11" fmla="*/ 196090 w 412785"/>
                <a:gd name="connsiteY11" fmla="*/ 1035087 h 1762125"/>
                <a:gd name="connsiteX12" fmla="*/ 284990 w 412785"/>
                <a:gd name="connsiteY12" fmla="*/ 1079537 h 1762125"/>
                <a:gd name="connsiteX13" fmla="*/ 367540 w 412785"/>
                <a:gd name="connsiteY13" fmla="*/ 1225587 h 1762125"/>
                <a:gd name="connsiteX14" fmla="*/ 399290 w 412785"/>
                <a:gd name="connsiteY14" fmla="*/ 1536737 h 1762125"/>
                <a:gd name="connsiteX15" fmla="*/ 412785 w 412785"/>
                <a:gd name="connsiteY15" fmla="*/ 1762125 h 1762125"/>
                <a:gd name="connsiteX0" fmla="*/ 120685 w 406435"/>
                <a:gd name="connsiteY0" fmla="*/ 0 h 2371725"/>
                <a:gd name="connsiteX1" fmla="*/ 168310 w 406435"/>
                <a:gd name="connsiteY1" fmla="*/ 22225 h 2371725"/>
                <a:gd name="connsiteX2" fmla="*/ 184185 w 406435"/>
                <a:gd name="connsiteY2" fmla="*/ 92075 h 2371725"/>
                <a:gd name="connsiteX3" fmla="*/ 187360 w 406435"/>
                <a:gd name="connsiteY3" fmla="*/ 276225 h 2371725"/>
                <a:gd name="connsiteX4" fmla="*/ 181010 w 406435"/>
                <a:gd name="connsiteY4" fmla="*/ 409575 h 2371725"/>
                <a:gd name="connsiteX5" fmla="*/ 165135 w 406435"/>
                <a:gd name="connsiteY5" fmla="*/ 523875 h 2371725"/>
                <a:gd name="connsiteX6" fmla="*/ 104810 w 406435"/>
                <a:gd name="connsiteY6" fmla="*/ 600075 h 2371725"/>
                <a:gd name="connsiteX7" fmla="*/ 22260 w 406435"/>
                <a:gd name="connsiteY7" fmla="*/ 685800 h 2371725"/>
                <a:gd name="connsiteX8" fmla="*/ 35 w 406435"/>
                <a:gd name="connsiteY8" fmla="*/ 806450 h 2371725"/>
                <a:gd name="connsiteX9" fmla="*/ 25435 w 406435"/>
                <a:gd name="connsiteY9" fmla="*/ 904875 h 2371725"/>
                <a:gd name="connsiteX10" fmla="*/ 101635 w 406435"/>
                <a:gd name="connsiteY10" fmla="*/ 981075 h 2371725"/>
                <a:gd name="connsiteX11" fmla="*/ 196090 w 406435"/>
                <a:gd name="connsiteY11" fmla="*/ 1035087 h 2371725"/>
                <a:gd name="connsiteX12" fmla="*/ 284990 w 406435"/>
                <a:gd name="connsiteY12" fmla="*/ 1079537 h 2371725"/>
                <a:gd name="connsiteX13" fmla="*/ 367540 w 406435"/>
                <a:gd name="connsiteY13" fmla="*/ 1225587 h 2371725"/>
                <a:gd name="connsiteX14" fmla="*/ 399290 w 406435"/>
                <a:gd name="connsiteY14" fmla="*/ 1536737 h 2371725"/>
                <a:gd name="connsiteX15" fmla="*/ 406435 w 406435"/>
                <a:gd name="connsiteY15" fmla="*/ 2371725 h 2371725"/>
                <a:gd name="connsiteX0" fmla="*/ 120685 w 406441"/>
                <a:gd name="connsiteY0" fmla="*/ 0 h 2371725"/>
                <a:gd name="connsiteX1" fmla="*/ 168310 w 406441"/>
                <a:gd name="connsiteY1" fmla="*/ 22225 h 2371725"/>
                <a:gd name="connsiteX2" fmla="*/ 184185 w 406441"/>
                <a:gd name="connsiteY2" fmla="*/ 92075 h 2371725"/>
                <a:gd name="connsiteX3" fmla="*/ 187360 w 406441"/>
                <a:gd name="connsiteY3" fmla="*/ 276225 h 2371725"/>
                <a:gd name="connsiteX4" fmla="*/ 181010 w 406441"/>
                <a:gd name="connsiteY4" fmla="*/ 409575 h 2371725"/>
                <a:gd name="connsiteX5" fmla="*/ 165135 w 406441"/>
                <a:gd name="connsiteY5" fmla="*/ 523875 h 2371725"/>
                <a:gd name="connsiteX6" fmla="*/ 104810 w 406441"/>
                <a:gd name="connsiteY6" fmla="*/ 600075 h 2371725"/>
                <a:gd name="connsiteX7" fmla="*/ 22260 w 406441"/>
                <a:gd name="connsiteY7" fmla="*/ 685800 h 2371725"/>
                <a:gd name="connsiteX8" fmla="*/ 35 w 406441"/>
                <a:gd name="connsiteY8" fmla="*/ 806450 h 2371725"/>
                <a:gd name="connsiteX9" fmla="*/ 25435 w 406441"/>
                <a:gd name="connsiteY9" fmla="*/ 904875 h 2371725"/>
                <a:gd name="connsiteX10" fmla="*/ 101635 w 406441"/>
                <a:gd name="connsiteY10" fmla="*/ 981075 h 2371725"/>
                <a:gd name="connsiteX11" fmla="*/ 196090 w 406441"/>
                <a:gd name="connsiteY11" fmla="*/ 1035087 h 2371725"/>
                <a:gd name="connsiteX12" fmla="*/ 284990 w 406441"/>
                <a:gd name="connsiteY12" fmla="*/ 1079537 h 2371725"/>
                <a:gd name="connsiteX13" fmla="*/ 367540 w 406441"/>
                <a:gd name="connsiteY13" fmla="*/ 1225587 h 2371725"/>
                <a:gd name="connsiteX14" fmla="*/ 399290 w 406441"/>
                <a:gd name="connsiteY14" fmla="*/ 1536737 h 2371725"/>
                <a:gd name="connsiteX15" fmla="*/ 405640 w 406441"/>
                <a:gd name="connsiteY15" fmla="*/ 1949487 h 2371725"/>
                <a:gd name="connsiteX16" fmla="*/ 406435 w 406441"/>
                <a:gd name="connsiteY16" fmla="*/ 2371725 h 2371725"/>
                <a:gd name="connsiteX0" fmla="*/ 120685 w 405692"/>
                <a:gd name="connsiteY0" fmla="*/ 0 h 2771775"/>
                <a:gd name="connsiteX1" fmla="*/ 168310 w 405692"/>
                <a:gd name="connsiteY1" fmla="*/ 22225 h 2771775"/>
                <a:gd name="connsiteX2" fmla="*/ 184185 w 405692"/>
                <a:gd name="connsiteY2" fmla="*/ 92075 h 2771775"/>
                <a:gd name="connsiteX3" fmla="*/ 187360 w 405692"/>
                <a:gd name="connsiteY3" fmla="*/ 276225 h 2771775"/>
                <a:gd name="connsiteX4" fmla="*/ 181010 w 405692"/>
                <a:gd name="connsiteY4" fmla="*/ 409575 h 2771775"/>
                <a:gd name="connsiteX5" fmla="*/ 165135 w 405692"/>
                <a:gd name="connsiteY5" fmla="*/ 523875 h 2771775"/>
                <a:gd name="connsiteX6" fmla="*/ 104810 w 405692"/>
                <a:gd name="connsiteY6" fmla="*/ 600075 h 2771775"/>
                <a:gd name="connsiteX7" fmla="*/ 22260 w 405692"/>
                <a:gd name="connsiteY7" fmla="*/ 685800 h 2771775"/>
                <a:gd name="connsiteX8" fmla="*/ 35 w 405692"/>
                <a:gd name="connsiteY8" fmla="*/ 806450 h 2771775"/>
                <a:gd name="connsiteX9" fmla="*/ 25435 w 405692"/>
                <a:gd name="connsiteY9" fmla="*/ 904875 h 2771775"/>
                <a:gd name="connsiteX10" fmla="*/ 101635 w 405692"/>
                <a:gd name="connsiteY10" fmla="*/ 981075 h 2771775"/>
                <a:gd name="connsiteX11" fmla="*/ 196090 w 405692"/>
                <a:gd name="connsiteY11" fmla="*/ 1035087 h 2771775"/>
                <a:gd name="connsiteX12" fmla="*/ 284990 w 405692"/>
                <a:gd name="connsiteY12" fmla="*/ 1079537 h 2771775"/>
                <a:gd name="connsiteX13" fmla="*/ 367540 w 405692"/>
                <a:gd name="connsiteY13" fmla="*/ 1225587 h 2771775"/>
                <a:gd name="connsiteX14" fmla="*/ 399290 w 405692"/>
                <a:gd name="connsiteY14" fmla="*/ 1536737 h 2771775"/>
                <a:gd name="connsiteX15" fmla="*/ 405640 w 405692"/>
                <a:gd name="connsiteY15" fmla="*/ 1949487 h 2771775"/>
                <a:gd name="connsiteX16" fmla="*/ 387385 w 405692"/>
                <a:gd name="connsiteY16" fmla="*/ 2771775 h 2771775"/>
                <a:gd name="connsiteX0" fmla="*/ 120685 w 405997"/>
                <a:gd name="connsiteY0" fmla="*/ 0 h 2771775"/>
                <a:gd name="connsiteX1" fmla="*/ 168310 w 405997"/>
                <a:gd name="connsiteY1" fmla="*/ 22225 h 2771775"/>
                <a:gd name="connsiteX2" fmla="*/ 184185 w 405997"/>
                <a:gd name="connsiteY2" fmla="*/ 92075 h 2771775"/>
                <a:gd name="connsiteX3" fmla="*/ 187360 w 405997"/>
                <a:gd name="connsiteY3" fmla="*/ 276225 h 2771775"/>
                <a:gd name="connsiteX4" fmla="*/ 181010 w 405997"/>
                <a:gd name="connsiteY4" fmla="*/ 409575 h 2771775"/>
                <a:gd name="connsiteX5" fmla="*/ 165135 w 405997"/>
                <a:gd name="connsiteY5" fmla="*/ 523875 h 2771775"/>
                <a:gd name="connsiteX6" fmla="*/ 104810 w 405997"/>
                <a:gd name="connsiteY6" fmla="*/ 600075 h 2771775"/>
                <a:gd name="connsiteX7" fmla="*/ 22260 w 405997"/>
                <a:gd name="connsiteY7" fmla="*/ 685800 h 2771775"/>
                <a:gd name="connsiteX8" fmla="*/ 35 w 405997"/>
                <a:gd name="connsiteY8" fmla="*/ 806450 h 2771775"/>
                <a:gd name="connsiteX9" fmla="*/ 25435 w 405997"/>
                <a:gd name="connsiteY9" fmla="*/ 904875 h 2771775"/>
                <a:gd name="connsiteX10" fmla="*/ 101635 w 405997"/>
                <a:gd name="connsiteY10" fmla="*/ 981075 h 2771775"/>
                <a:gd name="connsiteX11" fmla="*/ 196090 w 405997"/>
                <a:gd name="connsiteY11" fmla="*/ 1035087 h 2771775"/>
                <a:gd name="connsiteX12" fmla="*/ 284990 w 405997"/>
                <a:gd name="connsiteY12" fmla="*/ 1079537 h 2771775"/>
                <a:gd name="connsiteX13" fmla="*/ 367540 w 405997"/>
                <a:gd name="connsiteY13" fmla="*/ 1225587 h 2771775"/>
                <a:gd name="connsiteX14" fmla="*/ 399290 w 405997"/>
                <a:gd name="connsiteY14" fmla="*/ 1536737 h 2771775"/>
                <a:gd name="connsiteX15" fmla="*/ 405640 w 405997"/>
                <a:gd name="connsiteY15" fmla="*/ 1949487 h 2771775"/>
                <a:gd name="connsiteX16" fmla="*/ 392940 w 405997"/>
                <a:gd name="connsiteY16" fmla="*/ 2533687 h 2771775"/>
                <a:gd name="connsiteX17" fmla="*/ 387385 w 405997"/>
                <a:gd name="connsiteY17" fmla="*/ 2771775 h 2771775"/>
                <a:gd name="connsiteX0" fmla="*/ 120685 w 405997"/>
                <a:gd name="connsiteY0" fmla="*/ 0 h 2854325"/>
                <a:gd name="connsiteX1" fmla="*/ 168310 w 405997"/>
                <a:gd name="connsiteY1" fmla="*/ 22225 h 2854325"/>
                <a:gd name="connsiteX2" fmla="*/ 184185 w 405997"/>
                <a:gd name="connsiteY2" fmla="*/ 92075 h 2854325"/>
                <a:gd name="connsiteX3" fmla="*/ 187360 w 405997"/>
                <a:gd name="connsiteY3" fmla="*/ 276225 h 2854325"/>
                <a:gd name="connsiteX4" fmla="*/ 181010 w 405997"/>
                <a:gd name="connsiteY4" fmla="*/ 409575 h 2854325"/>
                <a:gd name="connsiteX5" fmla="*/ 165135 w 405997"/>
                <a:gd name="connsiteY5" fmla="*/ 523875 h 2854325"/>
                <a:gd name="connsiteX6" fmla="*/ 104810 w 405997"/>
                <a:gd name="connsiteY6" fmla="*/ 600075 h 2854325"/>
                <a:gd name="connsiteX7" fmla="*/ 22260 w 405997"/>
                <a:gd name="connsiteY7" fmla="*/ 685800 h 2854325"/>
                <a:gd name="connsiteX8" fmla="*/ 35 w 405997"/>
                <a:gd name="connsiteY8" fmla="*/ 806450 h 2854325"/>
                <a:gd name="connsiteX9" fmla="*/ 25435 w 405997"/>
                <a:gd name="connsiteY9" fmla="*/ 904875 h 2854325"/>
                <a:gd name="connsiteX10" fmla="*/ 101635 w 405997"/>
                <a:gd name="connsiteY10" fmla="*/ 981075 h 2854325"/>
                <a:gd name="connsiteX11" fmla="*/ 196090 w 405997"/>
                <a:gd name="connsiteY11" fmla="*/ 1035087 h 2854325"/>
                <a:gd name="connsiteX12" fmla="*/ 284990 w 405997"/>
                <a:gd name="connsiteY12" fmla="*/ 1079537 h 2854325"/>
                <a:gd name="connsiteX13" fmla="*/ 367540 w 405997"/>
                <a:gd name="connsiteY13" fmla="*/ 1225587 h 2854325"/>
                <a:gd name="connsiteX14" fmla="*/ 399290 w 405997"/>
                <a:gd name="connsiteY14" fmla="*/ 1536737 h 2854325"/>
                <a:gd name="connsiteX15" fmla="*/ 405640 w 405997"/>
                <a:gd name="connsiteY15" fmla="*/ 1949487 h 2854325"/>
                <a:gd name="connsiteX16" fmla="*/ 392940 w 405997"/>
                <a:gd name="connsiteY16" fmla="*/ 2533687 h 2854325"/>
                <a:gd name="connsiteX17" fmla="*/ 285785 w 405997"/>
                <a:gd name="connsiteY17" fmla="*/ 2854325 h 2854325"/>
                <a:gd name="connsiteX0" fmla="*/ 120685 w 405997"/>
                <a:gd name="connsiteY0" fmla="*/ 0 h 2854325"/>
                <a:gd name="connsiteX1" fmla="*/ 168310 w 405997"/>
                <a:gd name="connsiteY1" fmla="*/ 22225 h 2854325"/>
                <a:gd name="connsiteX2" fmla="*/ 184185 w 405997"/>
                <a:gd name="connsiteY2" fmla="*/ 92075 h 2854325"/>
                <a:gd name="connsiteX3" fmla="*/ 187360 w 405997"/>
                <a:gd name="connsiteY3" fmla="*/ 276225 h 2854325"/>
                <a:gd name="connsiteX4" fmla="*/ 181010 w 405997"/>
                <a:gd name="connsiteY4" fmla="*/ 409575 h 2854325"/>
                <a:gd name="connsiteX5" fmla="*/ 165135 w 405997"/>
                <a:gd name="connsiteY5" fmla="*/ 523875 h 2854325"/>
                <a:gd name="connsiteX6" fmla="*/ 104810 w 405997"/>
                <a:gd name="connsiteY6" fmla="*/ 600075 h 2854325"/>
                <a:gd name="connsiteX7" fmla="*/ 22260 w 405997"/>
                <a:gd name="connsiteY7" fmla="*/ 685800 h 2854325"/>
                <a:gd name="connsiteX8" fmla="*/ 35 w 405997"/>
                <a:gd name="connsiteY8" fmla="*/ 806450 h 2854325"/>
                <a:gd name="connsiteX9" fmla="*/ 25435 w 405997"/>
                <a:gd name="connsiteY9" fmla="*/ 904875 h 2854325"/>
                <a:gd name="connsiteX10" fmla="*/ 101635 w 405997"/>
                <a:gd name="connsiteY10" fmla="*/ 981075 h 2854325"/>
                <a:gd name="connsiteX11" fmla="*/ 196090 w 405997"/>
                <a:gd name="connsiteY11" fmla="*/ 1035087 h 2854325"/>
                <a:gd name="connsiteX12" fmla="*/ 284990 w 405997"/>
                <a:gd name="connsiteY12" fmla="*/ 1079537 h 2854325"/>
                <a:gd name="connsiteX13" fmla="*/ 367540 w 405997"/>
                <a:gd name="connsiteY13" fmla="*/ 1225587 h 2854325"/>
                <a:gd name="connsiteX14" fmla="*/ 399290 w 405997"/>
                <a:gd name="connsiteY14" fmla="*/ 1536737 h 2854325"/>
                <a:gd name="connsiteX15" fmla="*/ 405640 w 405997"/>
                <a:gd name="connsiteY15" fmla="*/ 1949487 h 2854325"/>
                <a:gd name="connsiteX16" fmla="*/ 392940 w 405997"/>
                <a:gd name="connsiteY16" fmla="*/ 2533687 h 2854325"/>
                <a:gd name="connsiteX17" fmla="*/ 329438 w 405997"/>
                <a:gd name="connsiteY17" fmla="*/ 2736887 h 2854325"/>
                <a:gd name="connsiteX18" fmla="*/ 285785 w 405997"/>
                <a:gd name="connsiteY18" fmla="*/ 2854325 h 2854325"/>
                <a:gd name="connsiteX0" fmla="*/ 120685 w 405997"/>
                <a:gd name="connsiteY0" fmla="*/ 0 h 2994025"/>
                <a:gd name="connsiteX1" fmla="*/ 168310 w 405997"/>
                <a:gd name="connsiteY1" fmla="*/ 22225 h 2994025"/>
                <a:gd name="connsiteX2" fmla="*/ 184185 w 405997"/>
                <a:gd name="connsiteY2" fmla="*/ 92075 h 2994025"/>
                <a:gd name="connsiteX3" fmla="*/ 187360 w 405997"/>
                <a:gd name="connsiteY3" fmla="*/ 276225 h 2994025"/>
                <a:gd name="connsiteX4" fmla="*/ 181010 w 405997"/>
                <a:gd name="connsiteY4" fmla="*/ 409575 h 2994025"/>
                <a:gd name="connsiteX5" fmla="*/ 165135 w 405997"/>
                <a:gd name="connsiteY5" fmla="*/ 523875 h 2994025"/>
                <a:gd name="connsiteX6" fmla="*/ 104810 w 405997"/>
                <a:gd name="connsiteY6" fmla="*/ 600075 h 2994025"/>
                <a:gd name="connsiteX7" fmla="*/ 22260 w 405997"/>
                <a:gd name="connsiteY7" fmla="*/ 685800 h 2994025"/>
                <a:gd name="connsiteX8" fmla="*/ 35 w 405997"/>
                <a:gd name="connsiteY8" fmla="*/ 806450 h 2994025"/>
                <a:gd name="connsiteX9" fmla="*/ 25435 w 405997"/>
                <a:gd name="connsiteY9" fmla="*/ 904875 h 2994025"/>
                <a:gd name="connsiteX10" fmla="*/ 101635 w 405997"/>
                <a:gd name="connsiteY10" fmla="*/ 981075 h 2994025"/>
                <a:gd name="connsiteX11" fmla="*/ 196090 w 405997"/>
                <a:gd name="connsiteY11" fmla="*/ 1035087 h 2994025"/>
                <a:gd name="connsiteX12" fmla="*/ 284990 w 405997"/>
                <a:gd name="connsiteY12" fmla="*/ 1079537 h 2994025"/>
                <a:gd name="connsiteX13" fmla="*/ 367540 w 405997"/>
                <a:gd name="connsiteY13" fmla="*/ 1225587 h 2994025"/>
                <a:gd name="connsiteX14" fmla="*/ 399290 w 405997"/>
                <a:gd name="connsiteY14" fmla="*/ 1536737 h 2994025"/>
                <a:gd name="connsiteX15" fmla="*/ 405640 w 405997"/>
                <a:gd name="connsiteY15" fmla="*/ 1949487 h 2994025"/>
                <a:gd name="connsiteX16" fmla="*/ 392940 w 405997"/>
                <a:gd name="connsiteY16" fmla="*/ 2533687 h 2994025"/>
                <a:gd name="connsiteX17" fmla="*/ 329438 w 405997"/>
                <a:gd name="connsiteY17" fmla="*/ 2736887 h 2994025"/>
                <a:gd name="connsiteX18" fmla="*/ 57185 w 405997"/>
                <a:gd name="connsiteY18" fmla="*/ 2994025 h 2994025"/>
                <a:gd name="connsiteX0" fmla="*/ 120685 w 405997"/>
                <a:gd name="connsiteY0" fmla="*/ 0 h 2994025"/>
                <a:gd name="connsiteX1" fmla="*/ 168310 w 405997"/>
                <a:gd name="connsiteY1" fmla="*/ 22225 h 2994025"/>
                <a:gd name="connsiteX2" fmla="*/ 184185 w 405997"/>
                <a:gd name="connsiteY2" fmla="*/ 92075 h 2994025"/>
                <a:gd name="connsiteX3" fmla="*/ 187360 w 405997"/>
                <a:gd name="connsiteY3" fmla="*/ 276225 h 2994025"/>
                <a:gd name="connsiteX4" fmla="*/ 181010 w 405997"/>
                <a:gd name="connsiteY4" fmla="*/ 409575 h 2994025"/>
                <a:gd name="connsiteX5" fmla="*/ 165135 w 405997"/>
                <a:gd name="connsiteY5" fmla="*/ 523875 h 2994025"/>
                <a:gd name="connsiteX6" fmla="*/ 104810 w 405997"/>
                <a:gd name="connsiteY6" fmla="*/ 600075 h 2994025"/>
                <a:gd name="connsiteX7" fmla="*/ 22260 w 405997"/>
                <a:gd name="connsiteY7" fmla="*/ 685800 h 2994025"/>
                <a:gd name="connsiteX8" fmla="*/ 35 w 405997"/>
                <a:gd name="connsiteY8" fmla="*/ 806450 h 2994025"/>
                <a:gd name="connsiteX9" fmla="*/ 25435 w 405997"/>
                <a:gd name="connsiteY9" fmla="*/ 904875 h 2994025"/>
                <a:gd name="connsiteX10" fmla="*/ 101635 w 405997"/>
                <a:gd name="connsiteY10" fmla="*/ 981075 h 2994025"/>
                <a:gd name="connsiteX11" fmla="*/ 196090 w 405997"/>
                <a:gd name="connsiteY11" fmla="*/ 1035087 h 2994025"/>
                <a:gd name="connsiteX12" fmla="*/ 284990 w 405997"/>
                <a:gd name="connsiteY12" fmla="*/ 1079537 h 2994025"/>
                <a:gd name="connsiteX13" fmla="*/ 367540 w 405997"/>
                <a:gd name="connsiteY13" fmla="*/ 1225587 h 2994025"/>
                <a:gd name="connsiteX14" fmla="*/ 399290 w 405997"/>
                <a:gd name="connsiteY14" fmla="*/ 1536737 h 2994025"/>
                <a:gd name="connsiteX15" fmla="*/ 405640 w 405997"/>
                <a:gd name="connsiteY15" fmla="*/ 1949487 h 2994025"/>
                <a:gd name="connsiteX16" fmla="*/ 392940 w 405997"/>
                <a:gd name="connsiteY16" fmla="*/ 2533687 h 2994025"/>
                <a:gd name="connsiteX17" fmla="*/ 329438 w 405997"/>
                <a:gd name="connsiteY17" fmla="*/ 2736887 h 2994025"/>
                <a:gd name="connsiteX18" fmla="*/ 183388 w 405997"/>
                <a:gd name="connsiteY18" fmla="*/ 2895637 h 2994025"/>
                <a:gd name="connsiteX19" fmla="*/ 57185 w 405997"/>
                <a:gd name="connsiteY19" fmla="*/ 2994025 h 2994025"/>
                <a:gd name="connsiteX0" fmla="*/ 342900 w 628212"/>
                <a:gd name="connsiteY0" fmla="*/ 0 h 3140075"/>
                <a:gd name="connsiteX1" fmla="*/ 390525 w 628212"/>
                <a:gd name="connsiteY1" fmla="*/ 22225 h 3140075"/>
                <a:gd name="connsiteX2" fmla="*/ 406400 w 628212"/>
                <a:gd name="connsiteY2" fmla="*/ 92075 h 3140075"/>
                <a:gd name="connsiteX3" fmla="*/ 409575 w 628212"/>
                <a:gd name="connsiteY3" fmla="*/ 276225 h 3140075"/>
                <a:gd name="connsiteX4" fmla="*/ 403225 w 628212"/>
                <a:gd name="connsiteY4" fmla="*/ 409575 h 3140075"/>
                <a:gd name="connsiteX5" fmla="*/ 387350 w 628212"/>
                <a:gd name="connsiteY5" fmla="*/ 523875 h 3140075"/>
                <a:gd name="connsiteX6" fmla="*/ 327025 w 628212"/>
                <a:gd name="connsiteY6" fmla="*/ 600075 h 3140075"/>
                <a:gd name="connsiteX7" fmla="*/ 244475 w 628212"/>
                <a:gd name="connsiteY7" fmla="*/ 685800 h 3140075"/>
                <a:gd name="connsiteX8" fmla="*/ 222250 w 628212"/>
                <a:gd name="connsiteY8" fmla="*/ 806450 h 3140075"/>
                <a:gd name="connsiteX9" fmla="*/ 247650 w 628212"/>
                <a:gd name="connsiteY9" fmla="*/ 904875 h 3140075"/>
                <a:gd name="connsiteX10" fmla="*/ 323850 w 628212"/>
                <a:gd name="connsiteY10" fmla="*/ 981075 h 3140075"/>
                <a:gd name="connsiteX11" fmla="*/ 418305 w 628212"/>
                <a:gd name="connsiteY11" fmla="*/ 1035087 h 3140075"/>
                <a:gd name="connsiteX12" fmla="*/ 507205 w 628212"/>
                <a:gd name="connsiteY12" fmla="*/ 1079537 h 3140075"/>
                <a:gd name="connsiteX13" fmla="*/ 589755 w 628212"/>
                <a:gd name="connsiteY13" fmla="*/ 1225587 h 3140075"/>
                <a:gd name="connsiteX14" fmla="*/ 621505 w 628212"/>
                <a:gd name="connsiteY14" fmla="*/ 1536737 h 3140075"/>
                <a:gd name="connsiteX15" fmla="*/ 627855 w 628212"/>
                <a:gd name="connsiteY15" fmla="*/ 1949487 h 3140075"/>
                <a:gd name="connsiteX16" fmla="*/ 615155 w 628212"/>
                <a:gd name="connsiteY16" fmla="*/ 2533687 h 3140075"/>
                <a:gd name="connsiteX17" fmla="*/ 551653 w 628212"/>
                <a:gd name="connsiteY17" fmla="*/ 2736887 h 3140075"/>
                <a:gd name="connsiteX18" fmla="*/ 405603 w 628212"/>
                <a:gd name="connsiteY18" fmla="*/ 2895637 h 3140075"/>
                <a:gd name="connsiteX19" fmla="*/ 0 w 628212"/>
                <a:gd name="connsiteY19" fmla="*/ 3140075 h 3140075"/>
                <a:gd name="connsiteX0" fmla="*/ 342900 w 628212"/>
                <a:gd name="connsiteY0" fmla="*/ 0 h 3140075"/>
                <a:gd name="connsiteX1" fmla="*/ 390525 w 628212"/>
                <a:gd name="connsiteY1" fmla="*/ 22225 h 3140075"/>
                <a:gd name="connsiteX2" fmla="*/ 406400 w 628212"/>
                <a:gd name="connsiteY2" fmla="*/ 92075 h 3140075"/>
                <a:gd name="connsiteX3" fmla="*/ 409575 w 628212"/>
                <a:gd name="connsiteY3" fmla="*/ 276225 h 3140075"/>
                <a:gd name="connsiteX4" fmla="*/ 403225 w 628212"/>
                <a:gd name="connsiteY4" fmla="*/ 409575 h 3140075"/>
                <a:gd name="connsiteX5" fmla="*/ 387350 w 628212"/>
                <a:gd name="connsiteY5" fmla="*/ 523875 h 3140075"/>
                <a:gd name="connsiteX6" fmla="*/ 327025 w 628212"/>
                <a:gd name="connsiteY6" fmla="*/ 600075 h 3140075"/>
                <a:gd name="connsiteX7" fmla="*/ 244475 w 628212"/>
                <a:gd name="connsiteY7" fmla="*/ 685800 h 3140075"/>
                <a:gd name="connsiteX8" fmla="*/ 222250 w 628212"/>
                <a:gd name="connsiteY8" fmla="*/ 806450 h 3140075"/>
                <a:gd name="connsiteX9" fmla="*/ 247650 w 628212"/>
                <a:gd name="connsiteY9" fmla="*/ 904875 h 3140075"/>
                <a:gd name="connsiteX10" fmla="*/ 323850 w 628212"/>
                <a:gd name="connsiteY10" fmla="*/ 981075 h 3140075"/>
                <a:gd name="connsiteX11" fmla="*/ 418305 w 628212"/>
                <a:gd name="connsiteY11" fmla="*/ 1035087 h 3140075"/>
                <a:gd name="connsiteX12" fmla="*/ 507205 w 628212"/>
                <a:gd name="connsiteY12" fmla="*/ 1079537 h 3140075"/>
                <a:gd name="connsiteX13" fmla="*/ 589755 w 628212"/>
                <a:gd name="connsiteY13" fmla="*/ 1225587 h 3140075"/>
                <a:gd name="connsiteX14" fmla="*/ 621505 w 628212"/>
                <a:gd name="connsiteY14" fmla="*/ 1536737 h 3140075"/>
                <a:gd name="connsiteX15" fmla="*/ 627855 w 628212"/>
                <a:gd name="connsiteY15" fmla="*/ 1949487 h 3140075"/>
                <a:gd name="connsiteX16" fmla="*/ 615155 w 628212"/>
                <a:gd name="connsiteY16" fmla="*/ 2533687 h 3140075"/>
                <a:gd name="connsiteX17" fmla="*/ 551653 w 628212"/>
                <a:gd name="connsiteY17" fmla="*/ 2736887 h 3140075"/>
                <a:gd name="connsiteX18" fmla="*/ 405603 w 628212"/>
                <a:gd name="connsiteY18" fmla="*/ 2895637 h 3140075"/>
                <a:gd name="connsiteX19" fmla="*/ 145253 w 628212"/>
                <a:gd name="connsiteY19" fmla="*/ 3067087 h 3140075"/>
                <a:gd name="connsiteX20" fmla="*/ 0 w 628212"/>
                <a:gd name="connsiteY20" fmla="*/ 3140075 h 3140075"/>
                <a:gd name="connsiteX0" fmla="*/ 558800 w 844112"/>
                <a:gd name="connsiteY0" fmla="*/ 0 h 3140078"/>
                <a:gd name="connsiteX1" fmla="*/ 606425 w 844112"/>
                <a:gd name="connsiteY1" fmla="*/ 22225 h 3140078"/>
                <a:gd name="connsiteX2" fmla="*/ 622300 w 844112"/>
                <a:gd name="connsiteY2" fmla="*/ 92075 h 3140078"/>
                <a:gd name="connsiteX3" fmla="*/ 625475 w 844112"/>
                <a:gd name="connsiteY3" fmla="*/ 276225 h 3140078"/>
                <a:gd name="connsiteX4" fmla="*/ 619125 w 844112"/>
                <a:gd name="connsiteY4" fmla="*/ 409575 h 3140078"/>
                <a:gd name="connsiteX5" fmla="*/ 603250 w 844112"/>
                <a:gd name="connsiteY5" fmla="*/ 523875 h 3140078"/>
                <a:gd name="connsiteX6" fmla="*/ 542925 w 844112"/>
                <a:gd name="connsiteY6" fmla="*/ 600075 h 3140078"/>
                <a:gd name="connsiteX7" fmla="*/ 460375 w 844112"/>
                <a:gd name="connsiteY7" fmla="*/ 685800 h 3140078"/>
                <a:gd name="connsiteX8" fmla="*/ 438150 w 844112"/>
                <a:gd name="connsiteY8" fmla="*/ 806450 h 3140078"/>
                <a:gd name="connsiteX9" fmla="*/ 463550 w 844112"/>
                <a:gd name="connsiteY9" fmla="*/ 904875 h 3140078"/>
                <a:gd name="connsiteX10" fmla="*/ 539750 w 844112"/>
                <a:gd name="connsiteY10" fmla="*/ 981075 h 3140078"/>
                <a:gd name="connsiteX11" fmla="*/ 634205 w 844112"/>
                <a:gd name="connsiteY11" fmla="*/ 1035087 h 3140078"/>
                <a:gd name="connsiteX12" fmla="*/ 723105 w 844112"/>
                <a:gd name="connsiteY12" fmla="*/ 1079537 h 3140078"/>
                <a:gd name="connsiteX13" fmla="*/ 805655 w 844112"/>
                <a:gd name="connsiteY13" fmla="*/ 1225587 h 3140078"/>
                <a:gd name="connsiteX14" fmla="*/ 837405 w 844112"/>
                <a:gd name="connsiteY14" fmla="*/ 1536737 h 3140078"/>
                <a:gd name="connsiteX15" fmla="*/ 843755 w 844112"/>
                <a:gd name="connsiteY15" fmla="*/ 1949487 h 3140078"/>
                <a:gd name="connsiteX16" fmla="*/ 831055 w 844112"/>
                <a:gd name="connsiteY16" fmla="*/ 2533687 h 3140078"/>
                <a:gd name="connsiteX17" fmla="*/ 767553 w 844112"/>
                <a:gd name="connsiteY17" fmla="*/ 2736887 h 3140078"/>
                <a:gd name="connsiteX18" fmla="*/ 621503 w 844112"/>
                <a:gd name="connsiteY18" fmla="*/ 2895637 h 3140078"/>
                <a:gd name="connsiteX19" fmla="*/ 361153 w 844112"/>
                <a:gd name="connsiteY19" fmla="*/ 3067087 h 3140078"/>
                <a:gd name="connsiteX20" fmla="*/ 0 w 844112"/>
                <a:gd name="connsiteY20" fmla="*/ 3140078 h 3140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44112" h="3140078">
                  <a:moveTo>
                    <a:pt x="558800" y="0"/>
                  </a:moveTo>
                  <a:cubicBezTo>
                    <a:pt x="577321" y="3439"/>
                    <a:pt x="595842" y="6879"/>
                    <a:pt x="606425" y="22225"/>
                  </a:cubicBezTo>
                  <a:cubicBezTo>
                    <a:pt x="617008" y="37571"/>
                    <a:pt x="619125" y="49742"/>
                    <a:pt x="622300" y="92075"/>
                  </a:cubicBezTo>
                  <a:cubicBezTo>
                    <a:pt x="625475" y="134408"/>
                    <a:pt x="626004" y="223308"/>
                    <a:pt x="625475" y="276225"/>
                  </a:cubicBezTo>
                  <a:cubicBezTo>
                    <a:pt x="624946" y="329142"/>
                    <a:pt x="622829" y="368300"/>
                    <a:pt x="619125" y="409575"/>
                  </a:cubicBezTo>
                  <a:cubicBezTo>
                    <a:pt x="615421" y="450850"/>
                    <a:pt x="615950" y="492125"/>
                    <a:pt x="603250" y="523875"/>
                  </a:cubicBezTo>
                  <a:cubicBezTo>
                    <a:pt x="590550" y="555625"/>
                    <a:pt x="566737" y="573088"/>
                    <a:pt x="542925" y="600075"/>
                  </a:cubicBezTo>
                  <a:cubicBezTo>
                    <a:pt x="519113" y="627062"/>
                    <a:pt x="477837" y="651404"/>
                    <a:pt x="460375" y="685800"/>
                  </a:cubicBezTo>
                  <a:cubicBezTo>
                    <a:pt x="442913" y="720196"/>
                    <a:pt x="437621" y="769938"/>
                    <a:pt x="438150" y="806450"/>
                  </a:cubicBezTo>
                  <a:cubicBezTo>
                    <a:pt x="438679" y="842962"/>
                    <a:pt x="446617" y="875771"/>
                    <a:pt x="463550" y="904875"/>
                  </a:cubicBezTo>
                  <a:cubicBezTo>
                    <a:pt x="480483" y="933979"/>
                    <a:pt x="511307" y="959373"/>
                    <a:pt x="539750" y="981075"/>
                  </a:cubicBezTo>
                  <a:cubicBezTo>
                    <a:pt x="568193" y="1002777"/>
                    <a:pt x="603646" y="1018677"/>
                    <a:pt x="634205" y="1035087"/>
                  </a:cubicBezTo>
                  <a:cubicBezTo>
                    <a:pt x="664764" y="1051497"/>
                    <a:pt x="694530" y="1047787"/>
                    <a:pt x="723105" y="1079537"/>
                  </a:cubicBezTo>
                  <a:cubicBezTo>
                    <a:pt x="751680" y="1111287"/>
                    <a:pt x="786605" y="1149387"/>
                    <a:pt x="805655" y="1225587"/>
                  </a:cubicBezTo>
                  <a:cubicBezTo>
                    <a:pt x="824705" y="1301787"/>
                    <a:pt x="831055" y="1416087"/>
                    <a:pt x="837405" y="1536737"/>
                  </a:cubicBezTo>
                  <a:cubicBezTo>
                    <a:pt x="843755" y="1657387"/>
                    <a:pt x="844813" y="1783329"/>
                    <a:pt x="843755" y="1949487"/>
                  </a:cubicBezTo>
                  <a:cubicBezTo>
                    <a:pt x="842697" y="2115645"/>
                    <a:pt x="843755" y="2402454"/>
                    <a:pt x="831055" y="2533687"/>
                  </a:cubicBezTo>
                  <a:cubicBezTo>
                    <a:pt x="818355" y="2664920"/>
                    <a:pt x="802478" y="2676562"/>
                    <a:pt x="767553" y="2736887"/>
                  </a:cubicBezTo>
                  <a:cubicBezTo>
                    <a:pt x="732628" y="2797212"/>
                    <a:pt x="689236" y="2840604"/>
                    <a:pt x="621503" y="2895637"/>
                  </a:cubicBezTo>
                  <a:cubicBezTo>
                    <a:pt x="553770" y="2950670"/>
                    <a:pt x="428754" y="3026347"/>
                    <a:pt x="361153" y="3067087"/>
                  </a:cubicBezTo>
                  <a:cubicBezTo>
                    <a:pt x="293553" y="3107827"/>
                    <a:pt x="24209" y="3127913"/>
                    <a:pt x="0" y="3140078"/>
                  </a:cubicBezTo>
                </a:path>
              </a:pathLst>
            </a:cu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3071301E-B381-4A89-90ED-BD6E7DD239AD}"/>
                </a:ext>
              </a:extLst>
            </p:cNvPr>
            <p:cNvSpPr/>
            <p:nvPr/>
          </p:nvSpPr>
          <p:spPr>
            <a:xfrm>
              <a:off x="7198122" y="3888233"/>
              <a:ext cx="653653" cy="615061"/>
            </a:xfrm>
            <a:prstGeom prst="rect">
              <a:avLst/>
            </a:prstGeom>
            <a:gradFill flip="none" rotWithShape="1">
              <a:gsLst>
                <a:gs pos="22000">
                  <a:schemeClr val="accent6">
                    <a:lumMod val="20000"/>
                    <a:lumOff val="80000"/>
                  </a:schemeClr>
                </a:gs>
                <a:gs pos="55000">
                  <a:schemeClr val="accent6">
                    <a:lumMod val="60000"/>
                    <a:lumOff val="40000"/>
                  </a:schemeClr>
                </a:gs>
                <a:gs pos="78000">
                  <a:schemeClr val="accent6">
                    <a:lumMod val="75000"/>
                  </a:schemeClr>
                </a:gs>
                <a:gs pos="96000">
                  <a:schemeClr val="accent6">
                    <a:lumMod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B8B9F64F-8BB9-473C-B7CE-C6EBE7B166DD}"/>
                </a:ext>
              </a:extLst>
            </p:cNvPr>
            <p:cNvSpPr/>
            <p:nvPr/>
          </p:nvSpPr>
          <p:spPr>
            <a:xfrm>
              <a:off x="7461250" y="3825876"/>
              <a:ext cx="231775" cy="739775"/>
            </a:xfrm>
            <a:prstGeom prst="rect">
              <a:avLst/>
            </a:prstGeom>
            <a:gradFill flip="none" rotWithShape="1">
              <a:gsLst>
                <a:gs pos="22000">
                  <a:srgbClr val="CBCBCB"/>
                </a:gs>
                <a:gs pos="55000">
                  <a:srgbClr val="5F5F5F"/>
                </a:gs>
                <a:gs pos="78000">
                  <a:srgbClr val="5F5F5F"/>
                </a:gs>
                <a:gs pos="96000">
                  <a:srgbClr val="29292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24C4E75-3FAC-4AEA-8269-78181AA15957}"/>
                </a:ext>
              </a:extLst>
            </p:cNvPr>
            <p:cNvSpPr/>
            <p:nvPr/>
          </p:nvSpPr>
          <p:spPr>
            <a:xfrm>
              <a:off x="7851776" y="4114800"/>
              <a:ext cx="101600" cy="161925"/>
            </a:xfrm>
            <a:prstGeom prst="rect">
              <a:avLst/>
            </a:prstGeom>
            <a:gradFill flip="none" rotWithShape="1">
              <a:gsLst>
                <a:gs pos="22000">
                  <a:srgbClr val="CBCBCB"/>
                </a:gs>
                <a:gs pos="55000">
                  <a:srgbClr val="5F5F5F"/>
                </a:gs>
                <a:gs pos="78000">
                  <a:srgbClr val="5F5F5F"/>
                </a:gs>
                <a:gs pos="96000">
                  <a:srgbClr val="29292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5" name="Group 54">
            <a:extLst>
              <a:ext uri="{FF2B5EF4-FFF2-40B4-BE49-F238E27FC236}">
                <a16:creationId xmlns:a16="http://schemas.microsoft.com/office/drawing/2014/main" id="{D594F3D9-82F1-41F4-9FDF-1D7F20F8B7B8}"/>
              </a:ext>
            </a:extLst>
          </p:cNvPr>
          <p:cNvGrpSpPr/>
          <p:nvPr/>
        </p:nvGrpSpPr>
        <p:grpSpPr>
          <a:xfrm>
            <a:off x="10331261" y="4133561"/>
            <a:ext cx="8681627" cy="0"/>
            <a:chOff x="255014" y="7167492"/>
            <a:chExt cx="8681627" cy="0"/>
          </a:xfrm>
        </p:grpSpPr>
        <p:cxnSp>
          <p:nvCxnSpPr>
            <p:cNvPr id="56" name="Straight Arrow Connector 55">
              <a:extLst>
                <a:ext uri="{FF2B5EF4-FFF2-40B4-BE49-F238E27FC236}">
                  <a16:creationId xmlns:a16="http://schemas.microsoft.com/office/drawing/2014/main" id="{077DFF35-91C0-423D-9CB0-ECB4846ACE06}"/>
                </a:ext>
              </a:extLst>
            </p:cNvPr>
            <p:cNvCxnSpPr/>
            <p:nvPr/>
          </p:nvCxnSpPr>
          <p:spPr>
            <a:xfrm flipH="1">
              <a:off x="2846153" y="7167492"/>
              <a:ext cx="908209" cy="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8D16E6CC-56ED-4308-9B2B-3B0C39B73EAB}"/>
                </a:ext>
              </a:extLst>
            </p:cNvPr>
            <p:cNvCxnSpPr/>
            <p:nvPr/>
          </p:nvCxnSpPr>
          <p:spPr>
            <a:xfrm flipH="1">
              <a:off x="5437292" y="7167492"/>
              <a:ext cx="908209" cy="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D0AF447A-3EE8-4705-9B29-3E15D0DBCF68}"/>
                </a:ext>
              </a:extLst>
            </p:cNvPr>
            <p:cNvCxnSpPr/>
            <p:nvPr/>
          </p:nvCxnSpPr>
          <p:spPr>
            <a:xfrm flipH="1">
              <a:off x="8028432" y="7167492"/>
              <a:ext cx="908209" cy="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85B5D326-DB1E-4049-A2C9-69E4C68FB2E5}"/>
                </a:ext>
              </a:extLst>
            </p:cNvPr>
            <p:cNvCxnSpPr/>
            <p:nvPr/>
          </p:nvCxnSpPr>
          <p:spPr>
            <a:xfrm flipH="1">
              <a:off x="255014" y="7167492"/>
              <a:ext cx="908209" cy="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60" name="Oval 59">
            <a:extLst>
              <a:ext uri="{FF2B5EF4-FFF2-40B4-BE49-F238E27FC236}">
                <a16:creationId xmlns:a16="http://schemas.microsoft.com/office/drawing/2014/main" id="{89E05E10-27C8-42FD-AABB-177260A926FA}"/>
              </a:ext>
            </a:extLst>
          </p:cNvPr>
          <p:cNvSpPr/>
          <p:nvPr/>
        </p:nvSpPr>
        <p:spPr>
          <a:xfrm>
            <a:off x="2723582" y="3203409"/>
            <a:ext cx="135609" cy="135609"/>
          </a:xfrm>
          <a:prstGeom prst="ellipse">
            <a:avLst/>
          </a:prstGeom>
          <a:gradFill>
            <a:gsLst>
              <a:gs pos="0">
                <a:schemeClr val="bg1">
                  <a:lumMod val="75000"/>
                </a:schemeClr>
              </a:gs>
              <a:gs pos="44000">
                <a:schemeClr val="tx1">
                  <a:lumMod val="65000"/>
                  <a:lumOff val="35000"/>
                </a:schemeClr>
              </a:gs>
              <a:gs pos="100000">
                <a:schemeClr val="tx1"/>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e</a:t>
            </a:r>
          </a:p>
        </p:txBody>
      </p:sp>
      <p:sp>
        <p:nvSpPr>
          <p:cNvPr id="61" name="Rectangle 60">
            <a:extLst>
              <a:ext uri="{FF2B5EF4-FFF2-40B4-BE49-F238E27FC236}">
                <a16:creationId xmlns:a16="http://schemas.microsoft.com/office/drawing/2014/main" id="{A6622EAB-803B-429A-9742-DD15B1A05196}"/>
              </a:ext>
            </a:extLst>
          </p:cNvPr>
          <p:cNvSpPr/>
          <p:nvPr/>
        </p:nvSpPr>
        <p:spPr>
          <a:xfrm>
            <a:off x="2241511" y="2756916"/>
            <a:ext cx="1088136" cy="10607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2" name="Group 61">
            <a:extLst>
              <a:ext uri="{FF2B5EF4-FFF2-40B4-BE49-F238E27FC236}">
                <a16:creationId xmlns:a16="http://schemas.microsoft.com/office/drawing/2014/main" id="{36DC5149-0D99-4F1A-9057-B4DDB22DEA2C}"/>
              </a:ext>
            </a:extLst>
          </p:cNvPr>
          <p:cNvGrpSpPr/>
          <p:nvPr/>
        </p:nvGrpSpPr>
        <p:grpSpPr>
          <a:xfrm>
            <a:off x="2483774" y="2994011"/>
            <a:ext cx="560684" cy="560684"/>
            <a:chOff x="1969562" y="3304586"/>
            <a:chExt cx="2345852" cy="2345852"/>
          </a:xfrm>
        </p:grpSpPr>
        <p:sp>
          <p:nvSpPr>
            <p:cNvPr id="63" name="Oval 62">
              <a:extLst>
                <a:ext uri="{FF2B5EF4-FFF2-40B4-BE49-F238E27FC236}">
                  <a16:creationId xmlns:a16="http://schemas.microsoft.com/office/drawing/2014/main" id="{86977F20-9BB8-4901-9FEA-F805D3816A04}"/>
                </a:ext>
              </a:extLst>
            </p:cNvPr>
            <p:cNvSpPr/>
            <p:nvPr/>
          </p:nvSpPr>
          <p:spPr>
            <a:xfrm>
              <a:off x="1969562" y="3304586"/>
              <a:ext cx="2345852" cy="2345852"/>
            </a:xfrm>
            <a:prstGeom prst="ellipse">
              <a:avLst/>
            </a:prstGeom>
            <a:solidFill>
              <a:schemeClr val="tx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Pie 67">
              <a:extLst>
                <a:ext uri="{FF2B5EF4-FFF2-40B4-BE49-F238E27FC236}">
                  <a16:creationId xmlns:a16="http://schemas.microsoft.com/office/drawing/2014/main" id="{94479BF1-C449-4CFC-9422-A137B35E0069}"/>
                </a:ext>
              </a:extLst>
            </p:cNvPr>
            <p:cNvSpPr/>
            <p:nvPr/>
          </p:nvSpPr>
          <p:spPr>
            <a:xfrm>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5" name="Pie 68">
              <a:extLst>
                <a:ext uri="{FF2B5EF4-FFF2-40B4-BE49-F238E27FC236}">
                  <a16:creationId xmlns:a16="http://schemas.microsoft.com/office/drawing/2014/main" id="{D5FDCE9A-0391-4D63-A7E3-DFD1DDB1ADD8}"/>
                </a:ext>
              </a:extLst>
            </p:cNvPr>
            <p:cNvSpPr/>
            <p:nvPr/>
          </p:nvSpPr>
          <p:spPr>
            <a:xfrm flipH="1">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6" name="Pie 69">
              <a:extLst>
                <a:ext uri="{FF2B5EF4-FFF2-40B4-BE49-F238E27FC236}">
                  <a16:creationId xmlns:a16="http://schemas.microsoft.com/office/drawing/2014/main" id="{EFF96D9F-4E84-4F3B-AE2B-DD7C5940CBBE}"/>
                </a:ext>
              </a:extLst>
            </p:cNvPr>
            <p:cNvSpPr/>
            <p:nvPr/>
          </p:nvSpPr>
          <p:spPr>
            <a:xfrm rot="3600000" flipH="1" flipV="1">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7" name="Oval 66">
              <a:extLst>
                <a:ext uri="{FF2B5EF4-FFF2-40B4-BE49-F238E27FC236}">
                  <a16:creationId xmlns:a16="http://schemas.microsoft.com/office/drawing/2014/main" id="{F0642F63-17C4-4715-816E-99EAE02EF31A}"/>
                </a:ext>
              </a:extLst>
            </p:cNvPr>
            <p:cNvSpPr/>
            <p:nvPr/>
          </p:nvSpPr>
          <p:spPr>
            <a:xfrm>
              <a:off x="2871948" y="4206972"/>
              <a:ext cx="541080" cy="541080"/>
            </a:xfrm>
            <a:prstGeom prst="ellipse">
              <a:avLst/>
            </a:prstGeom>
            <a:solidFill>
              <a:schemeClr val="tx1"/>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8" name="Group 67">
            <a:extLst>
              <a:ext uri="{FF2B5EF4-FFF2-40B4-BE49-F238E27FC236}">
                <a16:creationId xmlns:a16="http://schemas.microsoft.com/office/drawing/2014/main" id="{F0122440-0853-43BB-A7B3-543702A0B986}"/>
              </a:ext>
            </a:extLst>
          </p:cNvPr>
          <p:cNvGrpSpPr/>
          <p:nvPr/>
        </p:nvGrpSpPr>
        <p:grpSpPr>
          <a:xfrm rot="5400000">
            <a:off x="1550998" y="4789306"/>
            <a:ext cx="1884983" cy="1342485"/>
            <a:chOff x="6117336" y="3825876"/>
            <a:chExt cx="1884983" cy="1342485"/>
          </a:xfrm>
        </p:grpSpPr>
        <p:sp>
          <p:nvSpPr>
            <p:cNvPr id="69" name="Rectangle 68">
              <a:extLst>
                <a:ext uri="{FF2B5EF4-FFF2-40B4-BE49-F238E27FC236}">
                  <a16:creationId xmlns:a16="http://schemas.microsoft.com/office/drawing/2014/main" id="{51AB91E1-63C0-4FFF-8968-0D54A60935CF}"/>
                </a:ext>
              </a:extLst>
            </p:cNvPr>
            <p:cNvSpPr/>
            <p:nvPr/>
          </p:nvSpPr>
          <p:spPr>
            <a:xfrm>
              <a:off x="6117336" y="3996627"/>
              <a:ext cx="1734439" cy="398272"/>
            </a:xfrm>
            <a:prstGeom prst="rect">
              <a:avLst/>
            </a:prstGeom>
            <a:gradFill flip="none" rotWithShape="1">
              <a:gsLst>
                <a:gs pos="22000">
                  <a:srgbClr val="CBCBCB"/>
                </a:gs>
                <a:gs pos="55000">
                  <a:srgbClr val="5F5F5F"/>
                </a:gs>
                <a:gs pos="78000">
                  <a:srgbClr val="5F5F5F"/>
                </a:gs>
                <a:gs pos="96000">
                  <a:srgbClr val="29292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Freeform 73">
              <a:extLst>
                <a:ext uri="{FF2B5EF4-FFF2-40B4-BE49-F238E27FC236}">
                  <a16:creationId xmlns:a16="http://schemas.microsoft.com/office/drawing/2014/main" id="{07A74270-0721-4BBD-A13A-D559CC1BE5CC}"/>
                </a:ext>
              </a:extLst>
            </p:cNvPr>
            <p:cNvSpPr/>
            <p:nvPr/>
          </p:nvSpPr>
          <p:spPr>
            <a:xfrm>
              <a:off x="7235956" y="4190207"/>
              <a:ext cx="766363" cy="978154"/>
            </a:xfrm>
            <a:custGeom>
              <a:avLst/>
              <a:gdLst>
                <a:gd name="connsiteX0" fmla="*/ 120685 w 273085"/>
                <a:gd name="connsiteY0" fmla="*/ 0 h 1069975"/>
                <a:gd name="connsiteX1" fmla="*/ 168310 w 273085"/>
                <a:gd name="connsiteY1" fmla="*/ 22225 h 1069975"/>
                <a:gd name="connsiteX2" fmla="*/ 184185 w 273085"/>
                <a:gd name="connsiteY2" fmla="*/ 92075 h 1069975"/>
                <a:gd name="connsiteX3" fmla="*/ 187360 w 273085"/>
                <a:gd name="connsiteY3" fmla="*/ 276225 h 1069975"/>
                <a:gd name="connsiteX4" fmla="*/ 181010 w 273085"/>
                <a:gd name="connsiteY4" fmla="*/ 409575 h 1069975"/>
                <a:gd name="connsiteX5" fmla="*/ 165135 w 273085"/>
                <a:gd name="connsiteY5" fmla="*/ 523875 h 1069975"/>
                <a:gd name="connsiteX6" fmla="*/ 104810 w 273085"/>
                <a:gd name="connsiteY6" fmla="*/ 600075 h 1069975"/>
                <a:gd name="connsiteX7" fmla="*/ 22260 w 273085"/>
                <a:gd name="connsiteY7" fmla="*/ 685800 h 1069975"/>
                <a:gd name="connsiteX8" fmla="*/ 35 w 273085"/>
                <a:gd name="connsiteY8" fmla="*/ 806450 h 1069975"/>
                <a:gd name="connsiteX9" fmla="*/ 25435 w 273085"/>
                <a:gd name="connsiteY9" fmla="*/ 904875 h 1069975"/>
                <a:gd name="connsiteX10" fmla="*/ 101635 w 273085"/>
                <a:gd name="connsiteY10" fmla="*/ 981075 h 1069975"/>
                <a:gd name="connsiteX11" fmla="*/ 273085 w 273085"/>
                <a:gd name="connsiteY11" fmla="*/ 1069975 h 1069975"/>
                <a:gd name="connsiteX0" fmla="*/ 692726 w 759579"/>
                <a:gd name="connsiteY0" fmla="*/ 0 h 989471"/>
                <a:gd name="connsiteX1" fmla="*/ 740351 w 759579"/>
                <a:gd name="connsiteY1" fmla="*/ 22225 h 989471"/>
                <a:gd name="connsiteX2" fmla="*/ 756226 w 759579"/>
                <a:gd name="connsiteY2" fmla="*/ 92075 h 989471"/>
                <a:gd name="connsiteX3" fmla="*/ 759401 w 759579"/>
                <a:gd name="connsiteY3" fmla="*/ 276225 h 989471"/>
                <a:gd name="connsiteX4" fmla="*/ 753051 w 759579"/>
                <a:gd name="connsiteY4" fmla="*/ 409575 h 989471"/>
                <a:gd name="connsiteX5" fmla="*/ 737176 w 759579"/>
                <a:gd name="connsiteY5" fmla="*/ 523875 h 989471"/>
                <a:gd name="connsiteX6" fmla="*/ 676851 w 759579"/>
                <a:gd name="connsiteY6" fmla="*/ 600075 h 989471"/>
                <a:gd name="connsiteX7" fmla="*/ 594301 w 759579"/>
                <a:gd name="connsiteY7" fmla="*/ 685800 h 989471"/>
                <a:gd name="connsiteX8" fmla="*/ 572076 w 759579"/>
                <a:gd name="connsiteY8" fmla="*/ 806450 h 989471"/>
                <a:gd name="connsiteX9" fmla="*/ 597476 w 759579"/>
                <a:gd name="connsiteY9" fmla="*/ 904875 h 989471"/>
                <a:gd name="connsiteX10" fmla="*/ 673676 w 759579"/>
                <a:gd name="connsiteY10" fmla="*/ 981075 h 989471"/>
                <a:gd name="connsiteX11" fmla="*/ 3878 w 759579"/>
                <a:gd name="connsiteY11" fmla="*/ 987679 h 989471"/>
                <a:gd name="connsiteX0" fmla="*/ 697216 w 764069"/>
                <a:gd name="connsiteY0" fmla="*/ 0 h 987679"/>
                <a:gd name="connsiteX1" fmla="*/ 744841 w 764069"/>
                <a:gd name="connsiteY1" fmla="*/ 22225 h 987679"/>
                <a:gd name="connsiteX2" fmla="*/ 760716 w 764069"/>
                <a:gd name="connsiteY2" fmla="*/ 92075 h 987679"/>
                <a:gd name="connsiteX3" fmla="*/ 763891 w 764069"/>
                <a:gd name="connsiteY3" fmla="*/ 276225 h 987679"/>
                <a:gd name="connsiteX4" fmla="*/ 757541 w 764069"/>
                <a:gd name="connsiteY4" fmla="*/ 409575 h 987679"/>
                <a:gd name="connsiteX5" fmla="*/ 741666 w 764069"/>
                <a:gd name="connsiteY5" fmla="*/ 523875 h 987679"/>
                <a:gd name="connsiteX6" fmla="*/ 681341 w 764069"/>
                <a:gd name="connsiteY6" fmla="*/ 600075 h 987679"/>
                <a:gd name="connsiteX7" fmla="*/ 598791 w 764069"/>
                <a:gd name="connsiteY7" fmla="*/ 685800 h 987679"/>
                <a:gd name="connsiteX8" fmla="*/ 576566 w 764069"/>
                <a:gd name="connsiteY8" fmla="*/ 806450 h 987679"/>
                <a:gd name="connsiteX9" fmla="*/ 601966 w 764069"/>
                <a:gd name="connsiteY9" fmla="*/ 904875 h 987679"/>
                <a:gd name="connsiteX10" fmla="*/ 239254 w 764069"/>
                <a:gd name="connsiteY10" fmla="*/ 962787 h 987679"/>
                <a:gd name="connsiteX11" fmla="*/ 8368 w 764069"/>
                <a:gd name="connsiteY11" fmla="*/ 987679 h 987679"/>
                <a:gd name="connsiteX0" fmla="*/ 697216 w 764069"/>
                <a:gd name="connsiteY0" fmla="*/ 0 h 987679"/>
                <a:gd name="connsiteX1" fmla="*/ 744841 w 764069"/>
                <a:gd name="connsiteY1" fmla="*/ 22225 h 987679"/>
                <a:gd name="connsiteX2" fmla="*/ 760716 w 764069"/>
                <a:gd name="connsiteY2" fmla="*/ 92075 h 987679"/>
                <a:gd name="connsiteX3" fmla="*/ 763891 w 764069"/>
                <a:gd name="connsiteY3" fmla="*/ 276225 h 987679"/>
                <a:gd name="connsiteX4" fmla="*/ 757541 w 764069"/>
                <a:gd name="connsiteY4" fmla="*/ 409575 h 987679"/>
                <a:gd name="connsiteX5" fmla="*/ 741666 w 764069"/>
                <a:gd name="connsiteY5" fmla="*/ 523875 h 987679"/>
                <a:gd name="connsiteX6" fmla="*/ 681341 w 764069"/>
                <a:gd name="connsiteY6" fmla="*/ 600075 h 987679"/>
                <a:gd name="connsiteX7" fmla="*/ 598791 w 764069"/>
                <a:gd name="connsiteY7" fmla="*/ 685800 h 987679"/>
                <a:gd name="connsiteX8" fmla="*/ 576566 w 764069"/>
                <a:gd name="connsiteY8" fmla="*/ 806450 h 987679"/>
                <a:gd name="connsiteX9" fmla="*/ 601966 w 764069"/>
                <a:gd name="connsiteY9" fmla="*/ 904875 h 987679"/>
                <a:gd name="connsiteX10" fmla="*/ 239254 w 764069"/>
                <a:gd name="connsiteY10" fmla="*/ 962787 h 987679"/>
                <a:gd name="connsiteX11" fmla="*/ 8368 w 764069"/>
                <a:gd name="connsiteY11" fmla="*/ 987679 h 987679"/>
                <a:gd name="connsiteX0" fmla="*/ 700417 w 767270"/>
                <a:gd name="connsiteY0" fmla="*/ 0 h 987679"/>
                <a:gd name="connsiteX1" fmla="*/ 748042 w 767270"/>
                <a:gd name="connsiteY1" fmla="*/ 22225 h 987679"/>
                <a:gd name="connsiteX2" fmla="*/ 763917 w 767270"/>
                <a:gd name="connsiteY2" fmla="*/ 92075 h 987679"/>
                <a:gd name="connsiteX3" fmla="*/ 767092 w 767270"/>
                <a:gd name="connsiteY3" fmla="*/ 276225 h 987679"/>
                <a:gd name="connsiteX4" fmla="*/ 760742 w 767270"/>
                <a:gd name="connsiteY4" fmla="*/ 409575 h 987679"/>
                <a:gd name="connsiteX5" fmla="*/ 744867 w 767270"/>
                <a:gd name="connsiteY5" fmla="*/ 523875 h 987679"/>
                <a:gd name="connsiteX6" fmla="*/ 684542 w 767270"/>
                <a:gd name="connsiteY6" fmla="*/ 600075 h 987679"/>
                <a:gd name="connsiteX7" fmla="*/ 601992 w 767270"/>
                <a:gd name="connsiteY7" fmla="*/ 685800 h 987679"/>
                <a:gd name="connsiteX8" fmla="*/ 579767 w 767270"/>
                <a:gd name="connsiteY8" fmla="*/ 806450 h 987679"/>
                <a:gd name="connsiteX9" fmla="*/ 605167 w 767270"/>
                <a:gd name="connsiteY9" fmla="*/ 904875 h 987679"/>
                <a:gd name="connsiteX10" fmla="*/ 242455 w 767270"/>
                <a:gd name="connsiteY10" fmla="*/ 962787 h 987679"/>
                <a:gd name="connsiteX11" fmla="*/ 11569 w 767270"/>
                <a:gd name="connsiteY11" fmla="*/ 987679 h 987679"/>
                <a:gd name="connsiteX0" fmla="*/ 700417 w 767270"/>
                <a:gd name="connsiteY0" fmla="*/ 0 h 987679"/>
                <a:gd name="connsiteX1" fmla="*/ 748042 w 767270"/>
                <a:gd name="connsiteY1" fmla="*/ 22225 h 987679"/>
                <a:gd name="connsiteX2" fmla="*/ 763917 w 767270"/>
                <a:gd name="connsiteY2" fmla="*/ 92075 h 987679"/>
                <a:gd name="connsiteX3" fmla="*/ 767092 w 767270"/>
                <a:gd name="connsiteY3" fmla="*/ 276225 h 987679"/>
                <a:gd name="connsiteX4" fmla="*/ 760742 w 767270"/>
                <a:gd name="connsiteY4" fmla="*/ 409575 h 987679"/>
                <a:gd name="connsiteX5" fmla="*/ 744867 w 767270"/>
                <a:gd name="connsiteY5" fmla="*/ 523875 h 987679"/>
                <a:gd name="connsiteX6" fmla="*/ 684542 w 767270"/>
                <a:gd name="connsiteY6" fmla="*/ 600075 h 987679"/>
                <a:gd name="connsiteX7" fmla="*/ 601992 w 767270"/>
                <a:gd name="connsiteY7" fmla="*/ 685800 h 987679"/>
                <a:gd name="connsiteX8" fmla="*/ 579767 w 767270"/>
                <a:gd name="connsiteY8" fmla="*/ 806450 h 987679"/>
                <a:gd name="connsiteX9" fmla="*/ 605167 w 767270"/>
                <a:gd name="connsiteY9" fmla="*/ 904875 h 987679"/>
                <a:gd name="connsiteX10" fmla="*/ 242455 w 767270"/>
                <a:gd name="connsiteY10" fmla="*/ 962787 h 987679"/>
                <a:gd name="connsiteX11" fmla="*/ 11569 w 767270"/>
                <a:gd name="connsiteY11" fmla="*/ 987679 h 987679"/>
                <a:gd name="connsiteX0" fmla="*/ 700417 w 767270"/>
                <a:gd name="connsiteY0" fmla="*/ 0 h 987679"/>
                <a:gd name="connsiteX1" fmla="*/ 748042 w 767270"/>
                <a:gd name="connsiteY1" fmla="*/ 22225 h 987679"/>
                <a:gd name="connsiteX2" fmla="*/ 763917 w 767270"/>
                <a:gd name="connsiteY2" fmla="*/ 92075 h 987679"/>
                <a:gd name="connsiteX3" fmla="*/ 767092 w 767270"/>
                <a:gd name="connsiteY3" fmla="*/ 276225 h 987679"/>
                <a:gd name="connsiteX4" fmla="*/ 760742 w 767270"/>
                <a:gd name="connsiteY4" fmla="*/ 409575 h 987679"/>
                <a:gd name="connsiteX5" fmla="*/ 744867 w 767270"/>
                <a:gd name="connsiteY5" fmla="*/ 523875 h 987679"/>
                <a:gd name="connsiteX6" fmla="*/ 684542 w 767270"/>
                <a:gd name="connsiteY6" fmla="*/ 600075 h 987679"/>
                <a:gd name="connsiteX7" fmla="*/ 601992 w 767270"/>
                <a:gd name="connsiteY7" fmla="*/ 685800 h 987679"/>
                <a:gd name="connsiteX8" fmla="*/ 579767 w 767270"/>
                <a:gd name="connsiteY8" fmla="*/ 806450 h 987679"/>
                <a:gd name="connsiteX9" fmla="*/ 242455 w 767270"/>
                <a:gd name="connsiteY9" fmla="*/ 962787 h 987679"/>
                <a:gd name="connsiteX10" fmla="*/ 11569 w 767270"/>
                <a:gd name="connsiteY10" fmla="*/ 987679 h 987679"/>
                <a:gd name="connsiteX0" fmla="*/ 700417 w 767270"/>
                <a:gd name="connsiteY0" fmla="*/ 0 h 987679"/>
                <a:gd name="connsiteX1" fmla="*/ 748042 w 767270"/>
                <a:gd name="connsiteY1" fmla="*/ 22225 h 987679"/>
                <a:gd name="connsiteX2" fmla="*/ 763917 w 767270"/>
                <a:gd name="connsiteY2" fmla="*/ 92075 h 987679"/>
                <a:gd name="connsiteX3" fmla="*/ 767092 w 767270"/>
                <a:gd name="connsiteY3" fmla="*/ 276225 h 987679"/>
                <a:gd name="connsiteX4" fmla="*/ 760742 w 767270"/>
                <a:gd name="connsiteY4" fmla="*/ 409575 h 987679"/>
                <a:gd name="connsiteX5" fmla="*/ 744867 w 767270"/>
                <a:gd name="connsiteY5" fmla="*/ 523875 h 987679"/>
                <a:gd name="connsiteX6" fmla="*/ 684542 w 767270"/>
                <a:gd name="connsiteY6" fmla="*/ 600075 h 987679"/>
                <a:gd name="connsiteX7" fmla="*/ 579767 w 767270"/>
                <a:gd name="connsiteY7" fmla="*/ 806450 h 987679"/>
                <a:gd name="connsiteX8" fmla="*/ 242455 w 767270"/>
                <a:gd name="connsiteY8" fmla="*/ 962787 h 987679"/>
                <a:gd name="connsiteX9" fmla="*/ 11569 w 767270"/>
                <a:gd name="connsiteY9" fmla="*/ 987679 h 987679"/>
                <a:gd name="connsiteX0" fmla="*/ 700417 w 767270"/>
                <a:gd name="connsiteY0" fmla="*/ 0 h 987679"/>
                <a:gd name="connsiteX1" fmla="*/ 748042 w 767270"/>
                <a:gd name="connsiteY1" fmla="*/ 22225 h 987679"/>
                <a:gd name="connsiteX2" fmla="*/ 763917 w 767270"/>
                <a:gd name="connsiteY2" fmla="*/ 92075 h 987679"/>
                <a:gd name="connsiteX3" fmla="*/ 767092 w 767270"/>
                <a:gd name="connsiteY3" fmla="*/ 276225 h 987679"/>
                <a:gd name="connsiteX4" fmla="*/ 760742 w 767270"/>
                <a:gd name="connsiteY4" fmla="*/ 409575 h 987679"/>
                <a:gd name="connsiteX5" fmla="*/ 744867 w 767270"/>
                <a:gd name="connsiteY5" fmla="*/ 523875 h 987679"/>
                <a:gd name="connsiteX6" fmla="*/ 579767 w 767270"/>
                <a:gd name="connsiteY6" fmla="*/ 806450 h 987679"/>
                <a:gd name="connsiteX7" fmla="*/ 242455 w 767270"/>
                <a:gd name="connsiteY7" fmla="*/ 962787 h 987679"/>
                <a:gd name="connsiteX8" fmla="*/ 11569 w 767270"/>
                <a:gd name="connsiteY8" fmla="*/ 987679 h 987679"/>
                <a:gd name="connsiteX0" fmla="*/ 700417 w 768407"/>
                <a:gd name="connsiteY0" fmla="*/ 0 h 987679"/>
                <a:gd name="connsiteX1" fmla="*/ 748042 w 768407"/>
                <a:gd name="connsiteY1" fmla="*/ 22225 h 987679"/>
                <a:gd name="connsiteX2" fmla="*/ 763917 w 768407"/>
                <a:gd name="connsiteY2" fmla="*/ 92075 h 987679"/>
                <a:gd name="connsiteX3" fmla="*/ 767092 w 768407"/>
                <a:gd name="connsiteY3" fmla="*/ 276225 h 987679"/>
                <a:gd name="connsiteX4" fmla="*/ 744867 w 768407"/>
                <a:gd name="connsiteY4" fmla="*/ 523875 h 987679"/>
                <a:gd name="connsiteX5" fmla="*/ 579767 w 768407"/>
                <a:gd name="connsiteY5" fmla="*/ 806450 h 987679"/>
                <a:gd name="connsiteX6" fmla="*/ 242455 w 768407"/>
                <a:gd name="connsiteY6" fmla="*/ 962787 h 987679"/>
                <a:gd name="connsiteX7" fmla="*/ 11569 w 768407"/>
                <a:gd name="connsiteY7" fmla="*/ 987679 h 987679"/>
                <a:gd name="connsiteX0" fmla="*/ 709560 w 777550"/>
                <a:gd name="connsiteY0" fmla="*/ 0 h 978154"/>
                <a:gd name="connsiteX1" fmla="*/ 757185 w 777550"/>
                <a:gd name="connsiteY1" fmla="*/ 22225 h 978154"/>
                <a:gd name="connsiteX2" fmla="*/ 773060 w 777550"/>
                <a:gd name="connsiteY2" fmla="*/ 92075 h 978154"/>
                <a:gd name="connsiteX3" fmla="*/ 776235 w 777550"/>
                <a:gd name="connsiteY3" fmla="*/ 276225 h 978154"/>
                <a:gd name="connsiteX4" fmla="*/ 754010 w 777550"/>
                <a:gd name="connsiteY4" fmla="*/ 523875 h 978154"/>
                <a:gd name="connsiteX5" fmla="*/ 588910 w 777550"/>
                <a:gd name="connsiteY5" fmla="*/ 806450 h 978154"/>
                <a:gd name="connsiteX6" fmla="*/ 251598 w 777550"/>
                <a:gd name="connsiteY6" fmla="*/ 962787 h 978154"/>
                <a:gd name="connsiteX7" fmla="*/ 11187 w 777550"/>
                <a:gd name="connsiteY7" fmla="*/ 978154 h 978154"/>
                <a:gd name="connsiteX0" fmla="*/ 698373 w 766363"/>
                <a:gd name="connsiteY0" fmla="*/ 0 h 978154"/>
                <a:gd name="connsiteX1" fmla="*/ 745998 w 766363"/>
                <a:gd name="connsiteY1" fmla="*/ 22225 h 978154"/>
                <a:gd name="connsiteX2" fmla="*/ 761873 w 766363"/>
                <a:gd name="connsiteY2" fmla="*/ 92075 h 978154"/>
                <a:gd name="connsiteX3" fmla="*/ 765048 w 766363"/>
                <a:gd name="connsiteY3" fmla="*/ 276225 h 978154"/>
                <a:gd name="connsiteX4" fmla="*/ 742823 w 766363"/>
                <a:gd name="connsiteY4" fmla="*/ 523875 h 978154"/>
                <a:gd name="connsiteX5" fmla="*/ 577723 w 766363"/>
                <a:gd name="connsiteY5" fmla="*/ 806450 h 978154"/>
                <a:gd name="connsiteX6" fmla="*/ 240411 w 766363"/>
                <a:gd name="connsiteY6" fmla="*/ 962787 h 978154"/>
                <a:gd name="connsiteX7" fmla="*/ 0 w 766363"/>
                <a:gd name="connsiteY7" fmla="*/ 978154 h 97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363" h="978154">
                  <a:moveTo>
                    <a:pt x="698373" y="0"/>
                  </a:moveTo>
                  <a:cubicBezTo>
                    <a:pt x="716894" y="3439"/>
                    <a:pt x="735415" y="6879"/>
                    <a:pt x="745998" y="22225"/>
                  </a:cubicBezTo>
                  <a:cubicBezTo>
                    <a:pt x="756581" y="37571"/>
                    <a:pt x="758698" y="49742"/>
                    <a:pt x="761873" y="92075"/>
                  </a:cubicBezTo>
                  <a:cubicBezTo>
                    <a:pt x="765048" y="134408"/>
                    <a:pt x="768223" y="204258"/>
                    <a:pt x="765048" y="276225"/>
                  </a:cubicBezTo>
                  <a:cubicBezTo>
                    <a:pt x="761873" y="348192"/>
                    <a:pt x="774044" y="435504"/>
                    <a:pt x="742823" y="523875"/>
                  </a:cubicBezTo>
                  <a:cubicBezTo>
                    <a:pt x="712661" y="590021"/>
                    <a:pt x="661458" y="733298"/>
                    <a:pt x="577723" y="806450"/>
                  </a:cubicBezTo>
                  <a:cubicBezTo>
                    <a:pt x="517800" y="852614"/>
                    <a:pt x="335111" y="932582"/>
                    <a:pt x="240411" y="962787"/>
                  </a:cubicBezTo>
                  <a:cubicBezTo>
                    <a:pt x="172149" y="980779"/>
                    <a:pt x="44449" y="976037"/>
                    <a:pt x="0" y="978154"/>
                  </a:cubicBezTo>
                </a:path>
              </a:pathLst>
            </a:cu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1" name="Rectangle 70">
              <a:extLst>
                <a:ext uri="{FF2B5EF4-FFF2-40B4-BE49-F238E27FC236}">
                  <a16:creationId xmlns:a16="http://schemas.microsoft.com/office/drawing/2014/main" id="{6A8B8976-3FC3-452F-9803-B89D3013A9CF}"/>
                </a:ext>
              </a:extLst>
            </p:cNvPr>
            <p:cNvSpPr/>
            <p:nvPr/>
          </p:nvSpPr>
          <p:spPr>
            <a:xfrm>
              <a:off x="7198122" y="3888233"/>
              <a:ext cx="653653" cy="615061"/>
            </a:xfrm>
            <a:prstGeom prst="rect">
              <a:avLst/>
            </a:prstGeom>
            <a:gradFill flip="none" rotWithShape="1">
              <a:gsLst>
                <a:gs pos="22000">
                  <a:schemeClr val="accent6">
                    <a:lumMod val="20000"/>
                    <a:lumOff val="80000"/>
                  </a:schemeClr>
                </a:gs>
                <a:gs pos="55000">
                  <a:schemeClr val="accent6">
                    <a:lumMod val="60000"/>
                    <a:lumOff val="40000"/>
                  </a:schemeClr>
                </a:gs>
                <a:gs pos="78000">
                  <a:schemeClr val="accent6">
                    <a:lumMod val="75000"/>
                  </a:schemeClr>
                </a:gs>
                <a:gs pos="96000">
                  <a:schemeClr val="accent6">
                    <a:lumMod val="5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926712EA-F1DF-45B2-987E-F86770A5BED3}"/>
                </a:ext>
              </a:extLst>
            </p:cNvPr>
            <p:cNvSpPr/>
            <p:nvPr/>
          </p:nvSpPr>
          <p:spPr>
            <a:xfrm>
              <a:off x="7461250" y="3825876"/>
              <a:ext cx="231775" cy="739775"/>
            </a:xfrm>
            <a:prstGeom prst="rect">
              <a:avLst/>
            </a:prstGeom>
            <a:gradFill flip="none" rotWithShape="1">
              <a:gsLst>
                <a:gs pos="22000">
                  <a:srgbClr val="CBCBCB"/>
                </a:gs>
                <a:gs pos="55000">
                  <a:srgbClr val="5F5F5F"/>
                </a:gs>
                <a:gs pos="78000">
                  <a:srgbClr val="5F5F5F"/>
                </a:gs>
                <a:gs pos="96000">
                  <a:srgbClr val="29292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BC6B9B2F-A145-4CF4-9F49-FD94501E9A22}"/>
                </a:ext>
              </a:extLst>
            </p:cNvPr>
            <p:cNvSpPr/>
            <p:nvPr/>
          </p:nvSpPr>
          <p:spPr>
            <a:xfrm>
              <a:off x="7851776" y="4114800"/>
              <a:ext cx="101600" cy="161925"/>
            </a:xfrm>
            <a:prstGeom prst="rect">
              <a:avLst/>
            </a:prstGeom>
            <a:gradFill flip="none" rotWithShape="1">
              <a:gsLst>
                <a:gs pos="22000">
                  <a:srgbClr val="CBCBCB"/>
                </a:gs>
                <a:gs pos="55000">
                  <a:srgbClr val="5F5F5F"/>
                </a:gs>
                <a:gs pos="78000">
                  <a:srgbClr val="5F5F5F"/>
                </a:gs>
                <a:gs pos="96000">
                  <a:srgbClr val="29292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4" name="Rectangle 73">
            <a:extLst>
              <a:ext uri="{FF2B5EF4-FFF2-40B4-BE49-F238E27FC236}">
                <a16:creationId xmlns:a16="http://schemas.microsoft.com/office/drawing/2014/main" id="{D34B4C2B-01AD-439E-BBE3-0EDF4B557338}"/>
              </a:ext>
            </a:extLst>
          </p:cNvPr>
          <p:cNvSpPr/>
          <p:nvPr/>
        </p:nvSpPr>
        <p:spPr>
          <a:xfrm>
            <a:off x="1428692" y="4742254"/>
            <a:ext cx="833651" cy="8853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5" name="Straight Arrow Connector 74">
            <a:extLst>
              <a:ext uri="{FF2B5EF4-FFF2-40B4-BE49-F238E27FC236}">
                <a16:creationId xmlns:a16="http://schemas.microsoft.com/office/drawing/2014/main" id="{FCFDD7D4-AB8A-489A-ACC8-38297269BA69}"/>
              </a:ext>
            </a:extLst>
          </p:cNvPr>
          <p:cNvCxnSpPr/>
          <p:nvPr/>
        </p:nvCxnSpPr>
        <p:spPr>
          <a:xfrm rot="-2700000" flipV="1">
            <a:off x="1862184" y="4945665"/>
            <a:ext cx="0" cy="6471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6F584FE6-71A3-486B-8AFF-255931B57D5B}"/>
              </a:ext>
            </a:extLst>
          </p:cNvPr>
          <p:cNvSpPr txBox="1"/>
          <p:nvPr/>
        </p:nvSpPr>
        <p:spPr>
          <a:xfrm>
            <a:off x="1673904" y="4742254"/>
            <a:ext cx="328936" cy="261610"/>
          </a:xfrm>
          <a:prstGeom prst="rect">
            <a:avLst/>
          </a:prstGeom>
          <a:noFill/>
        </p:spPr>
        <p:txBody>
          <a:bodyPr wrap="none" rtlCol="0">
            <a:spAutoFit/>
          </a:bodyPr>
          <a:lstStyle/>
          <a:p>
            <a:pPr algn="ctr"/>
            <a:r>
              <a:rPr lang="en-GB" sz="1100" dirty="0"/>
              <a:t>30</a:t>
            </a:r>
          </a:p>
        </p:txBody>
      </p:sp>
      <p:sp>
        <p:nvSpPr>
          <p:cNvPr id="77" name="TextBox 76">
            <a:extLst>
              <a:ext uri="{FF2B5EF4-FFF2-40B4-BE49-F238E27FC236}">
                <a16:creationId xmlns:a16="http://schemas.microsoft.com/office/drawing/2014/main" id="{EFEC2178-93F2-4F72-9720-E2EF5E4FABF6}"/>
              </a:ext>
            </a:extLst>
          </p:cNvPr>
          <p:cNvSpPr txBox="1"/>
          <p:nvPr/>
        </p:nvSpPr>
        <p:spPr>
          <a:xfrm>
            <a:off x="1933406" y="4843682"/>
            <a:ext cx="328936" cy="261610"/>
          </a:xfrm>
          <a:prstGeom prst="rect">
            <a:avLst/>
          </a:prstGeom>
          <a:noFill/>
        </p:spPr>
        <p:txBody>
          <a:bodyPr wrap="none" rtlCol="0">
            <a:spAutoFit/>
          </a:bodyPr>
          <a:lstStyle/>
          <a:p>
            <a:pPr algn="ctr"/>
            <a:r>
              <a:rPr lang="en-GB" sz="1100" dirty="0"/>
              <a:t>40</a:t>
            </a:r>
          </a:p>
        </p:txBody>
      </p:sp>
      <p:sp>
        <p:nvSpPr>
          <p:cNvPr id="78" name="TextBox 77">
            <a:extLst>
              <a:ext uri="{FF2B5EF4-FFF2-40B4-BE49-F238E27FC236}">
                <a16:creationId xmlns:a16="http://schemas.microsoft.com/office/drawing/2014/main" id="{69CFAE38-1A9D-413F-B932-591055338B09}"/>
              </a:ext>
            </a:extLst>
          </p:cNvPr>
          <p:cNvSpPr txBox="1"/>
          <p:nvPr/>
        </p:nvSpPr>
        <p:spPr>
          <a:xfrm>
            <a:off x="1392625" y="4850881"/>
            <a:ext cx="328936" cy="261610"/>
          </a:xfrm>
          <a:prstGeom prst="rect">
            <a:avLst/>
          </a:prstGeom>
          <a:noFill/>
        </p:spPr>
        <p:txBody>
          <a:bodyPr wrap="none" rtlCol="0">
            <a:spAutoFit/>
          </a:bodyPr>
          <a:lstStyle/>
          <a:p>
            <a:pPr algn="ctr"/>
            <a:r>
              <a:rPr lang="en-GB" sz="1100" dirty="0"/>
              <a:t>20</a:t>
            </a:r>
          </a:p>
        </p:txBody>
      </p:sp>
      <p:sp>
        <p:nvSpPr>
          <p:cNvPr id="79" name="Flowchart: Delay 78">
            <a:extLst>
              <a:ext uri="{FF2B5EF4-FFF2-40B4-BE49-F238E27FC236}">
                <a16:creationId xmlns:a16="http://schemas.microsoft.com/office/drawing/2014/main" id="{AACBA52E-2165-412B-9EB0-12B474763929}"/>
              </a:ext>
            </a:extLst>
          </p:cNvPr>
          <p:cNvSpPr/>
          <p:nvPr/>
        </p:nvSpPr>
        <p:spPr>
          <a:xfrm rot="16200000">
            <a:off x="1656131" y="5126172"/>
            <a:ext cx="369085" cy="633826"/>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0" name="TextBox 79">
            <a:extLst>
              <a:ext uri="{FF2B5EF4-FFF2-40B4-BE49-F238E27FC236}">
                <a16:creationId xmlns:a16="http://schemas.microsoft.com/office/drawing/2014/main" id="{2ACE0D31-2A9B-47C2-92CB-CA72C66F1D88}"/>
              </a:ext>
            </a:extLst>
          </p:cNvPr>
          <p:cNvSpPr txBox="1"/>
          <p:nvPr/>
        </p:nvSpPr>
        <p:spPr>
          <a:xfrm>
            <a:off x="1254624" y="4372922"/>
            <a:ext cx="1308974" cy="369332"/>
          </a:xfrm>
          <a:prstGeom prst="rect">
            <a:avLst/>
          </a:prstGeom>
          <a:noFill/>
        </p:spPr>
        <p:txBody>
          <a:bodyPr wrap="square" rtlCol="0">
            <a:spAutoFit/>
          </a:bodyPr>
          <a:lstStyle/>
          <a:p>
            <a:r>
              <a:rPr lang="en-GB" dirty="0"/>
              <a:t>Count Rate</a:t>
            </a:r>
          </a:p>
        </p:txBody>
      </p:sp>
      <p:sp>
        <p:nvSpPr>
          <p:cNvPr id="81" name="Rectangle 80">
            <a:extLst>
              <a:ext uri="{FF2B5EF4-FFF2-40B4-BE49-F238E27FC236}">
                <a16:creationId xmlns:a16="http://schemas.microsoft.com/office/drawing/2014/main" id="{042DF0F1-B6D5-4510-BD4C-377287953C92}"/>
              </a:ext>
            </a:extLst>
          </p:cNvPr>
          <p:cNvSpPr/>
          <p:nvPr/>
        </p:nvSpPr>
        <p:spPr>
          <a:xfrm>
            <a:off x="8856812" y="4885605"/>
            <a:ext cx="833651" cy="8853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2" name="Straight Arrow Connector 81">
            <a:extLst>
              <a:ext uri="{FF2B5EF4-FFF2-40B4-BE49-F238E27FC236}">
                <a16:creationId xmlns:a16="http://schemas.microsoft.com/office/drawing/2014/main" id="{4197BE9B-BD3F-4394-99C5-5CF4D3E5BFA1}"/>
              </a:ext>
            </a:extLst>
          </p:cNvPr>
          <p:cNvCxnSpPr/>
          <p:nvPr/>
        </p:nvCxnSpPr>
        <p:spPr>
          <a:xfrm rot="-2700000" flipV="1">
            <a:off x="9290304" y="5089016"/>
            <a:ext cx="0" cy="6471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B84756D2-8268-4FD7-9BA5-0E1C38143A39}"/>
              </a:ext>
            </a:extLst>
          </p:cNvPr>
          <p:cNvSpPr txBox="1"/>
          <p:nvPr/>
        </p:nvSpPr>
        <p:spPr>
          <a:xfrm>
            <a:off x="9102024" y="4885605"/>
            <a:ext cx="328936" cy="261610"/>
          </a:xfrm>
          <a:prstGeom prst="rect">
            <a:avLst/>
          </a:prstGeom>
          <a:noFill/>
        </p:spPr>
        <p:txBody>
          <a:bodyPr wrap="none" rtlCol="0">
            <a:spAutoFit/>
          </a:bodyPr>
          <a:lstStyle/>
          <a:p>
            <a:pPr algn="ctr"/>
            <a:r>
              <a:rPr lang="en-GB" sz="1100" dirty="0"/>
              <a:t>20</a:t>
            </a:r>
          </a:p>
        </p:txBody>
      </p:sp>
      <p:sp>
        <p:nvSpPr>
          <p:cNvPr id="84" name="TextBox 83">
            <a:extLst>
              <a:ext uri="{FF2B5EF4-FFF2-40B4-BE49-F238E27FC236}">
                <a16:creationId xmlns:a16="http://schemas.microsoft.com/office/drawing/2014/main" id="{A8A8E3AF-B206-4467-AF8A-CA496B28EEB0}"/>
              </a:ext>
            </a:extLst>
          </p:cNvPr>
          <p:cNvSpPr txBox="1"/>
          <p:nvPr/>
        </p:nvSpPr>
        <p:spPr>
          <a:xfrm>
            <a:off x="9361526" y="4987033"/>
            <a:ext cx="328936" cy="261610"/>
          </a:xfrm>
          <a:prstGeom prst="rect">
            <a:avLst/>
          </a:prstGeom>
          <a:noFill/>
        </p:spPr>
        <p:txBody>
          <a:bodyPr wrap="none" rtlCol="0">
            <a:spAutoFit/>
          </a:bodyPr>
          <a:lstStyle/>
          <a:p>
            <a:pPr algn="ctr"/>
            <a:r>
              <a:rPr lang="en-GB" sz="1100" dirty="0"/>
              <a:t>30</a:t>
            </a:r>
          </a:p>
        </p:txBody>
      </p:sp>
      <p:sp>
        <p:nvSpPr>
          <p:cNvPr id="85" name="TextBox 84">
            <a:extLst>
              <a:ext uri="{FF2B5EF4-FFF2-40B4-BE49-F238E27FC236}">
                <a16:creationId xmlns:a16="http://schemas.microsoft.com/office/drawing/2014/main" id="{BE02B768-CE10-418E-80B6-E3402B3B4023}"/>
              </a:ext>
            </a:extLst>
          </p:cNvPr>
          <p:cNvSpPr txBox="1"/>
          <p:nvPr/>
        </p:nvSpPr>
        <p:spPr>
          <a:xfrm>
            <a:off x="8820745" y="4994232"/>
            <a:ext cx="328936" cy="261610"/>
          </a:xfrm>
          <a:prstGeom prst="rect">
            <a:avLst/>
          </a:prstGeom>
          <a:noFill/>
        </p:spPr>
        <p:txBody>
          <a:bodyPr wrap="none" rtlCol="0">
            <a:spAutoFit/>
          </a:bodyPr>
          <a:lstStyle/>
          <a:p>
            <a:pPr algn="ctr"/>
            <a:r>
              <a:rPr lang="en-GB" sz="1100" dirty="0"/>
              <a:t>10</a:t>
            </a:r>
          </a:p>
        </p:txBody>
      </p:sp>
      <p:sp>
        <p:nvSpPr>
          <p:cNvPr id="86" name="Flowchart: Delay 85">
            <a:extLst>
              <a:ext uri="{FF2B5EF4-FFF2-40B4-BE49-F238E27FC236}">
                <a16:creationId xmlns:a16="http://schemas.microsoft.com/office/drawing/2014/main" id="{9FF9E0F9-D310-43A9-8E2D-1F995EEFC145}"/>
              </a:ext>
            </a:extLst>
          </p:cNvPr>
          <p:cNvSpPr/>
          <p:nvPr/>
        </p:nvSpPr>
        <p:spPr>
          <a:xfrm rot="16200000">
            <a:off x="9084251" y="5269523"/>
            <a:ext cx="369085" cy="633826"/>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TextBox 86">
            <a:extLst>
              <a:ext uri="{FF2B5EF4-FFF2-40B4-BE49-F238E27FC236}">
                <a16:creationId xmlns:a16="http://schemas.microsoft.com/office/drawing/2014/main" id="{202B7D03-5DAB-43D9-AB75-BD4D0E3904C9}"/>
              </a:ext>
            </a:extLst>
          </p:cNvPr>
          <p:cNvSpPr txBox="1"/>
          <p:nvPr/>
        </p:nvSpPr>
        <p:spPr>
          <a:xfrm>
            <a:off x="8682744" y="4516273"/>
            <a:ext cx="1308974" cy="369332"/>
          </a:xfrm>
          <a:prstGeom prst="rect">
            <a:avLst/>
          </a:prstGeom>
          <a:noFill/>
        </p:spPr>
        <p:txBody>
          <a:bodyPr wrap="square" rtlCol="0">
            <a:spAutoFit/>
          </a:bodyPr>
          <a:lstStyle/>
          <a:p>
            <a:r>
              <a:rPr lang="en-GB" dirty="0"/>
              <a:t>Count Rate</a:t>
            </a:r>
          </a:p>
        </p:txBody>
      </p:sp>
    </p:spTree>
    <p:extLst>
      <p:ext uri="{BB962C8B-B14F-4D97-AF65-F5344CB8AC3E}">
        <p14:creationId xmlns:p14="http://schemas.microsoft.com/office/powerpoint/2010/main" val="228254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withEffect">
                                  <p:stCondLst>
                                    <p:cond delay="0"/>
                                  </p:stCondLst>
                                  <p:childTnLst>
                                    <p:animRot by="21600000">
                                      <p:cBhvr>
                                        <p:cTn id="6" dur="1500" fill="hold"/>
                                        <p:tgtEl>
                                          <p:spTgt spid="17"/>
                                        </p:tgtEl>
                                        <p:attrNameLst>
                                          <p:attrName>r</p:attrName>
                                        </p:attrNameLst>
                                      </p:cBhvr>
                                    </p:animRot>
                                  </p:childTnLst>
                                </p:cTn>
                              </p:par>
                              <p:par>
                                <p:cTn id="7" presetID="8" presetClass="emph" presetSubtype="0" repeatCount="indefinite" fill="hold" nodeType="withEffect">
                                  <p:stCondLst>
                                    <p:cond delay="0"/>
                                  </p:stCondLst>
                                  <p:childTnLst>
                                    <p:animRot by="-21600000">
                                      <p:cBhvr>
                                        <p:cTn id="8" dur="1500" fill="hold"/>
                                        <p:tgtEl>
                                          <p:spTgt spid="23"/>
                                        </p:tgtEl>
                                        <p:attrNameLst>
                                          <p:attrName>r</p:attrName>
                                        </p:attrNameLst>
                                      </p:cBhvr>
                                    </p:animRot>
                                  </p:childTnLst>
                                </p:cTn>
                              </p:par>
                              <p:par>
                                <p:cTn id="9" presetID="8" presetClass="emph" presetSubtype="0" repeatCount="indefinite" fill="hold" nodeType="withEffect">
                                  <p:stCondLst>
                                    <p:cond delay="0"/>
                                  </p:stCondLst>
                                  <p:childTnLst>
                                    <p:animRot by="21600000">
                                      <p:cBhvr>
                                        <p:cTn id="10" dur="2500" fill="hold"/>
                                        <p:tgtEl>
                                          <p:spTgt spid="29"/>
                                        </p:tgtEl>
                                        <p:attrNameLst>
                                          <p:attrName>r</p:attrName>
                                        </p:attrNameLst>
                                      </p:cBhvr>
                                    </p:animRot>
                                  </p:childTnLst>
                                </p:cTn>
                              </p:par>
                              <p:par>
                                <p:cTn id="11" presetID="8" presetClass="emph" presetSubtype="0" repeatCount="indefinite" fill="hold" nodeType="withEffect">
                                  <p:stCondLst>
                                    <p:cond delay="0"/>
                                  </p:stCondLst>
                                  <p:childTnLst>
                                    <p:animRot by="-21600000">
                                      <p:cBhvr>
                                        <p:cTn id="12" dur="2500" fill="hold"/>
                                        <p:tgtEl>
                                          <p:spTgt spid="35"/>
                                        </p:tgtEl>
                                        <p:attrNameLst>
                                          <p:attrName>r</p:attrName>
                                        </p:attrNameLst>
                                      </p:cBhvr>
                                    </p:animRot>
                                  </p:childTnLst>
                                </p:cTn>
                              </p:par>
                              <p:par>
                                <p:cTn id="13" presetID="42" presetClass="path" presetSubtype="0" repeatCount="indefinite" fill="hold" grpId="0" nodeType="withEffect">
                                  <p:stCondLst>
                                    <p:cond delay="250"/>
                                  </p:stCondLst>
                                  <p:childTnLst>
                                    <p:animMotion origin="layout" path="M -3.54167E-6 -4.81481E-6 L -3.54167E-6 0.25 " pathEditMode="relative" rAng="0" ptsTypes="AA">
                                      <p:cBhvr>
                                        <p:cTn id="14" dur="500" fill="hold"/>
                                        <p:tgtEl>
                                          <p:spTgt spid="41"/>
                                        </p:tgtEl>
                                        <p:attrNameLst>
                                          <p:attrName>ppt_x</p:attrName>
                                          <p:attrName>ppt_y</p:attrName>
                                        </p:attrNameLst>
                                      </p:cBhvr>
                                      <p:rCtr x="0" y="12500"/>
                                    </p:animMotion>
                                  </p:childTnLst>
                                </p:cTn>
                              </p:par>
                              <p:par>
                                <p:cTn id="15" presetID="35" presetClass="path" presetSubtype="0" repeatCount="indefinite" fill="hold" nodeType="withEffect">
                                  <p:stCondLst>
                                    <p:cond delay="0"/>
                                  </p:stCondLst>
                                  <p:childTnLst>
                                    <p:animMotion origin="layout" path="M 4.58333E-6 2.22222E-6 L -2.16667 2.22222E-6 " pathEditMode="relative" rAng="0" ptsTypes="AA">
                                      <p:cBhvr>
                                        <p:cTn id="16" dur="3000" fill="hold"/>
                                        <p:tgtEl>
                                          <p:spTgt spid="55"/>
                                        </p:tgtEl>
                                        <p:attrNameLst>
                                          <p:attrName>ppt_x</p:attrName>
                                          <p:attrName>ppt_y</p:attrName>
                                        </p:attrNameLst>
                                      </p:cBhvr>
                                      <p:rCtr x="-108333" y="0"/>
                                    </p:animMotion>
                                  </p:childTnLst>
                                </p:cTn>
                              </p:par>
                              <p:par>
                                <p:cTn id="17" presetID="42" presetClass="path" presetSubtype="0" repeatCount="indefinite" fill="hold" grpId="0" nodeType="withEffect">
                                  <p:stCondLst>
                                    <p:cond delay="0"/>
                                  </p:stCondLst>
                                  <p:childTnLst>
                                    <p:animMotion origin="layout" path="M 3.75E-6 -1.85185E-6 L 3.75E-6 0.25 " pathEditMode="relative" rAng="0" ptsTypes="AA">
                                      <p:cBhvr>
                                        <p:cTn id="18" dur="500" fill="hold"/>
                                        <p:tgtEl>
                                          <p:spTgt spid="60"/>
                                        </p:tgtEl>
                                        <p:attrNameLst>
                                          <p:attrName>ppt_x</p:attrName>
                                          <p:attrName>ppt_y</p:attrName>
                                        </p:attrNameLst>
                                      </p:cBhvr>
                                      <p:rCtr x="0" y="12500"/>
                                    </p:animMotion>
                                  </p:childTnLst>
                                </p:cTn>
                              </p:par>
                              <p:par>
                                <p:cTn id="19" presetID="6" presetClass="emph" presetSubtype="0" repeatCount="indefinite" autoRev="1" fill="hold" grpId="0" nodeType="withEffect">
                                  <p:stCondLst>
                                    <p:cond delay="0"/>
                                  </p:stCondLst>
                                  <p:childTnLst>
                                    <p:animScale>
                                      <p:cBhvr>
                                        <p:cTn id="20" dur="3000" fill="hold"/>
                                        <p:tgtEl>
                                          <p:spTgt spid="5"/>
                                        </p:tgtEl>
                                      </p:cBhvr>
                                      <p:by x="100000" y="60000"/>
                                    </p:animScale>
                                  </p:childTnLst>
                                </p:cTn>
                              </p:par>
                              <p:par>
                                <p:cTn id="21" presetID="64" presetClass="path" presetSubtype="0" repeatCount="indefinite" autoRev="1" fill="hold" nodeType="withEffect">
                                  <p:stCondLst>
                                    <p:cond delay="0"/>
                                  </p:stCondLst>
                                  <p:childTnLst>
                                    <p:animMotion origin="layout" path="M 4.375E-6 -0.00023 L 4.375E-6 -0.00556 " pathEditMode="relative" rAng="0" ptsTypes="AA">
                                      <p:cBhvr>
                                        <p:cTn id="22" dur="3000" fill="hold"/>
                                        <p:tgtEl>
                                          <p:spTgt spid="23"/>
                                        </p:tgtEl>
                                        <p:attrNameLst>
                                          <p:attrName>ppt_x</p:attrName>
                                          <p:attrName>ppt_y</p:attrName>
                                        </p:attrNameLst>
                                      </p:cBhvr>
                                      <p:rCtr x="0" y="-278"/>
                                    </p:animMotion>
                                  </p:childTnLst>
                                </p:cTn>
                              </p:par>
                              <p:par>
                                <p:cTn id="23" presetID="64" presetClass="path" presetSubtype="0" repeatCount="indefinite" autoRev="1" fill="hold" nodeType="withEffect">
                                  <p:stCondLst>
                                    <p:cond delay="0"/>
                                  </p:stCondLst>
                                  <p:childTnLst>
                                    <p:animMotion origin="layout" path="M 4.375E-6 0.00023 L 4.375E-6 -0.00463 " pathEditMode="relative" rAng="0" ptsTypes="AA">
                                      <p:cBhvr>
                                        <p:cTn id="24" dur="3000" fill="hold"/>
                                        <p:tgtEl>
                                          <p:spTgt spid="26"/>
                                        </p:tgtEl>
                                        <p:attrNameLst>
                                          <p:attrName>ppt_x</p:attrName>
                                          <p:attrName>ppt_y</p:attrName>
                                        </p:attrNameLst>
                                      </p:cBhvr>
                                      <p:rCtr x="0" y="-255"/>
                                    </p:animMotion>
                                  </p:childTnLst>
                                </p:cTn>
                              </p:par>
                              <p:par>
                                <p:cTn id="25" presetID="42" presetClass="path" presetSubtype="0" repeatCount="indefinite" autoRev="1" fill="hold" nodeType="withEffect">
                                  <p:stCondLst>
                                    <p:cond delay="0"/>
                                  </p:stCondLst>
                                  <p:childTnLst>
                                    <p:animMotion origin="layout" path="M 4.375E-6 -0.00023 L 4.375E-6 0.00463 " pathEditMode="relative" rAng="0" ptsTypes="AA">
                                      <p:cBhvr>
                                        <p:cTn id="26" dur="3000" fill="hold"/>
                                        <p:tgtEl>
                                          <p:spTgt spid="17"/>
                                        </p:tgtEl>
                                        <p:attrNameLst>
                                          <p:attrName>ppt_x</p:attrName>
                                          <p:attrName>ppt_y</p:attrName>
                                        </p:attrNameLst>
                                      </p:cBhvr>
                                      <p:rCtr x="0" y="231"/>
                                    </p:animMotion>
                                  </p:childTnLst>
                                </p:cTn>
                              </p:par>
                              <p:par>
                                <p:cTn id="27" presetID="42" presetClass="path" presetSubtype="0" repeatCount="indefinite" autoRev="1" fill="hold" nodeType="withEffect">
                                  <p:stCondLst>
                                    <p:cond delay="0"/>
                                  </p:stCondLst>
                                  <p:childTnLst>
                                    <p:animMotion origin="layout" path="M 4.375E-6 -0.00069 L 4.375E-6 0.00463 " pathEditMode="relative" rAng="0" ptsTypes="AA">
                                      <p:cBhvr>
                                        <p:cTn id="28" dur="3000" fill="hold"/>
                                        <p:tgtEl>
                                          <p:spTgt spid="20"/>
                                        </p:tgtEl>
                                        <p:attrNameLst>
                                          <p:attrName>ppt_x</p:attrName>
                                          <p:attrName>ppt_y</p:attrName>
                                        </p:attrNameLst>
                                      </p:cBhvr>
                                      <p:rCtr x="0" y="255"/>
                                    </p:animMotion>
                                  </p:childTnLst>
                                </p:cTn>
                              </p:par>
                              <p:par>
                                <p:cTn id="29" presetID="8" presetClass="emph" presetSubtype="0" repeatCount="indefinite" autoRev="1" fill="hold" nodeType="withEffect">
                                  <p:stCondLst>
                                    <p:cond delay="0"/>
                                  </p:stCondLst>
                                  <p:childTnLst>
                                    <p:animRot by="5400000">
                                      <p:cBhvr>
                                        <p:cTn id="30" dur="3000" fill="hold"/>
                                        <p:tgtEl>
                                          <p:spTgt spid="75"/>
                                        </p:tgtEl>
                                        <p:attrNameLst>
                                          <p:attrName>r</p:attrName>
                                        </p:attrNameLst>
                                      </p:cBhvr>
                                    </p:animRot>
                                  </p:childTnLst>
                                </p:cTn>
                              </p:par>
                              <p:par>
                                <p:cTn id="31" presetID="8" presetClass="emph" presetSubtype="0" repeatCount="indefinite" autoRev="1" fill="hold" nodeType="withEffect">
                                  <p:stCondLst>
                                    <p:cond delay="0"/>
                                  </p:stCondLst>
                                  <p:childTnLst>
                                    <p:animRot by="600000">
                                      <p:cBhvr>
                                        <p:cTn id="32" dur="3000" fill="hold"/>
                                        <p:tgtEl>
                                          <p:spTgt spid="8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1" grpId="0" animBg="1"/>
      <p:bldP spid="6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FF6666"/>
          </a:solidFill>
        </p:spPr>
        <p:txBody>
          <a:bodyPr>
            <a:normAutofit/>
          </a:bodyPr>
          <a:lstStyle/>
          <a:p>
            <a:r>
              <a:rPr lang="en-GB" b="1" dirty="0">
                <a:solidFill>
                  <a:schemeClr val="bg1"/>
                </a:solidFill>
              </a:rPr>
              <a:t>Thickness Monitoring - Beta</a:t>
            </a:r>
          </a:p>
        </p:txBody>
      </p:sp>
      <p:sp>
        <p:nvSpPr>
          <p:cNvPr id="5" name="TextBox 4">
            <a:extLst>
              <a:ext uri="{FF2B5EF4-FFF2-40B4-BE49-F238E27FC236}">
                <a16:creationId xmlns:a16="http://schemas.microsoft.com/office/drawing/2014/main" id="{E18D569A-8A6D-477F-96E6-E0A73CFCC4AB}"/>
              </a:ext>
            </a:extLst>
          </p:cNvPr>
          <p:cNvSpPr txBox="1"/>
          <p:nvPr/>
        </p:nvSpPr>
        <p:spPr>
          <a:xfrm>
            <a:off x="303414" y="1441243"/>
            <a:ext cx="8442251" cy="4616648"/>
          </a:xfrm>
          <a:prstGeom prst="rect">
            <a:avLst/>
          </a:prstGeom>
          <a:noFill/>
        </p:spPr>
        <p:txBody>
          <a:bodyPr wrap="square" rtlCol="0">
            <a:spAutoFit/>
          </a:bodyPr>
          <a:lstStyle/>
          <a:p>
            <a:pPr marL="342900" indent="-342900">
              <a:spcBef>
                <a:spcPts val="1200"/>
              </a:spcBef>
              <a:buFont typeface="Arial" panose="020B0604020202020204" pitchFamily="34" charset="0"/>
              <a:buChar char="•"/>
            </a:pPr>
            <a:r>
              <a:rPr lang="en-GB" sz="2400" dirty="0">
                <a:latin typeface="Comic Sans MS" panose="030F0702030302020204" pitchFamily="66" charset="0"/>
              </a:rPr>
              <a:t>The amount of Beta radiation passing through the foil depends on the thickness of the foil. </a:t>
            </a:r>
          </a:p>
          <a:p>
            <a:pPr marL="342900" indent="-342900">
              <a:spcBef>
                <a:spcPts val="1200"/>
              </a:spcBef>
              <a:buFont typeface="Arial" panose="020B0604020202020204" pitchFamily="34" charset="0"/>
              <a:buChar char="•"/>
            </a:pPr>
            <a:r>
              <a:rPr lang="en-GB" sz="2400" dirty="0">
                <a:latin typeface="Comic Sans MS" panose="030F0702030302020204" pitchFamily="66" charset="0"/>
              </a:rPr>
              <a:t>The detector measures the amount of radiation passing through the foil. If the foil is too thick the detector reading drops and the detector sends a signal to increase the pressure of the rollers on the metal sheet, this makes the foil thinner again.</a:t>
            </a:r>
          </a:p>
          <a:p>
            <a:pPr marL="342900" indent="-342900">
              <a:spcBef>
                <a:spcPts val="1200"/>
              </a:spcBef>
              <a:buFont typeface="Arial" panose="020B0604020202020204" pitchFamily="34" charset="0"/>
              <a:buChar char="•"/>
            </a:pPr>
            <a:r>
              <a:rPr lang="en-GB" sz="2400" dirty="0">
                <a:latin typeface="Comic Sans MS" panose="030F0702030302020204" pitchFamily="66" charset="0"/>
              </a:rPr>
              <a:t>Gamma radiation isn't used because it would all pass through the foil unaffected. </a:t>
            </a:r>
          </a:p>
          <a:p>
            <a:pPr marL="342900" indent="-342900">
              <a:spcBef>
                <a:spcPts val="1200"/>
              </a:spcBef>
              <a:buFont typeface="Arial" panose="020B0604020202020204" pitchFamily="34" charset="0"/>
              <a:buChar char="•"/>
            </a:pPr>
            <a:r>
              <a:rPr lang="en-GB" sz="2400" dirty="0">
                <a:latin typeface="Comic Sans MS" panose="030F0702030302020204" pitchFamily="66" charset="0"/>
              </a:rPr>
              <a:t>Alpha radiation isn't used as it would all be stopped by the foil</a:t>
            </a:r>
          </a:p>
        </p:txBody>
      </p:sp>
    </p:spTree>
    <p:extLst>
      <p:ext uri="{BB962C8B-B14F-4D97-AF65-F5344CB8AC3E}">
        <p14:creationId xmlns:p14="http://schemas.microsoft.com/office/powerpoint/2010/main" val="1624278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FF6666"/>
          </a:solidFill>
        </p:spPr>
        <p:txBody>
          <a:bodyPr>
            <a:normAutofit/>
          </a:bodyPr>
          <a:lstStyle/>
          <a:p>
            <a:r>
              <a:rPr lang="en-GB" b="1" dirty="0">
                <a:solidFill>
                  <a:schemeClr val="bg1"/>
                </a:solidFill>
              </a:rPr>
              <a:t>Thickness Monitoring - Beta</a:t>
            </a:r>
          </a:p>
        </p:txBody>
      </p:sp>
      <p:sp>
        <p:nvSpPr>
          <p:cNvPr id="4" name="TextBox 3">
            <a:extLst>
              <a:ext uri="{FF2B5EF4-FFF2-40B4-BE49-F238E27FC236}">
                <a16:creationId xmlns:a16="http://schemas.microsoft.com/office/drawing/2014/main" id="{3D3B42DE-8CF6-447F-9A63-B3C5C04C350D}"/>
              </a:ext>
            </a:extLst>
          </p:cNvPr>
          <p:cNvSpPr txBox="1"/>
          <p:nvPr/>
        </p:nvSpPr>
        <p:spPr>
          <a:xfrm>
            <a:off x="303414" y="1062747"/>
            <a:ext cx="4654864" cy="584775"/>
          </a:xfrm>
          <a:prstGeom prst="rect">
            <a:avLst/>
          </a:prstGeom>
          <a:noFill/>
        </p:spPr>
        <p:txBody>
          <a:bodyPr wrap="none" rtlCol="0">
            <a:spAutoFit/>
          </a:bodyPr>
          <a:lstStyle/>
          <a:p>
            <a:r>
              <a:rPr lang="en-GB" sz="3200" dirty="0"/>
              <a:t>Industrial Tracers - Gamma</a:t>
            </a:r>
          </a:p>
        </p:txBody>
      </p:sp>
      <p:sp>
        <p:nvSpPr>
          <p:cNvPr id="6" name="Rectangle 5">
            <a:extLst>
              <a:ext uri="{FF2B5EF4-FFF2-40B4-BE49-F238E27FC236}">
                <a16:creationId xmlns:a16="http://schemas.microsoft.com/office/drawing/2014/main" id="{77660FFE-942C-4BAA-A36A-3054A6148E76}"/>
              </a:ext>
            </a:extLst>
          </p:cNvPr>
          <p:cNvSpPr/>
          <p:nvPr/>
        </p:nvSpPr>
        <p:spPr>
          <a:xfrm>
            <a:off x="400325" y="1592141"/>
            <a:ext cx="8826913" cy="4708981"/>
          </a:xfrm>
          <a:prstGeom prst="rect">
            <a:avLst/>
          </a:prstGeom>
        </p:spPr>
        <p:txBody>
          <a:bodyPr wrap="square">
            <a:spAutoFit/>
          </a:bodyPr>
          <a:lstStyle/>
          <a:p>
            <a:r>
              <a:rPr lang="en-GB" sz="2000" dirty="0"/>
              <a:t>Radioactive isotopes are used as tracers in industry. For example, they can be used to:</a:t>
            </a:r>
          </a:p>
          <a:p>
            <a:pPr marL="285750" indent="-285750">
              <a:buFont typeface="Arial" panose="020B0604020202020204" pitchFamily="34" charset="0"/>
              <a:buChar char="•"/>
            </a:pPr>
            <a:r>
              <a:rPr lang="en-GB" sz="2000" dirty="0"/>
              <a:t>Find leaks or blockages in underground pipes</a:t>
            </a:r>
          </a:p>
          <a:p>
            <a:pPr marL="285750" indent="-285750">
              <a:buFont typeface="Arial" panose="020B0604020202020204" pitchFamily="34" charset="0"/>
              <a:buChar char="•"/>
            </a:pPr>
            <a:r>
              <a:rPr lang="en-GB" sz="2000" dirty="0"/>
              <a:t>Find the route of underground pipes</a:t>
            </a:r>
          </a:p>
          <a:p>
            <a:pPr marL="285750" indent="-285750">
              <a:buFont typeface="Arial" panose="020B0604020202020204" pitchFamily="34" charset="0"/>
              <a:buChar char="•"/>
            </a:pPr>
            <a:r>
              <a:rPr lang="en-GB" sz="2000" dirty="0"/>
              <a:t>Track the dispersal of waste</a:t>
            </a:r>
          </a:p>
          <a:p>
            <a:pPr marL="285750" indent="-285750">
              <a:buFont typeface="Arial" panose="020B0604020202020204" pitchFamily="34" charset="0"/>
              <a:buChar char="•"/>
            </a:pPr>
            <a:r>
              <a:rPr lang="en-GB" sz="2000" dirty="0"/>
              <a:t>Finding leaks and blockages</a:t>
            </a:r>
          </a:p>
          <a:p>
            <a:endParaRPr lang="en-GB" sz="2000" dirty="0"/>
          </a:p>
          <a:p>
            <a:r>
              <a:rPr lang="en-GB" sz="2000" dirty="0"/>
              <a:t>A leak or blockage in a pipe may be difficult to find, particularly if the pipe is buried underground. Substances that emit gamma radiation are often used as tracers because the radiation easily passes through many substances.</a:t>
            </a:r>
          </a:p>
          <a:p>
            <a:endParaRPr lang="en-GB" sz="2000" dirty="0"/>
          </a:p>
          <a:p>
            <a:r>
              <a:rPr lang="en-GB" sz="2000" dirty="0"/>
              <a:t>To find a leak or blockage, the radioactive material is put into one end of the pipe. A radiation detector outside the pipe or above ground is used to track its progress through the pipe. The leak or blockage is discovered by finding where the amount of radiation detected changes significantly.</a:t>
            </a:r>
          </a:p>
        </p:txBody>
      </p:sp>
      <p:pic>
        <p:nvPicPr>
          <p:cNvPr id="7" name="Picture 2" descr="Image result for detecting leaks in pipes using radioactivity">
            <a:extLst>
              <a:ext uri="{FF2B5EF4-FFF2-40B4-BE49-F238E27FC236}">
                <a16:creationId xmlns:a16="http://schemas.microsoft.com/office/drawing/2014/main" id="{D863F356-A033-4BD3-864E-31C86F1B0E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0749" y="1903825"/>
            <a:ext cx="3081394" cy="1893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062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0070C0"/>
          </a:solidFill>
        </p:spPr>
        <p:txBody>
          <a:bodyPr>
            <a:normAutofit/>
          </a:bodyPr>
          <a:lstStyle/>
          <a:p>
            <a:r>
              <a:rPr lang="en-GB" b="1" dirty="0">
                <a:solidFill>
                  <a:schemeClr val="bg1"/>
                </a:solidFill>
              </a:rPr>
              <a:t>Task</a:t>
            </a:r>
          </a:p>
        </p:txBody>
      </p:sp>
      <p:sp>
        <p:nvSpPr>
          <p:cNvPr id="6" name="Rounded Rectangle 31">
            <a:extLst>
              <a:ext uri="{FF2B5EF4-FFF2-40B4-BE49-F238E27FC236}">
                <a16:creationId xmlns:a16="http://schemas.microsoft.com/office/drawing/2014/main" id="{7327A6F3-F592-4470-B119-C14B6AC96353}"/>
              </a:ext>
            </a:extLst>
          </p:cNvPr>
          <p:cNvSpPr/>
          <p:nvPr/>
        </p:nvSpPr>
        <p:spPr>
          <a:xfrm>
            <a:off x="391392" y="1124063"/>
            <a:ext cx="9381258" cy="5459617"/>
          </a:xfrm>
          <a:prstGeom prst="roundRect">
            <a:avLst>
              <a:gd name="adj" fmla="val 3781"/>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55980D2C-B902-4D39-9453-6DA89EFB9F12}"/>
              </a:ext>
            </a:extLst>
          </p:cNvPr>
          <p:cNvSpPr txBox="1"/>
          <p:nvPr/>
        </p:nvSpPr>
        <p:spPr>
          <a:xfrm>
            <a:off x="662040" y="3227663"/>
            <a:ext cx="8701416" cy="830997"/>
          </a:xfrm>
          <a:prstGeom prst="rect">
            <a:avLst/>
          </a:prstGeom>
          <a:noFill/>
        </p:spPr>
        <p:txBody>
          <a:bodyPr wrap="square" rtlCol="0">
            <a:spAutoFit/>
          </a:bodyPr>
          <a:lstStyle/>
          <a:p>
            <a:r>
              <a:rPr lang="en-GB" sz="2400" b="1" dirty="0"/>
              <a:t>Describe briefly how Beta (</a:t>
            </a:r>
            <a:r>
              <a:rPr lang="en-GB" sz="2400" b="1" dirty="0">
                <a:sym typeface="Symbol"/>
              </a:rPr>
              <a:t></a:t>
            </a:r>
            <a:r>
              <a:rPr lang="en-GB" sz="2400" b="1" dirty="0"/>
              <a:t>) Particles are used to monitor foil thickness</a:t>
            </a:r>
          </a:p>
        </p:txBody>
      </p:sp>
      <p:sp>
        <p:nvSpPr>
          <p:cNvPr id="14" name="TextBox 13">
            <a:extLst>
              <a:ext uri="{FF2B5EF4-FFF2-40B4-BE49-F238E27FC236}">
                <a16:creationId xmlns:a16="http://schemas.microsoft.com/office/drawing/2014/main" id="{0801E0B9-6197-41FE-BA40-C1D37F2276E9}"/>
              </a:ext>
            </a:extLst>
          </p:cNvPr>
          <p:cNvSpPr txBox="1"/>
          <p:nvPr/>
        </p:nvSpPr>
        <p:spPr>
          <a:xfrm>
            <a:off x="662040" y="1550407"/>
            <a:ext cx="8701416" cy="830997"/>
          </a:xfrm>
          <a:prstGeom prst="rect">
            <a:avLst/>
          </a:prstGeom>
          <a:noFill/>
        </p:spPr>
        <p:txBody>
          <a:bodyPr wrap="square" rtlCol="0">
            <a:spAutoFit/>
          </a:bodyPr>
          <a:lstStyle/>
          <a:p>
            <a:r>
              <a:rPr lang="en-GB" sz="2400" b="1" dirty="0"/>
              <a:t>Describe briefly how Alpha (</a:t>
            </a:r>
            <a:r>
              <a:rPr lang="en-GB" sz="2400" b="1" dirty="0">
                <a:sym typeface="Symbol"/>
              </a:rPr>
              <a:t></a:t>
            </a:r>
            <a:r>
              <a:rPr lang="en-GB" sz="2400" b="1" dirty="0"/>
              <a:t>) Particles are used in a smoke detector.</a:t>
            </a:r>
          </a:p>
        </p:txBody>
      </p:sp>
      <p:sp>
        <p:nvSpPr>
          <p:cNvPr id="15" name="TextBox 14">
            <a:extLst>
              <a:ext uri="{FF2B5EF4-FFF2-40B4-BE49-F238E27FC236}">
                <a16:creationId xmlns:a16="http://schemas.microsoft.com/office/drawing/2014/main" id="{FF3D24CC-4B58-4A85-A921-6900A0B1BF61}"/>
              </a:ext>
            </a:extLst>
          </p:cNvPr>
          <p:cNvSpPr txBox="1"/>
          <p:nvPr/>
        </p:nvSpPr>
        <p:spPr>
          <a:xfrm>
            <a:off x="662040" y="4662910"/>
            <a:ext cx="8701416" cy="461665"/>
          </a:xfrm>
          <a:prstGeom prst="rect">
            <a:avLst/>
          </a:prstGeom>
          <a:noFill/>
        </p:spPr>
        <p:txBody>
          <a:bodyPr wrap="square" rtlCol="0">
            <a:spAutoFit/>
          </a:bodyPr>
          <a:lstStyle/>
          <a:p>
            <a:r>
              <a:rPr lang="en-GB" sz="2400" b="1" dirty="0"/>
              <a:t>Describe briefly how Gamma (</a:t>
            </a:r>
            <a:r>
              <a:rPr lang="en-GB" sz="2400" b="1" dirty="0">
                <a:sym typeface="Symbol"/>
              </a:rPr>
              <a:t></a:t>
            </a:r>
            <a:r>
              <a:rPr lang="en-GB" sz="2400" b="1" dirty="0"/>
              <a:t>) Particles are used to detect leaks</a:t>
            </a:r>
          </a:p>
        </p:txBody>
      </p:sp>
      <p:sp>
        <p:nvSpPr>
          <p:cNvPr id="16" name="Rectangle 15">
            <a:extLst>
              <a:ext uri="{FF2B5EF4-FFF2-40B4-BE49-F238E27FC236}">
                <a16:creationId xmlns:a16="http://schemas.microsoft.com/office/drawing/2014/main" id="{D7B5466D-EC30-4210-83CA-432EC94B6C6E}"/>
              </a:ext>
            </a:extLst>
          </p:cNvPr>
          <p:cNvSpPr/>
          <p:nvPr/>
        </p:nvSpPr>
        <p:spPr>
          <a:xfrm>
            <a:off x="932688" y="2297537"/>
            <a:ext cx="8558784" cy="923330"/>
          </a:xfrm>
          <a:prstGeom prst="rect">
            <a:avLst/>
          </a:prstGeom>
        </p:spPr>
        <p:txBody>
          <a:bodyPr wrap="square">
            <a:spAutoFit/>
          </a:bodyPr>
          <a:lstStyle/>
          <a:p>
            <a:r>
              <a:rPr lang="en-GB" dirty="0"/>
              <a:t>The alpha particles pass between the two charged metal plates, causing air particles to ionise. When smoke enters between the plates, some of the alpha particles are absorbed causing less ionisation to take place</a:t>
            </a:r>
          </a:p>
        </p:txBody>
      </p:sp>
      <p:sp>
        <p:nvSpPr>
          <p:cNvPr id="17" name="Rectangle 16">
            <a:extLst>
              <a:ext uri="{FF2B5EF4-FFF2-40B4-BE49-F238E27FC236}">
                <a16:creationId xmlns:a16="http://schemas.microsoft.com/office/drawing/2014/main" id="{B1CDFC42-ADC0-4EF8-867E-9F821F8C5F5D}"/>
              </a:ext>
            </a:extLst>
          </p:cNvPr>
          <p:cNvSpPr/>
          <p:nvPr/>
        </p:nvSpPr>
        <p:spPr>
          <a:xfrm>
            <a:off x="1014984" y="3963416"/>
            <a:ext cx="8348472" cy="646331"/>
          </a:xfrm>
          <a:prstGeom prst="rect">
            <a:avLst/>
          </a:prstGeom>
        </p:spPr>
        <p:txBody>
          <a:bodyPr wrap="square">
            <a:spAutoFit/>
          </a:bodyPr>
          <a:lstStyle/>
          <a:p>
            <a:r>
              <a:rPr lang="en-GB" dirty="0"/>
              <a:t>The detector measures the amount of radiation passing through the foil. If the foil is too thick the detector reading drops, if the foil is too thin the detector reading increases .</a:t>
            </a:r>
          </a:p>
        </p:txBody>
      </p:sp>
      <p:sp>
        <p:nvSpPr>
          <p:cNvPr id="18" name="Rectangle 17">
            <a:extLst>
              <a:ext uri="{FF2B5EF4-FFF2-40B4-BE49-F238E27FC236}">
                <a16:creationId xmlns:a16="http://schemas.microsoft.com/office/drawing/2014/main" id="{25B18B83-766F-4439-9E62-0D67B6E27BE9}"/>
              </a:ext>
            </a:extLst>
          </p:cNvPr>
          <p:cNvSpPr/>
          <p:nvPr/>
        </p:nvSpPr>
        <p:spPr>
          <a:xfrm>
            <a:off x="1014984" y="5124575"/>
            <a:ext cx="8348472" cy="923330"/>
          </a:xfrm>
          <a:prstGeom prst="rect">
            <a:avLst/>
          </a:prstGeom>
        </p:spPr>
        <p:txBody>
          <a:bodyPr wrap="square">
            <a:spAutoFit/>
          </a:bodyPr>
          <a:lstStyle/>
          <a:p>
            <a:r>
              <a:rPr lang="en-GB" dirty="0"/>
              <a:t>The radioactive material is put into one end of the pipe. A radiation detector outside the pipe is used to track its progress through the pipe. The leak or blockage is discovered by finding where the amount of radiation detected changes significantly.</a:t>
            </a:r>
          </a:p>
        </p:txBody>
      </p:sp>
    </p:spTree>
    <p:extLst>
      <p:ext uri="{BB962C8B-B14F-4D97-AF65-F5344CB8AC3E}">
        <p14:creationId xmlns:p14="http://schemas.microsoft.com/office/powerpoint/2010/main" val="40185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FF6666"/>
          </a:solidFill>
        </p:spPr>
        <p:txBody>
          <a:bodyPr>
            <a:normAutofit/>
          </a:bodyPr>
          <a:lstStyle/>
          <a:p>
            <a:r>
              <a:rPr lang="en-GB" b="1" dirty="0">
                <a:solidFill>
                  <a:schemeClr val="bg1"/>
                </a:solidFill>
              </a:rPr>
              <a:t>Radioactive Poisoning	</a:t>
            </a:r>
          </a:p>
        </p:txBody>
      </p:sp>
      <p:sp>
        <p:nvSpPr>
          <p:cNvPr id="41992" name="Text Box 8"/>
          <p:cNvSpPr txBox="1">
            <a:spLocks noChangeArrowheads="1"/>
          </p:cNvSpPr>
          <p:nvPr/>
        </p:nvSpPr>
        <p:spPr bwMode="auto">
          <a:xfrm>
            <a:off x="303414" y="958694"/>
            <a:ext cx="9458820" cy="523220"/>
          </a:xfrm>
          <a:prstGeom prst="rect">
            <a:avLst/>
          </a:prstGeom>
          <a:solidFill>
            <a:schemeClr val="bg1"/>
          </a:solidFill>
          <a:ln w="57150" cap="flat" cmpd="sng" algn="ctr">
            <a:solidFill>
              <a:schemeClr val="bg1"/>
            </a:solidFill>
            <a:prstDash val="solid"/>
            <a:miter lim="800000"/>
            <a:headEnd type="none" w="med" len="med"/>
            <a:tailEnd type="none" w="med" len="med"/>
          </a:ln>
          <a:effectLst/>
        </p:spPr>
        <p:txBody>
          <a:bodyPr wrap="square">
            <a:prstTxWarp prst="textNoShape">
              <a:avLst/>
            </a:prstTxWarp>
            <a:spAutoFit/>
          </a:bodyPr>
          <a:lstStyle/>
          <a:p>
            <a:r>
              <a:rPr lang="en-GB" sz="2800" dirty="0">
                <a:latin typeface="Comic Sans MS" panose="030F0702030302020204" pitchFamily="66" charset="0"/>
              </a:rPr>
              <a:t>The Poisoning of Alexander Litvinenko</a:t>
            </a:r>
          </a:p>
        </p:txBody>
      </p:sp>
      <p:sp>
        <p:nvSpPr>
          <p:cNvPr id="10" name="Rounded Rectangle 21">
            <a:extLst>
              <a:ext uri="{FF2B5EF4-FFF2-40B4-BE49-F238E27FC236}">
                <a16:creationId xmlns:a16="http://schemas.microsoft.com/office/drawing/2014/main" id="{53F68300-09F4-41BB-89E5-78A2A9AC7CC6}"/>
              </a:ext>
            </a:extLst>
          </p:cNvPr>
          <p:cNvSpPr/>
          <p:nvPr/>
        </p:nvSpPr>
        <p:spPr>
          <a:xfrm>
            <a:off x="378110" y="1590683"/>
            <a:ext cx="11254720" cy="5126132"/>
          </a:xfrm>
          <a:prstGeom prst="roundRect">
            <a:avLst>
              <a:gd name="adj" fmla="val 3781"/>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4D901236-CC08-4DA6-8522-F7D10CEFF211}"/>
              </a:ext>
            </a:extLst>
          </p:cNvPr>
          <p:cNvSpPr/>
          <p:nvPr/>
        </p:nvSpPr>
        <p:spPr>
          <a:xfrm>
            <a:off x="659124" y="2758999"/>
            <a:ext cx="7444746" cy="2723823"/>
          </a:xfrm>
          <a:prstGeom prst="rect">
            <a:avLst/>
          </a:prstGeom>
        </p:spPr>
        <p:txBody>
          <a:bodyPr wrap="square">
            <a:spAutoFit/>
          </a:bodyPr>
          <a:lstStyle/>
          <a:p>
            <a:r>
              <a:rPr lang="en-GB" sz="1900" dirty="0">
                <a:latin typeface="Comic Sans MS" panose="030F0702030302020204" pitchFamily="66" charset="0"/>
              </a:rPr>
              <a:t>Polonium-210 emits very little gamma radiation, but large amounts of alpha particles and is therefore invisible to normal radiation detectors. This explained why tests conducted by doctors and Scotland Yard at the hospital with Geiger counters were negative. An alpha-emitting substance can cause significant damage only if ingested or inhaled, acting on living cells like a short-range weapon. Hours before his death, Litvinenko was tested positive for alpha-emitters using special equipment.</a:t>
            </a:r>
          </a:p>
        </p:txBody>
      </p:sp>
      <p:sp>
        <p:nvSpPr>
          <p:cNvPr id="13" name="Rectangle 12">
            <a:extLst>
              <a:ext uri="{FF2B5EF4-FFF2-40B4-BE49-F238E27FC236}">
                <a16:creationId xmlns:a16="http://schemas.microsoft.com/office/drawing/2014/main" id="{8878EFE1-C8BB-4308-A134-D06D7B168EC6}"/>
              </a:ext>
            </a:extLst>
          </p:cNvPr>
          <p:cNvSpPr/>
          <p:nvPr/>
        </p:nvSpPr>
        <p:spPr>
          <a:xfrm>
            <a:off x="659124" y="5454931"/>
            <a:ext cx="6987546" cy="1261884"/>
          </a:xfrm>
          <a:prstGeom prst="rect">
            <a:avLst/>
          </a:prstGeom>
        </p:spPr>
        <p:txBody>
          <a:bodyPr wrap="square">
            <a:spAutoFit/>
          </a:bodyPr>
          <a:lstStyle/>
          <a:p>
            <a:r>
              <a:rPr lang="en-GB" sz="1900" dirty="0">
                <a:latin typeface="Comic Sans MS" panose="030F0702030302020204" pitchFamily="66" charset="0"/>
              </a:rPr>
              <a:t>The symptoms seen in Litvinenko appeared consistent with an administered level of about 10 micrograms of </a:t>
            </a:r>
            <a:r>
              <a:rPr lang="en-GB" sz="1900" baseline="30000" dirty="0">
                <a:latin typeface="Comic Sans MS" panose="030F0702030302020204" pitchFamily="66" charset="0"/>
              </a:rPr>
              <a:t>210</a:t>
            </a:r>
            <a:r>
              <a:rPr lang="en-GB" sz="1900" dirty="0">
                <a:latin typeface="Comic Sans MS" panose="030F0702030302020204" pitchFamily="66" charset="0"/>
              </a:rPr>
              <a:t>Po. That is 200 times the median lethal dose of around 50 </a:t>
            </a:r>
            <a:r>
              <a:rPr lang="en-GB" sz="1900" dirty="0" err="1">
                <a:latin typeface="Comic Sans MS" panose="030F0702030302020204" pitchFamily="66" charset="0"/>
              </a:rPr>
              <a:t>nanograms</a:t>
            </a:r>
            <a:r>
              <a:rPr lang="en-GB" sz="1900" dirty="0">
                <a:latin typeface="Comic Sans MS" panose="030F0702030302020204" pitchFamily="66" charset="0"/>
              </a:rPr>
              <a:t> in the case of ingestion.</a:t>
            </a:r>
          </a:p>
        </p:txBody>
      </p:sp>
      <p:sp>
        <p:nvSpPr>
          <p:cNvPr id="14" name="Rectangle 13">
            <a:extLst>
              <a:ext uri="{FF2B5EF4-FFF2-40B4-BE49-F238E27FC236}">
                <a16:creationId xmlns:a16="http://schemas.microsoft.com/office/drawing/2014/main" id="{896314E6-B700-4D81-9FF3-023823F0FBF8}"/>
              </a:ext>
            </a:extLst>
          </p:cNvPr>
          <p:cNvSpPr/>
          <p:nvPr/>
        </p:nvSpPr>
        <p:spPr>
          <a:xfrm>
            <a:off x="659124" y="1817394"/>
            <a:ext cx="6170442" cy="969496"/>
          </a:xfrm>
          <a:prstGeom prst="rect">
            <a:avLst/>
          </a:prstGeom>
        </p:spPr>
        <p:txBody>
          <a:bodyPr wrap="square">
            <a:spAutoFit/>
          </a:bodyPr>
          <a:lstStyle/>
          <a:p>
            <a:r>
              <a:rPr lang="en-GB" sz="1900" dirty="0">
                <a:latin typeface="Comic Sans MS" panose="030F0702030302020204" pitchFamily="66" charset="0"/>
              </a:rPr>
              <a:t>On 1 November 2006, Alexander Litvinenko suddenly fell ill. Earlier that day he had met two former KGB officers. The poison was in Litvinenko's cup of tea.</a:t>
            </a:r>
          </a:p>
        </p:txBody>
      </p:sp>
      <p:pic>
        <p:nvPicPr>
          <p:cNvPr id="15" name="Picture 2">
            <a:extLst>
              <a:ext uri="{FF2B5EF4-FFF2-40B4-BE49-F238E27FC236}">
                <a16:creationId xmlns:a16="http://schemas.microsoft.com/office/drawing/2014/main" id="{F56D4C94-5F97-43A3-B218-D2984C3FA7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3870" y="2302142"/>
            <a:ext cx="3183004" cy="2285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9531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0070C0"/>
          </a:solidFill>
        </p:spPr>
        <p:txBody>
          <a:bodyPr>
            <a:normAutofit/>
          </a:bodyPr>
          <a:lstStyle/>
          <a:p>
            <a:r>
              <a:rPr lang="en-GB" b="1" dirty="0">
                <a:solidFill>
                  <a:schemeClr val="bg1"/>
                </a:solidFill>
              </a:rPr>
              <a:t>Plenary</a:t>
            </a:r>
          </a:p>
        </p:txBody>
      </p:sp>
      <p:sp>
        <p:nvSpPr>
          <p:cNvPr id="6" name="Rounded Rectangle 31">
            <a:extLst>
              <a:ext uri="{FF2B5EF4-FFF2-40B4-BE49-F238E27FC236}">
                <a16:creationId xmlns:a16="http://schemas.microsoft.com/office/drawing/2014/main" id="{7327A6F3-F592-4470-B119-C14B6AC96353}"/>
              </a:ext>
            </a:extLst>
          </p:cNvPr>
          <p:cNvSpPr/>
          <p:nvPr/>
        </p:nvSpPr>
        <p:spPr>
          <a:xfrm>
            <a:off x="303414" y="1443583"/>
            <a:ext cx="8107815" cy="3753571"/>
          </a:xfrm>
          <a:prstGeom prst="roundRect">
            <a:avLst>
              <a:gd name="adj" fmla="val 3781"/>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AC31628B-0622-4981-B856-300FBA526739}"/>
              </a:ext>
            </a:extLst>
          </p:cNvPr>
          <p:cNvSpPr txBox="1"/>
          <p:nvPr/>
        </p:nvSpPr>
        <p:spPr>
          <a:xfrm>
            <a:off x="520296" y="1891954"/>
            <a:ext cx="7704666" cy="2554545"/>
          </a:xfrm>
          <a:prstGeom prst="rect">
            <a:avLst/>
          </a:prstGeom>
          <a:noFill/>
        </p:spPr>
        <p:txBody>
          <a:bodyPr wrap="square" rtlCol="0">
            <a:spAutoFit/>
          </a:bodyPr>
          <a:lstStyle/>
          <a:p>
            <a:r>
              <a:rPr lang="en-GB" sz="3200" dirty="0">
                <a:latin typeface="Comic Sans MS" panose="030F0702030302020204" pitchFamily="66" charset="0"/>
              </a:rPr>
              <a:t>Using the information from this lesson and the example of Alexander Litvinenko, describe the risks caused by alpha radiation inside and outside the human body.</a:t>
            </a:r>
          </a:p>
        </p:txBody>
      </p:sp>
    </p:spTree>
    <p:extLst>
      <p:ext uri="{BB962C8B-B14F-4D97-AF65-F5344CB8AC3E}">
        <p14:creationId xmlns:p14="http://schemas.microsoft.com/office/powerpoint/2010/main" val="345199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1828800" y="1828800"/>
            <a:ext cx="8610600" cy="4800600"/>
          </a:xfrm>
        </p:spPr>
        <p:txBody>
          <a:bodyPr/>
          <a:lstStyle/>
          <a:p>
            <a:pPr marL="0" indent="0">
              <a:buNone/>
            </a:pPr>
            <a:r>
              <a:rPr lang="en-GB" b="1" u="sng" dirty="0"/>
              <a:t>GOOD PROGRESS:</a:t>
            </a:r>
          </a:p>
          <a:p>
            <a:pPr marL="0" indent="0">
              <a:buNone/>
            </a:pPr>
            <a:r>
              <a:rPr lang="en-GB" dirty="0"/>
              <a:t>- </a:t>
            </a:r>
            <a:r>
              <a:rPr lang="en-GB" sz="2800" dirty="0"/>
              <a:t>State if the three types of nuclear radiation are ionising.</a:t>
            </a:r>
          </a:p>
          <a:p>
            <a:pPr marL="0" indent="0">
              <a:buNone/>
            </a:pPr>
            <a:r>
              <a:rPr lang="en-GB" dirty="0"/>
              <a:t>- </a:t>
            </a:r>
            <a:r>
              <a:rPr lang="en-GB" sz="2800" dirty="0"/>
              <a:t>Rank the 3 types of nuclear radiation in order of their penetrating power. / Describe the path of radiation types through an electric and magnetic field.</a:t>
            </a:r>
          </a:p>
          <a:p>
            <a:pPr marL="0" indent="0">
              <a:buNone/>
            </a:pPr>
            <a:r>
              <a:rPr lang="en-GB" b="1" u="sng" dirty="0"/>
              <a:t>OUTSTANDING PROGRESS:</a:t>
            </a:r>
          </a:p>
          <a:p>
            <a:pPr marL="0" indent="0">
              <a:buNone/>
            </a:pPr>
            <a:r>
              <a:rPr lang="en-GB" b="1" dirty="0"/>
              <a:t>- </a:t>
            </a:r>
            <a:r>
              <a:rPr lang="en-GB" sz="2800" dirty="0"/>
              <a:t>Describe in detail how each nuclear radiation can be used around us and in industry.</a:t>
            </a:r>
          </a:p>
          <a:p>
            <a:pPr marL="0" indent="0">
              <a:buNone/>
            </a:pPr>
            <a:endParaRPr lang="en-GB" b="1" u="sng"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1752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1752600" y="228602"/>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0070C0"/>
          </a:solidFill>
        </p:spPr>
        <p:txBody>
          <a:bodyPr>
            <a:normAutofit/>
          </a:bodyPr>
          <a:lstStyle/>
          <a:p>
            <a:r>
              <a:rPr lang="en-GB" b="1" dirty="0">
                <a:solidFill>
                  <a:schemeClr val="bg1"/>
                </a:solidFill>
              </a:rPr>
              <a:t>Ionisation</a:t>
            </a:r>
          </a:p>
        </p:txBody>
      </p:sp>
      <p:sp>
        <p:nvSpPr>
          <p:cNvPr id="41992" name="Text Box 8"/>
          <p:cNvSpPr txBox="1">
            <a:spLocks noChangeArrowheads="1"/>
          </p:cNvSpPr>
          <p:nvPr/>
        </p:nvSpPr>
        <p:spPr bwMode="auto">
          <a:xfrm>
            <a:off x="460557" y="1695136"/>
            <a:ext cx="3277665" cy="1323439"/>
          </a:xfrm>
          <a:prstGeom prst="rect">
            <a:avLst/>
          </a:prstGeom>
          <a:solidFill>
            <a:schemeClr val="bg1"/>
          </a:solidFill>
          <a:ln w="57150" cap="flat" cmpd="sng" algn="ctr">
            <a:solidFill>
              <a:schemeClr val="bg1"/>
            </a:solidFill>
            <a:prstDash val="solid"/>
            <a:miter lim="800000"/>
            <a:headEnd type="none" w="med" len="med"/>
            <a:tailEnd type="none" w="med" len="med"/>
          </a:ln>
          <a:effectLst/>
        </p:spPr>
        <p:txBody>
          <a:bodyPr wrap="square">
            <a:prstTxWarp prst="textNoShape">
              <a:avLst/>
            </a:prstTxWarp>
            <a:spAutoFit/>
          </a:bodyPr>
          <a:lstStyle/>
          <a:p>
            <a:pPr eaLnBrk="0" hangingPunct="0">
              <a:spcBef>
                <a:spcPct val="50000"/>
              </a:spcBef>
            </a:pPr>
            <a:r>
              <a:rPr lang="en-US" sz="4000" b="1" dirty="0">
                <a:latin typeface="Comic Sans MS" pitchFamily="66" charset="0"/>
              </a:rPr>
              <a:t>What is Ionization?</a:t>
            </a:r>
            <a:endParaRPr lang="en-GB" sz="4000" b="1" dirty="0">
              <a:latin typeface="Comic Sans MS" pitchFamily="66" charset="0"/>
            </a:endParaRPr>
          </a:p>
        </p:txBody>
      </p:sp>
      <p:sp>
        <p:nvSpPr>
          <p:cNvPr id="6" name="Rounded Rectangle 31">
            <a:extLst>
              <a:ext uri="{FF2B5EF4-FFF2-40B4-BE49-F238E27FC236}">
                <a16:creationId xmlns:a16="http://schemas.microsoft.com/office/drawing/2014/main" id="{7327A6F3-F592-4470-B119-C14B6AC96353}"/>
              </a:ext>
            </a:extLst>
          </p:cNvPr>
          <p:cNvSpPr/>
          <p:nvPr/>
        </p:nvSpPr>
        <p:spPr>
          <a:xfrm>
            <a:off x="3423785" y="1409293"/>
            <a:ext cx="8107815" cy="3753571"/>
          </a:xfrm>
          <a:prstGeom prst="roundRect">
            <a:avLst>
              <a:gd name="adj" fmla="val 378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AC31628B-0622-4981-B856-300FBA526739}"/>
              </a:ext>
            </a:extLst>
          </p:cNvPr>
          <p:cNvSpPr txBox="1"/>
          <p:nvPr/>
        </p:nvSpPr>
        <p:spPr>
          <a:xfrm>
            <a:off x="3640667" y="1857664"/>
            <a:ext cx="7704666" cy="3046988"/>
          </a:xfrm>
          <a:prstGeom prst="rect">
            <a:avLst/>
          </a:prstGeom>
          <a:noFill/>
        </p:spPr>
        <p:txBody>
          <a:bodyPr wrap="square" rtlCol="0">
            <a:spAutoFit/>
          </a:bodyPr>
          <a:lstStyle/>
          <a:p>
            <a:r>
              <a:rPr lang="en-GB" sz="3200" b="1" dirty="0">
                <a:latin typeface="Comic Sans MS" panose="030F0702030302020204" pitchFamily="66" charset="0"/>
              </a:rPr>
              <a:t>Ionizing radiation</a:t>
            </a:r>
            <a:r>
              <a:rPr lang="en-GB" sz="3200" dirty="0">
                <a:latin typeface="Comic Sans MS" panose="030F0702030302020204" pitchFamily="66" charset="0"/>
              </a:rPr>
              <a:t> is </a:t>
            </a:r>
            <a:r>
              <a:rPr lang="en-GB" sz="3200" b="1" dirty="0">
                <a:latin typeface="Comic Sans MS" panose="030F0702030302020204" pitchFamily="66" charset="0"/>
              </a:rPr>
              <a:t>radiation</a:t>
            </a:r>
            <a:r>
              <a:rPr lang="en-GB" sz="3200" dirty="0">
                <a:latin typeface="Comic Sans MS" panose="030F0702030302020204" pitchFamily="66" charset="0"/>
              </a:rPr>
              <a:t> with enough energy so that during an interaction with an atom, it can remove tightly bound electrons from the orbit of an atom, causing the atom to become charged or </a:t>
            </a:r>
            <a:r>
              <a:rPr lang="en-GB" sz="3200" b="1" dirty="0">
                <a:latin typeface="Comic Sans MS" panose="030F0702030302020204" pitchFamily="66" charset="0"/>
              </a:rPr>
              <a:t>ionized.</a:t>
            </a:r>
            <a:endParaRPr lang="en-GB" sz="4400" dirty="0">
              <a:latin typeface="Comic Sans MS" panose="030F0702030302020204" pitchFamily="66" charset="0"/>
            </a:endParaRPr>
          </a:p>
        </p:txBody>
      </p:sp>
    </p:spTree>
    <p:extLst>
      <p:ext uri="{BB962C8B-B14F-4D97-AF65-F5344CB8AC3E}">
        <p14:creationId xmlns:p14="http://schemas.microsoft.com/office/powerpoint/2010/main" val="2349488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FF6666"/>
          </a:solidFill>
        </p:spPr>
        <p:txBody>
          <a:bodyPr>
            <a:normAutofit/>
          </a:bodyPr>
          <a:lstStyle/>
          <a:p>
            <a:r>
              <a:rPr lang="en-GB" b="1" dirty="0">
                <a:solidFill>
                  <a:schemeClr val="bg1"/>
                </a:solidFill>
              </a:rPr>
              <a:t>The Dangers of Radiation</a:t>
            </a:r>
          </a:p>
        </p:txBody>
      </p:sp>
      <p:sp>
        <p:nvSpPr>
          <p:cNvPr id="6" name="Rounded Rectangle 31">
            <a:extLst>
              <a:ext uri="{FF2B5EF4-FFF2-40B4-BE49-F238E27FC236}">
                <a16:creationId xmlns:a16="http://schemas.microsoft.com/office/drawing/2014/main" id="{7327A6F3-F592-4470-B119-C14B6AC96353}"/>
              </a:ext>
            </a:extLst>
          </p:cNvPr>
          <p:cNvSpPr/>
          <p:nvPr/>
        </p:nvSpPr>
        <p:spPr>
          <a:xfrm>
            <a:off x="303414" y="1223026"/>
            <a:ext cx="3980719" cy="2908707"/>
          </a:xfrm>
          <a:prstGeom prst="roundRect">
            <a:avLst>
              <a:gd name="adj" fmla="val 378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AC31628B-0622-4981-B856-300FBA526739}"/>
              </a:ext>
            </a:extLst>
          </p:cNvPr>
          <p:cNvSpPr txBox="1"/>
          <p:nvPr/>
        </p:nvSpPr>
        <p:spPr>
          <a:xfrm>
            <a:off x="520296" y="1671397"/>
            <a:ext cx="3763837" cy="2062103"/>
          </a:xfrm>
          <a:prstGeom prst="rect">
            <a:avLst/>
          </a:prstGeom>
          <a:noFill/>
        </p:spPr>
        <p:txBody>
          <a:bodyPr wrap="square" rtlCol="0">
            <a:spAutoFit/>
          </a:bodyPr>
          <a:lstStyle/>
          <a:p>
            <a:r>
              <a:rPr lang="en-GB" sz="3200" dirty="0">
                <a:latin typeface="Comic Sans MS" panose="030F0702030302020204" pitchFamily="66" charset="0"/>
              </a:rPr>
              <a:t>An Alpha, Beta or Gamma Radiation particle can ionise another molecule.</a:t>
            </a:r>
            <a:endParaRPr lang="en-GB" sz="4400" dirty="0">
              <a:latin typeface="Comic Sans MS" panose="030F0702030302020204" pitchFamily="66" charset="0"/>
            </a:endParaRPr>
          </a:p>
        </p:txBody>
      </p:sp>
      <p:sp>
        <p:nvSpPr>
          <p:cNvPr id="7" name="TextBox 6">
            <a:extLst>
              <a:ext uri="{FF2B5EF4-FFF2-40B4-BE49-F238E27FC236}">
                <a16:creationId xmlns:a16="http://schemas.microsoft.com/office/drawing/2014/main" id="{72B673BE-98C1-4365-AA64-CE9663520E0F}"/>
              </a:ext>
            </a:extLst>
          </p:cNvPr>
          <p:cNvSpPr txBox="1"/>
          <p:nvPr/>
        </p:nvSpPr>
        <p:spPr>
          <a:xfrm>
            <a:off x="303414" y="4356035"/>
            <a:ext cx="2760312" cy="2308324"/>
          </a:xfrm>
          <a:prstGeom prst="rect">
            <a:avLst/>
          </a:prstGeom>
          <a:noFill/>
        </p:spPr>
        <p:txBody>
          <a:bodyPr wrap="square" rtlCol="0">
            <a:spAutoFit/>
          </a:bodyPr>
          <a:lstStyle/>
          <a:p>
            <a:pPr algn="ctr"/>
            <a:r>
              <a:rPr lang="en-GB" sz="2400" dirty="0">
                <a:latin typeface="Comic Sans MS" panose="030F0702030302020204" pitchFamily="66" charset="0"/>
              </a:rPr>
              <a:t>Alpha Radiation has a higher ionisation capability than Beta or Gamma Radiation</a:t>
            </a:r>
          </a:p>
        </p:txBody>
      </p:sp>
      <p:grpSp>
        <p:nvGrpSpPr>
          <p:cNvPr id="8" name="Group 7">
            <a:extLst>
              <a:ext uri="{FF2B5EF4-FFF2-40B4-BE49-F238E27FC236}">
                <a16:creationId xmlns:a16="http://schemas.microsoft.com/office/drawing/2014/main" id="{0DAAA066-68FB-4977-B813-B41F5AAD1E92}"/>
              </a:ext>
            </a:extLst>
          </p:cNvPr>
          <p:cNvGrpSpPr/>
          <p:nvPr/>
        </p:nvGrpSpPr>
        <p:grpSpPr>
          <a:xfrm>
            <a:off x="3182742" y="4580104"/>
            <a:ext cx="1502172" cy="1620552"/>
            <a:chOff x="922760" y="3619008"/>
            <a:chExt cx="1502172" cy="1620552"/>
          </a:xfrm>
        </p:grpSpPr>
        <p:grpSp>
          <p:nvGrpSpPr>
            <p:cNvPr id="9" name="Group 8">
              <a:extLst>
                <a:ext uri="{FF2B5EF4-FFF2-40B4-BE49-F238E27FC236}">
                  <a16:creationId xmlns:a16="http://schemas.microsoft.com/office/drawing/2014/main" id="{5B950B8A-D6B1-4F10-A6CE-48664D783C34}"/>
                </a:ext>
              </a:extLst>
            </p:cNvPr>
            <p:cNvGrpSpPr/>
            <p:nvPr/>
          </p:nvGrpSpPr>
          <p:grpSpPr>
            <a:xfrm>
              <a:off x="922760" y="5045472"/>
              <a:ext cx="1502172" cy="194088"/>
              <a:chOff x="2649696" y="3166253"/>
              <a:chExt cx="1502172" cy="194088"/>
            </a:xfrm>
          </p:grpSpPr>
          <p:sp>
            <p:nvSpPr>
              <p:cNvPr id="12" name="Oval 11">
                <a:extLst>
                  <a:ext uri="{FF2B5EF4-FFF2-40B4-BE49-F238E27FC236}">
                    <a16:creationId xmlns:a16="http://schemas.microsoft.com/office/drawing/2014/main" id="{A880519B-7C56-43CD-89CE-6FF6003CE71D}"/>
                  </a:ext>
                </a:extLst>
              </p:cNvPr>
              <p:cNvSpPr/>
              <p:nvPr/>
            </p:nvSpPr>
            <p:spPr>
              <a:xfrm>
                <a:off x="2649696" y="3166253"/>
                <a:ext cx="194088" cy="194088"/>
              </a:xfrm>
              <a:prstGeom prst="ellipse">
                <a:avLst/>
              </a:prstGeom>
              <a:gradFill>
                <a:gsLst>
                  <a:gs pos="0">
                    <a:schemeClr val="bg1">
                      <a:lumMod val="75000"/>
                    </a:schemeClr>
                  </a:gs>
                  <a:gs pos="44000">
                    <a:schemeClr val="tx1">
                      <a:lumMod val="65000"/>
                      <a:lumOff val="35000"/>
                    </a:schemeClr>
                  </a:gs>
                  <a:gs pos="100000">
                    <a:schemeClr val="tx1"/>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e</a:t>
                </a:r>
              </a:p>
            </p:txBody>
          </p:sp>
          <p:sp>
            <p:nvSpPr>
              <p:cNvPr id="13" name="Oval 12">
                <a:extLst>
                  <a:ext uri="{FF2B5EF4-FFF2-40B4-BE49-F238E27FC236}">
                    <a16:creationId xmlns:a16="http://schemas.microsoft.com/office/drawing/2014/main" id="{6942F209-CDB0-4077-98DE-986DE9FA6E04}"/>
                  </a:ext>
                </a:extLst>
              </p:cNvPr>
              <p:cNvSpPr/>
              <p:nvPr/>
            </p:nvSpPr>
            <p:spPr>
              <a:xfrm>
                <a:off x="3957780" y="3166253"/>
                <a:ext cx="194088" cy="194088"/>
              </a:xfrm>
              <a:prstGeom prst="ellipse">
                <a:avLst/>
              </a:prstGeom>
              <a:gradFill>
                <a:gsLst>
                  <a:gs pos="0">
                    <a:schemeClr val="bg1">
                      <a:lumMod val="75000"/>
                    </a:schemeClr>
                  </a:gs>
                  <a:gs pos="44000">
                    <a:schemeClr val="tx1">
                      <a:lumMod val="65000"/>
                      <a:lumOff val="35000"/>
                    </a:schemeClr>
                  </a:gs>
                  <a:gs pos="100000">
                    <a:schemeClr val="tx1"/>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e</a:t>
                </a:r>
              </a:p>
            </p:txBody>
          </p:sp>
        </p:grpSp>
        <p:sp>
          <p:nvSpPr>
            <p:cNvPr id="11" name="Oval 10">
              <a:extLst>
                <a:ext uri="{FF2B5EF4-FFF2-40B4-BE49-F238E27FC236}">
                  <a16:creationId xmlns:a16="http://schemas.microsoft.com/office/drawing/2014/main" id="{750BF888-8606-4500-80DC-D36BBF2E3AE7}"/>
                </a:ext>
              </a:extLst>
            </p:cNvPr>
            <p:cNvSpPr/>
            <p:nvPr/>
          </p:nvSpPr>
          <p:spPr>
            <a:xfrm>
              <a:off x="1576802" y="3619008"/>
              <a:ext cx="194088" cy="194088"/>
            </a:xfrm>
            <a:prstGeom prst="ellipse">
              <a:avLst/>
            </a:prstGeom>
            <a:gradFill>
              <a:gsLst>
                <a:gs pos="0">
                  <a:schemeClr val="bg1">
                    <a:lumMod val="75000"/>
                  </a:schemeClr>
                </a:gs>
                <a:gs pos="44000">
                  <a:schemeClr val="tx1">
                    <a:lumMod val="65000"/>
                    <a:lumOff val="35000"/>
                  </a:schemeClr>
                </a:gs>
                <a:gs pos="100000">
                  <a:schemeClr val="tx1"/>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e</a:t>
              </a:r>
            </a:p>
          </p:txBody>
        </p:sp>
      </p:grpSp>
      <p:grpSp>
        <p:nvGrpSpPr>
          <p:cNvPr id="14" name="Group 13">
            <a:extLst>
              <a:ext uri="{FF2B5EF4-FFF2-40B4-BE49-F238E27FC236}">
                <a16:creationId xmlns:a16="http://schemas.microsoft.com/office/drawing/2014/main" id="{520D5F31-860E-4E36-90B4-8E85F2DD6299}"/>
              </a:ext>
            </a:extLst>
          </p:cNvPr>
          <p:cNvGrpSpPr/>
          <p:nvPr/>
        </p:nvGrpSpPr>
        <p:grpSpPr>
          <a:xfrm>
            <a:off x="3706399" y="5863251"/>
            <a:ext cx="471323" cy="480722"/>
            <a:chOff x="3165995" y="3521304"/>
            <a:chExt cx="471323" cy="480722"/>
          </a:xfrm>
        </p:grpSpPr>
        <p:sp>
          <p:nvSpPr>
            <p:cNvPr id="15" name="Oval 14">
              <a:extLst>
                <a:ext uri="{FF2B5EF4-FFF2-40B4-BE49-F238E27FC236}">
                  <a16:creationId xmlns:a16="http://schemas.microsoft.com/office/drawing/2014/main" id="{23B36993-11BE-4BE3-89CE-F4EBCF8ABC22}"/>
                </a:ext>
              </a:extLst>
            </p:cNvPr>
            <p:cNvSpPr/>
            <p:nvPr/>
          </p:nvSpPr>
          <p:spPr>
            <a:xfrm>
              <a:off x="3165995" y="3609742"/>
              <a:ext cx="194088" cy="194088"/>
            </a:xfrm>
            <a:prstGeom prst="ellipse">
              <a:avLst/>
            </a:prstGeom>
            <a:gradFill>
              <a:gsLst>
                <a:gs pos="0">
                  <a:schemeClr val="accent6">
                    <a:lumMod val="60000"/>
                    <a:lumOff val="40000"/>
                  </a:schemeClr>
                </a:gs>
                <a:gs pos="70000">
                  <a:srgbClr val="FF0000"/>
                </a:gs>
                <a:gs pos="100000">
                  <a:srgbClr val="C0000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p</a:t>
              </a:r>
            </a:p>
          </p:txBody>
        </p:sp>
        <p:sp>
          <p:nvSpPr>
            <p:cNvPr id="16" name="Oval 15">
              <a:extLst>
                <a:ext uri="{FF2B5EF4-FFF2-40B4-BE49-F238E27FC236}">
                  <a16:creationId xmlns:a16="http://schemas.microsoft.com/office/drawing/2014/main" id="{A6EA0284-C7CD-43E1-8ED9-080B832F6A16}"/>
                </a:ext>
              </a:extLst>
            </p:cNvPr>
            <p:cNvSpPr/>
            <p:nvPr/>
          </p:nvSpPr>
          <p:spPr>
            <a:xfrm>
              <a:off x="3278174" y="3521304"/>
              <a:ext cx="194088" cy="194088"/>
            </a:xfrm>
            <a:prstGeom prst="ellipse">
              <a:avLst/>
            </a:prstGeom>
            <a:gradFill>
              <a:gsLst>
                <a:gs pos="0">
                  <a:schemeClr val="accent3">
                    <a:lumMod val="60000"/>
                    <a:lumOff val="40000"/>
                  </a:schemeClr>
                </a:gs>
                <a:gs pos="70000">
                  <a:schemeClr val="accent3">
                    <a:lumMod val="75000"/>
                  </a:schemeClr>
                </a:gs>
                <a:gs pos="100000">
                  <a:schemeClr val="accent3">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n</a:t>
              </a:r>
            </a:p>
          </p:txBody>
        </p:sp>
        <p:sp>
          <p:nvSpPr>
            <p:cNvPr id="17" name="Oval 16">
              <a:extLst>
                <a:ext uri="{FF2B5EF4-FFF2-40B4-BE49-F238E27FC236}">
                  <a16:creationId xmlns:a16="http://schemas.microsoft.com/office/drawing/2014/main" id="{1C8EFEFD-32B9-4421-A4EC-749CEAFF38A8}"/>
                </a:ext>
              </a:extLst>
            </p:cNvPr>
            <p:cNvSpPr/>
            <p:nvPr/>
          </p:nvSpPr>
          <p:spPr>
            <a:xfrm>
              <a:off x="3307851" y="3668502"/>
              <a:ext cx="194088" cy="194088"/>
            </a:xfrm>
            <a:prstGeom prst="ellipse">
              <a:avLst/>
            </a:prstGeom>
            <a:gradFill>
              <a:gsLst>
                <a:gs pos="0">
                  <a:schemeClr val="accent3">
                    <a:lumMod val="60000"/>
                    <a:lumOff val="40000"/>
                  </a:schemeClr>
                </a:gs>
                <a:gs pos="70000">
                  <a:schemeClr val="accent3">
                    <a:lumMod val="75000"/>
                  </a:schemeClr>
                </a:gs>
                <a:gs pos="100000">
                  <a:schemeClr val="accent3">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n</a:t>
              </a:r>
            </a:p>
          </p:txBody>
        </p:sp>
        <p:sp>
          <p:nvSpPr>
            <p:cNvPr id="18" name="Oval 17">
              <a:extLst>
                <a:ext uri="{FF2B5EF4-FFF2-40B4-BE49-F238E27FC236}">
                  <a16:creationId xmlns:a16="http://schemas.microsoft.com/office/drawing/2014/main" id="{82B28902-CB56-43D5-B1A0-7B6B9A3D8F64}"/>
                </a:ext>
              </a:extLst>
            </p:cNvPr>
            <p:cNvSpPr/>
            <p:nvPr/>
          </p:nvSpPr>
          <p:spPr>
            <a:xfrm>
              <a:off x="3421555" y="3579071"/>
              <a:ext cx="194088" cy="194088"/>
            </a:xfrm>
            <a:prstGeom prst="ellipse">
              <a:avLst/>
            </a:prstGeom>
            <a:gradFill>
              <a:gsLst>
                <a:gs pos="0">
                  <a:schemeClr val="accent6">
                    <a:lumMod val="60000"/>
                    <a:lumOff val="40000"/>
                  </a:schemeClr>
                </a:gs>
                <a:gs pos="70000">
                  <a:srgbClr val="FF0000"/>
                </a:gs>
                <a:gs pos="100000">
                  <a:srgbClr val="C0000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p</a:t>
              </a:r>
            </a:p>
          </p:txBody>
        </p:sp>
        <p:sp>
          <p:nvSpPr>
            <p:cNvPr id="19" name="Oval 18">
              <a:extLst>
                <a:ext uri="{FF2B5EF4-FFF2-40B4-BE49-F238E27FC236}">
                  <a16:creationId xmlns:a16="http://schemas.microsoft.com/office/drawing/2014/main" id="{1C067488-84E3-4426-BF74-4844F2FD6BA5}"/>
                </a:ext>
              </a:extLst>
            </p:cNvPr>
            <p:cNvSpPr/>
            <p:nvPr/>
          </p:nvSpPr>
          <p:spPr>
            <a:xfrm>
              <a:off x="3182655" y="3749178"/>
              <a:ext cx="194088" cy="194088"/>
            </a:xfrm>
            <a:prstGeom prst="ellipse">
              <a:avLst/>
            </a:prstGeom>
            <a:gradFill>
              <a:gsLst>
                <a:gs pos="0">
                  <a:schemeClr val="accent6">
                    <a:lumMod val="60000"/>
                    <a:lumOff val="40000"/>
                  </a:schemeClr>
                </a:gs>
                <a:gs pos="70000">
                  <a:srgbClr val="FF0000"/>
                </a:gs>
                <a:gs pos="100000">
                  <a:srgbClr val="C0000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p</a:t>
              </a:r>
            </a:p>
          </p:txBody>
        </p:sp>
        <p:sp>
          <p:nvSpPr>
            <p:cNvPr id="20" name="Oval 19">
              <a:extLst>
                <a:ext uri="{FF2B5EF4-FFF2-40B4-BE49-F238E27FC236}">
                  <a16:creationId xmlns:a16="http://schemas.microsoft.com/office/drawing/2014/main" id="{F611ECD1-31DF-464C-9C46-24CD84D3B8E4}"/>
                </a:ext>
              </a:extLst>
            </p:cNvPr>
            <p:cNvSpPr/>
            <p:nvPr/>
          </p:nvSpPr>
          <p:spPr>
            <a:xfrm>
              <a:off x="3443230" y="3732822"/>
              <a:ext cx="194088" cy="194088"/>
            </a:xfrm>
            <a:prstGeom prst="ellipse">
              <a:avLst/>
            </a:prstGeom>
            <a:gradFill>
              <a:gsLst>
                <a:gs pos="0">
                  <a:schemeClr val="accent3">
                    <a:lumMod val="60000"/>
                    <a:lumOff val="40000"/>
                  </a:schemeClr>
                </a:gs>
                <a:gs pos="70000">
                  <a:schemeClr val="accent3">
                    <a:lumMod val="75000"/>
                  </a:schemeClr>
                </a:gs>
                <a:gs pos="100000">
                  <a:schemeClr val="accent3">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n</a:t>
              </a:r>
            </a:p>
          </p:txBody>
        </p:sp>
        <p:sp>
          <p:nvSpPr>
            <p:cNvPr id="21" name="Oval 20">
              <a:extLst>
                <a:ext uri="{FF2B5EF4-FFF2-40B4-BE49-F238E27FC236}">
                  <a16:creationId xmlns:a16="http://schemas.microsoft.com/office/drawing/2014/main" id="{A4007D67-5C94-46C8-9DFB-6F9962F8A1C9}"/>
                </a:ext>
              </a:extLst>
            </p:cNvPr>
            <p:cNvSpPr/>
            <p:nvPr/>
          </p:nvSpPr>
          <p:spPr>
            <a:xfrm>
              <a:off x="3324511" y="3807938"/>
              <a:ext cx="194088" cy="194088"/>
            </a:xfrm>
            <a:prstGeom prst="ellipse">
              <a:avLst/>
            </a:prstGeom>
            <a:gradFill>
              <a:gsLst>
                <a:gs pos="0">
                  <a:schemeClr val="accent3">
                    <a:lumMod val="60000"/>
                    <a:lumOff val="40000"/>
                  </a:schemeClr>
                </a:gs>
                <a:gs pos="70000">
                  <a:schemeClr val="accent3">
                    <a:lumMod val="75000"/>
                  </a:schemeClr>
                </a:gs>
                <a:gs pos="100000">
                  <a:schemeClr val="accent3">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n</a:t>
              </a:r>
            </a:p>
          </p:txBody>
        </p:sp>
      </p:grpSp>
      <p:sp>
        <p:nvSpPr>
          <p:cNvPr id="22" name="TextBox 21">
            <a:extLst>
              <a:ext uri="{FF2B5EF4-FFF2-40B4-BE49-F238E27FC236}">
                <a16:creationId xmlns:a16="http://schemas.microsoft.com/office/drawing/2014/main" id="{6452FCE9-A551-48F7-B680-7190B84B6952}"/>
              </a:ext>
            </a:extLst>
          </p:cNvPr>
          <p:cNvSpPr txBox="1"/>
          <p:nvPr/>
        </p:nvSpPr>
        <p:spPr>
          <a:xfrm>
            <a:off x="5057398" y="4759966"/>
            <a:ext cx="1461403" cy="1200329"/>
          </a:xfrm>
          <a:prstGeom prst="rect">
            <a:avLst/>
          </a:prstGeom>
          <a:noFill/>
        </p:spPr>
        <p:txBody>
          <a:bodyPr wrap="square" rtlCol="0">
            <a:spAutoFit/>
          </a:bodyPr>
          <a:lstStyle/>
          <a:p>
            <a:r>
              <a:rPr lang="en-GB" sz="2400" dirty="0">
                <a:latin typeface="Comic Sans MS" panose="030F0702030302020204" pitchFamily="66" charset="0"/>
              </a:rPr>
              <a:t>Freeze Electron Motion</a:t>
            </a:r>
          </a:p>
        </p:txBody>
      </p:sp>
      <p:grpSp>
        <p:nvGrpSpPr>
          <p:cNvPr id="23" name="Group 22">
            <a:extLst>
              <a:ext uri="{FF2B5EF4-FFF2-40B4-BE49-F238E27FC236}">
                <a16:creationId xmlns:a16="http://schemas.microsoft.com/office/drawing/2014/main" id="{04671FCF-3577-40FA-AE61-568F04E2A11B}"/>
              </a:ext>
            </a:extLst>
          </p:cNvPr>
          <p:cNvGrpSpPr/>
          <p:nvPr/>
        </p:nvGrpSpPr>
        <p:grpSpPr>
          <a:xfrm>
            <a:off x="5059097" y="2019873"/>
            <a:ext cx="1315011" cy="1315011"/>
            <a:chOff x="1969562" y="3304586"/>
            <a:chExt cx="2345852" cy="2345852"/>
          </a:xfrm>
        </p:grpSpPr>
        <p:sp>
          <p:nvSpPr>
            <p:cNvPr id="24" name="Oval 23">
              <a:extLst>
                <a:ext uri="{FF2B5EF4-FFF2-40B4-BE49-F238E27FC236}">
                  <a16:creationId xmlns:a16="http://schemas.microsoft.com/office/drawing/2014/main" id="{46DAB003-F941-438C-82B5-85255B4C1DD3}"/>
                </a:ext>
              </a:extLst>
            </p:cNvPr>
            <p:cNvSpPr/>
            <p:nvPr/>
          </p:nvSpPr>
          <p:spPr>
            <a:xfrm>
              <a:off x="1969562" y="3304586"/>
              <a:ext cx="2345852" cy="2345852"/>
            </a:xfrm>
            <a:prstGeom prst="ellipse">
              <a:avLst/>
            </a:prstGeom>
            <a:solidFill>
              <a:schemeClr val="tx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Pie 10">
              <a:extLst>
                <a:ext uri="{FF2B5EF4-FFF2-40B4-BE49-F238E27FC236}">
                  <a16:creationId xmlns:a16="http://schemas.microsoft.com/office/drawing/2014/main" id="{1A7BE975-55E8-4D61-A2D6-CD9EC92A42E5}"/>
                </a:ext>
              </a:extLst>
            </p:cNvPr>
            <p:cNvSpPr/>
            <p:nvPr/>
          </p:nvSpPr>
          <p:spPr>
            <a:xfrm>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6" name="Pie 11">
              <a:extLst>
                <a:ext uri="{FF2B5EF4-FFF2-40B4-BE49-F238E27FC236}">
                  <a16:creationId xmlns:a16="http://schemas.microsoft.com/office/drawing/2014/main" id="{A7B0FA37-A081-4FDE-ADFB-02E331F5C4F6}"/>
                </a:ext>
              </a:extLst>
            </p:cNvPr>
            <p:cNvSpPr/>
            <p:nvPr/>
          </p:nvSpPr>
          <p:spPr>
            <a:xfrm flipH="1">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7" name="Pie 12">
              <a:extLst>
                <a:ext uri="{FF2B5EF4-FFF2-40B4-BE49-F238E27FC236}">
                  <a16:creationId xmlns:a16="http://schemas.microsoft.com/office/drawing/2014/main" id="{25493898-0237-419F-A4F7-29B552B52C0F}"/>
                </a:ext>
              </a:extLst>
            </p:cNvPr>
            <p:cNvSpPr/>
            <p:nvPr/>
          </p:nvSpPr>
          <p:spPr>
            <a:xfrm rot="3600000" flipH="1" flipV="1">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8" name="Oval 27">
              <a:extLst>
                <a:ext uri="{FF2B5EF4-FFF2-40B4-BE49-F238E27FC236}">
                  <a16:creationId xmlns:a16="http://schemas.microsoft.com/office/drawing/2014/main" id="{94AB0D50-E9FE-44E3-B7A7-8BFDF1C7C2BE}"/>
                </a:ext>
              </a:extLst>
            </p:cNvPr>
            <p:cNvSpPr/>
            <p:nvPr/>
          </p:nvSpPr>
          <p:spPr>
            <a:xfrm>
              <a:off x="2871948" y="4206972"/>
              <a:ext cx="541080" cy="541080"/>
            </a:xfrm>
            <a:prstGeom prst="ellipse">
              <a:avLst/>
            </a:prstGeom>
            <a:solidFill>
              <a:schemeClr val="tx1"/>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9" name="Picture 2" descr="Image result for gene">
            <a:extLst>
              <a:ext uri="{FF2B5EF4-FFF2-40B4-BE49-F238E27FC236}">
                <a16:creationId xmlns:a16="http://schemas.microsoft.com/office/drawing/2014/main" id="{B52A2616-D592-4BEE-8000-81FA3864B5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1608" y="2715392"/>
            <a:ext cx="2705100" cy="1685926"/>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a:extLst>
              <a:ext uri="{FF2B5EF4-FFF2-40B4-BE49-F238E27FC236}">
                <a16:creationId xmlns:a16="http://schemas.microsoft.com/office/drawing/2014/main" id="{098546E5-7829-4E6B-A7C9-A5E72DFF37F1}"/>
              </a:ext>
            </a:extLst>
          </p:cNvPr>
          <p:cNvSpPr txBox="1"/>
          <p:nvPr/>
        </p:nvSpPr>
        <p:spPr>
          <a:xfrm>
            <a:off x="7545327" y="1357465"/>
            <a:ext cx="4301517" cy="1200329"/>
          </a:xfrm>
          <a:prstGeom prst="rect">
            <a:avLst/>
          </a:prstGeom>
          <a:noFill/>
        </p:spPr>
        <p:txBody>
          <a:bodyPr wrap="square" rtlCol="0">
            <a:spAutoFit/>
          </a:bodyPr>
          <a:lstStyle/>
          <a:p>
            <a:r>
              <a:rPr lang="en-GB" sz="2400" dirty="0">
                <a:latin typeface="Comic Sans MS" panose="030F0702030302020204" pitchFamily="66" charset="0"/>
              </a:rPr>
              <a:t>This process of ionisation can damage or kill living cells.</a:t>
            </a:r>
          </a:p>
        </p:txBody>
      </p:sp>
      <p:sp>
        <p:nvSpPr>
          <p:cNvPr id="31" name="TextBox 30">
            <a:extLst>
              <a:ext uri="{FF2B5EF4-FFF2-40B4-BE49-F238E27FC236}">
                <a16:creationId xmlns:a16="http://schemas.microsoft.com/office/drawing/2014/main" id="{F65FCC45-6D81-4CCC-B731-97BA2879BFDA}"/>
              </a:ext>
            </a:extLst>
          </p:cNvPr>
          <p:cNvSpPr txBox="1"/>
          <p:nvPr/>
        </p:nvSpPr>
        <p:spPr>
          <a:xfrm>
            <a:off x="7545327" y="4759965"/>
            <a:ext cx="3997663" cy="1200329"/>
          </a:xfrm>
          <a:prstGeom prst="rect">
            <a:avLst/>
          </a:prstGeom>
          <a:noFill/>
        </p:spPr>
        <p:txBody>
          <a:bodyPr wrap="square" rtlCol="0">
            <a:spAutoFit/>
          </a:bodyPr>
          <a:lstStyle/>
          <a:p>
            <a:r>
              <a:rPr lang="en-GB" sz="2400" dirty="0">
                <a:latin typeface="Comic Sans MS" panose="030F0702030302020204" pitchFamily="66" charset="0"/>
              </a:rPr>
              <a:t>Damaged Genes\DNA can then go onto replicate (Cancer)</a:t>
            </a:r>
          </a:p>
        </p:txBody>
      </p:sp>
    </p:spTree>
    <p:extLst>
      <p:ext uri="{BB962C8B-B14F-4D97-AF65-F5344CB8AC3E}">
        <p14:creationId xmlns:p14="http://schemas.microsoft.com/office/powerpoint/2010/main" val="91444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12" dur="500" autoRev="1" fill="remove"/>
                                        <p:tgtEl>
                                          <p:spTgt spid="22"/>
                                        </p:tgtEl>
                                        <p:attrNameLst>
                                          <p:attrName>style.color</p:attrName>
                                        </p:attrNameLst>
                                      </p:cBhvr>
                                      <p:to>
                                        <a:srgbClr val="FF0000"/>
                                      </p:to>
                                    </p:animClr>
                                    <p:animClr clrSpc="rgb" dir="cw">
                                      <p:cBhvr>
                                        <p:cTn id="13" dur="500" autoRev="1" fill="remove"/>
                                        <p:tgtEl>
                                          <p:spTgt spid="22"/>
                                        </p:tgtEl>
                                        <p:attrNameLst>
                                          <p:attrName>fillcolor</p:attrName>
                                        </p:attrNameLst>
                                      </p:cBhvr>
                                      <p:to>
                                        <a:srgbClr val="FF0000"/>
                                      </p:to>
                                    </p:animClr>
                                    <p:set>
                                      <p:cBhvr>
                                        <p:cTn id="14" dur="500" autoRev="1" fill="remove"/>
                                        <p:tgtEl>
                                          <p:spTgt spid="22"/>
                                        </p:tgtEl>
                                        <p:attrNameLst>
                                          <p:attrName>fill.type</p:attrName>
                                        </p:attrNameLst>
                                      </p:cBhvr>
                                      <p:to>
                                        <p:strVal val="solid"/>
                                      </p:to>
                                    </p:set>
                                    <p:set>
                                      <p:cBhvr>
                                        <p:cTn id="15" dur="500" autoRev="1" fill="remove"/>
                                        <p:tgtEl>
                                          <p:spTgt spid="22"/>
                                        </p:tgtEl>
                                        <p:attrNameLst>
                                          <p:attrName>fill.on</p:attrName>
                                        </p:attrNameLst>
                                      </p:cBhvr>
                                      <p:to>
                                        <p:strVal val="true"/>
                                      </p:to>
                                    </p:set>
                                  </p:childTnLst>
                                </p:cTn>
                              </p:par>
                              <p:par>
                                <p:cTn id="16" presetID="1" presetClass="exit" presetSubtype="0" fill="hold" grpId="2" nodeType="withEffect">
                                  <p:stCondLst>
                                    <p:cond delay="0"/>
                                  </p:stCondLst>
                                  <p:childTnLst>
                                    <p:set>
                                      <p:cBhvr>
                                        <p:cTn id="17" dur="1" fill="hold">
                                          <p:stCondLst>
                                            <p:cond delay="0"/>
                                          </p:stCondLst>
                                        </p:cTn>
                                        <p:tgtEl>
                                          <p:spTgt spid="22"/>
                                        </p:tgtEl>
                                        <p:attrNameLst>
                                          <p:attrName>style.visibility</p:attrName>
                                        </p:attrNameLst>
                                      </p:cBhvr>
                                      <p:to>
                                        <p:strVal val="hidden"/>
                                      </p:to>
                                    </p:set>
                                  </p:childTnLst>
                                </p:cTn>
                              </p:par>
                              <p:par>
                                <p:cTn id="18" presetID="1" presetClass="entr" presetSubtype="0" fill="hold" nodeType="withEffect">
                                  <p:stCondLst>
                                    <p:cond delay="0"/>
                                  </p:stCondLst>
                                  <p:childTnLst>
                                    <p:set>
                                      <p:cBhvr>
                                        <p:cTn id="19" dur="1" fill="hold">
                                          <p:stCondLst>
                                            <p:cond delay="0"/>
                                          </p:stCondLst>
                                        </p:cTn>
                                        <p:tgtEl>
                                          <p:spTgt spid="29"/>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p:bldP spid="22" grpId="1"/>
      <p:bldP spid="22" grpId="2"/>
      <p:bldP spid="30" grpId="0"/>
      <p:bldP spid="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3" y="193642"/>
            <a:ext cx="11549919" cy="579914"/>
          </a:xfrm>
          <a:solidFill>
            <a:srgbClr val="FF6666"/>
          </a:solidFill>
        </p:spPr>
        <p:txBody>
          <a:bodyPr>
            <a:normAutofit/>
          </a:bodyPr>
          <a:lstStyle/>
          <a:p>
            <a:r>
              <a:rPr lang="en-GB" sz="3200" dirty="0">
                <a:solidFill>
                  <a:schemeClr val="bg1"/>
                </a:solidFill>
                <a:latin typeface="Comic Sans MS" panose="030F0702030302020204" pitchFamily="66" charset="0"/>
              </a:rPr>
              <a:t>How can we check for radiation if we can’t see it?</a:t>
            </a:r>
          </a:p>
        </p:txBody>
      </p:sp>
      <p:sp>
        <p:nvSpPr>
          <p:cNvPr id="28" name="TextBox 27">
            <a:extLst>
              <a:ext uri="{FF2B5EF4-FFF2-40B4-BE49-F238E27FC236}">
                <a16:creationId xmlns:a16="http://schemas.microsoft.com/office/drawing/2014/main" id="{C545B89E-7A0B-4613-977E-5D217AD0128F}"/>
              </a:ext>
            </a:extLst>
          </p:cNvPr>
          <p:cNvSpPr txBox="1"/>
          <p:nvPr/>
        </p:nvSpPr>
        <p:spPr>
          <a:xfrm>
            <a:off x="303413" y="1505197"/>
            <a:ext cx="11753120" cy="1815882"/>
          </a:xfrm>
          <a:prstGeom prst="rect">
            <a:avLst/>
          </a:prstGeom>
          <a:noFill/>
        </p:spPr>
        <p:txBody>
          <a:bodyPr wrap="square" rtlCol="0">
            <a:spAutoFit/>
          </a:bodyPr>
          <a:lstStyle/>
          <a:p>
            <a:r>
              <a:rPr lang="en-GB" sz="2800" dirty="0">
                <a:latin typeface="Comic Sans MS" panose="030F0702030302020204" pitchFamily="66" charset="0"/>
              </a:rPr>
              <a:t>It is a gaseous ionization detector and uses the “Townsend avalanche” phenomenon to produce an easily detectable electronic pulse from as little as a single ionising event due to a radiation particle.</a:t>
            </a:r>
          </a:p>
        </p:txBody>
      </p:sp>
      <p:sp>
        <p:nvSpPr>
          <p:cNvPr id="27" name="Text Box 8">
            <a:extLst>
              <a:ext uri="{FF2B5EF4-FFF2-40B4-BE49-F238E27FC236}">
                <a16:creationId xmlns:a16="http://schemas.microsoft.com/office/drawing/2014/main" id="{6572F5B2-BEB1-4623-BCAC-8E20985B24B5}"/>
              </a:ext>
            </a:extLst>
          </p:cNvPr>
          <p:cNvSpPr txBox="1">
            <a:spLocks noChangeArrowheads="1"/>
          </p:cNvSpPr>
          <p:nvPr/>
        </p:nvSpPr>
        <p:spPr bwMode="auto">
          <a:xfrm>
            <a:off x="303413" y="908544"/>
            <a:ext cx="5792587" cy="461665"/>
          </a:xfrm>
          <a:prstGeom prst="rect">
            <a:avLst/>
          </a:prstGeom>
          <a:solidFill>
            <a:schemeClr val="bg1"/>
          </a:solidFill>
          <a:ln w="57150" cap="flat" cmpd="sng" algn="ctr">
            <a:solidFill>
              <a:schemeClr val="bg1"/>
            </a:solidFill>
            <a:prstDash val="solid"/>
            <a:miter lim="800000"/>
            <a:headEnd type="none" w="med" len="med"/>
            <a:tailEnd type="none" w="med" len="med"/>
          </a:ln>
          <a:effectLst/>
        </p:spPr>
        <p:txBody>
          <a:bodyPr wrap="square">
            <a:prstTxWarp prst="textNoShape">
              <a:avLst/>
            </a:prstTxWarp>
            <a:spAutoFit/>
          </a:bodyPr>
          <a:lstStyle/>
          <a:p>
            <a:r>
              <a:rPr lang="en-GB" sz="2400" dirty="0">
                <a:latin typeface="Comic Sans MS" panose="030F0702030302020204" pitchFamily="66" charset="0"/>
              </a:rPr>
              <a:t>Geiger Muller Tube \ Geiger Counter</a:t>
            </a:r>
          </a:p>
        </p:txBody>
      </p:sp>
      <p:pic>
        <p:nvPicPr>
          <p:cNvPr id="29" name="Picture 2">
            <a:extLst>
              <a:ext uri="{FF2B5EF4-FFF2-40B4-BE49-F238E27FC236}">
                <a16:creationId xmlns:a16="http://schemas.microsoft.com/office/drawing/2014/main" id="{3D422DF8-F3D6-48DC-8162-DFB3875A858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3319" y="2976066"/>
            <a:ext cx="7705361" cy="36882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6004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3" y="193642"/>
            <a:ext cx="11549919" cy="579914"/>
          </a:xfrm>
          <a:solidFill>
            <a:srgbClr val="FF6666"/>
          </a:solidFill>
        </p:spPr>
        <p:txBody>
          <a:bodyPr>
            <a:normAutofit/>
          </a:bodyPr>
          <a:lstStyle/>
          <a:p>
            <a:r>
              <a:rPr lang="en-GB" sz="3200" dirty="0">
                <a:solidFill>
                  <a:schemeClr val="bg1"/>
                </a:solidFill>
                <a:latin typeface="Comic Sans MS" panose="030F0702030302020204" pitchFamily="66" charset="0"/>
              </a:rPr>
              <a:t>Measuring Radioactive Sources</a:t>
            </a:r>
          </a:p>
        </p:txBody>
      </p:sp>
      <p:sp>
        <p:nvSpPr>
          <p:cNvPr id="6" name="TextBox 5">
            <a:extLst>
              <a:ext uri="{FF2B5EF4-FFF2-40B4-BE49-F238E27FC236}">
                <a16:creationId xmlns:a16="http://schemas.microsoft.com/office/drawing/2014/main" id="{83ADE41A-62CD-4A51-B774-DFEC6AC910CC}"/>
              </a:ext>
            </a:extLst>
          </p:cNvPr>
          <p:cNvSpPr txBox="1"/>
          <p:nvPr/>
        </p:nvSpPr>
        <p:spPr>
          <a:xfrm>
            <a:off x="303413" y="1146089"/>
            <a:ext cx="5381800" cy="5139869"/>
          </a:xfrm>
          <a:prstGeom prst="rect">
            <a:avLst/>
          </a:prstGeom>
          <a:noFill/>
        </p:spPr>
        <p:txBody>
          <a:bodyPr wrap="square" rtlCol="0">
            <a:spAutoFit/>
          </a:bodyPr>
          <a:lstStyle/>
          <a:p>
            <a:pPr marL="342900" indent="-342900">
              <a:spcAft>
                <a:spcPts val="1200"/>
              </a:spcAft>
              <a:buAutoNum type="arabicParenR"/>
            </a:pPr>
            <a:r>
              <a:rPr lang="en-GB" sz="2800" dirty="0">
                <a:latin typeface="Comic Sans MS" panose="030F0702030302020204" pitchFamily="66" charset="0"/>
              </a:rPr>
              <a:t>Measure the background radiation count rate with out the radioactive source.</a:t>
            </a:r>
          </a:p>
          <a:p>
            <a:pPr marL="342900" indent="-342900">
              <a:spcAft>
                <a:spcPts val="1200"/>
              </a:spcAft>
              <a:buAutoNum type="arabicParenR"/>
            </a:pPr>
            <a:r>
              <a:rPr lang="en-GB" sz="2800" dirty="0">
                <a:latin typeface="Comic Sans MS" panose="030F0702030302020204" pitchFamily="66" charset="0"/>
              </a:rPr>
              <a:t>Measure the count rate with the radioactive source at different distances.</a:t>
            </a:r>
          </a:p>
          <a:p>
            <a:pPr marL="342900" indent="-342900">
              <a:spcAft>
                <a:spcPts val="1200"/>
              </a:spcAft>
              <a:buAutoNum type="arabicParenR"/>
            </a:pPr>
            <a:r>
              <a:rPr lang="en-GB" sz="2800" dirty="0">
                <a:latin typeface="Comic Sans MS" panose="030F0702030302020204" pitchFamily="66" charset="0"/>
              </a:rPr>
              <a:t>Subtract the background radiation count rate from the measured count rate to obtain the actual count rate at each distance.</a:t>
            </a:r>
          </a:p>
        </p:txBody>
      </p:sp>
      <p:pic>
        <p:nvPicPr>
          <p:cNvPr id="15" name="Picture 5">
            <a:extLst>
              <a:ext uri="{FF2B5EF4-FFF2-40B4-BE49-F238E27FC236}">
                <a16:creationId xmlns:a16="http://schemas.microsoft.com/office/drawing/2014/main" id="{A17398DD-8E47-495B-9741-08DDFD7FCA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4419" y="4166730"/>
            <a:ext cx="2733675" cy="2543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 name="Group 1">
            <a:extLst>
              <a:ext uri="{FF2B5EF4-FFF2-40B4-BE49-F238E27FC236}">
                <a16:creationId xmlns:a16="http://schemas.microsoft.com/office/drawing/2014/main" id="{9396BDBB-9D49-46B0-A006-7CCED893BD53}"/>
              </a:ext>
            </a:extLst>
          </p:cNvPr>
          <p:cNvGrpSpPr/>
          <p:nvPr/>
        </p:nvGrpSpPr>
        <p:grpSpPr>
          <a:xfrm>
            <a:off x="8530216" y="1559369"/>
            <a:ext cx="3661784" cy="5104989"/>
            <a:chOff x="7246640" y="1480449"/>
            <a:chExt cx="3661784" cy="5104989"/>
          </a:xfrm>
        </p:grpSpPr>
        <p:sp>
          <p:nvSpPr>
            <p:cNvPr id="16" name="Rectangle 15">
              <a:extLst>
                <a:ext uri="{FF2B5EF4-FFF2-40B4-BE49-F238E27FC236}">
                  <a16:creationId xmlns:a16="http://schemas.microsoft.com/office/drawing/2014/main" id="{86ACB484-FA93-416E-968D-477F0C3ACA3A}"/>
                </a:ext>
              </a:extLst>
            </p:cNvPr>
            <p:cNvSpPr/>
            <p:nvPr/>
          </p:nvSpPr>
          <p:spPr>
            <a:xfrm>
              <a:off x="9569204" y="1627015"/>
              <a:ext cx="130628" cy="4797631"/>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085BC539-B930-4054-9032-09AFC056C556}"/>
                </a:ext>
              </a:extLst>
            </p:cNvPr>
            <p:cNvSpPr/>
            <p:nvPr/>
          </p:nvSpPr>
          <p:spPr>
            <a:xfrm>
              <a:off x="7246640" y="6414094"/>
              <a:ext cx="2692480" cy="171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a:extLst>
                <a:ext uri="{FF2B5EF4-FFF2-40B4-BE49-F238E27FC236}">
                  <a16:creationId xmlns:a16="http://schemas.microsoft.com/office/drawing/2014/main" id="{FABB2613-F5A9-4E38-B301-082D852334C5}"/>
                </a:ext>
              </a:extLst>
            </p:cNvPr>
            <p:cNvPicPr>
              <a:picLocks noChangeAspect="1"/>
            </p:cNvPicPr>
            <p:nvPr/>
          </p:nvPicPr>
          <p:blipFill rotWithShape="1">
            <a:blip r:embed="rId4">
              <a:extLst>
                <a:ext uri="{28A0092B-C50C-407E-A947-70E740481C1C}">
                  <a14:useLocalDpi xmlns:a14="http://schemas.microsoft.com/office/drawing/2010/main" val="0"/>
                </a:ext>
              </a:extLst>
            </a:blip>
            <a:srcRect l="-1" r="69260" b="9351"/>
            <a:stretch/>
          </p:blipFill>
          <p:spPr>
            <a:xfrm rot="16200000">
              <a:off x="6545213" y="2629800"/>
              <a:ext cx="2810980" cy="512278"/>
            </a:xfrm>
            <a:prstGeom prst="rect">
              <a:avLst/>
            </a:prstGeom>
          </p:spPr>
        </p:pic>
        <p:grpSp>
          <p:nvGrpSpPr>
            <p:cNvPr id="19" name="Group 18">
              <a:extLst>
                <a:ext uri="{FF2B5EF4-FFF2-40B4-BE49-F238E27FC236}">
                  <a16:creationId xmlns:a16="http://schemas.microsoft.com/office/drawing/2014/main" id="{D10EB95F-B968-461B-8A6F-EFFEB0875B7C}"/>
                </a:ext>
              </a:extLst>
            </p:cNvPr>
            <p:cNvGrpSpPr/>
            <p:nvPr/>
          </p:nvGrpSpPr>
          <p:grpSpPr>
            <a:xfrm>
              <a:off x="7488331" y="3062705"/>
              <a:ext cx="3420093" cy="1228725"/>
              <a:chOff x="5557931" y="3067241"/>
              <a:chExt cx="3420093" cy="1228725"/>
            </a:xfrm>
          </p:grpSpPr>
          <p:pic>
            <p:nvPicPr>
              <p:cNvPr id="20" name="Picture 3">
                <a:extLst>
                  <a:ext uri="{FF2B5EF4-FFF2-40B4-BE49-F238E27FC236}">
                    <a16:creationId xmlns:a16="http://schemas.microsoft.com/office/drawing/2014/main" id="{710B3793-9BF3-4F74-9B96-E23E73DB96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4708" y="3067241"/>
                <a:ext cx="962025" cy="122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tangle 20">
                <a:extLst>
                  <a:ext uri="{FF2B5EF4-FFF2-40B4-BE49-F238E27FC236}">
                    <a16:creationId xmlns:a16="http://schemas.microsoft.com/office/drawing/2014/main" id="{B32EA88B-3A16-4F22-90D3-B8352735B3A9}"/>
                  </a:ext>
                </a:extLst>
              </p:cNvPr>
              <p:cNvSpPr/>
              <p:nvPr/>
            </p:nvSpPr>
            <p:spPr>
              <a:xfrm>
                <a:off x="7002762" y="3618885"/>
                <a:ext cx="1975262" cy="9692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57AD9733-DA26-4521-92AC-57BB3BEAB582}"/>
                  </a:ext>
                </a:extLst>
              </p:cNvPr>
              <p:cNvSpPr/>
              <p:nvPr/>
            </p:nvSpPr>
            <p:spPr>
              <a:xfrm>
                <a:off x="7460673" y="3468348"/>
                <a:ext cx="498763" cy="423671"/>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a:extLst>
                  <a:ext uri="{FF2B5EF4-FFF2-40B4-BE49-F238E27FC236}">
                    <a16:creationId xmlns:a16="http://schemas.microsoft.com/office/drawing/2014/main" id="{2703842D-2427-4B76-A7E0-ECB4F130B7E9}"/>
                  </a:ext>
                </a:extLst>
              </p:cNvPr>
              <p:cNvCxnSpPr/>
              <p:nvPr/>
            </p:nvCxnSpPr>
            <p:spPr>
              <a:xfrm>
                <a:off x="5557931" y="3949644"/>
                <a:ext cx="852186" cy="0"/>
              </a:xfrm>
              <a:prstGeom prst="line">
                <a:avLst/>
              </a:prstGeom>
              <a:ln w="6350">
                <a:solidFill>
                  <a:schemeClr val="tx1"/>
                </a:solidFill>
                <a:prstDash val="lgDashDot"/>
              </a:ln>
            </p:spPr>
            <p:style>
              <a:lnRef idx="1">
                <a:schemeClr val="accent1"/>
              </a:lnRef>
              <a:fillRef idx="0">
                <a:schemeClr val="accent1"/>
              </a:fillRef>
              <a:effectRef idx="0">
                <a:schemeClr val="accent1"/>
              </a:effectRef>
              <a:fontRef idx="minor">
                <a:schemeClr val="tx1"/>
              </a:fontRef>
            </p:style>
          </p:cxnSp>
        </p:grpSp>
      </p:grpSp>
      <p:sp>
        <p:nvSpPr>
          <p:cNvPr id="25" name="TextBox 24">
            <a:extLst>
              <a:ext uri="{FF2B5EF4-FFF2-40B4-BE49-F238E27FC236}">
                <a16:creationId xmlns:a16="http://schemas.microsoft.com/office/drawing/2014/main" id="{4FFCF27E-329D-4ADF-A9AA-DEC78953C55E}"/>
              </a:ext>
            </a:extLst>
          </p:cNvPr>
          <p:cNvSpPr txBox="1"/>
          <p:nvPr/>
        </p:nvSpPr>
        <p:spPr>
          <a:xfrm>
            <a:off x="5805096" y="1168054"/>
            <a:ext cx="2760312" cy="1569660"/>
          </a:xfrm>
          <a:prstGeom prst="rect">
            <a:avLst/>
          </a:prstGeom>
          <a:noFill/>
        </p:spPr>
        <p:txBody>
          <a:bodyPr wrap="square" rtlCol="0">
            <a:spAutoFit/>
          </a:bodyPr>
          <a:lstStyle/>
          <a:p>
            <a:pPr algn="ctr"/>
            <a:r>
              <a:rPr lang="en-GB" sz="2400" dirty="0">
                <a:latin typeface="Comic Sans MS" panose="030F0702030302020204" pitchFamily="66" charset="0"/>
              </a:rPr>
              <a:t>The count rate is measured in </a:t>
            </a:r>
            <a:r>
              <a:rPr lang="en-GB" sz="2400" dirty="0" err="1">
                <a:latin typeface="Comic Sans MS" panose="030F0702030302020204" pitchFamily="66" charset="0"/>
              </a:rPr>
              <a:t>Becquerls</a:t>
            </a:r>
            <a:r>
              <a:rPr lang="en-GB" sz="2400" dirty="0">
                <a:latin typeface="Comic Sans MS" panose="030F0702030302020204" pitchFamily="66" charset="0"/>
              </a:rPr>
              <a:t> or </a:t>
            </a:r>
            <a:r>
              <a:rPr lang="en-GB" sz="2400" dirty="0" err="1">
                <a:latin typeface="Comic Sans MS" panose="030F0702030302020204" pitchFamily="66" charset="0"/>
              </a:rPr>
              <a:t>Bq</a:t>
            </a:r>
            <a:r>
              <a:rPr lang="en-GB" sz="2400" dirty="0">
                <a:latin typeface="Comic Sans MS" panose="030F0702030302020204" pitchFamily="66" charset="0"/>
              </a:rPr>
              <a:t> for short. </a:t>
            </a:r>
          </a:p>
        </p:txBody>
      </p:sp>
    </p:spTree>
    <p:extLst>
      <p:ext uri="{BB962C8B-B14F-4D97-AF65-F5344CB8AC3E}">
        <p14:creationId xmlns:p14="http://schemas.microsoft.com/office/powerpoint/2010/main" val="148319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5937" y="280861"/>
            <a:ext cx="8763000" cy="708025"/>
          </a:xfrm>
          <a:solidFill>
            <a:srgbClr val="FF6666"/>
          </a:solidFill>
        </p:spPr>
        <p:txBody>
          <a:bodyPr>
            <a:normAutofit/>
          </a:bodyPr>
          <a:lstStyle/>
          <a:p>
            <a:r>
              <a:rPr lang="en-GB" b="1" dirty="0">
                <a:solidFill>
                  <a:schemeClr val="bg1"/>
                </a:solidFill>
              </a:rPr>
              <a:t>Penetrating Power</a:t>
            </a:r>
          </a:p>
        </p:txBody>
      </p:sp>
      <p:sp>
        <p:nvSpPr>
          <p:cNvPr id="25" name="TextBox 24">
            <a:extLst>
              <a:ext uri="{FF2B5EF4-FFF2-40B4-BE49-F238E27FC236}">
                <a16:creationId xmlns:a16="http://schemas.microsoft.com/office/drawing/2014/main" id="{5D455FAC-CA83-43F6-B96E-766A3DCC8D0E}"/>
              </a:ext>
            </a:extLst>
          </p:cNvPr>
          <p:cNvSpPr txBox="1"/>
          <p:nvPr/>
        </p:nvSpPr>
        <p:spPr>
          <a:xfrm>
            <a:off x="303414" y="1025134"/>
            <a:ext cx="3511734" cy="3416320"/>
          </a:xfrm>
          <a:prstGeom prst="rect">
            <a:avLst/>
          </a:prstGeom>
          <a:noFill/>
        </p:spPr>
        <p:txBody>
          <a:bodyPr wrap="square" rtlCol="0">
            <a:spAutoFit/>
          </a:bodyPr>
          <a:lstStyle/>
          <a:p>
            <a:r>
              <a:rPr lang="en-GB" sz="3600" dirty="0"/>
              <a:t>Order the 3 types of Radiation in order of penetrating power, lowest to highest.</a:t>
            </a:r>
          </a:p>
        </p:txBody>
      </p:sp>
      <p:sp>
        <p:nvSpPr>
          <p:cNvPr id="6" name="Rectangle 5">
            <a:extLst>
              <a:ext uri="{FF2B5EF4-FFF2-40B4-BE49-F238E27FC236}">
                <a16:creationId xmlns:a16="http://schemas.microsoft.com/office/drawing/2014/main" id="{1A813BCF-8594-4DED-B623-C1B3F139DF87}"/>
              </a:ext>
            </a:extLst>
          </p:cNvPr>
          <p:cNvSpPr/>
          <p:nvPr/>
        </p:nvSpPr>
        <p:spPr>
          <a:xfrm>
            <a:off x="262220" y="4940434"/>
            <a:ext cx="2040713" cy="923330"/>
          </a:xfrm>
          <a:prstGeom prst="rect">
            <a:avLst/>
          </a:prstGeom>
        </p:spPr>
        <p:txBody>
          <a:bodyPr wrap="square">
            <a:spAutoFit/>
          </a:bodyPr>
          <a:lstStyle/>
          <a:p>
            <a:r>
              <a:rPr lang="en-GB" dirty="0">
                <a:latin typeface="Comic Sans MS" panose="030F0702030302020204" pitchFamily="66" charset="0"/>
              </a:rPr>
              <a:t>Hint, what can stop the radiation type?</a:t>
            </a:r>
          </a:p>
        </p:txBody>
      </p:sp>
      <p:sp>
        <p:nvSpPr>
          <p:cNvPr id="49" name="Oval 48">
            <a:extLst>
              <a:ext uri="{FF2B5EF4-FFF2-40B4-BE49-F238E27FC236}">
                <a16:creationId xmlns:a16="http://schemas.microsoft.com/office/drawing/2014/main" id="{EA4AEF56-10BE-496E-80D8-ADF2AFEC38D5}"/>
              </a:ext>
            </a:extLst>
          </p:cNvPr>
          <p:cNvSpPr/>
          <p:nvPr/>
        </p:nvSpPr>
        <p:spPr>
          <a:xfrm>
            <a:off x="4507035" y="3994091"/>
            <a:ext cx="996696" cy="996696"/>
          </a:xfrm>
          <a:prstGeom prst="ellipse">
            <a:avLst/>
          </a:prstGeom>
          <a:gradFill>
            <a:gsLst>
              <a:gs pos="0">
                <a:schemeClr val="bg1">
                  <a:lumMod val="75000"/>
                </a:schemeClr>
              </a:gs>
              <a:gs pos="44000">
                <a:schemeClr val="tx1">
                  <a:lumMod val="65000"/>
                  <a:lumOff val="35000"/>
                </a:schemeClr>
              </a:gs>
              <a:gs pos="100000">
                <a:schemeClr val="tx1"/>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t>e</a:t>
            </a:r>
          </a:p>
        </p:txBody>
      </p:sp>
      <p:grpSp>
        <p:nvGrpSpPr>
          <p:cNvPr id="50" name="Group 49">
            <a:extLst>
              <a:ext uri="{FF2B5EF4-FFF2-40B4-BE49-F238E27FC236}">
                <a16:creationId xmlns:a16="http://schemas.microsoft.com/office/drawing/2014/main" id="{962FE224-17FD-4C46-96CF-BAE2016A73B0}"/>
              </a:ext>
            </a:extLst>
          </p:cNvPr>
          <p:cNvGrpSpPr/>
          <p:nvPr/>
        </p:nvGrpSpPr>
        <p:grpSpPr>
          <a:xfrm>
            <a:off x="3881433" y="2012160"/>
            <a:ext cx="2247900" cy="1752600"/>
            <a:chOff x="4066032" y="2264664"/>
            <a:chExt cx="2247900" cy="1752600"/>
          </a:xfrm>
        </p:grpSpPr>
        <p:sp>
          <p:nvSpPr>
            <p:cNvPr id="51" name="Oval 50">
              <a:extLst>
                <a:ext uri="{FF2B5EF4-FFF2-40B4-BE49-F238E27FC236}">
                  <a16:creationId xmlns:a16="http://schemas.microsoft.com/office/drawing/2014/main" id="{1ED96863-BBEC-4BE1-8D4D-1FCD303D5A46}"/>
                </a:ext>
              </a:extLst>
            </p:cNvPr>
            <p:cNvSpPr/>
            <p:nvPr/>
          </p:nvSpPr>
          <p:spPr>
            <a:xfrm>
              <a:off x="4066032" y="2718816"/>
              <a:ext cx="996696" cy="996696"/>
            </a:xfrm>
            <a:prstGeom prst="ellipse">
              <a:avLst/>
            </a:prstGeom>
            <a:gradFill>
              <a:gsLst>
                <a:gs pos="0">
                  <a:schemeClr val="accent6">
                    <a:lumMod val="60000"/>
                    <a:lumOff val="40000"/>
                  </a:schemeClr>
                </a:gs>
                <a:gs pos="70000">
                  <a:srgbClr val="FF0000"/>
                </a:gs>
                <a:gs pos="100000">
                  <a:srgbClr val="C0000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t>p</a:t>
              </a:r>
            </a:p>
          </p:txBody>
        </p:sp>
        <p:sp>
          <p:nvSpPr>
            <p:cNvPr id="52" name="Oval 51">
              <a:extLst>
                <a:ext uri="{FF2B5EF4-FFF2-40B4-BE49-F238E27FC236}">
                  <a16:creationId xmlns:a16="http://schemas.microsoft.com/office/drawing/2014/main" id="{82CD8887-83AC-4EAD-A712-D4DC6E9AFA29}"/>
                </a:ext>
              </a:extLst>
            </p:cNvPr>
            <p:cNvSpPr/>
            <p:nvPr/>
          </p:nvSpPr>
          <p:spPr>
            <a:xfrm>
              <a:off x="4642104" y="2264664"/>
              <a:ext cx="996696" cy="996696"/>
            </a:xfrm>
            <a:prstGeom prst="ellipse">
              <a:avLst/>
            </a:prstGeom>
            <a:gradFill>
              <a:gsLst>
                <a:gs pos="0">
                  <a:schemeClr val="accent3">
                    <a:lumMod val="60000"/>
                    <a:lumOff val="40000"/>
                  </a:schemeClr>
                </a:gs>
                <a:gs pos="70000">
                  <a:schemeClr val="accent3">
                    <a:lumMod val="75000"/>
                  </a:schemeClr>
                </a:gs>
                <a:gs pos="100000">
                  <a:schemeClr val="accent3">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t>n</a:t>
              </a:r>
            </a:p>
          </p:txBody>
        </p:sp>
        <p:sp>
          <p:nvSpPr>
            <p:cNvPr id="53" name="Oval 52">
              <a:extLst>
                <a:ext uri="{FF2B5EF4-FFF2-40B4-BE49-F238E27FC236}">
                  <a16:creationId xmlns:a16="http://schemas.microsoft.com/office/drawing/2014/main" id="{5AC404D6-5742-4D05-A026-7B937F17B0DC}"/>
                </a:ext>
              </a:extLst>
            </p:cNvPr>
            <p:cNvSpPr/>
            <p:nvPr/>
          </p:nvSpPr>
          <p:spPr>
            <a:xfrm>
              <a:off x="4794504" y="3020568"/>
              <a:ext cx="996696" cy="996696"/>
            </a:xfrm>
            <a:prstGeom prst="ellipse">
              <a:avLst/>
            </a:prstGeom>
            <a:gradFill>
              <a:gsLst>
                <a:gs pos="0">
                  <a:schemeClr val="accent3">
                    <a:lumMod val="60000"/>
                    <a:lumOff val="40000"/>
                  </a:schemeClr>
                </a:gs>
                <a:gs pos="70000">
                  <a:schemeClr val="accent3">
                    <a:lumMod val="75000"/>
                  </a:schemeClr>
                </a:gs>
                <a:gs pos="100000">
                  <a:schemeClr val="accent3">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t>n</a:t>
              </a:r>
            </a:p>
          </p:txBody>
        </p:sp>
        <p:sp>
          <p:nvSpPr>
            <p:cNvPr id="54" name="Oval 53">
              <a:extLst>
                <a:ext uri="{FF2B5EF4-FFF2-40B4-BE49-F238E27FC236}">
                  <a16:creationId xmlns:a16="http://schemas.microsoft.com/office/drawing/2014/main" id="{0A64AA38-0E9F-4D0F-99A6-DED48367BACD}"/>
                </a:ext>
              </a:extLst>
            </p:cNvPr>
            <p:cNvSpPr/>
            <p:nvPr/>
          </p:nvSpPr>
          <p:spPr>
            <a:xfrm>
              <a:off x="5317236" y="2566416"/>
              <a:ext cx="996696" cy="996696"/>
            </a:xfrm>
            <a:prstGeom prst="ellipse">
              <a:avLst/>
            </a:prstGeom>
            <a:gradFill>
              <a:gsLst>
                <a:gs pos="0">
                  <a:schemeClr val="accent6">
                    <a:lumMod val="60000"/>
                    <a:lumOff val="40000"/>
                  </a:schemeClr>
                </a:gs>
                <a:gs pos="70000">
                  <a:srgbClr val="FF0000"/>
                </a:gs>
                <a:gs pos="100000">
                  <a:srgbClr val="C0000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t>p</a:t>
              </a:r>
            </a:p>
          </p:txBody>
        </p:sp>
      </p:grpSp>
      <p:grpSp>
        <p:nvGrpSpPr>
          <p:cNvPr id="55" name="Group 54">
            <a:extLst>
              <a:ext uri="{FF2B5EF4-FFF2-40B4-BE49-F238E27FC236}">
                <a16:creationId xmlns:a16="http://schemas.microsoft.com/office/drawing/2014/main" id="{492A7A72-816A-455E-914E-DA1BF301D531}"/>
              </a:ext>
            </a:extLst>
          </p:cNvPr>
          <p:cNvGrpSpPr/>
          <p:nvPr/>
        </p:nvGrpSpPr>
        <p:grpSpPr>
          <a:xfrm>
            <a:off x="3664827" y="5655945"/>
            <a:ext cx="3905422" cy="834451"/>
            <a:chOff x="-2119919" y="4535421"/>
            <a:chExt cx="14335688" cy="1479807"/>
          </a:xfrm>
        </p:grpSpPr>
        <p:sp>
          <p:nvSpPr>
            <p:cNvPr id="56" name="Freeform 24">
              <a:extLst>
                <a:ext uri="{FF2B5EF4-FFF2-40B4-BE49-F238E27FC236}">
                  <a16:creationId xmlns:a16="http://schemas.microsoft.com/office/drawing/2014/main" id="{609838F3-0211-4792-89DB-49AA1FF26AAF}"/>
                </a:ext>
              </a:extLst>
            </p:cNvPr>
            <p:cNvSpPr/>
            <p:nvPr/>
          </p:nvSpPr>
          <p:spPr>
            <a:xfrm>
              <a:off x="3611880" y="454304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Freeform 25">
              <a:extLst>
                <a:ext uri="{FF2B5EF4-FFF2-40B4-BE49-F238E27FC236}">
                  <a16:creationId xmlns:a16="http://schemas.microsoft.com/office/drawing/2014/main" id="{6BFA6995-B870-4A52-81B0-0DBBB139530A}"/>
                </a:ext>
              </a:extLst>
            </p:cNvPr>
            <p:cNvSpPr/>
            <p:nvPr/>
          </p:nvSpPr>
          <p:spPr>
            <a:xfrm>
              <a:off x="6473337" y="454304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Freeform 26">
              <a:extLst>
                <a:ext uri="{FF2B5EF4-FFF2-40B4-BE49-F238E27FC236}">
                  <a16:creationId xmlns:a16="http://schemas.microsoft.com/office/drawing/2014/main" id="{D3D32878-3A95-4E22-BF16-68DE86568A9D}"/>
                </a:ext>
              </a:extLst>
            </p:cNvPr>
            <p:cNvSpPr/>
            <p:nvPr/>
          </p:nvSpPr>
          <p:spPr>
            <a:xfrm>
              <a:off x="740664" y="454304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Freeform 27">
              <a:extLst>
                <a:ext uri="{FF2B5EF4-FFF2-40B4-BE49-F238E27FC236}">
                  <a16:creationId xmlns:a16="http://schemas.microsoft.com/office/drawing/2014/main" id="{38098F79-A8D0-4606-84ED-4457B04FB25C}"/>
                </a:ext>
              </a:extLst>
            </p:cNvPr>
            <p:cNvSpPr/>
            <p:nvPr/>
          </p:nvSpPr>
          <p:spPr>
            <a:xfrm>
              <a:off x="-2119919" y="453542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Freeform 28">
              <a:extLst>
                <a:ext uri="{FF2B5EF4-FFF2-40B4-BE49-F238E27FC236}">
                  <a16:creationId xmlns:a16="http://schemas.microsoft.com/office/drawing/2014/main" id="{93B6A495-A511-4BEE-9B56-E3EBF4835967}"/>
                </a:ext>
              </a:extLst>
            </p:cNvPr>
            <p:cNvSpPr/>
            <p:nvPr/>
          </p:nvSpPr>
          <p:spPr>
            <a:xfrm>
              <a:off x="9344553" y="453542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1" name="TextBox 60">
            <a:extLst>
              <a:ext uri="{FF2B5EF4-FFF2-40B4-BE49-F238E27FC236}">
                <a16:creationId xmlns:a16="http://schemas.microsoft.com/office/drawing/2014/main" id="{DE65AA30-CE09-40E6-AC1D-88B9EF32D2FA}"/>
              </a:ext>
            </a:extLst>
          </p:cNvPr>
          <p:cNvSpPr txBox="1"/>
          <p:nvPr/>
        </p:nvSpPr>
        <p:spPr>
          <a:xfrm>
            <a:off x="9501266" y="2472962"/>
            <a:ext cx="2387320" cy="830997"/>
          </a:xfrm>
          <a:prstGeom prst="rect">
            <a:avLst/>
          </a:prstGeom>
          <a:noFill/>
        </p:spPr>
        <p:txBody>
          <a:bodyPr wrap="none" rtlCol="0">
            <a:spAutoFit/>
          </a:bodyPr>
          <a:lstStyle/>
          <a:p>
            <a:r>
              <a:rPr lang="en-GB" sz="2400" dirty="0"/>
              <a:t>Alpha Radiation</a:t>
            </a:r>
          </a:p>
          <a:p>
            <a:r>
              <a:rPr lang="en-GB" sz="2400" dirty="0"/>
              <a:t>Stopped by Paper</a:t>
            </a:r>
          </a:p>
        </p:txBody>
      </p:sp>
      <p:cxnSp>
        <p:nvCxnSpPr>
          <p:cNvPr id="62" name="Straight Connector 61">
            <a:extLst>
              <a:ext uri="{FF2B5EF4-FFF2-40B4-BE49-F238E27FC236}">
                <a16:creationId xmlns:a16="http://schemas.microsoft.com/office/drawing/2014/main" id="{C058A158-1317-4108-8FBB-F8F93068E585}"/>
              </a:ext>
            </a:extLst>
          </p:cNvPr>
          <p:cNvCxnSpPr/>
          <p:nvPr/>
        </p:nvCxnSpPr>
        <p:spPr>
          <a:xfrm>
            <a:off x="9117675" y="2100574"/>
            <a:ext cx="0" cy="1575773"/>
          </a:xfrm>
          <a:prstGeom prst="line">
            <a:avLst/>
          </a:prstGeom>
          <a:ln w="25400">
            <a:solidFill>
              <a:srgbClr val="CC6600"/>
            </a:solidFill>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39EED77F-13F6-44C9-A820-55897CD18663}"/>
              </a:ext>
            </a:extLst>
          </p:cNvPr>
          <p:cNvSpPr/>
          <p:nvPr/>
        </p:nvSpPr>
        <p:spPr>
          <a:xfrm>
            <a:off x="8980515" y="3767036"/>
            <a:ext cx="274320" cy="145080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TextBox 63">
            <a:extLst>
              <a:ext uri="{FF2B5EF4-FFF2-40B4-BE49-F238E27FC236}">
                <a16:creationId xmlns:a16="http://schemas.microsoft.com/office/drawing/2014/main" id="{C119CA88-544C-4B3D-A672-DEC92D512BA9}"/>
              </a:ext>
            </a:extLst>
          </p:cNvPr>
          <p:cNvSpPr txBox="1"/>
          <p:nvPr/>
        </p:nvSpPr>
        <p:spPr>
          <a:xfrm>
            <a:off x="9501266" y="3892275"/>
            <a:ext cx="2643073" cy="1200329"/>
          </a:xfrm>
          <a:prstGeom prst="rect">
            <a:avLst/>
          </a:prstGeom>
          <a:noFill/>
        </p:spPr>
        <p:txBody>
          <a:bodyPr wrap="square" rtlCol="0">
            <a:spAutoFit/>
          </a:bodyPr>
          <a:lstStyle/>
          <a:p>
            <a:r>
              <a:rPr lang="en-GB" sz="2400" dirty="0"/>
              <a:t>Beta Radiation</a:t>
            </a:r>
          </a:p>
          <a:p>
            <a:r>
              <a:rPr lang="en-GB" sz="2400" dirty="0"/>
              <a:t>Stopped by several mm of metal</a:t>
            </a:r>
          </a:p>
        </p:txBody>
      </p:sp>
      <p:sp>
        <p:nvSpPr>
          <p:cNvPr id="65" name="Rectangle 64">
            <a:extLst>
              <a:ext uri="{FF2B5EF4-FFF2-40B4-BE49-F238E27FC236}">
                <a16:creationId xmlns:a16="http://schemas.microsoft.com/office/drawing/2014/main" id="{D280E209-FC77-47B0-A067-42BE63788E89}"/>
              </a:ext>
            </a:extLst>
          </p:cNvPr>
          <p:cNvSpPr/>
          <p:nvPr/>
        </p:nvSpPr>
        <p:spPr>
          <a:xfrm>
            <a:off x="7570249" y="5465094"/>
            <a:ext cx="1684586" cy="1216152"/>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TextBox 65">
            <a:extLst>
              <a:ext uri="{FF2B5EF4-FFF2-40B4-BE49-F238E27FC236}">
                <a16:creationId xmlns:a16="http://schemas.microsoft.com/office/drawing/2014/main" id="{9C2EDC6D-D30A-44A5-AE72-2DEF3344B1E5}"/>
              </a:ext>
            </a:extLst>
          </p:cNvPr>
          <p:cNvSpPr txBox="1"/>
          <p:nvPr/>
        </p:nvSpPr>
        <p:spPr>
          <a:xfrm>
            <a:off x="9557605" y="5288340"/>
            <a:ext cx="2906773" cy="1569660"/>
          </a:xfrm>
          <a:prstGeom prst="rect">
            <a:avLst/>
          </a:prstGeom>
          <a:noFill/>
        </p:spPr>
        <p:txBody>
          <a:bodyPr wrap="square" rtlCol="0">
            <a:spAutoFit/>
          </a:bodyPr>
          <a:lstStyle/>
          <a:p>
            <a:r>
              <a:rPr lang="en-GB" sz="2400" dirty="0"/>
              <a:t>Gamma Radiation</a:t>
            </a:r>
          </a:p>
          <a:p>
            <a:r>
              <a:rPr lang="en-GB" sz="2400" dirty="0"/>
              <a:t>Stopped by several cm of high density metal (</a:t>
            </a:r>
            <a:r>
              <a:rPr lang="en-GB" sz="2400" dirty="0" err="1"/>
              <a:t>Pb</a:t>
            </a:r>
            <a:r>
              <a:rPr lang="en-GB" sz="2400" dirty="0"/>
              <a:t> – Lead)</a:t>
            </a:r>
          </a:p>
        </p:txBody>
      </p:sp>
      <p:sp>
        <p:nvSpPr>
          <p:cNvPr id="67" name="TextBox 66">
            <a:extLst>
              <a:ext uri="{FF2B5EF4-FFF2-40B4-BE49-F238E27FC236}">
                <a16:creationId xmlns:a16="http://schemas.microsoft.com/office/drawing/2014/main" id="{8A3407D0-DB92-4C12-BCA6-09B668FA1B88}"/>
              </a:ext>
            </a:extLst>
          </p:cNvPr>
          <p:cNvSpPr txBox="1"/>
          <p:nvPr/>
        </p:nvSpPr>
        <p:spPr>
          <a:xfrm rot="16200000">
            <a:off x="8894049" y="2703793"/>
            <a:ext cx="845103" cy="369332"/>
          </a:xfrm>
          <a:prstGeom prst="rect">
            <a:avLst/>
          </a:prstGeom>
          <a:noFill/>
        </p:spPr>
        <p:txBody>
          <a:bodyPr wrap="none" rtlCol="0">
            <a:spAutoFit/>
          </a:bodyPr>
          <a:lstStyle/>
          <a:p>
            <a:r>
              <a:rPr lang="en-GB" dirty="0"/>
              <a:t>0.1mm</a:t>
            </a:r>
          </a:p>
        </p:txBody>
      </p:sp>
      <p:sp>
        <p:nvSpPr>
          <p:cNvPr id="68" name="TextBox 67">
            <a:extLst>
              <a:ext uri="{FF2B5EF4-FFF2-40B4-BE49-F238E27FC236}">
                <a16:creationId xmlns:a16="http://schemas.microsoft.com/office/drawing/2014/main" id="{1270139E-A369-4B71-B531-279EB184B4BE}"/>
              </a:ext>
            </a:extLst>
          </p:cNvPr>
          <p:cNvSpPr txBox="1"/>
          <p:nvPr/>
        </p:nvSpPr>
        <p:spPr>
          <a:xfrm rot="16200000">
            <a:off x="8765498" y="4256788"/>
            <a:ext cx="670376" cy="369332"/>
          </a:xfrm>
          <a:prstGeom prst="rect">
            <a:avLst/>
          </a:prstGeom>
          <a:noFill/>
        </p:spPr>
        <p:txBody>
          <a:bodyPr wrap="none" rtlCol="0">
            <a:spAutoFit/>
          </a:bodyPr>
          <a:lstStyle/>
          <a:p>
            <a:r>
              <a:rPr lang="en-GB" dirty="0"/>
              <a:t>5mm</a:t>
            </a:r>
          </a:p>
        </p:txBody>
      </p:sp>
      <p:sp>
        <p:nvSpPr>
          <p:cNvPr id="69" name="TextBox 68">
            <a:extLst>
              <a:ext uri="{FF2B5EF4-FFF2-40B4-BE49-F238E27FC236}">
                <a16:creationId xmlns:a16="http://schemas.microsoft.com/office/drawing/2014/main" id="{CB1CEB18-A456-47E2-B823-7DAAAFDCFACE}"/>
              </a:ext>
            </a:extLst>
          </p:cNvPr>
          <p:cNvSpPr txBox="1"/>
          <p:nvPr/>
        </p:nvSpPr>
        <p:spPr>
          <a:xfrm rot="16200000">
            <a:off x="8062127" y="5868067"/>
            <a:ext cx="700833" cy="369332"/>
          </a:xfrm>
          <a:prstGeom prst="rect">
            <a:avLst/>
          </a:prstGeom>
          <a:noFill/>
        </p:spPr>
        <p:txBody>
          <a:bodyPr wrap="none" rtlCol="0">
            <a:spAutoFit/>
          </a:bodyPr>
          <a:lstStyle/>
          <a:p>
            <a:r>
              <a:rPr lang="en-GB" dirty="0"/>
              <a:t>40cm</a:t>
            </a:r>
          </a:p>
        </p:txBody>
      </p:sp>
    </p:spTree>
    <p:extLst>
      <p:ext uri="{BB962C8B-B14F-4D97-AF65-F5344CB8AC3E}">
        <p14:creationId xmlns:p14="http://schemas.microsoft.com/office/powerpoint/2010/main" val="212649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
                                        </p:tgtEl>
                                        <p:attrNameLst>
                                          <p:attrName>style.visibility</p:attrName>
                                        </p:attrNameLst>
                                      </p:cBhvr>
                                      <p:to>
                                        <p:strVal val="visible"/>
                                      </p:to>
                                    </p:set>
                                  </p:childTnLst>
                                </p:cTn>
                              </p:par>
                            </p:childTnLst>
                          </p:cTn>
                        </p:par>
                        <p:par>
                          <p:cTn id="13" fill="hold">
                            <p:stCondLst>
                              <p:cond delay="0"/>
                            </p:stCondLst>
                            <p:childTnLst>
                              <p:par>
                                <p:cTn id="14" presetID="63" presetClass="path" presetSubtype="0" accel="50000" decel="50000" fill="hold" nodeType="afterEffect">
                                  <p:stCondLst>
                                    <p:cond delay="0"/>
                                  </p:stCondLst>
                                  <p:childTnLst>
                                    <p:animMotion origin="layout" path="M -1.38889E-6 1.50289E-6 L 0.32465 1.50289E-6 " pathEditMode="relative" rAng="0" ptsTypes="AA">
                                      <p:cBhvr>
                                        <p:cTn id="15" dur="2000" fill="hold"/>
                                        <p:tgtEl>
                                          <p:spTgt spid="50"/>
                                        </p:tgtEl>
                                        <p:attrNameLst>
                                          <p:attrName>ppt_x</p:attrName>
                                          <p:attrName>ppt_y</p:attrName>
                                        </p:attrNameLst>
                                      </p:cBhvr>
                                      <p:rCtr x="16233" y="0"/>
                                    </p:animMotion>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9"/>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6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6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68"/>
                                        </p:tgtEl>
                                        <p:attrNameLst>
                                          <p:attrName>style.visibility</p:attrName>
                                        </p:attrNameLst>
                                      </p:cBhvr>
                                      <p:to>
                                        <p:strVal val="visible"/>
                                      </p:to>
                                    </p:set>
                                  </p:childTnLst>
                                </p:cTn>
                              </p:par>
                            </p:childTnLst>
                          </p:cTn>
                        </p:par>
                        <p:par>
                          <p:cTn id="26" fill="hold">
                            <p:stCondLst>
                              <p:cond delay="0"/>
                            </p:stCondLst>
                            <p:childTnLst>
                              <p:par>
                                <p:cTn id="27" presetID="63" presetClass="path" presetSubtype="0" accel="50000" decel="50000" fill="hold" grpId="1" nodeType="afterEffect">
                                  <p:stCondLst>
                                    <p:cond delay="0"/>
                                  </p:stCondLst>
                                  <p:childTnLst>
                                    <p:animMotion origin="layout" path="M -1.38889E-6 -4.50867E-6 L 0.37865 -4.50867E-6 " pathEditMode="relative" rAng="0" ptsTypes="AA">
                                      <p:cBhvr>
                                        <p:cTn id="28" dur="2000" fill="hold"/>
                                        <p:tgtEl>
                                          <p:spTgt spid="49"/>
                                        </p:tgtEl>
                                        <p:attrNameLst>
                                          <p:attrName>ppt_x</p:attrName>
                                          <p:attrName>ppt_y</p:attrName>
                                        </p:attrNameLst>
                                      </p:cBhvr>
                                      <p:rCtr x="18924" y="0"/>
                                    </p:animMotion>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9" grpId="1" animBg="1"/>
      <p:bldP spid="61" grpId="0"/>
      <p:bldP spid="63" grpId="0" animBg="1"/>
      <p:bldP spid="64" grpId="0"/>
      <p:bldP spid="65" grpId="0" animBg="1"/>
      <p:bldP spid="66" grpId="0"/>
      <p:bldP spid="67" grpId="0"/>
      <p:bldP spid="68" grpId="0"/>
      <p:bldP spid="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FF6666"/>
          </a:solidFill>
        </p:spPr>
        <p:txBody>
          <a:bodyPr>
            <a:normAutofit/>
          </a:bodyPr>
          <a:lstStyle/>
          <a:p>
            <a:r>
              <a:rPr lang="en-GB" b="1" dirty="0">
                <a:solidFill>
                  <a:schemeClr val="bg1"/>
                </a:solidFill>
              </a:rPr>
              <a:t>Separating Radiation</a:t>
            </a:r>
          </a:p>
        </p:txBody>
      </p:sp>
      <p:sp>
        <p:nvSpPr>
          <p:cNvPr id="4" name="Rectangle 3">
            <a:extLst>
              <a:ext uri="{FF2B5EF4-FFF2-40B4-BE49-F238E27FC236}">
                <a16:creationId xmlns:a16="http://schemas.microsoft.com/office/drawing/2014/main" id="{7ADB0E14-F8F7-4E8A-BCB0-34BE993DC296}"/>
              </a:ext>
            </a:extLst>
          </p:cNvPr>
          <p:cNvSpPr/>
          <p:nvPr/>
        </p:nvSpPr>
        <p:spPr>
          <a:xfrm>
            <a:off x="1316683" y="1648876"/>
            <a:ext cx="9131184" cy="4177206"/>
          </a:xfrm>
          <a:prstGeom prst="rect">
            <a:avLst/>
          </a:prstGeom>
          <a:solidFill>
            <a:schemeClr val="accent1">
              <a:lumMod val="20000"/>
              <a:lumOff val="80000"/>
            </a:schemeClr>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6E4617B2-6640-4F0A-A5C1-514E5BFD9B49}"/>
              </a:ext>
            </a:extLst>
          </p:cNvPr>
          <p:cNvGrpSpPr/>
          <p:nvPr/>
        </p:nvGrpSpPr>
        <p:grpSpPr>
          <a:xfrm>
            <a:off x="5163345" y="2058774"/>
            <a:ext cx="3515096" cy="973791"/>
            <a:chOff x="3752603" y="2612558"/>
            <a:chExt cx="3515096" cy="973791"/>
          </a:xfrm>
        </p:grpSpPr>
        <p:cxnSp>
          <p:nvCxnSpPr>
            <p:cNvPr id="6" name="Straight Connector 5">
              <a:extLst>
                <a:ext uri="{FF2B5EF4-FFF2-40B4-BE49-F238E27FC236}">
                  <a16:creationId xmlns:a16="http://schemas.microsoft.com/office/drawing/2014/main" id="{166D3E2E-460F-4CD2-89FA-3D6B161E84A3}"/>
                </a:ext>
              </a:extLst>
            </p:cNvPr>
            <p:cNvCxnSpPr/>
            <p:nvPr/>
          </p:nvCxnSpPr>
          <p:spPr>
            <a:xfrm>
              <a:off x="3752603" y="3586348"/>
              <a:ext cx="3515096"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8522063-3F2F-4F9B-BE87-5705E8CBB26D}"/>
                </a:ext>
              </a:extLst>
            </p:cNvPr>
            <p:cNvCxnSpPr/>
            <p:nvPr/>
          </p:nvCxnSpPr>
          <p:spPr>
            <a:xfrm flipV="1">
              <a:off x="5510151" y="3081646"/>
              <a:ext cx="0" cy="50470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44D0087C-0B92-4A2A-BA09-D690C03912F2}"/>
                </a:ext>
              </a:extLst>
            </p:cNvPr>
            <p:cNvSpPr/>
            <p:nvPr/>
          </p:nvSpPr>
          <p:spPr>
            <a:xfrm>
              <a:off x="5278582" y="2612558"/>
              <a:ext cx="463137" cy="463137"/>
            </a:xfrm>
            <a:prstGeom prst="ellipse">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a:t>
              </a:r>
            </a:p>
          </p:txBody>
        </p:sp>
      </p:grpSp>
      <p:grpSp>
        <p:nvGrpSpPr>
          <p:cNvPr id="9" name="Group 8">
            <a:extLst>
              <a:ext uri="{FF2B5EF4-FFF2-40B4-BE49-F238E27FC236}">
                <a16:creationId xmlns:a16="http://schemas.microsoft.com/office/drawing/2014/main" id="{F58015AB-1CD5-4634-A5B1-9E3BA1470A03}"/>
              </a:ext>
            </a:extLst>
          </p:cNvPr>
          <p:cNvGrpSpPr/>
          <p:nvPr/>
        </p:nvGrpSpPr>
        <p:grpSpPr>
          <a:xfrm rot="10800000">
            <a:off x="5163344" y="4514987"/>
            <a:ext cx="3515096" cy="973791"/>
            <a:chOff x="3752603" y="2612558"/>
            <a:chExt cx="3515096" cy="973791"/>
          </a:xfrm>
        </p:grpSpPr>
        <p:cxnSp>
          <p:nvCxnSpPr>
            <p:cNvPr id="10" name="Straight Connector 9">
              <a:extLst>
                <a:ext uri="{FF2B5EF4-FFF2-40B4-BE49-F238E27FC236}">
                  <a16:creationId xmlns:a16="http://schemas.microsoft.com/office/drawing/2014/main" id="{C9DC5AB2-136D-41A1-9F2D-C897AB43CB7A}"/>
                </a:ext>
              </a:extLst>
            </p:cNvPr>
            <p:cNvCxnSpPr/>
            <p:nvPr/>
          </p:nvCxnSpPr>
          <p:spPr>
            <a:xfrm>
              <a:off x="3752603" y="3586348"/>
              <a:ext cx="3515096"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D75BC32-5993-40CD-A9D0-14CAF9CB0F9A}"/>
                </a:ext>
              </a:extLst>
            </p:cNvPr>
            <p:cNvCxnSpPr/>
            <p:nvPr/>
          </p:nvCxnSpPr>
          <p:spPr>
            <a:xfrm flipV="1">
              <a:off x="5510151" y="3081646"/>
              <a:ext cx="0" cy="50470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FAA21182-28BE-46FC-A957-068AF0562E66}"/>
                </a:ext>
              </a:extLst>
            </p:cNvPr>
            <p:cNvSpPr/>
            <p:nvPr/>
          </p:nvSpPr>
          <p:spPr>
            <a:xfrm>
              <a:off x="5278582" y="2612558"/>
              <a:ext cx="463137" cy="463137"/>
            </a:xfrm>
            <a:prstGeom prst="ellipse">
              <a:avLst/>
            </a:prstGeom>
            <a:no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a:t>
              </a:r>
            </a:p>
          </p:txBody>
        </p:sp>
      </p:grpSp>
      <p:sp>
        <p:nvSpPr>
          <p:cNvPr id="13" name="Freeform 12">
            <a:extLst>
              <a:ext uri="{FF2B5EF4-FFF2-40B4-BE49-F238E27FC236}">
                <a16:creationId xmlns:a16="http://schemas.microsoft.com/office/drawing/2014/main" id="{C577A739-90A4-40EF-8504-4C1778D97060}"/>
              </a:ext>
            </a:extLst>
          </p:cNvPr>
          <p:cNvSpPr/>
          <p:nvPr/>
        </p:nvSpPr>
        <p:spPr>
          <a:xfrm>
            <a:off x="2392003" y="3768682"/>
            <a:ext cx="7754112" cy="411480"/>
          </a:xfrm>
          <a:custGeom>
            <a:avLst/>
            <a:gdLst>
              <a:gd name="connsiteX0" fmla="*/ 0 w 7754112"/>
              <a:gd name="connsiteY0" fmla="*/ 9144 h 411480"/>
              <a:gd name="connsiteX1" fmla="*/ 2779776 w 7754112"/>
              <a:gd name="connsiteY1" fmla="*/ 0 h 411480"/>
              <a:gd name="connsiteX2" fmla="*/ 2999232 w 7754112"/>
              <a:gd name="connsiteY2" fmla="*/ 0 h 411480"/>
              <a:gd name="connsiteX3" fmla="*/ 3319272 w 7754112"/>
              <a:gd name="connsiteY3" fmla="*/ 0 h 411480"/>
              <a:gd name="connsiteX4" fmla="*/ 3666744 w 7754112"/>
              <a:gd name="connsiteY4" fmla="*/ 0 h 411480"/>
              <a:gd name="connsiteX5" fmla="*/ 3995928 w 7754112"/>
              <a:gd name="connsiteY5" fmla="*/ 9144 h 411480"/>
              <a:gd name="connsiteX6" fmla="*/ 4489704 w 7754112"/>
              <a:gd name="connsiteY6" fmla="*/ 36576 h 411480"/>
              <a:gd name="connsiteX7" fmla="*/ 4873752 w 7754112"/>
              <a:gd name="connsiteY7" fmla="*/ 54864 h 411480"/>
              <a:gd name="connsiteX8" fmla="*/ 5367528 w 7754112"/>
              <a:gd name="connsiteY8" fmla="*/ 100584 h 411480"/>
              <a:gd name="connsiteX9" fmla="*/ 5733288 w 7754112"/>
              <a:gd name="connsiteY9" fmla="*/ 146304 h 411480"/>
              <a:gd name="connsiteX10" fmla="*/ 6190488 w 7754112"/>
              <a:gd name="connsiteY10" fmla="*/ 192024 h 411480"/>
              <a:gd name="connsiteX11" fmla="*/ 7754112 w 7754112"/>
              <a:gd name="connsiteY11" fmla="*/ 411480 h 411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754112" h="411480">
                <a:moveTo>
                  <a:pt x="0" y="9144"/>
                </a:moveTo>
                <a:lnTo>
                  <a:pt x="2779776" y="0"/>
                </a:lnTo>
                <a:lnTo>
                  <a:pt x="2999232" y="0"/>
                </a:lnTo>
                <a:lnTo>
                  <a:pt x="3319272" y="0"/>
                </a:lnTo>
                <a:lnTo>
                  <a:pt x="3666744" y="0"/>
                </a:lnTo>
                <a:cubicBezTo>
                  <a:pt x="3779520" y="1524"/>
                  <a:pt x="3858768" y="3048"/>
                  <a:pt x="3995928" y="9144"/>
                </a:cubicBezTo>
                <a:cubicBezTo>
                  <a:pt x="4133088" y="15240"/>
                  <a:pt x="4489704" y="36576"/>
                  <a:pt x="4489704" y="36576"/>
                </a:cubicBezTo>
                <a:cubicBezTo>
                  <a:pt x="4636008" y="44196"/>
                  <a:pt x="4727448" y="44196"/>
                  <a:pt x="4873752" y="54864"/>
                </a:cubicBezTo>
                <a:cubicBezTo>
                  <a:pt x="5020056" y="65532"/>
                  <a:pt x="5224272" y="85344"/>
                  <a:pt x="5367528" y="100584"/>
                </a:cubicBezTo>
                <a:cubicBezTo>
                  <a:pt x="5510784" y="115824"/>
                  <a:pt x="5596128" y="131064"/>
                  <a:pt x="5733288" y="146304"/>
                </a:cubicBezTo>
                <a:cubicBezTo>
                  <a:pt x="5870448" y="161544"/>
                  <a:pt x="6190488" y="192024"/>
                  <a:pt x="6190488" y="192024"/>
                </a:cubicBezTo>
                <a:lnTo>
                  <a:pt x="7754112" y="411480"/>
                </a:lnTo>
              </a:path>
            </a:pathLst>
          </a:custGeom>
          <a:noFill/>
          <a:ln>
            <a:solidFill>
              <a:srgbClr val="0070C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11">
            <a:extLst>
              <a:ext uri="{FF2B5EF4-FFF2-40B4-BE49-F238E27FC236}">
                <a16:creationId xmlns:a16="http://schemas.microsoft.com/office/drawing/2014/main" id="{F9D0A199-7C71-441D-BA85-F04F3B0CDB55}"/>
              </a:ext>
            </a:extLst>
          </p:cNvPr>
          <p:cNvSpPr/>
          <p:nvPr/>
        </p:nvSpPr>
        <p:spPr>
          <a:xfrm>
            <a:off x="2392003" y="2387938"/>
            <a:ext cx="7799832" cy="1380744"/>
          </a:xfrm>
          <a:custGeom>
            <a:avLst/>
            <a:gdLst>
              <a:gd name="connsiteX0" fmla="*/ 0 w 7799832"/>
              <a:gd name="connsiteY0" fmla="*/ 1380744 h 1380744"/>
              <a:gd name="connsiteX1" fmla="*/ 2688336 w 7799832"/>
              <a:gd name="connsiteY1" fmla="*/ 1380744 h 1380744"/>
              <a:gd name="connsiteX2" fmla="*/ 3639312 w 7799832"/>
              <a:gd name="connsiteY2" fmla="*/ 1371600 h 1380744"/>
              <a:gd name="connsiteX3" fmla="*/ 3959352 w 7799832"/>
              <a:gd name="connsiteY3" fmla="*/ 1344168 h 1380744"/>
              <a:gd name="connsiteX4" fmla="*/ 4361688 w 7799832"/>
              <a:gd name="connsiteY4" fmla="*/ 1298448 h 1380744"/>
              <a:gd name="connsiteX5" fmla="*/ 4773168 w 7799832"/>
              <a:gd name="connsiteY5" fmla="*/ 1225296 h 1380744"/>
              <a:gd name="connsiteX6" fmla="*/ 5093208 w 7799832"/>
              <a:gd name="connsiteY6" fmla="*/ 1143000 h 1380744"/>
              <a:gd name="connsiteX7" fmla="*/ 5495544 w 7799832"/>
              <a:gd name="connsiteY7" fmla="*/ 1024128 h 1380744"/>
              <a:gd name="connsiteX8" fmla="*/ 5815584 w 7799832"/>
              <a:gd name="connsiteY8" fmla="*/ 896112 h 1380744"/>
              <a:gd name="connsiteX9" fmla="*/ 6199632 w 7799832"/>
              <a:gd name="connsiteY9" fmla="*/ 758952 h 1380744"/>
              <a:gd name="connsiteX10" fmla="*/ 6373368 w 7799832"/>
              <a:gd name="connsiteY10" fmla="*/ 685800 h 1380744"/>
              <a:gd name="connsiteX11" fmla="*/ 7799832 w 7799832"/>
              <a:gd name="connsiteY11" fmla="*/ 0 h 1380744"/>
              <a:gd name="connsiteX0" fmla="*/ 0 w 7799832"/>
              <a:gd name="connsiteY0" fmla="*/ 1380744 h 1380744"/>
              <a:gd name="connsiteX1" fmla="*/ 2688336 w 7799832"/>
              <a:gd name="connsiteY1" fmla="*/ 1380744 h 1380744"/>
              <a:gd name="connsiteX2" fmla="*/ 3639312 w 7799832"/>
              <a:gd name="connsiteY2" fmla="*/ 1371600 h 1380744"/>
              <a:gd name="connsiteX3" fmla="*/ 3959352 w 7799832"/>
              <a:gd name="connsiteY3" fmla="*/ 1344168 h 1380744"/>
              <a:gd name="connsiteX4" fmla="*/ 4361688 w 7799832"/>
              <a:gd name="connsiteY4" fmla="*/ 1298448 h 1380744"/>
              <a:gd name="connsiteX5" fmla="*/ 4773168 w 7799832"/>
              <a:gd name="connsiteY5" fmla="*/ 1225296 h 1380744"/>
              <a:gd name="connsiteX6" fmla="*/ 5093208 w 7799832"/>
              <a:gd name="connsiteY6" fmla="*/ 1143000 h 1380744"/>
              <a:gd name="connsiteX7" fmla="*/ 5495544 w 7799832"/>
              <a:gd name="connsiteY7" fmla="*/ 1024128 h 1380744"/>
              <a:gd name="connsiteX8" fmla="*/ 5803709 w 7799832"/>
              <a:gd name="connsiteY8" fmla="*/ 896112 h 1380744"/>
              <a:gd name="connsiteX9" fmla="*/ 6199632 w 7799832"/>
              <a:gd name="connsiteY9" fmla="*/ 758952 h 1380744"/>
              <a:gd name="connsiteX10" fmla="*/ 6373368 w 7799832"/>
              <a:gd name="connsiteY10" fmla="*/ 685800 h 1380744"/>
              <a:gd name="connsiteX11" fmla="*/ 7799832 w 7799832"/>
              <a:gd name="connsiteY11" fmla="*/ 0 h 1380744"/>
              <a:gd name="connsiteX0" fmla="*/ 0 w 7799832"/>
              <a:gd name="connsiteY0" fmla="*/ 1380744 h 1380744"/>
              <a:gd name="connsiteX1" fmla="*/ 2688336 w 7799832"/>
              <a:gd name="connsiteY1" fmla="*/ 1380744 h 1380744"/>
              <a:gd name="connsiteX2" fmla="*/ 3639312 w 7799832"/>
              <a:gd name="connsiteY2" fmla="*/ 1371600 h 1380744"/>
              <a:gd name="connsiteX3" fmla="*/ 3959352 w 7799832"/>
              <a:gd name="connsiteY3" fmla="*/ 1344168 h 1380744"/>
              <a:gd name="connsiteX4" fmla="*/ 4361688 w 7799832"/>
              <a:gd name="connsiteY4" fmla="*/ 1298448 h 1380744"/>
              <a:gd name="connsiteX5" fmla="*/ 4773168 w 7799832"/>
              <a:gd name="connsiteY5" fmla="*/ 1225296 h 1380744"/>
              <a:gd name="connsiteX6" fmla="*/ 5093208 w 7799832"/>
              <a:gd name="connsiteY6" fmla="*/ 1143000 h 1380744"/>
              <a:gd name="connsiteX7" fmla="*/ 5495544 w 7799832"/>
              <a:gd name="connsiteY7" fmla="*/ 1024128 h 1380744"/>
              <a:gd name="connsiteX8" fmla="*/ 5827460 w 7799832"/>
              <a:gd name="connsiteY8" fmla="*/ 902050 h 1380744"/>
              <a:gd name="connsiteX9" fmla="*/ 6199632 w 7799832"/>
              <a:gd name="connsiteY9" fmla="*/ 758952 h 1380744"/>
              <a:gd name="connsiteX10" fmla="*/ 6373368 w 7799832"/>
              <a:gd name="connsiteY10" fmla="*/ 685800 h 1380744"/>
              <a:gd name="connsiteX11" fmla="*/ 7799832 w 7799832"/>
              <a:gd name="connsiteY11" fmla="*/ 0 h 138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799832" h="1380744">
                <a:moveTo>
                  <a:pt x="0" y="1380744"/>
                </a:moveTo>
                <a:lnTo>
                  <a:pt x="2688336" y="1380744"/>
                </a:lnTo>
                <a:lnTo>
                  <a:pt x="3639312" y="1371600"/>
                </a:lnTo>
                <a:cubicBezTo>
                  <a:pt x="3851148" y="1365504"/>
                  <a:pt x="3838956" y="1356360"/>
                  <a:pt x="3959352" y="1344168"/>
                </a:cubicBezTo>
                <a:cubicBezTo>
                  <a:pt x="4079748" y="1331976"/>
                  <a:pt x="4226052" y="1318260"/>
                  <a:pt x="4361688" y="1298448"/>
                </a:cubicBezTo>
                <a:cubicBezTo>
                  <a:pt x="4497324" y="1278636"/>
                  <a:pt x="4651248" y="1251204"/>
                  <a:pt x="4773168" y="1225296"/>
                </a:cubicBezTo>
                <a:cubicBezTo>
                  <a:pt x="4895088" y="1199388"/>
                  <a:pt x="4972812" y="1176528"/>
                  <a:pt x="5093208" y="1143000"/>
                </a:cubicBezTo>
                <a:cubicBezTo>
                  <a:pt x="5213604" y="1109472"/>
                  <a:pt x="5373169" y="1064286"/>
                  <a:pt x="5495544" y="1024128"/>
                </a:cubicBezTo>
                <a:cubicBezTo>
                  <a:pt x="5617919" y="983970"/>
                  <a:pt x="5710112" y="946246"/>
                  <a:pt x="5827460" y="902050"/>
                </a:cubicBezTo>
                <a:lnTo>
                  <a:pt x="6199632" y="758952"/>
                </a:lnTo>
                <a:cubicBezTo>
                  <a:pt x="6290617" y="722910"/>
                  <a:pt x="6373368" y="685800"/>
                  <a:pt x="6373368" y="685800"/>
                </a:cubicBezTo>
                <a:lnTo>
                  <a:pt x="7799832" y="0"/>
                </a:lnTo>
              </a:path>
            </a:pathLst>
          </a:cu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5" name="Straight Connector 14">
            <a:extLst>
              <a:ext uri="{FF2B5EF4-FFF2-40B4-BE49-F238E27FC236}">
                <a16:creationId xmlns:a16="http://schemas.microsoft.com/office/drawing/2014/main" id="{2002C293-445C-4FA0-B9CD-9A6EE36259F9}"/>
              </a:ext>
            </a:extLst>
          </p:cNvPr>
          <p:cNvCxnSpPr/>
          <p:nvPr/>
        </p:nvCxnSpPr>
        <p:spPr>
          <a:xfrm>
            <a:off x="2327995" y="3773143"/>
            <a:ext cx="7370064"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B3B4078-AE25-44A9-AE7D-7BB22741E338}"/>
              </a:ext>
            </a:extLst>
          </p:cNvPr>
          <p:cNvSpPr txBox="1"/>
          <p:nvPr/>
        </p:nvSpPr>
        <p:spPr>
          <a:xfrm>
            <a:off x="9997647" y="1875874"/>
            <a:ext cx="352982" cy="461665"/>
          </a:xfrm>
          <a:prstGeom prst="rect">
            <a:avLst/>
          </a:prstGeom>
          <a:noFill/>
        </p:spPr>
        <p:txBody>
          <a:bodyPr wrap="none" rtlCol="0">
            <a:spAutoFit/>
          </a:bodyPr>
          <a:lstStyle/>
          <a:p>
            <a:r>
              <a:rPr lang="en-GB" sz="2400" dirty="0">
                <a:sym typeface="Symbol"/>
              </a:rPr>
              <a:t></a:t>
            </a:r>
            <a:endParaRPr lang="en-GB" sz="2400" dirty="0"/>
          </a:p>
        </p:txBody>
      </p:sp>
      <p:sp>
        <p:nvSpPr>
          <p:cNvPr id="17" name="TextBox 16">
            <a:extLst>
              <a:ext uri="{FF2B5EF4-FFF2-40B4-BE49-F238E27FC236}">
                <a16:creationId xmlns:a16="http://schemas.microsoft.com/office/drawing/2014/main" id="{48B0991F-49B1-465D-8513-E00E547DED0E}"/>
              </a:ext>
            </a:extLst>
          </p:cNvPr>
          <p:cNvSpPr txBox="1"/>
          <p:nvPr/>
        </p:nvSpPr>
        <p:spPr>
          <a:xfrm>
            <a:off x="10018486" y="3255902"/>
            <a:ext cx="311304" cy="461665"/>
          </a:xfrm>
          <a:prstGeom prst="rect">
            <a:avLst/>
          </a:prstGeom>
          <a:noFill/>
        </p:spPr>
        <p:txBody>
          <a:bodyPr wrap="none" rtlCol="0">
            <a:spAutoFit/>
          </a:bodyPr>
          <a:lstStyle/>
          <a:p>
            <a:r>
              <a:rPr lang="en-GB" sz="2400" dirty="0">
                <a:sym typeface="Symbol"/>
              </a:rPr>
              <a:t></a:t>
            </a:r>
            <a:endParaRPr lang="en-GB" sz="2400" dirty="0"/>
          </a:p>
        </p:txBody>
      </p:sp>
      <p:sp>
        <p:nvSpPr>
          <p:cNvPr id="18" name="TextBox 17">
            <a:extLst>
              <a:ext uri="{FF2B5EF4-FFF2-40B4-BE49-F238E27FC236}">
                <a16:creationId xmlns:a16="http://schemas.microsoft.com/office/drawing/2014/main" id="{F909A3D5-13EE-4EBD-80D0-BFCDB6928427}"/>
              </a:ext>
            </a:extLst>
          </p:cNvPr>
          <p:cNvSpPr txBox="1"/>
          <p:nvPr/>
        </p:nvSpPr>
        <p:spPr>
          <a:xfrm>
            <a:off x="9984823" y="4205361"/>
            <a:ext cx="378630" cy="461665"/>
          </a:xfrm>
          <a:prstGeom prst="rect">
            <a:avLst/>
          </a:prstGeom>
          <a:noFill/>
        </p:spPr>
        <p:txBody>
          <a:bodyPr wrap="none" rtlCol="0">
            <a:spAutoFit/>
          </a:bodyPr>
          <a:lstStyle/>
          <a:p>
            <a:r>
              <a:rPr lang="en-GB" sz="2400" dirty="0">
                <a:sym typeface="Symbol"/>
              </a:rPr>
              <a:t></a:t>
            </a:r>
            <a:endParaRPr lang="en-GB" sz="2400" dirty="0"/>
          </a:p>
        </p:txBody>
      </p:sp>
      <p:sp>
        <p:nvSpPr>
          <p:cNvPr id="19" name="Oval 18">
            <a:extLst>
              <a:ext uri="{FF2B5EF4-FFF2-40B4-BE49-F238E27FC236}">
                <a16:creationId xmlns:a16="http://schemas.microsoft.com/office/drawing/2014/main" id="{5CED1959-2D40-4F04-965B-176637ACCBD2}"/>
              </a:ext>
            </a:extLst>
          </p:cNvPr>
          <p:cNvSpPr/>
          <p:nvPr/>
        </p:nvSpPr>
        <p:spPr>
          <a:xfrm>
            <a:off x="2003648" y="3684823"/>
            <a:ext cx="135609" cy="135609"/>
          </a:xfrm>
          <a:prstGeom prst="ellipse">
            <a:avLst/>
          </a:prstGeom>
          <a:gradFill>
            <a:gsLst>
              <a:gs pos="0">
                <a:schemeClr val="bg1">
                  <a:lumMod val="75000"/>
                </a:schemeClr>
              </a:gs>
              <a:gs pos="44000">
                <a:schemeClr val="tx1">
                  <a:lumMod val="65000"/>
                  <a:lumOff val="35000"/>
                </a:schemeClr>
              </a:gs>
              <a:gs pos="100000">
                <a:schemeClr val="tx1"/>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e</a:t>
            </a:r>
          </a:p>
        </p:txBody>
      </p:sp>
      <p:grpSp>
        <p:nvGrpSpPr>
          <p:cNvPr id="20" name="Group 19">
            <a:extLst>
              <a:ext uri="{FF2B5EF4-FFF2-40B4-BE49-F238E27FC236}">
                <a16:creationId xmlns:a16="http://schemas.microsoft.com/office/drawing/2014/main" id="{EE924FCE-AE6F-4FA5-AB47-F83129700FBF}"/>
              </a:ext>
            </a:extLst>
          </p:cNvPr>
          <p:cNvGrpSpPr/>
          <p:nvPr/>
        </p:nvGrpSpPr>
        <p:grpSpPr>
          <a:xfrm>
            <a:off x="1933533" y="3635272"/>
            <a:ext cx="305845" cy="238455"/>
            <a:chOff x="4066032" y="2264664"/>
            <a:chExt cx="2247900" cy="1752600"/>
          </a:xfrm>
        </p:grpSpPr>
        <p:sp>
          <p:nvSpPr>
            <p:cNvPr id="21" name="Oval 20">
              <a:extLst>
                <a:ext uri="{FF2B5EF4-FFF2-40B4-BE49-F238E27FC236}">
                  <a16:creationId xmlns:a16="http://schemas.microsoft.com/office/drawing/2014/main" id="{887CD02E-FCAB-4812-8198-DE93FEF73AC3}"/>
                </a:ext>
              </a:extLst>
            </p:cNvPr>
            <p:cNvSpPr/>
            <p:nvPr/>
          </p:nvSpPr>
          <p:spPr>
            <a:xfrm>
              <a:off x="4066032" y="2718816"/>
              <a:ext cx="996696" cy="996696"/>
            </a:xfrm>
            <a:prstGeom prst="ellipse">
              <a:avLst/>
            </a:prstGeom>
            <a:gradFill>
              <a:gsLst>
                <a:gs pos="0">
                  <a:schemeClr val="accent6">
                    <a:lumMod val="60000"/>
                    <a:lumOff val="40000"/>
                  </a:schemeClr>
                </a:gs>
                <a:gs pos="70000">
                  <a:srgbClr val="FF0000"/>
                </a:gs>
                <a:gs pos="100000">
                  <a:srgbClr val="C0000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p</a:t>
              </a:r>
            </a:p>
          </p:txBody>
        </p:sp>
        <p:sp>
          <p:nvSpPr>
            <p:cNvPr id="22" name="Oval 21">
              <a:extLst>
                <a:ext uri="{FF2B5EF4-FFF2-40B4-BE49-F238E27FC236}">
                  <a16:creationId xmlns:a16="http://schemas.microsoft.com/office/drawing/2014/main" id="{E3A9EA54-571D-428D-97C3-AB77E53E688D}"/>
                </a:ext>
              </a:extLst>
            </p:cNvPr>
            <p:cNvSpPr/>
            <p:nvPr/>
          </p:nvSpPr>
          <p:spPr>
            <a:xfrm>
              <a:off x="4642104" y="2264664"/>
              <a:ext cx="996696" cy="996696"/>
            </a:xfrm>
            <a:prstGeom prst="ellipse">
              <a:avLst/>
            </a:prstGeom>
            <a:gradFill>
              <a:gsLst>
                <a:gs pos="0">
                  <a:schemeClr val="accent3">
                    <a:lumMod val="60000"/>
                    <a:lumOff val="40000"/>
                  </a:schemeClr>
                </a:gs>
                <a:gs pos="70000">
                  <a:schemeClr val="accent3">
                    <a:lumMod val="75000"/>
                  </a:schemeClr>
                </a:gs>
                <a:gs pos="100000">
                  <a:schemeClr val="accent3">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n</a:t>
              </a:r>
            </a:p>
          </p:txBody>
        </p:sp>
        <p:sp>
          <p:nvSpPr>
            <p:cNvPr id="23" name="Oval 22">
              <a:extLst>
                <a:ext uri="{FF2B5EF4-FFF2-40B4-BE49-F238E27FC236}">
                  <a16:creationId xmlns:a16="http://schemas.microsoft.com/office/drawing/2014/main" id="{A79850A5-17CF-4C07-B6CA-7058EF832AFD}"/>
                </a:ext>
              </a:extLst>
            </p:cNvPr>
            <p:cNvSpPr/>
            <p:nvPr/>
          </p:nvSpPr>
          <p:spPr>
            <a:xfrm>
              <a:off x="4794504" y="3020568"/>
              <a:ext cx="996696" cy="996696"/>
            </a:xfrm>
            <a:prstGeom prst="ellipse">
              <a:avLst/>
            </a:prstGeom>
            <a:gradFill>
              <a:gsLst>
                <a:gs pos="0">
                  <a:schemeClr val="accent3">
                    <a:lumMod val="60000"/>
                    <a:lumOff val="40000"/>
                  </a:schemeClr>
                </a:gs>
                <a:gs pos="70000">
                  <a:schemeClr val="accent3">
                    <a:lumMod val="75000"/>
                  </a:schemeClr>
                </a:gs>
                <a:gs pos="100000">
                  <a:schemeClr val="accent3">
                    <a:lumMod val="5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n</a:t>
              </a:r>
            </a:p>
          </p:txBody>
        </p:sp>
        <p:sp>
          <p:nvSpPr>
            <p:cNvPr id="24" name="Oval 23">
              <a:extLst>
                <a:ext uri="{FF2B5EF4-FFF2-40B4-BE49-F238E27FC236}">
                  <a16:creationId xmlns:a16="http://schemas.microsoft.com/office/drawing/2014/main" id="{AF7353DE-8364-4986-85A8-ACB359212C12}"/>
                </a:ext>
              </a:extLst>
            </p:cNvPr>
            <p:cNvSpPr/>
            <p:nvPr/>
          </p:nvSpPr>
          <p:spPr>
            <a:xfrm>
              <a:off x="5317236" y="2566416"/>
              <a:ext cx="996696" cy="996696"/>
            </a:xfrm>
            <a:prstGeom prst="ellipse">
              <a:avLst/>
            </a:prstGeom>
            <a:gradFill>
              <a:gsLst>
                <a:gs pos="0">
                  <a:schemeClr val="accent6">
                    <a:lumMod val="60000"/>
                    <a:lumOff val="40000"/>
                  </a:schemeClr>
                </a:gs>
                <a:gs pos="70000">
                  <a:srgbClr val="FF0000"/>
                </a:gs>
                <a:gs pos="100000">
                  <a:srgbClr val="C0000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t>p</a:t>
              </a:r>
            </a:p>
          </p:txBody>
        </p:sp>
      </p:grpSp>
      <p:grpSp>
        <p:nvGrpSpPr>
          <p:cNvPr id="25" name="Group 24">
            <a:extLst>
              <a:ext uri="{FF2B5EF4-FFF2-40B4-BE49-F238E27FC236}">
                <a16:creationId xmlns:a16="http://schemas.microsoft.com/office/drawing/2014/main" id="{28938C8D-F483-4083-8E68-A26E018F8F55}"/>
              </a:ext>
            </a:extLst>
          </p:cNvPr>
          <p:cNvGrpSpPr/>
          <p:nvPr/>
        </p:nvGrpSpPr>
        <p:grpSpPr>
          <a:xfrm>
            <a:off x="1716798" y="3718688"/>
            <a:ext cx="531364" cy="113534"/>
            <a:chOff x="-2119919" y="4535421"/>
            <a:chExt cx="14335688" cy="1479807"/>
          </a:xfrm>
        </p:grpSpPr>
        <p:sp>
          <p:nvSpPr>
            <p:cNvPr id="26" name="Freeform 26">
              <a:extLst>
                <a:ext uri="{FF2B5EF4-FFF2-40B4-BE49-F238E27FC236}">
                  <a16:creationId xmlns:a16="http://schemas.microsoft.com/office/drawing/2014/main" id="{993D172A-6B01-4EDA-BE5F-B3A3C531CDDC}"/>
                </a:ext>
              </a:extLst>
            </p:cNvPr>
            <p:cNvSpPr/>
            <p:nvPr/>
          </p:nvSpPr>
          <p:spPr>
            <a:xfrm>
              <a:off x="3611880" y="454304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27" name="Freeform 27">
              <a:extLst>
                <a:ext uri="{FF2B5EF4-FFF2-40B4-BE49-F238E27FC236}">
                  <a16:creationId xmlns:a16="http://schemas.microsoft.com/office/drawing/2014/main" id="{FE76A915-D38B-4819-971C-3BB7A056EB3A}"/>
                </a:ext>
              </a:extLst>
            </p:cNvPr>
            <p:cNvSpPr/>
            <p:nvPr/>
          </p:nvSpPr>
          <p:spPr>
            <a:xfrm>
              <a:off x="6473337" y="454304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28" name="Freeform 28">
              <a:extLst>
                <a:ext uri="{FF2B5EF4-FFF2-40B4-BE49-F238E27FC236}">
                  <a16:creationId xmlns:a16="http://schemas.microsoft.com/office/drawing/2014/main" id="{41558047-846D-4E27-A125-E43D687DF7C2}"/>
                </a:ext>
              </a:extLst>
            </p:cNvPr>
            <p:cNvSpPr/>
            <p:nvPr/>
          </p:nvSpPr>
          <p:spPr>
            <a:xfrm>
              <a:off x="740664" y="454304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29" name="Freeform 29">
              <a:extLst>
                <a:ext uri="{FF2B5EF4-FFF2-40B4-BE49-F238E27FC236}">
                  <a16:creationId xmlns:a16="http://schemas.microsoft.com/office/drawing/2014/main" id="{4A3CB38D-FBE8-4DD9-8DAB-250D5BDA2D2F}"/>
                </a:ext>
              </a:extLst>
            </p:cNvPr>
            <p:cNvSpPr/>
            <p:nvPr/>
          </p:nvSpPr>
          <p:spPr>
            <a:xfrm>
              <a:off x="-2119919" y="453542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30" name="Freeform 30">
              <a:extLst>
                <a:ext uri="{FF2B5EF4-FFF2-40B4-BE49-F238E27FC236}">
                  <a16:creationId xmlns:a16="http://schemas.microsoft.com/office/drawing/2014/main" id="{A679CB99-FBB6-4401-8C56-A16DA26E2820}"/>
                </a:ext>
              </a:extLst>
            </p:cNvPr>
            <p:cNvSpPr/>
            <p:nvPr/>
          </p:nvSpPr>
          <p:spPr>
            <a:xfrm>
              <a:off x="9344553" y="4535421"/>
              <a:ext cx="2871216" cy="1472187"/>
            </a:xfrm>
            <a:custGeom>
              <a:avLst/>
              <a:gdLst>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 name="connsiteX0" fmla="*/ 0 w 2871216"/>
                <a:gd name="connsiteY0" fmla="*/ 731520 h 1472187"/>
                <a:gd name="connsiteX1" fmla="*/ 713232 w 2871216"/>
                <a:gd name="connsiteY1" fmla="*/ 0 h 1472187"/>
                <a:gd name="connsiteX2" fmla="*/ 1444752 w 2871216"/>
                <a:gd name="connsiteY2" fmla="*/ 731520 h 1472187"/>
                <a:gd name="connsiteX3" fmla="*/ 2157984 w 2871216"/>
                <a:gd name="connsiteY3" fmla="*/ 1472184 h 1472187"/>
                <a:gd name="connsiteX4" fmla="*/ 2871216 w 2871216"/>
                <a:gd name="connsiteY4" fmla="*/ 722376 h 1472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1216" h="1472187">
                  <a:moveTo>
                    <a:pt x="0" y="731520"/>
                  </a:moveTo>
                  <a:cubicBezTo>
                    <a:pt x="236220" y="365760"/>
                    <a:pt x="472440" y="0"/>
                    <a:pt x="713232" y="0"/>
                  </a:cubicBezTo>
                  <a:cubicBezTo>
                    <a:pt x="954024" y="0"/>
                    <a:pt x="1231778" y="461656"/>
                    <a:pt x="1444752" y="731520"/>
                  </a:cubicBezTo>
                  <a:cubicBezTo>
                    <a:pt x="1667256" y="1013460"/>
                    <a:pt x="1920240" y="1473708"/>
                    <a:pt x="2157984" y="1472184"/>
                  </a:cubicBezTo>
                  <a:cubicBezTo>
                    <a:pt x="2395728" y="1470660"/>
                    <a:pt x="2633472" y="1096518"/>
                    <a:pt x="2871216" y="722376"/>
                  </a:cubicBezTo>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grpSp>
      <p:sp>
        <p:nvSpPr>
          <p:cNvPr id="31" name="TextBox 30">
            <a:extLst>
              <a:ext uri="{FF2B5EF4-FFF2-40B4-BE49-F238E27FC236}">
                <a16:creationId xmlns:a16="http://schemas.microsoft.com/office/drawing/2014/main" id="{237ACCCC-2E15-48E1-A61A-360D04EB9C99}"/>
              </a:ext>
            </a:extLst>
          </p:cNvPr>
          <p:cNvSpPr txBox="1"/>
          <p:nvPr/>
        </p:nvSpPr>
        <p:spPr>
          <a:xfrm>
            <a:off x="2733751" y="3953901"/>
            <a:ext cx="1956816" cy="1323439"/>
          </a:xfrm>
          <a:prstGeom prst="rect">
            <a:avLst/>
          </a:prstGeom>
          <a:noFill/>
        </p:spPr>
        <p:txBody>
          <a:bodyPr wrap="square" rtlCol="0">
            <a:spAutoFit/>
          </a:bodyPr>
          <a:lstStyle/>
          <a:p>
            <a:pPr algn="ctr"/>
            <a:r>
              <a:rPr lang="en-GB" sz="2000" dirty="0"/>
              <a:t>Particles travel in a straight line where there is no field effect</a:t>
            </a:r>
          </a:p>
        </p:txBody>
      </p:sp>
      <p:sp>
        <p:nvSpPr>
          <p:cNvPr id="32" name="TextBox 31">
            <a:extLst>
              <a:ext uri="{FF2B5EF4-FFF2-40B4-BE49-F238E27FC236}">
                <a16:creationId xmlns:a16="http://schemas.microsoft.com/office/drawing/2014/main" id="{9D828901-39FA-4AE8-B2FB-D5581B3D1345}"/>
              </a:ext>
            </a:extLst>
          </p:cNvPr>
          <p:cNvSpPr txBox="1"/>
          <p:nvPr/>
        </p:nvSpPr>
        <p:spPr>
          <a:xfrm>
            <a:off x="2565739" y="5832993"/>
            <a:ext cx="6666056" cy="461665"/>
          </a:xfrm>
          <a:prstGeom prst="rect">
            <a:avLst/>
          </a:prstGeom>
          <a:noFill/>
        </p:spPr>
        <p:txBody>
          <a:bodyPr wrap="none" rtlCol="0">
            <a:spAutoFit/>
          </a:bodyPr>
          <a:lstStyle/>
          <a:p>
            <a:r>
              <a:rPr lang="en-GB" sz="2400" dirty="0"/>
              <a:t>Vacuum Chamber (No gas molecules to collide with)</a:t>
            </a:r>
          </a:p>
        </p:txBody>
      </p:sp>
      <p:sp>
        <p:nvSpPr>
          <p:cNvPr id="33" name="TextBox 32">
            <a:extLst>
              <a:ext uri="{FF2B5EF4-FFF2-40B4-BE49-F238E27FC236}">
                <a16:creationId xmlns:a16="http://schemas.microsoft.com/office/drawing/2014/main" id="{D5448332-36C7-4261-8F09-3F26602E4E92}"/>
              </a:ext>
            </a:extLst>
          </p:cNvPr>
          <p:cNvSpPr txBox="1"/>
          <p:nvPr/>
        </p:nvSpPr>
        <p:spPr>
          <a:xfrm>
            <a:off x="4794772" y="1663366"/>
            <a:ext cx="4811847" cy="707886"/>
          </a:xfrm>
          <a:prstGeom prst="rect">
            <a:avLst/>
          </a:prstGeom>
          <a:noFill/>
        </p:spPr>
        <p:txBody>
          <a:bodyPr wrap="square" rtlCol="0">
            <a:spAutoFit/>
          </a:bodyPr>
          <a:lstStyle/>
          <a:p>
            <a:r>
              <a:rPr lang="en-GB" sz="2000" dirty="0"/>
              <a:t>Alpha and Beta Particles deflect where there is a field effect</a:t>
            </a:r>
          </a:p>
        </p:txBody>
      </p:sp>
      <p:sp>
        <p:nvSpPr>
          <p:cNvPr id="35" name="Rectangle 34">
            <a:extLst>
              <a:ext uri="{FF2B5EF4-FFF2-40B4-BE49-F238E27FC236}">
                <a16:creationId xmlns:a16="http://schemas.microsoft.com/office/drawing/2014/main" id="{22300EA9-8E69-4BD4-ADC1-BF77608B3CA5}"/>
              </a:ext>
            </a:extLst>
          </p:cNvPr>
          <p:cNvSpPr/>
          <p:nvPr/>
        </p:nvSpPr>
        <p:spPr>
          <a:xfrm>
            <a:off x="1278760" y="3301285"/>
            <a:ext cx="1088136" cy="10607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6" name="Group 35">
            <a:extLst>
              <a:ext uri="{FF2B5EF4-FFF2-40B4-BE49-F238E27FC236}">
                <a16:creationId xmlns:a16="http://schemas.microsoft.com/office/drawing/2014/main" id="{E4E55DA1-D6DB-46F6-9DFB-A40E3FB0B890}"/>
              </a:ext>
            </a:extLst>
          </p:cNvPr>
          <p:cNvGrpSpPr/>
          <p:nvPr/>
        </p:nvGrpSpPr>
        <p:grpSpPr>
          <a:xfrm>
            <a:off x="1489197" y="3495047"/>
            <a:ext cx="560684" cy="560684"/>
            <a:chOff x="1969562" y="3304586"/>
            <a:chExt cx="2345852" cy="2345852"/>
          </a:xfrm>
        </p:grpSpPr>
        <p:sp>
          <p:nvSpPr>
            <p:cNvPr id="37" name="Oval 36">
              <a:extLst>
                <a:ext uri="{FF2B5EF4-FFF2-40B4-BE49-F238E27FC236}">
                  <a16:creationId xmlns:a16="http://schemas.microsoft.com/office/drawing/2014/main" id="{8D9C55BA-87C1-44CE-B613-0C6CF7C2A4DB}"/>
                </a:ext>
              </a:extLst>
            </p:cNvPr>
            <p:cNvSpPr/>
            <p:nvPr/>
          </p:nvSpPr>
          <p:spPr>
            <a:xfrm>
              <a:off x="1969562" y="3304586"/>
              <a:ext cx="2345852" cy="2345852"/>
            </a:xfrm>
            <a:prstGeom prst="ellipse">
              <a:avLst/>
            </a:prstGeom>
            <a:solidFill>
              <a:schemeClr val="tx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Pie 52">
              <a:extLst>
                <a:ext uri="{FF2B5EF4-FFF2-40B4-BE49-F238E27FC236}">
                  <a16:creationId xmlns:a16="http://schemas.microsoft.com/office/drawing/2014/main" id="{63A361AC-D787-4A08-8019-569C1007AE78}"/>
                </a:ext>
              </a:extLst>
            </p:cNvPr>
            <p:cNvSpPr/>
            <p:nvPr/>
          </p:nvSpPr>
          <p:spPr>
            <a:xfrm>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9" name="Pie 53">
              <a:extLst>
                <a:ext uri="{FF2B5EF4-FFF2-40B4-BE49-F238E27FC236}">
                  <a16:creationId xmlns:a16="http://schemas.microsoft.com/office/drawing/2014/main" id="{EDD33975-3902-462B-9398-36C1638D4F5F}"/>
                </a:ext>
              </a:extLst>
            </p:cNvPr>
            <p:cNvSpPr/>
            <p:nvPr/>
          </p:nvSpPr>
          <p:spPr>
            <a:xfrm flipH="1">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0" name="Pie 54">
              <a:extLst>
                <a:ext uri="{FF2B5EF4-FFF2-40B4-BE49-F238E27FC236}">
                  <a16:creationId xmlns:a16="http://schemas.microsoft.com/office/drawing/2014/main" id="{3B78151C-C78D-49C3-B151-AF566F94FD1F}"/>
                </a:ext>
              </a:extLst>
            </p:cNvPr>
            <p:cNvSpPr/>
            <p:nvPr/>
          </p:nvSpPr>
          <p:spPr>
            <a:xfrm rot="3600000" flipH="1" flipV="1">
              <a:off x="2086356" y="3421380"/>
              <a:ext cx="2112264" cy="2112264"/>
            </a:xfrm>
            <a:prstGeom prst="pie">
              <a:avLst>
                <a:gd name="adj1" fmla="val 0"/>
                <a:gd name="adj2" fmla="val 371565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1" name="Oval 40">
              <a:extLst>
                <a:ext uri="{FF2B5EF4-FFF2-40B4-BE49-F238E27FC236}">
                  <a16:creationId xmlns:a16="http://schemas.microsoft.com/office/drawing/2014/main" id="{14A49B39-160B-4505-B7CF-09D51574230F}"/>
                </a:ext>
              </a:extLst>
            </p:cNvPr>
            <p:cNvSpPr/>
            <p:nvPr/>
          </p:nvSpPr>
          <p:spPr>
            <a:xfrm>
              <a:off x="2871948" y="4206972"/>
              <a:ext cx="541080" cy="541080"/>
            </a:xfrm>
            <a:prstGeom prst="ellipse">
              <a:avLst/>
            </a:prstGeom>
            <a:solidFill>
              <a:schemeClr val="tx1"/>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5991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fill="hold" grpId="1" nodeType="clickEffect">
                                  <p:stCondLst>
                                    <p:cond delay="0"/>
                                  </p:stCondLst>
                                  <p:childTnLst>
                                    <p:animMotion origin="layout" path="M 0.00196 0.00301 L 0.33893 0.00301 " pathEditMode="relative" rAng="0" ptsTypes="AA">
                                      <p:cBhvr>
                                        <p:cTn id="6" dur="1000" fill="hold"/>
                                        <p:tgtEl>
                                          <p:spTgt spid="19"/>
                                        </p:tgtEl>
                                        <p:attrNameLst>
                                          <p:attrName>ppt_x</p:attrName>
                                          <p:attrName>ppt_y</p:attrName>
                                        </p:attrNameLst>
                                      </p:cBhvr>
                                      <p:rCtr x="16849" y="0"/>
                                    </p:animMotion>
                                  </p:childTnLst>
                                </p:cTn>
                              </p:par>
                            </p:childTnLst>
                          </p:cTn>
                        </p:par>
                        <p:par>
                          <p:cTn id="7" fill="hold">
                            <p:stCondLst>
                              <p:cond delay="1000"/>
                            </p:stCondLst>
                            <p:childTnLst>
                              <p:par>
                                <p:cTn id="8" presetID="37" presetClass="path" presetSubtype="0" fill="hold" grpId="0" nodeType="afterEffect">
                                  <p:stCondLst>
                                    <p:cond delay="0"/>
                                  </p:stCondLst>
                                  <p:childTnLst>
                                    <p:animMotion origin="layout" path="M 0.33946 -0.00231 L 0.44779 -0.00208 C 0.47071 -0.00162 0.5043 -0.00578 0.53841 -0.01366 C 0.57839 -0.02245 0.60925 -0.03333 0.63021 -0.04328 L 0.73347 -0.09282 " pathEditMode="relative" rAng="21000000" ptsTypes="AAAAA">
                                      <p:cBhvr>
                                        <p:cTn id="9" dur="1000" fill="hold"/>
                                        <p:tgtEl>
                                          <p:spTgt spid="19"/>
                                        </p:tgtEl>
                                        <p:attrNameLst>
                                          <p:attrName>ppt_x</p:attrName>
                                          <p:attrName>ppt_y</p:attrName>
                                        </p:attrNameLst>
                                      </p:cBhvr>
                                      <p:rCtr x="19792" y="-3542"/>
                                    </p:animMotion>
                                  </p:childTnLst>
                                </p:cTn>
                              </p:par>
                            </p:childTnLst>
                          </p:cTn>
                        </p:par>
                        <p:par>
                          <p:cTn id="10" fill="hold">
                            <p:stCondLst>
                              <p:cond delay="2000"/>
                            </p:stCondLst>
                            <p:childTnLst>
                              <p:par>
                                <p:cTn id="11" presetID="63" presetClass="path" presetSubtype="0" fill="hold" grpId="2" nodeType="afterEffect">
                                  <p:stCondLst>
                                    <p:cond delay="0"/>
                                  </p:stCondLst>
                                  <p:childTnLst>
                                    <p:animMotion origin="layout" path="M 0.7319 -0.09768 L 0.89623 -0.20324 " pathEditMode="relative" rAng="0" ptsTypes="AA">
                                      <p:cBhvr>
                                        <p:cTn id="12" dur="500" fill="hold"/>
                                        <p:tgtEl>
                                          <p:spTgt spid="19"/>
                                        </p:tgtEl>
                                        <p:attrNameLst>
                                          <p:attrName>ppt_x</p:attrName>
                                          <p:attrName>ppt_y</p:attrName>
                                        </p:attrNameLst>
                                      </p:cBhvr>
                                      <p:rCtr x="8216" y="-5278"/>
                                    </p:animMotion>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4"/>
                                        </p:tgtEl>
                                        <p:attrNameLst>
                                          <p:attrName>style.visibility</p:attrName>
                                        </p:attrNameLst>
                                      </p:cBhvr>
                                      <p:to>
                                        <p:strVal val="hidden"/>
                                      </p:to>
                                    </p:set>
                                  </p:childTnLst>
                                </p:cTn>
                              </p:par>
                              <p:par>
                                <p:cTn id="22" presetID="63" presetClass="path" presetSubtype="0" fill="hold" nodeType="withEffect">
                                  <p:stCondLst>
                                    <p:cond delay="0"/>
                                  </p:stCondLst>
                                  <p:childTnLst>
                                    <p:animMotion origin="layout" path="M 0.003 0.00348 L 0.33711 0.00348 " pathEditMode="relative" rAng="0" ptsTypes="AA">
                                      <p:cBhvr>
                                        <p:cTn id="23" dur="1000" fill="hold"/>
                                        <p:tgtEl>
                                          <p:spTgt spid="20"/>
                                        </p:tgtEl>
                                        <p:attrNameLst>
                                          <p:attrName>ppt_x</p:attrName>
                                          <p:attrName>ppt_y</p:attrName>
                                        </p:attrNameLst>
                                      </p:cBhvr>
                                      <p:rCtr x="16706" y="0"/>
                                    </p:animMotion>
                                  </p:childTnLst>
                                </p:cTn>
                              </p:par>
                            </p:childTnLst>
                          </p:cTn>
                        </p:par>
                        <p:par>
                          <p:cTn id="24" fill="hold">
                            <p:stCondLst>
                              <p:cond delay="1000"/>
                            </p:stCondLst>
                            <p:childTnLst>
                              <p:par>
                                <p:cTn id="25" presetID="44" presetClass="path" presetSubtype="0" fill="hold" nodeType="afterEffect">
                                  <p:stCondLst>
                                    <p:cond delay="0"/>
                                  </p:stCondLst>
                                  <p:childTnLst>
                                    <p:animMotion origin="layout" path="M 0.33711 0.00394 L 0.44154 0.0044 C 0.46198 0.00463 0.4944 0.00602 0.52748 0.00787 C 0.56602 0.01019 0.59805 0.01389 0.61901 0.01621 L 0.72253 0.02917 " pathEditMode="relative" rAng="180000" ptsTypes="AAAAA">
                                      <p:cBhvr>
                                        <p:cTn id="26" dur="1000" fill="hold"/>
                                        <p:tgtEl>
                                          <p:spTgt spid="20"/>
                                        </p:tgtEl>
                                        <p:attrNameLst>
                                          <p:attrName>ppt_x</p:attrName>
                                          <p:attrName>ppt_y</p:attrName>
                                        </p:attrNameLst>
                                      </p:cBhvr>
                                      <p:rCtr x="19271" y="1042"/>
                                    </p:animMotion>
                                  </p:childTnLst>
                                </p:cTn>
                              </p:par>
                            </p:childTnLst>
                          </p:cTn>
                        </p:par>
                        <p:par>
                          <p:cTn id="27" fill="hold">
                            <p:stCondLst>
                              <p:cond delay="2000"/>
                            </p:stCondLst>
                            <p:childTnLst>
                              <p:par>
                                <p:cTn id="28" presetID="63" presetClass="path" presetSubtype="0" fill="hold" nodeType="afterEffect">
                                  <p:stCondLst>
                                    <p:cond delay="0"/>
                                  </p:stCondLst>
                                  <p:childTnLst>
                                    <p:animMotion origin="layout" path="M 0.7224 0.03125 L 0.88802 0.06204 " pathEditMode="relative" rAng="0" ptsTypes="AA">
                                      <p:cBhvr>
                                        <p:cTn id="29" dur="500" fill="hold"/>
                                        <p:tgtEl>
                                          <p:spTgt spid="20"/>
                                        </p:tgtEl>
                                        <p:attrNameLst>
                                          <p:attrName>ppt_x</p:attrName>
                                          <p:attrName>ppt_y</p:attrName>
                                        </p:attrNameLst>
                                      </p:cBhvr>
                                      <p:rCtr x="8281" y="1528"/>
                                    </p:animMotion>
                                  </p:childTnLst>
                                </p:cTn>
                              </p:par>
                            </p:childTnLst>
                          </p:cTn>
                        </p:par>
                        <p:par>
                          <p:cTn id="30" fill="hold">
                            <p:stCondLst>
                              <p:cond delay="2500"/>
                            </p:stCondLst>
                            <p:childTnLst>
                              <p:par>
                                <p:cTn id="31" presetID="1" presetClass="entr" presetSubtype="0"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13"/>
                                        </p:tgtEl>
                                        <p:attrNameLst>
                                          <p:attrName>style.visibility</p:attrName>
                                        </p:attrNameLst>
                                      </p:cBhvr>
                                      <p:to>
                                        <p:strVal val="hidden"/>
                                      </p:to>
                                    </p:set>
                                  </p:childTnLst>
                                </p:cTn>
                              </p:par>
                              <p:par>
                                <p:cTn id="39" presetID="63" presetClass="path" presetSubtype="0" fill="hold" nodeType="withEffect">
                                  <p:stCondLst>
                                    <p:cond delay="0"/>
                                  </p:stCondLst>
                                  <p:childTnLst>
                                    <p:animMotion origin="layout" path="M 2.77556E-17 -2.96296E-6 L 0.87552 -2.96296E-6 " pathEditMode="relative" rAng="0" ptsTypes="AA">
                                      <p:cBhvr>
                                        <p:cTn id="40" dur="2000" fill="hold"/>
                                        <p:tgtEl>
                                          <p:spTgt spid="25"/>
                                        </p:tgtEl>
                                        <p:attrNameLst>
                                          <p:attrName>ppt_x</p:attrName>
                                          <p:attrName>ppt_y</p:attrName>
                                        </p:attrNameLst>
                                      </p:cBhvr>
                                      <p:rCtr x="43776" y="0"/>
                                    </p:animMotion>
                                  </p:childTnLst>
                                </p:cTn>
                              </p:par>
                            </p:childTnLst>
                          </p:cTn>
                        </p:par>
                        <p:par>
                          <p:cTn id="41" fill="hold">
                            <p:stCondLst>
                              <p:cond delay="2000"/>
                            </p:stCondLst>
                            <p:childTnLst>
                              <p:par>
                                <p:cTn id="42" presetID="1" presetClass="entr" presetSubtype="0" fill="hold" nodeType="afterEffect">
                                  <p:stCondLst>
                                    <p:cond delay="0"/>
                                  </p:stCondLst>
                                  <p:childTnLst>
                                    <p:set>
                                      <p:cBhvr>
                                        <p:cTn id="43" dur="1" fill="hold">
                                          <p:stCondLst>
                                            <p:cond delay="0"/>
                                          </p:stCondLst>
                                        </p:cTn>
                                        <p:tgtEl>
                                          <p:spTgt spid="15"/>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2" nodeType="clickEffect">
                                  <p:stCondLst>
                                    <p:cond delay="0"/>
                                  </p:stCondLst>
                                  <p:childTnLst>
                                    <p:set>
                                      <p:cBhvr>
                                        <p:cTn id="49" dur="1" fill="hold">
                                          <p:stCondLst>
                                            <p:cond delay="0"/>
                                          </p:stCondLst>
                                        </p:cTn>
                                        <p:tgtEl>
                                          <p:spTgt spid="14"/>
                                        </p:tgtEl>
                                        <p:attrNameLst>
                                          <p:attrName>style.visibility</p:attrName>
                                        </p:attrNameLst>
                                      </p:cBhvr>
                                      <p:to>
                                        <p:strVal val="visible"/>
                                      </p:to>
                                    </p:set>
                                  </p:childTnLst>
                                </p:cTn>
                              </p:par>
                              <p:par>
                                <p:cTn id="50" presetID="1" presetClass="entr" presetSubtype="0" fill="hold" grpId="2" nodeType="withEffect">
                                  <p:stCondLst>
                                    <p:cond delay="0"/>
                                  </p:stCondLst>
                                  <p:childTnLst>
                                    <p:set>
                                      <p:cBhvr>
                                        <p:cTn id="51" dur="1" fill="hold">
                                          <p:stCondLst>
                                            <p:cond delay="0"/>
                                          </p:stCondLst>
                                        </p:cTn>
                                        <p:tgtEl>
                                          <p:spTgt spid="1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1"/>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3" grpId="2" animBg="1"/>
      <p:bldP spid="14" grpId="0" animBg="1"/>
      <p:bldP spid="14" grpId="1" animBg="1"/>
      <p:bldP spid="14" grpId="2" animBg="1"/>
      <p:bldP spid="16" grpId="0"/>
      <p:bldP spid="17" grpId="0"/>
      <p:bldP spid="18" grpId="0"/>
      <p:bldP spid="19" grpId="0" animBg="1"/>
      <p:bldP spid="19" grpId="1" animBg="1"/>
      <p:bldP spid="19" grpId="2" animBg="1"/>
      <p:bldP spid="31" grpId="0"/>
      <p:bldP spid="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03414" y="193641"/>
            <a:ext cx="8763000" cy="708025"/>
          </a:xfrm>
          <a:solidFill>
            <a:srgbClr val="0070C0"/>
          </a:solidFill>
        </p:spPr>
        <p:txBody>
          <a:bodyPr>
            <a:normAutofit/>
          </a:bodyPr>
          <a:lstStyle/>
          <a:p>
            <a:r>
              <a:rPr lang="en-GB" b="1" dirty="0">
                <a:solidFill>
                  <a:schemeClr val="bg1"/>
                </a:solidFill>
              </a:rPr>
              <a:t>Task</a:t>
            </a:r>
          </a:p>
        </p:txBody>
      </p:sp>
      <p:sp>
        <p:nvSpPr>
          <p:cNvPr id="6" name="Rounded Rectangle 31">
            <a:extLst>
              <a:ext uri="{FF2B5EF4-FFF2-40B4-BE49-F238E27FC236}">
                <a16:creationId xmlns:a16="http://schemas.microsoft.com/office/drawing/2014/main" id="{7327A6F3-F592-4470-B119-C14B6AC96353}"/>
              </a:ext>
            </a:extLst>
          </p:cNvPr>
          <p:cNvSpPr/>
          <p:nvPr/>
        </p:nvSpPr>
        <p:spPr>
          <a:xfrm>
            <a:off x="391392" y="1124063"/>
            <a:ext cx="9381258" cy="5459617"/>
          </a:xfrm>
          <a:prstGeom prst="roundRect">
            <a:avLst>
              <a:gd name="adj" fmla="val 3781"/>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6C2AA4B-29E4-4C9E-B5C1-25873CECA609}"/>
              </a:ext>
            </a:extLst>
          </p:cNvPr>
          <p:cNvSpPr txBox="1"/>
          <p:nvPr/>
        </p:nvSpPr>
        <p:spPr>
          <a:xfrm>
            <a:off x="696330" y="1430982"/>
            <a:ext cx="8701416" cy="830997"/>
          </a:xfrm>
          <a:prstGeom prst="rect">
            <a:avLst/>
          </a:prstGeom>
          <a:noFill/>
        </p:spPr>
        <p:txBody>
          <a:bodyPr wrap="square" rtlCol="0">
            <a:spAutoFit/>
          </a:bodyPr>
          <a:lstStyle/>
          <a:p>
            <a:r>
              <a:rPr lang="en-GB" sz="2400" b="1" dirty="0"/>
              <a:t>Why does a Beta (</a:t>
            </a:r>
            <a:r>
              <a:rPr lang="en-GB" sz="2400" b="1" dirty="0">
                <a:sym typeface="Symbol"/>
              </a:rPr>
              <a:t></a:t>
            </a:r>
            <a:r>
              <a:rPr lang="en-GB" sz="2400" b="1" dirty="0"/>
              <a:t>) Particle bend in an Electric Field and in which direction?</a:t>
            </a:r>
          </a:p>
        </p:txBody>
      </p:sp>
      <p:sp>
        <p:nvSpPr>
          <p:cNvPr id="8" name="TextBox 7">
            <a:extLst>
              <a:ext uri="{FF2B5EF4-FFF2-40B4-BE49-F238E27FC236}">
                <a16:creationId xmlns:a16="http://schemas.microsoft.com/office/drawing/2014/main" id="{8611A88E-0BA4-4C84-A28F-3B312FD79657}"/>
              </a:ext>
            </a:extLst>
          </p:cNvPr>
          <p:cNvSpPr txBox="1"/>
          <p:nvPr/>
        </p:nvSpPr>
        <p:spPr>
          <a:xfrm>
            <a:off x="696330" y="2966936"/>
            <a:ext cx="8701416" cy="830997"/>
          </a:xfrm>
          <a:prstGeom prst="rect">
            <a:avLst/>
          </a:prstGeom>
          <a:noFill/>
        </p:spPr>
        <p:txBody>
          <a:bodyPr wrap="square" rtlCol="0">
            <a:spAutoFit/>
          </a:bodyPr>
          <a:lstStyle/>
          <a:p>
            <a:r>
              <a:rPr lang="en-GB" sz="2400" b="1" dirty="0"/>
              <a:t>Why does a Alpha (</a:t>
            </a:r>
            <a:r>
              <a:rPr lang="en-GB" sz="2400" b="1" dirty="0">
                <a:sym typeface="Symbol"/>
              </a:rPr>
              <a:t></a:t>
            </a:r>
            <a:r>
              <a:rPr lang="en-GB" sz="2400" b="1" dirty="0"/>
              <a:t>) Particle bend in an Electric Field and in which direction?</a:t>
            </a:r>
          </a:p>
        </p:txBody>
      </p:sp>
      <p:sp>
        <p:nvSpPr>
          <p:cNvPr id="9" name="TextBox 8">
            <a:extLst>
              <a:ext uri="{FF2B5EF4-FFF2-40B4-BE49-F238E27FC236}">
                <a16:creationId xmlns:a16="http://schemas.microsoft.com/office/drawing/2014/main" id="{EDE3BB7C-6805-43A1-BC5E-8623938E95BC}"/>
              </a:ext>
            </a:extLst>
          </p:cNvPr>
          <p:cNvSpPr txBox="1"/>
          <p:nvPr/>
        </p:nvSpPr>
        <p:spPr>
          <a:xfrm>
            <a:off x="696330" y="4502890"/>
            <a:ext cx="8701416" cy="830997"/>
          </a:xfrm>
          <a:prstGeom prst="rect">
            <a:avLst/>
          </a:prstGeom>
          <a:noFill/>
        </p:spPr>
        <p:txBody>
          <a:bodyPr wrap="square" rtlCol="0">
            <a:spAutoFit/>
          </a:bodyPr>
          <a:lstStyle/>
          <a:p>
            <a:r>
              <a:rPr lang="en-GB" sz="2400" b="1" dirty="0"/>
              <a:t>Why does a Gamma (</a:t>
            </a:r>
            <a:r>
              <a:rPr lang="en-GB" sz="2400" b="1" dirty="0">
                <a:sym typeface="Symbol"/>
              </a:rPr>
              <a:t></a:t>
            </a:r>
            <a:r>
              <a:rPr lang="en-GB" sz="2400" b="1" dirty="0"/>
              <a:t>) Particle not bend in an Electric or Magnetic Field?</a:t>
            </a:r>
          </a:p>
        </p:txBody>
      </p:sp>
      <p:sp>
        <p:nvSpPr>
          <p:cNvPr id="11" name="Rectangle 10">
            <a:extLst>
              <a:ext uri="{FF2B5EF4-FFF2-40B4-BE49-F238E27FC236}">
                <a16:creationId xmlns:a16="http://schemas.microsoft.com/office/drawing/2014/main" id="{EB6BB1A8-162E-4921-AFB6-E9A022532C72}"/>
              </a:ext>
            </a:extLst>
          </p:cNvPr>
          <p:cNvSpPr/>
          <p:nvPr/>
        </p:nvSpPr>
        <p:spPr>
          <a:xfrm>
            <a:off x="1208394" y="2198959"/>
            <a:ext cx="7955280" cy="830997"/>
          </a:xfrm>
          <a:prstGeom prst="rect">
            <a:avLst/>
          </a:prstGeom>
        </p:spPr>
        <p:txBody>
          <a:bodyPr wrap="square">
            <a:spAutoFit/>
          </a:bodyPr>
          <a:lstStyle/>
          <a:p>
            <a:r>
              <a:rPr lang="en-GB" sz="2400" dirty="0"/>
              <a:t>The Beta Particle is attracted to the Positive Plate because the Beta Particle must be of a Negative charge</a:t>
            </a:r>
          </a:p>
        </p:txBody>
      </p:sp>
      <p:sp>
        <p:nvSpPr>
          <p:cNvPr id="12" name="Rectangle 11">
            <a:extLst>
              <a:ext uri="{FF2B5EF4-FFF2-40B4-BE49-F238E27FC236}">
                <a16:creationId xmlns:a16="http://schemas.microsoft.com/office/drawing/2014/main" id="{901DE17C-52B5-4442-B443-354D952E75D2}"/>
              </a:ext>
            </a:extLst>
          </p:cNvPr>
          <p:cNvSpPr/>
          <p:nvPr/>
        </p:nvSpPr>
        <p:spPr>
          <a:xfrm>
            <a:off x="1208394" y="3734913"/>
            <a:ext cx="8183880" cy="830997"/>
          </a:xfrm>
          <a:prstGeom prst="rect">
            <a:avLst/>
          </a:prstGeom>
        </p:spPr>
        <p:txBody>
          <a:bodyPr wrap="square">
            <a:spAutoFit/>
          </a:bodyPr>
          <a:lstStyle/>
          <a:p>
            <a:r>
              <a:rPr lang="en-GB" sz="2400" dirty="0"/>
              <a:t>The Alpha Particle is attracted to the Negative Plate because the Alpha Particle must be of a Positive charge</a:t>
            </a:r>
          </a:p>
        </p:txBody>
      </p:sp>
      <p:sp>
        <p:nvSpPr>
          <p:cNvPr id="13" name="Rectangle 12">
            <a:extLst>
              <a:ext uri="{FF2B5EF4-FFF2-40B4-BE49-F238E27FC236}">
                <a16:creationId xmlns:a16="http://schemas.microsoft.com/office/drawing/2014/main" id="{9B7D151B-EB70-4BBA-8088-DB6549F62912}"/>
              </a:ext>
            </a:extLst>
          </p:cNvPr>
          <p:cNvSpPr/>
          <p:nvPr/>
        </p:nvSpPr>
        <p:spPr>
          <a:xfrm>
            <a:off x="1208394" y="5270867"/>
            <a:ext cx="8092440" cy="830997"/>
          </a:xfrm>
          <a:prstGeom prst="rect">
            <a:avLst/>
          </a:prstGeom>
        </p:spPr>
        <p:txBody>
          <a:bodyPr wrap="square">
            <a:spAutoFit/>
          </a:bodyPr>
          <a:lstStyle/>
          <a:p>
            <a:r>
              <a:rPr lang="en-GB" sz="2400" dirty="0"/>
              <a:t>The Gamma Particle is not attracted to the Negative Plate or Positive Plate because the Gamma Particle has no charge</a:t>
            </a:r>
          </a:p>
        </p:txBody>
      </p:sp>
    </p:spTree>
    <p:extLst>
      <p:ext uri="{BB962C8B-B14F-4D97-AF65-F5344CB8AC3E}">
        <p14:creationId xmlns:p14="http://schemas.microsoft.com/office/powerpoint/2010/main" val="3441737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3740D73-6B70-4D0C-80BA-C85FDE8A9C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893592-2F24-4110-B6FE-42AA5A4AFCA0}">
  <ds:schemaRefs>
    <ds:schemaRef ds:uri="http://schemas.microsoft.com/sharepoint/v3/contenttype/forms"/>
  </ds:schemaRefs>
</ds:datastoreItem>
</file>

<file path=customXml/itemProps3.xml><?xml version="1.0" encoding="utf-8"?>
<ds:datastoreItem xmlns:ds="http://schemas.openxmlformats.org/officeDocument/2006/customXml" ds:itemID="{0F7690FB-D61F-446D-954E-A2BB53D8D26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557</TotalTime>
  <Words>1392</Words>
  <Application>Microsoft Office PowerPoint</Application>
  <PresentationFormat>Widescreen</PresentationFormat>
  <Paragraphs>204</Paragraphs>
  <Slides>18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Comic Sans MS</vt:lpstr>
      <vt:lpstr>Office Theme</vt:lpstr>
      <vt:lpstr>More about Alpha, Beta and Gamma</vt:lpstr>
      <vt:lpstr>PowerPoint Presentation</vt:lpstr>
      <vt:lpstr>Ionisation</vt:lpstr>
      <vt:lpstr>The Dangers of Radiation</vt:lpstr>
      <vt:lpstr>How can we check for radiation if we can’t see it?</vt:lpstr>
      <vt:lpstr>Measuring Radioactive Sources</vt:lpstr>
      <vt:lpstr>Penetrating Power</vt:lpstr>
      <vt:lpstr>Separating Radiation</vt:lpstr>
      <vt:lpstr>Task</vt:lpstr>
      <vt:lpstr>How can we use Radiation?</vt:lpstr>
      <vt:lpstr>Smoke Detector - Alpha</vt:lpstr>
      <vt:lpstr>Smoke Detector – Alpha (Example)</vt:lpstr>
      <vt:lpstr>Thickness Monitoring - Beta</vt:lpstr>
      <vt:lpstr>Thickness Monitoring - Beta</vt:lpstr>
      <vt:lpstr>Thickness Monitoring - Beta</vt:lpstr>
      <vt:lpstr>Task</vt:lpstr>
      <vt:lpstr>Radioactive Poisoning </vt:lpstr>
      <vt:lpstr>Plenary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80/20 – THINK! What do you NEED to cover with your set</dc:title>
  <dc:creator>Matt Holden</dc:creator>
  <cp:lastModifiedBy>Helen</cp:lastModifiedBy>
  <cp:revision>57</cp:revision>
  <dcterms:created xsi:type="dcterms:W3CDTF">2020-04-07T11:39:08Z</dcterms:created>
  <dcterms:modified xsi:type="dcterms:W3CDTF">2020-09-24T18:55:49Z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