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823" r:id="rId2"/>
    <p:sldId id="824" r:id="rId3"/>
    <p:sldId id="825" r:id="rId4"/>
    <p:sldId id="826" r:id="rId5"/>
    <p:sldId id="827" r:id="rId6"/>
    <p:sldId id="828" r:id="rId7"/>
    <p:sldId id="829" r:id="rId8"/>
    <p:sldId id="830" r:id="rId9"/>
    <p:sldId id="831" r:id="rId10"/>
    <p:sldId id="832" r:id="rId11"/>
    <p:sldId id="833" r:id="rId12"/>
    <p:sldId id="83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42" d="100"/>
          <a:sy n="42" d="100"/>
        </p:scale>
        <p:origin x="29" y="97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D0C0D2-BA30-4B38-B6D2-48E7DEC56D07}" type="datetimeFigureOut">
              <a:rPr lang="en-GB" smtClean="0"/>
              <a:t>27/08/2020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5E1B3-BD74-4DEB-9F52-0304BDE12EFE}" type="slidenum">
              <a:rPr lang="en-GB" smtClean="0"/>
              <a:t>‹#›</a:t>
            </a:fld>
            <a:endParaRPr lang="en-GB"/>
          </a:p>
        </p:txBody>
      </p:sp>
    </p:spTree>
    <p:extLst>
      <p:ext uri="{BB962C8B-B14F-4D97-AF65-F5344CB8AC3E}">
        <p14:creationId xmlns:p14="http://schemas.microsoft.com/office/powerpoint/2010/main" val="4042600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Image of giraffe cartoon by Unknownwikidata:Q4233718 [CC BY-SA 3.0 (https://creativecommons.org/licenses/by-sa/3.0)], via Wikimedia Commons</a:t>
            </a:r>
          </a:p>
        </p:txBody>
      </p:sp>
      <p:sp>
        <p:nvSpPr>
          <p:cNvPr id="4" name="Slide Number Placeholder 3"/>
          <p:cNvSpPr>
            <a:spLocks noGrp="1"/>
          </p:cNvSpPr>
          <p:nvPr>
            <p:ph type="sldNum" sz="quarter" idx="10"/>
          </p:nvPr>
        </p:nvSpPr>
        <p:spPr/>
        <p:txBody>
          <a:bodyPr/>
          <a:lstStyle/>
          <a:p>
            <a:fld id="{8A222B63-5F12-4938-AED1-46E64C4CBF81}" type="slidenum">
              <a:rPr lang="en-GB" smtClean="0"/>
              <a:t>6</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EEC313-E9DC-4FD7-96B4-A12E732680BE}" type="datetimeFigureOut">
              <a:rPr lang="en-GB" smtClean="0"/>
              <a:t>27/08/2020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8A8ED6-A030-46A6-870F-0D4A1E8F8ED2}" type="slidenum">
              <a:rPr lang="en-GB" smtClean="0"/>
              <a:t>‹#›</a:t>
            </a:fld>
            <a:endParaRPr lang="en-GB"/>
          </a:p>
        </p:txBody>
      </p:sp>
    </p:spTree>
    <p:extLst>
      <p:ext uri="{BB962C8B-B14F-4D97-AF65-F5344CB8AC3E}">
        <p14:creationId xmlns:p14="http://schemas.microsoft.com/office/powerpoint/2010/main" val="386733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EEC313-E9DC-4FD7-96B4-A12E732680BE}" type="datetimeFigureOut">
              <a:rPr lang="en-GB" smtClean="0"/>
              <a:t>27/08/2020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8A8ED6-A030-46A6-870F-0D4A1E8F8ED2}" type="slidenum">
              <a:rPr lang="en-GB" smtClean="0"/>
              <a:t>‹#›</a:t>
            </a:fld>
            <a:endParaRPr lang="en-GB"/>
          </a:p>
        </p:txBody>
      </p:sp>
    </p:spTree>
    <p:extLst>
      <p:ext uri="{BB962C8B-B14F-4D97-AF65-F5344CB8AC3E}">
        <p14:creationId xmlns:p14="http://schemas.microsoft.com/office/powerpoint/2010/main" val="57573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EEC313-E9DC-4FD7-96B4-A12E732680BE}" type="datetimeFigureOut">
              <a:rPr lang="en-GB" smtClean="0"/>
              <a:t>27/08/2020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8A8ED6-A030-46A6-870F-0D4A1E8F8ED2}" type="slidenum">
              <a:rPr lang="en-GB" smtClean="0"/>
              <a:t>‹#›</a:t>
            </a:fld>
            <a:endParaRPr lang="en-GB"/>
          </a:p>
        </p:txBody>
      </p:sp>
    </p:spTree>
    <p:extLst>
      <p:ext uri="{BB962C8B-B14F-4D97-AF65-F5344CB8AC3E}">
        <p14:creationId xmlns:p14="http://schemas.microsoft.com/office/powerpoint/2010/main" val="694789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EEC313-E9DC-4FD7-96B4-A12E732680BE}" type="datetimeFigureOut">
              <a:rPr lang="en-GB" smtClean="0"/>
              <a:t>27/08/2020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8A8ED6-A030-46A6-870F-0D4A1E8F8ED2}" type="slidenum">
              <a:rPr lang="en-GB" smtClean="0"/>
              <a:t>‹#›</a:t>
            </a:fld>
            <a:endParaRPr lang="en-GB"/>
          </a:p>
        </p:txBody>
      </p:sp>
    </p:spTree>
    <p:extLst>
      <p:ext uri="{BB962C8B-B14F-4D97-AF65-F5344CB8AC3E}">
        <p14:creationId xmlns:p14="http://schemas.microsoft.com/office/powerpoint/2010/main" val="325079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EEC313-E9DC-4FD7-96B4-A12E732680BE}" type="datetimeFigureOut">
              <a:rPr lang="en-GB" smtClean="0"/>
              <a:t>27/08/2020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8A8ED6-A030-46A6-870F-0D4A1E8F8ED2}" type="slidenum">
              <a:rPr lang="en-GB" smtClean="0"/>
              <a:t>‹#›</a:t>
            </a:fld>
            <a:endParaRPr lang="en-GB"/>
          </a:p>
        </p:txBody>
      </p:sp>
    </p:spTree>
    <p:extLst>
      <p:ext uri="{BB962C8B-B14F-4D97-AF65-F5344CB8AC3E}">
        <p14:creationId xmlns:p14="http://schemas.microsoft.com/office/powerpoint/2010/main" val="1049403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EEC313-E9DC-4FD7-96B4-A12E732680BE}" type="datetimeFigureOut">
              <a:rPr lang="en-GB" smtClean="0"/>
              <a:t>27/08/2020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8A8ED6-A030-46A6-870F-0D4A1E8F8ED2}" type="slidenum">
              <a:rPr lang="en-GB" smtClean="0"/>
              <a:t>‹#›</a:t>
            </a:fld>
            <a:endParaRPr lang="en-GB"/>
          </a:p>
        </p:txBody>
      </p:sp>
    </p:spTree>
    <p:extLst>
      <p:ext uri="{BB962C8B-B14F-4D97-AF65-F5344CB8AC3E}">
        <p14:creationId xmlns:p14="http://schemas.microsoft.com/office/powerpoint/2010/main" val="813051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EEC313-E9DC-4FD7-96B4-A12E732680BE}" type="datetimeFigureOut">
              <a:rPr lang="en-GB" smtClean="0"/>
              <a:t>27/08/2020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8A8ED6-A030-46A6-870F-0D4A1E8F8ED2}" type="slidenum">
              <a:rPr lang="en-GB" smtClean="0"/>
              <a:t>‹#›</a:t>
            </a:fld>
            <a:endParaRPr lang="en-GB"/>
          </a:p>
        </p:txBody>
      </p:sp>
    </p:spTree>
    <p:extLst>
      <p:ext uri="{BB962C8B-B14F-4D97-AF65-F5344CB8AC3E}">
        <p14:creationId xmlns:p14="http://schemas.microsoft.com/office/powerpoint/2010/main" val="21498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EEC313-E9DC-4FD7-96B4-A12E732680BE}" type="datetimeFigureOut">
              <a:rPr lang="en-GB" smtClean="0"/>
              <a:t>27/08/2020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8A8ED6-A030-46A6-870F-0D4A1E8F8ED2}" type="slidenum">
              <a:rPr lang="en-GB" smtClean="0"/>
              <a:t>‹#›</a:t>
            </a:fld>
            <a:endParaRPr lang="en-GB"/>
          </a:p>
        </p:txBody>
      </p:sp>
    </p:spTree>
    <p:extLst>
      <p:ext uri="{BB962C8B-B14F-4D97-AF65-F5344CB8AC3E}">
        <p14:creationId xmlns:p14="http://schemas.microsoft.com/office/powerpoint/2010/main" val="3939784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EEC313-E9DC-4FD7-96B4-A12E732680BE}" type="datetimeFigureOut">
              <a:rPr lang="en-GB" smtClean="0"/>
              <a:t>27/08/2020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8A8ED6-A030-46A6-870F-0D4A1E8F8ED2}" type="slidenum">
              <a:rPr lang="en-GB" smtClean="0"/>
              <a:t>‹#›</a:t>
            </a:fld>
            <a:endParaRPr lang="en-GB"/>
          </a:p>
        </p:txBody>
      </p:sp>
    </p:spTree>
    <p:extLst>
      <p:ext uri="{BB962C8B-B14F-4D97-AF65-F5344CB8AC3E}">
        <p14:creationId xmlns:p14="http://schemas.microsoft.com/office/powerpoint/2010/main" val="143773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EEC313-E9DC-4FD7-96B4-A12E732680BE}" type="datetimeFigureOut">
              <a:rPr lang="en-GB" smtClean="0"/>
              <a:t>27/08/2020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8A8ED6-A030-46A6-870F-0D4A1E8F8ED2}" type="slidenum">
              <a:rPr lang="en-GB" smtClean="0"/>
              <a:t>‹#›</a:t>
            </a:fld>
            <a:endParaRPr lang="en-GB"/>
          </a:p>
        </p:txBody>
      </p:sp>
    </p:spTree>
    <p:extLst>
      <p:ext uri="{BB962C8B-B14F-4D97-AF65-F5344CB8AC3E}">
        <p14:creationId xmlns:p14="http://schemas.microsoft.com/office/powerpoint/2010/main" val="63961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EEC313-E9DC-4FD7-96B4-A12E732680BE}" type="datetimeFigureOut">
              <a:rPr lang="en-GB" smtClean="0"/>
              <a:t>27/08/2020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8A8ED6-A030-46A6-870F-0D4A1E8F8ED2}" type="slidenum">
              <a:rPr lang="en-GB" smtClean="0"/>
              <a:t>‹#›</a:t>
            </a:fld>
            <a:endParaRPr lang="en-GB"/>
          </a:p>
        </p:txBody>
      </p:sp>
    </p:spTree>
    <p:extLst>
      <p:ext uri="{BB962C8B-B14F-4D97-AF65-F5344CB8AC3E}">
        <p14:creationId xmlns:p14="http://schemas.microsoft.com/office/powerpoint/2010/main" val="248618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EEC313-E9DC-4FD7-96B4-A12E732680BE}" type="datetimeFigureOut">
              <a:rPr lang="en-GB" smtClean="0"/>
              <a:t>27/08/2020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A8ED6-A030-46A6-870F-0D4A1E8F8ED2}" type="slidenum">
              <a:rPr lang="en-GB" smtClean="0"/>
              <a:t>‹#›</a:t>
            </a:fld>
            <a:endParaRPr lang="en-GB"/>
          </a:p>
        </p:txBody>
      </p:sp>
    </p:spTree>
    <p:extLst>
      <p:ext uri="{BB962C8B-B14F-4D97-AF65-F5344CB8AC3E}">
        <p14:creationId xmlns:p14="http://schemas.microsoft.com/office/powerpoint/2010/main" val="2198630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bbc.co.uk/programmes/p00ckk6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5E094FAE-2D5B-442E-9E50-F878C3F8BFA8}"/>
              </a:ext>
            </a:extLst>
          </p:cNvPr>
          <p:cNvSpPr/>
          <p:nvPr/>
        </p:nvSpPr>
        <p:spPr>
          <a:xfrm>
            <a:off x="250257" y="154004"/>
            <a:ext cx="8701238" cy="1126156"/>
          </a:xfrm>
          <a:prstGeom prst="roundRect">
            <a:avLst/>
          </a:prstGeom>
          <a:solidFill>
            <a:srgbClr val="D6FA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19AAFC36-9D77-409B-9A03-045CC12CFB1A}"/>
              </a:ext>
            </a:extLst>
          </p:cNvPr>
          <p:cNvSpPr>
            <a:spLocks noGrp="1"/>
          </p:cNvSpPr>
          <p:nvPr>
            <p:ph type="ctrTitle"/>
          </p:nvPr>
        </p:nvSpPr>
        <p:spPr>
          <a:xfrm>
            <a:off x="281539" y="236839"/>
            <a:ext cx="8631454" cy="1052946"/>
          </a:xfrm>
        </p:spPr>
        <p:txBody>
          <a:bodyPr anchor="ctr">
            <a:normAutofit/>
          </a:bodyPr>
          <a:lstStyle/>
          <a:p>
            <a:r>
              <a:rPr lang="en-US" dirty="0">
                <a:latin typeface="Comic Sans MS" panose="030F0702030302020204" pitchFamily="66" charset="0"/>
              </a:rPr>
              <a:t>Natural Selection</a:t>
            </a:r>
            <a:endParaRPr lang="en-GB" dirty="0">
              <a:latin typeface="Comic Sans MS" panose="030F0702030302020204" pitchFamily="66" charset="0"/>
            </a:endParaRPr>
          </a:p>
        </p:txBody>
      </p:sp>
      <p:sp>
        <p:nvSpPr>
          <p:cNvPr id="5" name="TextBox 4">
            <a:extLst>
              <a:ext uri="{FF2B5EF4-FFF2-40B4-BE49-F238E27FC236}">
                <a16:creationId xmlns:a16="http://schemas.microsoft.com/office/drawing/2014/main" id="{FF404D09-E159-4BBC-88D8-71D41E9EC433}"/>
              </a:ext>
            </a:extLst>
          </p:cNvPr>
          <p:cNvSpPr txBox="1"/>
          <p:nvPr/>
        </p:nvSpPr>
        <p:spPr>
          <a:xfrm>
            <a:off x="202130" y="1329854"/>
            <a:ext cx="8874493" cy="1261884"/>
          </a:xfrm>
          <a:prstGeom prst="rect">
            <a:avLst/>
          </a:prstGeom>
          <a:noFill/>
        </p:spPr>
        <p:txBody>
          <a:bodyPr wrap="square" rtlCol="0">
            <a:spAutoFit/>
          </a:bodyPr>
          <a:lstStyle/>
          <a:p>
            <a:r>
              <a:rPr lang="en-US" sz="2800" dirty="0">
                <a:solidFill>
                  <a:srgbClr val="0070C0"/>
                </a:solidFill>
                <a:latin typeface="Comic Sans MS" panose="030F0702030302020204" pitchFamily="66" charset="0"/>
              </a:rPr>
              <a:t>Learning objectives:</a:t>
            </a:r>
          </a:p>
          <a:p>
            <a:pPr marL="457200" indent="-457200">
              <a:buFont typeface="Arial" panose="020B0604020202020204" pitchFamily="34" charset="0"/>
              <a:buChar char="•"/>
            </a:pPr>
            <a:r>
              <a:rPr lang="en-US" sz="2400" dirty="0">
                <a:latin typeface="Comic Sans MS" panose="030F0702030302020204" pitchFamily="66" charset="0"/>
              </a:rPr>
              <a:t>Describe the process of natural selection</a:t>
            </a:r>
          </a:p>
          <a:p>
            <a:pPr marL="457200" indent="-457200">
              <a:buFont typeface="Arial" panose="020B0604020202020204" pitchFamily="34" charset="0"/>
              <a:buChar char="•"/>
            </a:pPr>
            <a:r>
              <a:rPr lang="en-US" sz="2400" dirty="0">
                <a:latin typeface="Comic Sans MS" panose="030F0702030302020204" pitchFamily="66" charset="0"/>
              </a:rPr>
              <a:t>Describe how organisms evolve over time</a:t>
            </a:r>
          </a:p>
        </p:txBody>
      </p:sp>
      <p:sp>
        <p:nvSpPr>
          <p:cNvPr id="6" name="TextBox 5">
            <a:extLst>
              <a:ext uri="{FF2B5EF4-FFF2-40B4-BE49-F238E27FC236}">
                <a16:creationId xmlns:a16="http://schemas.microsoft.com/office/drawing/2014/main" id="{98D0DE4B-358D-4137-B98A-12B26A92DA2F}"/>
              </a:ext>
            </a:extLst>
          </p:cNvPr>
          <p:cNvSpPr txBox="1"/>
          <p:nvPr/>
        </p:nvSpPr>
        <p:spPr>
          <a:xfrm>
            <a:off x="288757" y="2637542"/>
            <a:ext cx="8653112" cy="1661993"/>
          </a:xfrm>
          <a:prstGeom prst="rect">
            <a:avLst/>
          </a:prstGeom>
          <a:noFill/>
        </p:spPr>
        <p:txBody>
          <a:bodyPr wrap="square" rtlCol="0">
            <a:spAutoFit/>
          </a:bodyPr>
          <a:lstStyle/>
          <a:p>
            <a:pPr algn="ctr"/>
            <a:r>
              <a:rPr lang="en-GB" sz="3400" dirty="0">
                <a:solidFill>
                  <a:srgbClr val="0070C0"/>
                </a:solidFill>
                <a:latin typeface="Comic Sans MS" panose="030F0702030302020204" pitchFamily="66" charset="0"/>
              </a:rPr>
              <a:t>Starter: </a:t>
            </a:r>
            <a:r>
              <a:rPr lang="en-GB" sz="3400" dirty="0">
                <a:latin typeface="Comic Sans MS" panose="030F0702030302020204" pitchFamily="66" charset="0"/>
              </a:rPr>
              <a:t>How is genetic material inherited? Explain using key words: sperm cell, egg cell, chromosome, genes.</a:t>
            </a:r>
          </a:p>
        </p:txBody>
      </p:sp>
      <p:pic>
        <p:nvPicPr>
          <p:cNvPr id="3" name="Picture 4" descr="Sperium, Cum, Sperm, Winner, First">
            <a:extLst>
              <a:ext uri="{FF2B5EF4-FFF2-40B4-BE49-F238E27FC236}">
                <a16:creationId xmlns:a16="http://schemas.microsoft.com/office/drawing/2014/main" id="{BB26473F-215E-4281-815F-C7AE5CB827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2298" y="4552749"/>
            <a:ext cx="3183254" cy="212216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Rothschild Giraffe, Giraffe, Long Neck">
            <a:extLst>
              <a:ext uri="{FF2B5EF4-FFF2-40B4-BE49-F238E27FC236}">
                <a16:creationId xmlns:a16="http://schemas.microsoft.com/office/drawing/2014/main" id="{4A837D28-7557-4CA8-B807-9D2158BB9E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447" y="4510237"/>
            <a:ext cx="3333650" cy="222243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intage, Black And White, Old Fashioned">
            <a:extLst>
              <a:ext uri="{FF2B5EF4-FFF2-40B4-BE49-F238E27FC236}">
                <a16:creationId xmlns:a16="http://schemas.microsoft.com/office/drawing/2014/main" id="{A633B8E9-D38D-4760-ACE6-0F09C3E902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8671180">
            <a:off x="3576186" y="5084549"/>
            <a:ext cx="2242282" cy="1121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1382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91EA31-696D-483E-B6A3-9BFFE648B180}"/>
              </a:ext>
            </a:extLst>
          </p:cNvPr>
          <p:cNvSpPr/>
          <p:nvPr/>
        </p:nvSpPr>
        <p:spPr>
          <a:xfrm>
            <a:off x="163629" y="754569"/>
            <a:ext cx="8768616" cy="5647700"/>
          </a:xfrm>
          <a:prstGeom prst="rect">
            <a:avLst/>
          </a:prstGeom>
        </p:spPr>
        <p:txBody>
          <a:bodyPr wrap="square">
            <a:spAutoFit/>
          </a:bodyPr>
          <a:lstStyle/>
          <a:p>
            <a:pPr marL="457200" indent="-457200">
              <a:buAutoNum type="arabicPeriod"/>
            </a:pPr>
            <a:r>
              <a:rPr lang="en-US" sz="1900" dirty="0">
                <a:latin typeface="Comic Sans MS" panose="030F0702030302020204" pitchFamily="66" charset="0"/>
              </a:rPr>
              <a:t>Darwin travelled to the coast of South America and Australia on his voyage on HMS Beagle.</a:t>
            </a:r>
          </a:p>
          <a:p>
            <a:pPr marL="457200" indent="-457200">
              <a:buAutoNum type="arabicPeriod"/>
            </a:pPr>
            <a:r>
              <a:rPr lang="en-US" sz="1900" dirty="0">
                <a:latin typeface="Comic Sans MS" panose="030F0702030302020204" pitchFamily="66" charset="0"/>
              </a:rPr>
              <a:t>Darwin found around 15 different species of finch on the Galapagos islands.  </a:t>
            </a:r>
          </a:p>
          <a:p>
            <a:pPr marL="457200" indent="-457200">
              <a:buAutoNum type="arabicPeriod"/>
            </a:pPr>
            <a:r>
              <a:rPr lang="en-US" sz="1900" dirty="0">
                <a:latin typeface="Comic Sans MS" panose="030F0702030302020204" pitchFamily="66" charset="0"/>
              </a:rPr>
              <a:t>The beaks differed from finch to finch, Darwin concluded that this was due to the different food sources the finches had adapted to on the different islands in which they were found. </a:t>
            </a:r>
          </a:p>
          <a:p>
            <a:pPr marL="457200" indent="-457200">
              <a:buAutoNum type="arabicPeriod"/>
            </a:pPr>
            <a:r>
              <a:rPr lang="en-US" sz="1900" dirty="0">
                <a:latin typeface="Comic Sans MS" panose="030F0702030302020204" pitchFamily="66" charset="0"/>
              </a:rPr>
              <a:t>Prior to the industrial revolution, most of the trees were lighter coloured which meant the paler peppered moths were easily hidden from predators, but the darker peppered moths stood out and were eaten.</a:t>
            </a:r>
          </a:p>
          <a:p>
            <a:pPr marL="457200" indent="-457200">
              <a:buAutoNum type="arabicPeriod"/>
            </a:pPr>
            <a:r>
              <a:rPr lang="en-US" sz="1900" dirty="0">
                <a:latin typeface="Comic Sans MS" panose="030F0702030302020204" pitchFamily="66" charset="0"/>
              </a:rPr>
              <a:t>During the industrial revolution, black smoke and soot from factories covered the trees, making them appear black.  This meant that the darker peppered moths blended in, but the white peppered moths now stood out.  As the darker moths were now better adapted to their environment, they survived and reproduced to pass this characteristic wing colour down to the next generation. Over time this meant that the population of the darker peppered moth increased whilst the paler peppered moth population declined.</a:t>
            </a:r>
            <a:endParaRPr lang="en-GB" sz="1900" dirty="0">
              <a:latin typeface="Comic Sans MS" panose="030F0702030302020204" pitchFamily="66" charset="0"/>
            </a:endParaRPr>
          </a:p>
        </p:txBody>
      </p:sp>
      <p:sp>
        <p:nvSpPr>
          <p:cNvPr id="5" name="TextBox 4">
            <a:extLst>
              <a:ext uri="{FF2B5EF4-FFF2-40B4-BE49-F238E27FC236}">
                <a16:creationId xmlns:a16="http://schemas.microsoft.com/office/drawing/2014/main" id="{35616B5F-BF11-492E-BA5C-C849E30423B0}"/>
              </a:ext>
            </a:extLst>
          </p:cNvPr>
          <p:cNvSpPr txBox="1"/>
          <p:nvPr/>
        </p:nvSpPr>
        <p:spPr>
          <a:xfrm>
            <a:off x="115502" y="182881"/>
            <a:ext cx="4196615" cy="584775"/>
          </a:xfrm>
          <a:prstGeom prst="rect">
            <a:avLst/>
          </a:prstGeom>
          <a:noFill/>
        </p:spPr>
        <p:txBody>
          <a:bodyPr wrap="square" rtlCol="0">
            <a:spAutoFit/>
          </a:bodyPr>
          <a:lstStyle/>
          <a:p>
            <a:r>
              <a:rPr lang="en-US" sz="3200" dirty="0">
                <a:solidFill>
                  <a:srgbClr val="FF0000"/>
                </a:solidFill>
                <a:latin typeface="Comic Sans MS" panose="030F0702030302020204" pitchFamily="66" charset="0"/>
              </a:rPr>
              <a:t>Self-assessment:</a:t>
            </a:r>
            <a:endParaRPr lang="en-GB" sz="3200" dirty="0">
              <a:solidFill>
                <a:srgbClr val="FF0000"/>
              </a:solidFill>
              <a:latin typeface="Comic Sans MS" panose="030F0702030302020204" pitchFamily="66" charset="0"/>
            </a:endParaRPr>
          </a:p>
        </p:txBody>
      </p:sp>
      <p:pic>
        <p:nvPicPr>
          <p:cNvPr id="6" name="Picture 2" descr="Check, Check Mark, Red, Mark, Tick, Symbol, Choice">
            <a:extLst>
              <a:ext uri="{FF2B5EF4-FFF2-40B4-BE49-F238E27FC236}">
                <a16:creationId xmlns:a16="http://schemas.microsoft.com/office/drawing/2014/main" id="{15A8271E-306A-4643-858E-0466E3C936D3}"/>
              </a:ext>
            </a:extLst>
          </p:cNvPr>
          <p:cNvPicPr>
            <a:picLocks noChangeAspect="1" noChangeArrowheads="1"/>
          </p:cNvPicPr>
          <p:nvPr/>
        </p:nvPicPr>
        <p:blipFill>
          <a:blip r:embed="rId2" cstate="print"/>
          <a:srcRect/>
          <a:stretch>
            <a:fillRect/>
          </a:stretch>
        </p:blipFill>
        <p:spPr bwMode="auto">
          <a:xfrm>
            <a:off x="8080869" y="5698155"/>
            <a:ext cx="988421" cy="1029904"/>
          </a:xfrm>
          <a:prstGeom prst="rect">
            <a:avLst/>
          </a:prstGeom>
          <a:noFill/>
        </p:spPr>
      </p:pic>
    </p:spTree>
    <p:extLst>
      <p:ext uri="{BB962C8B-B14F-4D97-AF65-F5344CB8AC3E}">
        <p14:creationId xmlns:p14="http://schemas.microsoft.com/office/powerpoint/2010/main" val="93997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534400" cy="2308324"/>
          </a:xfrm>
          <a:prstGeom prst="rect">
            <a:avLst/>
          </a:prstGeom>
          <a:noFill/>
        </p:spPr>
        <p:txBody>
          <a:bodyPr wrap="square" rtlCol="0">
            <a:spAutoFit/>
          </a:bodyPr>
          <a:lstStyle/>
          <a:p>
            <a:pPr algn="ctr"/>
            <a:r>
              <a:rPr lang="en-GB" sz="3600" dirty="0">
                <a:solidFill>
                  <a:srgbClr val="0070C0"/>
                </a:solidFill>
                <a:latin typeface="Comic Sans MS" pitchFamily="66" charset="0"/>
              </a:rPr>
              <a:t>Plenary ~ </a:t>
            </a:r>
            <a:r>
              <a:rPr lang="en-GB" sz="3600" dirty="0">
                <a:latin typeface="Comic Sans MS" pitchFamily="66" charset="0"/>
              </a:rPr>
              <a:t>Write three quiz questions to test your peers on what you have learnt today! Make sure you know the answer </a:t>
            </a:r>
            <a:r>
              <a:rPr lang="en-GB" sz="3600" dirty="0">
                <a:latin typeface="Comic Sans MS" pitchFamily="66" charset="0"/>
                <a:sym typeface="Wingdings" pitchFamily="2" charset="2"/>
              </a:rPr>
              <a:t></a:t>
            </a:r>
            <a:endParaRPr lang="en-GB" sz="3600" dirty="0">
              <a:latin typeface="Comic Sans MS" pitchFamily="66" charset="0"/>
            </a:endParaRPr>
          </a:p>
        </p:txBody>
      </p:sp>
      <p:pic>
        <p:nvPicPr>
          <p:cNvPr id="11266" name="Picture 2" descr="Quiz, Question, Game, Test, Answer, Symbol">
            <a:extLst>
              <a:ext uri="{FF2B5EF4-FFF2-40B4-BE49-F238E27FC236}">
                <a16:creationId xmlns:a16="http://schemas.microsoft.com/office/drawing/2014/main" id="{081E3608-F7A5-4542-BCCF-03E2E2CD47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2091" y="2832377"/>
            <a:ext cx="4772233" cy="3211315"/>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Question, Quiz, Think, Thinking, Answer, Brain">
            <a:extLst>
              <a:ext uri="{FF2B5EF4-FFF2-40B4-BE49-F238E27FC236}">
                <a16:creationId xmlns:a16="http://schemas.microsoft.com/office/drawing/2014/main" id="{B7C40015-2193-4BFF-A080-4475279317E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0465"/>
          <a:stretch/>
        </p:blipFill>
        <p:spPr bwMode="auto">
          <a:xfrm>
            <a:off x="829340" y="2995251"/>
            <a:ext cx="3083442" cy="32585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EC9AB2-5B0C-4777-8CB1-1BE8A1406A5C}"/>
              </a:ext>
            </a:extLst>
          </p:cNvPr>
          <p:cNvPicPr>
            <a:picLocks noChangeAspect="1"/>
          </p:cNvPicPr>
          <p:nvPr/>
        </p:nvPicPr>
        <p:blipFill>
          <a:blip r:embed="rId2"/>
          <a:stretch>
            <a:fillRect/>
          </a:stretch>
        </p:blipFill>
        <p:spPr>
          <a:xfrm rot="16200000">
            <a:off x="-1251950" y="1594018"/>
            <a:ext cx="6887102" cy="3640862"/>
          </a:xfrm>
          <a:prstGeom prst="rect">
            <a:avLst/>
          </a:prstGeom>
        </p:spPr>
      </p:pic>
      <p:pic>
        <p:nvPicPr>
          <p:cNvPr id="5" name="Picture 4">
            <a:extLst>
              <a:ext uri="{FF2B5EF4-FFF2-40B4-BE49-F238E27FC236}">
                <a16:creationId xmlns:a16="http://schemas.microsoft.com/office/drawing/2014/main" id="{3D89425D-6188-4A06-9E61-7880A874EC10}"/>
              </a:ext>
            </a:extLst>
          </p:cNvPr>
          <p:cNvPicPr>
            <a:picLocks noChangeAspect="1"/>
          </p:cNvPicPr>
          <p:nvPr/>
        </p:nvPicPr>
        <p:blipFill>
          <a:blip r:embed="rId2"/>
          <a:stretch>
            <a:fillRect/>
          </a:stretch>
        </p:blipFill>
        <p:spPr>
          <a:xfrm rot="16200000">
            <a:off x="3193317" y="1594018"/>
            <a:ext cx="6887102" cy="3640862"/>
          </a:xfrm>
          <a:prstGeom prst="rect">
            <a:avLst/>
          </a:prstGeom>
        </p:spPr>
      </p:pic>
    </p:spTree>
    <p:extLst>
      <p:ext uri="{BB962C8B-B14F-4D97-AF65-F5344CB8AC3E}">
        <p14:creationId xmlns:p14="http://schemas.microsoft.com/office/powerpoint/2010/main" val="101261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DDC2FB1-0440-433F-9776-305105938EF7}"/>
              </a:ext>
            </a:extLst>
          </p:cNvPr>
          <p:cNvSpPr/>
          <p:nvPr/>
        </p:nvSpPr>
        <p:spPr>
          <a:xfrm>
            <a:off x="327259" y="1212783"/>
            <a:ext cx="8527983" cy="2011680"/>
          </a:xfrm>
          <a:prstGeom prst="roundRect">
            <a:avLst/>
          </a:prstGeom>
          <a:solidFill>
            <a:srgbClr val="E9FBFD"/>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DBCF7801-E16F-44E1-A761-C6F273E8233A}"/>
              </a:ext>
            </a:extLst>
          </p:cNvPr>
          <p:cNvSpPr txBox="1"/>
          <p:nvPr/>
        </p:nvSpPr>
        <p:spPr>
          <a:xfrm>
            <a:off x="115502" y="231006"/>
            <a:ext cx="6304547" cy="769441"/>
          </a:xfrm>
          <a:prstGeom prst="rect">
            <a:avLst/>
          </a:prstGeom>
          <a:noFill/>
        </p:spPr>
        <p:txBody>
          <a:bodyPr wrap="square" rtlCol="0">
            <a:spAutoFit/>
          </a:bodyPr>
          <a:lstStyle/>
          <a:p>
            <a:r>
              <a:rPr lang="en-US" sz="4400" dirty="0">
                <a:solidFill>
                  <a:srgbClr val="0070C0"/>
                </a:solidFill>
                <a:latin typeface="Comic Sans MS" panose="030F0702030302020204" pitchFamily="66" charset="0"/>
              </a:rPr>
              <a:t>What is evolution?</a:t>
            </a:r>
            <a:endParaRPr lang="en-GB" sz="4400" dirty="0">
              <a:solidFill>
                <a:srgbClr val="0070C0"/>
              </a:solidFill>
              <a:latin typeface="Comic Sans MS" panose="030F0702030302020204" pitchFamily="66" charset="0"/>
            </a:endParaRPr>
          </a:p>
        </p:txBody>
      </p:sp>
      <p:sp>
        <p:nvSpPr>
          <p:cNvPr id="5" name="TextBox 4">
            <a:extLst>
              <a:ext uri="{FF2B5EF4-FFF2-40B4-BE49-F238E27FC236}">
                <a16:creationId xmlns:a16="http://schemas.microsoft.com/office/drawing/2014/main" id="{1B1992BB-DA0F-4194-98D7-A25559D7C656}"/>
              </a:ext>
            </a:extLst>
          </p:cNvPr>
          <p:cNvSpPr txBox="1"/>
          <p:nvPr/>
        </p:nvSpPr>
        <p:spPr>
          <a:xfrm>
            <a:off x="385009" y="1260908"/>
            <a:ext cx="8296978" cy="1938992"/>
          </a:xfrm>
          <a:prstGeom prst="rect">
            <a:avLst/>
          </a:prstGeom>
          <a:noFill/>
        </p:spPr>
        <p:txBody>
          <a:bodyPr wrap="square" rtlCol="0">
            <a:spAutoFit/>
          </a:bodyPr>
          <a:lstStyle/>
          <a:p>
            <a:pPr algn="ctr"/>
            <a:r>
              <a:rPr lang="en-US" sz="4000" dirty="0">
                <a:solidFill>
                  <a:srgbClr val="0070C0"/>
                </a:solidFill>
                <a:latin typeface="Comic Sans MS" panose="030F0702030302020204" pitchFamily="66" charset="0"/>
              </a:rPr>
              <a:t>Think &gt; Pair &gt; Share: </a:t>
            </a:r>
            <a:r>
              <a:rPr lang="en-US" sz="4000" dirty="0">
                <a:latin typeface="Comic Sans MS" panose="030F0702030302020204" pitchFamily="66" charset="0"/>
              </a:rPr>
              <a:t>What do you think the definition of the term ‘evolution’ is?</a:t>
            </a:r>
            <a:endParaRPr lang="en-GB" sz="4000" dirty="0">
              <a:latin typeface="Comic Sans MS" panose="030F0702030302020204" pitchFamily="66" charset="0"/>
            </a:endParaRPr>
          </a:p>
        </p:txBody>
      </p:sp>
      <p:pic>
        <p:nvPicPr>
          <p:cNvPr id="2050" name="Picture 2" descr="Evolution, Walking, Charles Darwin">
            <a:extLst>
              <a:ext uri="{FF2B5EF4-FFF2-40B4-BE49-F238E27FC236}">
                <a16:creationId xmlns:a16="http://schemas.microsoft.com/office/drawing/2014/main" id="{9AA64EBE-0AD0-4D11-8252-2987CA58A5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551" y="3417170"/>
            <a:ext cx="5838825" cy="32385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inosaur, Lizard, Fossil, Old, Ancient">
            <a:extLst>
              <a:ext uri="{FF2B5EF4-FFF2-40B4-BE49-F238E27FC236}">
                <a16:creationId xmlns:a16="http://schemas.microsoft.com/office/drawing/2014/main" id="{2FFDCA49-2DB2-4975-A9CE-C178E89DC8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6509" y="3436420"/>
            <a:ext cx="2152650"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845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71DF96D-9865-4E64-8E3A-397642B71F20}"/>
              </a:ext>
            </a:extLst>
          </p:cNvPr>
          <p:cNvSpPr txBox="1"/>
          <p:nvPr/>
        </p:nvSpPr>
        <p:spPr>
          <a:xfrm>
            <a:off x="269507" y="279133"/>
            <a:ext cx="8662737" cy="1754326"/>
          </a:xfrm>
          <a:prstGeom prst="rect">
            <a:avLst/>
          </a:prstGeom>
          <a:noFill/>
        </p:spPr>
        <p:txBody>
          <a:bodyPr wrap="square" rtlCol="0">
            <a:spAutoFit/>
          </a:bodyPr>
          <a:lstStyle/>
          <a:p>
            <a:pPr algn="ctr"/>
            <a:r>
              <a:rPr lang="en-US" sz="3600" dirty="0">
                <a:solidFill>
                  <a:srgbClr val="0070C0"/>
                </a:solidFill>
                <a:latin typeface="Comic Sans MS" panose="030F0702030302020204" pitchFamily="66" charset="0"/>
              </a:rPr>
              <a:t>Evolution</a:t>
            </a:r>
            <a:r>
              <a:rPr lang="en-US" sz="3600" dirty="0">
                <a:latin typeface="Comic Sans MS" panose="030F0702030302020204" pitchFamily="66" charset="0"/>
              </a:rPr>
              <a:t> is the process by which organisms have gradually changed over time.  </a:t>
            </a:r>
          </a:p>
        </p:txBody>
      </p:sp>
      <p:sp>
        <p:nvSpPr>
          <p:cNvPr id="5" name="Rectangle 4">
            <a:extLst>
              <a:ext uri="{FF2B5EF4-FFF2-40B4-BE49-F238E27FC236}">
                <a16:creationId xmlns:a16="http://schemas.microsoft.com/office/drawing/2014/main" id="{5258CE60-E0A6-4AE9-85AB-5286FE2817BE}"/>
              </a:ext>
            </a:extLst>
          </p:cNvPr>
          <p:cNvSpPr/>
          <p:nvPr/>
        </p:nvSpPr>
        <p:spPr>
          <a:xfrm>
            <a:off x="351322" y="2199447"/>
            <a:ext cx="4509435" cy="4247317"/>
          </a:xfrm>
          <a:prstGeom prst="rect">
            <a:avLst/>
          </a:prstGeom>
        </p:spPr>
        <p:txBody>
          <a:bodyPr wrap="square">
            <a:spAutoFit/>
          </a:bodyPr>
          <a:lstStyle/>
          <a:p>
            <a:pPr algn="ctr"/>
            <a:r>
              <a:rPr lang="en-US" sz="3000" dirty="0">
                <a:latin typeface="Comic Sans MS" panose="030F0702030302020204" pitchFamily="66" charset="0"/>
              </a:rPr>
              <a:t>The fossil record provides the most evidence for evolution. Fossils are the remains, or traces, of plants or animals that lived many years ago. They have been preserved by natural processes.</a:t>
            </a:r>
            <a:endParaRPr lang="en-GB" sz="3000" dirty="0">
              <a:latin typeface="Comic Sans MS" panose="030F0702030302020204" pitchFamily="66" charset="0"/>
            </a:endParaRPr>
          </a:p>
        </p:txBody>
      </p:sp>
      <p:pic>
        <p:nvPicPr>
          <p:cNvPr id="6" name="Picture 4" descr="Dinosaur, Lizard, Fossil, Old, Ancient">
            <a:extLst>
              <a:ext uri="{FF2B5EF4-FFF2-40B4-BE49-F238E27FC236}">
                <a16:creationId xmlns:a16="http://schemas.microsoft.com/office/drawing/2014/main" id="{45514011-532C-4187-9E7C-C373DDF55C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528" t="6012" r="8753"/>
          <a:stretch/>
        </p:blipFill>
        <p:spPr bwMode="auto">
          <a:xfrm rot="16200000">
            <a:off x="6036597" y="1596239"/>
            <a:ext cx="1876927" cy="320832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Evolution, Walking, Charles Darwin">
            <a:extLst>
              <a:ext uri="{FF2B5EF4-FFF2-40B4-BE49-F238E27FC236}">
                <a16:creationId xmlns:a16="http://schemas.microsoft.com/office/drawing/2014/main" id="{7B689224-89B3-4A67-8BCB-6C9A90AFFF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1053" y="4523874"/>
            <a:ext cx="3704673" cy="2054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832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774" y="276726"/>
            <a:ext cx="6061275" cy="646331"/>
          </a:xfrm>
          <a:prstGeom prst="rect">
            <a:avLst/>
          </a:prstGeom>
        </p:spPr>
        <p:txBody>
          <a:bodyPr wrap="none">
            <a:spAutoFit/>
          </a:bodyPr>
          <a:lstStyle/>
          <a:p>
            <a:r>
              <a:rPr lang="en-GB" sz="3600" u="sng" dirty="0">
                <a:solidFill>
                  <a:srgbClr val="0070C0"/>
                </a:solidFill>
                <a:latin typeface="Comic Sans MS" pitchFamily="66" charset="0"/>
              </a:rPr>
              <a:t>So how are fossils formed?</a:t>
            </a:r>
          </a:p>
        </p:txBody>
      </p:sp>
      <p:sp>
        <p:nvSpPr>
          <p:cNvPr id="5" name="Rectangle 4"/>
          <p:cNvSpPr/>
          <p:nvPr/>
        </p:nvSpPr>
        <p:spPr>
          <a:xfrm>
            <a:off x="209350" y="1125354"/>
            <a:ext cx="4528932" cy="369332"/>
          </a:xfrm>
          <a:prstGeom prst="rect">
            <a:avLst/>
          </a:prstGeom>
        </p:spPr>
        <p:txBody>
          <a:bodyPr wrap="none">
            <a:spAutoFit/>
          </a:bodyPr>
          <a:lstStyle/>
          <a:p>
            <a:r>
              <a:rPr lang="en-GB" dirty="0">
                <a:hlinkClick r:id="rId2"/>
              </a:rPr>
              <a:t>http://www.bbc.co.uk/programmes/p00ckk6p</a:t>
            </a:r>
            <a:endParaRPr lang="en-GB" dirty="0"/>
          </a:p>
        </p:txBody>
      </p:sp>
      <p:sp>
        <p:nvSpPr>
          <p:cNvPr id="6" name="Rectangle 5"/>
          <p:cNvSpPr/>
          <p:nvPr/>
        </p:nvSpPr>
        <p:spPr>
          <a:xfrm>
            <a:off x="238225" y="1725328"/>
            <a:ext cx="8761396" cy="4832092"/>
          </a:xfrm>
          <a:prstGeom prst="rect">
            <a:avLst/>
          </a:prstGeom>
        </p:spPr>
        <p:txBody>
          <a:bodyPr wrap="square">
            <a:spAutoFit/>
          </a:bodyPr>
          <a:lstStyle/>
          <a:p>
            <a:r>
              <a:rPr lang="en-GB" sz="2800" dirty="0">
                <a:latin typeface="Comic Sans MS" pitchFamily="66" charset="0"/>
              </a:rPr>
              <a:t>1. Outline the stages involved in the fossilisation process.</a:t>
            </a:r>
          </a:p>
          <a:p>
            <a:endParaRPr lang="en-GB" sz="2800" dirty="0">
              <a:latin typeface="Comic Sans MS" pitchFamily="66" charset="0"/>
            </a:endParaRPr>
          </a:p>
          <a:p>
            <a:r>
              <a:rPr lang="en-GB" sz="2800" dirty="0">
                <a:latin typeface="Comic Sans MS" pitchFamily="66" charset="0"/>
              </a:rPr>
              <a:t>2. From this short video clip what was absent? Why could decay not take place?</a:t>
            </a:r>
          </a:p>
          <a:p>
            <a:endParaRPr lang="en-GB" sz="2800" dirty="0">
              <a:latin typeface="Comic Sans MS" pitchFamily="66" charset="0"/>
            </a:endParaRPr>
          </a:p>
          <a:p>
            <a:r>
              <a:rPr lang="en-GB" sz="2800" dirty="0">
                <a:latin typeface="Comic Sans MS" pitchFamily="66" charset="0"/>
              </a:rPr>
              <a:t>3. Why do you think there are there still ‘gaps’ in the fossil record?</a:t>
            </a:r>
          </a:p>
          <a:p>
            <a:endParaRPr lang="en-GB" sz="2800" dirty="0">
              <a:latin typeface="Comic Sans MS" pitchFamily="66" charset="0"/>
            </a:endParaRPr>
          </a:p>
          <a:p>
            <a:r>
              <a:rPr lang="en-GB" sz="2800" dirty="0">
                <a:latin typeface="Comic Sans MS" pitchFamily="66" charset="0"/>
              </a:rPr>
              <a:t>4. Why are there fewer fossils found early in Earth’s history?</a:t>
            </a:r>
          </a:p>
        </p:txBody>
      </p:sp>
      <p:pic>
        <p:nvPicPr>
          <p:cNvPr id="4098" name="Picture 2" descr="Ammonite, Fossil, Png">
            <a:extLst>
              <a:ext uri="{FF2B5EF4-FFF2-40B4-BE49-F238E27FC236}">
                <a16:creationId xmlns:a16="http://schemas.microsoft.com/office/drawing/2014/main" id="{1C2806B7-7E47-4C6A-965B-A8F1E1B9814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471" t="8316" r="13739" b="9653"/>
          <a:stretch/>
        </p:blipFill>
        <p:spPr bwMode="auto">
          <a:xfrm rot="11075150">
            <a:off x="7676342" y="257035"/>
            <a:ext cx="1252404" cy="13555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8225" y="1218398"/>
            <a:ext cx="8534400" cy="3785652"/>
          </a:xfrm>
          <a:prstGeom prst="rect">
            <a:avLst/>
          </a:prstGeom>
        </p:spPr>
        <p:txBody>
          <a:bodyPr wrap="square">
            <a:spAutoFit/>
          </a:bodyPr>
          <a:lstStyle/>
          <a:p>
            <a:r>
              <a:rPr lang="en-GB" sz="2400" dirty="0">
                <a:latin typeface="Comic Sans MS" pitchFamily="66" charset="0"/>
              </a:rPr>
              <a:t>1. Death &gt; Rapid burial &gt; Anoxic (low oxygen) environment &gt; Long period of time &gt; Rock replaces body tissues &gt; Fossil is formed &gt; Fossil is discovered</a:t>
            </a:r>
          </a:p>
          <a:p>
            <a:endParaRPr lang="en-GB" sz="2400" dirty="0">
              <a:latin typeface="Comic Sans MS" pitchFamily="66" charset="0"/>
            </a:endParaRPr>
          </a:p>
          <a:p>
            <a:r>
              <a:rPr lang="en-GB" sz="2400" dirty="0">
                <a:latin typeface="Comic Sans MS" pitchFamily="66" charset="0"/>
              </a:rPr>
              <a:t>2. No oxygen</a:t>
            </a:r>
          </a:p>
          <a:p>
            <a:endParaRPr lang="en-GB" sz="2400" dirty="0">
              <a:latin typeface="Comic Sans MS" pitchFamily="66" charset="0"/>
            </a:endParaRPr>
          </a:p>
          <a:p>
            <a:r>
              <a:rPr lang="en-GB" sz="2400" dirty="0">
                <a:latin typeface="Comic Sans MS" pitchFamily="66" charset="0"/>
              </a:rPr>
              <a:t>3. Not all individuals fossilise, not all fossils are found, fossils are often fragmented and broken</a:t>
            </a:r>
          </a:p>
          <a:p>
            <a:endParaRPr lang="en-GB" sz="2400" dirty="0">
              <a:latin typeface="Comic Sans MS" pitchFamily="66" charset="0"/>
            </a:endParaRPr>
          </a:p>
          <a:p>
            <a:r>
              <a:rPr lang="en-GB" sz="2400" dirty="0">
                <a:latin typeface="Comic Sans MS" pitchFamily="66" charset="0"/>
              </a:rPr>
              <a:t>4. Early organisms had no skeleton / hard tissues</a:t>
            </a:r>
          </a:p>
        </p:txBody>
      </p:sp>
      <p:sp>
        <p:nvSpPr>
          <p:cNvPr id="5" name="TextBox 4"/>
          <p:cNvSpPr txBox="1"/>
          <p:nvPr/>
        </p:nvSpPr>
        <p:spPr>
          <a:xfrm>
            <a:off x="152400" y="294373"/>
            <a:ext cx="5181600" cy="769441"/>
          </a:xfrm>
          <a:prstGeom prst="rect">
            <a:avLst/>
          </a:prstGeom>
          <a:noFill/>
        </p:spPr>
        <p:txBody>
          <a:bodyPr wrap="square" rtlCol="0">
            <a:spAutoFit/>
          </a:bodyPr>
          <a:lstStyle/>
          <a:p>
            <a:r>
              <a:rPr lang="en-GB" sz="4400" dirty="0">
                <a:solidFill>
                  <a:srgbClr val="FF0000"/>
                </a:solidFill>
                <a:latin typeface="Comic Sans MS" pitchFamily="66" charset="0"/>
              </a:rPr>
              <a:t>Self-assessment:</a:t>
            </a:r>
          </a:p>
        </p:txBody>
      </p:sp>
      <p:pic>
        <p:nvPicPr>
          <p:cNvPr id="13314" name="Picture 2" descr="Check, Check Mark, Red, Mark, Tick, Symbol, Choice"/>
          <p:cNvPicPr>
            <a:picLocks noChangeAspect="1" noChangeArrowheads="1"/>
          </p:cNvPicPr>
          <p:nvPr/>
        </p:nvPicPr>
        <p:blipFill>
          <a:blip r:embed="rId2" cstate="print"/>
          <a:srcRect/>
          <a:stretch>
            <a:fillRect/>
          </a:stretch>
        </p:blipFill>
        <p:spPr bwMode="auto">
          <a:xfrm>
            <a:off x="7315200" y="4953000"/>
            <a:ext cx="1316355" cy="1371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818345" cy="615553"/>
          </a:xfrm>
          <a:prstGeom prst="rect">
            <a:avLst/>
          </a:prstGeom>
          <a:noFill/>
        </p:spPr>
        <p:txBody>
          <a:bodyPr wrap="square" rtlCol="0">
            <a:spAutoFit/>
          </a:bodyPr>
          <a:lstStyle/>
          <a:p>
            <a:r>
              <a:rPr lang="en-GB" sz="3400" dirty="0">
                <a:latin typeface="Comic Sans MS" pitchFamily="66" charset="0"/>
              </a:rPr>
              <a:t>Survival of the fittest </a:t>
            </a:r>
            <a:r>
              <a:rPr lang="en-GB" sz="3400" dirty="0">
                <a:solidFill>
                  <a:srgbClr val="0070C0"/>
                </a:solidFill>
                <a:latin typeface="Comic Sans MS" pitchFamily="66" charset="0"/>
              </a:rPr>
              <a:t>– Natural Selection</a:t>
            </a:r>
          </a:p>
        </p:txBody>
      </p:sp>
      <p:sp>
        <p:nvSpPr>
          <p:cNvPr id="8" name="Right Arrow 7"/>
          <p:cNvSpPr/>
          <p:nvPr/>
        </p:nvSpPr>
        <p:spPr>
          <a:xfrm>
            <a:off x="2819400" y="1905000"/>
            <a:ext cx="609600" cy="381000"/>
          </a:xfrm>
          <a:prstGeom prst="rightArrow">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ight Arrow 8"/>
          <p:cNvSpPr/>
          <p:nvPr/>
        </p:nvSpPr>
        <p:spPr>
          <a:xfrm>
            <a:off x="5867400" y="1905000"/>
            <a:ext cx="609600" cy="381000"/>
          </a:xfrm>
          <a:prstGeom prst="rightArrow">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161222" y="3197993"/>
            <a:ext cx="2764857" cy="3416320"/>
          </a:xfrm>
          <a:prstGeom prst="rect">
            <a:avLst/>
          </a:prstGeom>
          <a:noFill/>
        </p:spPr>
        <p:txBody>
          <a:bodyPr wrap="square" rtlCol="0">
            <a:spAutoFit/>
          </a:bodyPr>
          <a:lstStyle/>
          <a:p>
            <a:pPr algn="ctr"/>
            <a:r>
              <a:rPr lang="en-GB" sz="2400" dirty="0"/>
              <a:t>Individual organisms within a particular species may show a wide range of characteristics.  This is known as variation and is caused by differences in genes.</a:t>
            </a:r>
          </a:p>
        </p:txBody>
      </p:sp>
      <p:sp>
        <p:nvSpPr>
          <p:cNvPr id="11" name="TextBox 10"/>
          <p:cNvSpPr txBox="1"/>
          <p:nvPr/>
        </p:nvSpPr>
        <p:spPr>
          <a:xfrm>
            <a:off x="3409749" y="3206817"/>
            <a:ext cx="2514600" cy="3416320"/>
          </a:xfrm>
          <a:prstGeom prst="rect">
            <a:avLst/>
          </a:prstGeom>
          <a:noFill/>
        </p:spPr>
        <p:txBody>
          <a:bodyPr wrap="square" rtlCol="0">
            <a:spAutoFit/>
          </a:bodyPr>
          <a:lstStyle/>
          <a:p>
            <a:pPr algn="ctr"/>
            <a:r>
              <a:rPr lang="en-GB" sz="2400" dirty="0"/>
              <a:t>Individuals with characteristics most suited to the environment are more likely to survive and reproduce.  Less well adapted organisms will die.</a:t>
            </a:r>
          </a:p>
        </p:txBody>
      </p:sp>
      <p:sp>
        <p:nvSpPr>
          <p:cNvPr id="12" name="TextBox 11"/>
          <p:cNvSpPr txBox="1"/>
          <p:nvPr/>
        </p:nvSpPr>
        <p:spPr>
          <a:xfrm>
            <a:off x="6505073" y="3206817"/>
            <a:ext cx="2438400" cy="2677656"/>
          </a:xfrm>
          <a:prstGeom prst="rect">
            <a:avLst/>
          </a:prstGeom>
          <a:noFill/>
        </p:spPr>
        <p:txBody>
          <a:bodyPr wrap="square" rtlCol="0">
            <a:spAutoFit/>
          </a:bodyPr>
          <a:lstStyle/>
          <a:p>
            <a:pPr algn="ctr"/>
            <a:r>
              <a:rPr lang="en-GB" sz="2400" dirty="0"/>
              <a:t>The genes that have enabled these individuals to survive are then passed on to the next generation.</a:t>
            </a:r>
          </a:p>
        </p:txBody>
      </p:sp>
      <p:pic>
        <p:nvPicPr>
          <p:cNvPr id="9218" name="Picture 2" descr="nature grass wilderness wildlife wild africa park mammal colorful fauna savanna giraffe national neck animals vertebrate african safari herbivore giraffidae"/>
          <p:cNvPicPr>
            <a:picLocks noChangeAspect="1" noChangeArrowheads="1"/>
          </p:cNvPicPr>
          <p:nvPr/>
        </p:nvPicPr>
        <p:blipFill>
          <a:blip r:embed="rId3" cstate="print"/>
          <a:srcRect l="8167" r="9651"/>
          <a:stretch>
            <a:fillRect/>
          </a:stretch>
        </p:blipFill>
        <p:spPr bwMode="auto">
          <a:xfrm>
            <a:off x="304800" y="999423"/>
            <a:ext cx="2362200" cy="1981200"/>
          </a:xfrm>
          <a:prstGeom prst="rect">
            <a:avLst/>
          </a:prstGeom>
          <a:noFill/>
        </p:spPr>
      </p:pic>
      <p:pic>
        <p:nvPicPr>
          <p:cNvPr id="9220" name="Picture 4" descr="nature prairie adventure female wildlife africa mammal national park fauna savanna wild animal giraffe savannah grassland animals vertebrate pair giraffes animal world safari paarhufer ecosystem males uganda giraffidae giraffa camelopardalis rothschildi rothschild giraffes murchison falls national park"/>
          <p:cNvPicPr>
            <a:picLocks noChangeAspect="1" noChangeArrowheads="1"/>
          </p:cNvPicPr>
          <p:nvPr/>
        </p:nvPicPr>
        <p:blipFill>
          <a:blip r:embed="rId4" cstate="print"/>
          <a:srcRect l="16129" t="7258" r="22581" b="12097"/>
          <a:stretch>
            <a:fillRect/>
          </a:stretch>
        </p:blipFill>
        <p:spPr bwMode="auto">
          <a:xfrm>
            <a:off x="3657600" y="990600"/>
            <a:ext cx="1954530" cy="2057400"/>
          </a:xfrm>
          <a:prstGeom prst="rect">
            <a:avLst/>
          </a:prstGeom>
          <a:noFill/>
        </p:spPr>
      </p:pic>
      <p:pic>
        <p:nvPicPr>
          <p:cNvPr id="9221" name="Picture 5"/>
          <p:cNvPicPr>
            <a:picLocks noChangeAspect="1" noChangeArrowheads="1"/>
          </p:cNvPicPr>
          <p:nvPr/>
        </p:nvPicPr>
        <p:blipFill>
          <a:blip r:embed="rId5" cstate="print"/>
          <a:srcRect/>
          <a:stretch>
            <a:fillRect/>
          </a:stretch>
        </p:blipFill>
        <p:spPr bwMode="auto">
          <a:xfrm>
            <a:off x="6477000" y="990600"/>
            <a:ext cx="2490787" cy="2076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ppt_x"/>
                                          </p:val>
                                        </p:tav>
                                        <p:tav tm="100000">
                                          <p:val>
                                            <p:strVal val="#ppt_x"/>
                                          </p:val>
                                        </p:tav>
                                      </p:tavLst>
                                    </p:anim>
                                    <p:anim calcmode="lin" valueType="num">
                                      <p:cBhvr additive="base">
                                        <p:cTn id="1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linds(horizontal)">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274" y="94648"/>
            <a:ext cx="8763000" cy="1292662"/>
          </a:xfrm>
          <a:prstGeom prst="rect">
            <a:avLst/>
          </a:prstGeom>
          <a:noFill/>
        </p:spPr>
        <p:txBody>
          <a:bodyPr wrap="square" rtlCol="0">
            <a:spAutoFit/>
          </a:bodyPr>
          <a:lstStyle/>
          <a:p>
            <a:r>
              <a:rPr lang="en-GB" sz="2600" b="1" dirty="0">
                <a:solidFill>
                  <a:srgbClr val="0070C0"/>
                </a:solidFill>
                <a:latin typeface="Comic Sans MS" pitchFamily="66" charset="0"/>
              </a:rPr>
              <a:t>Task: </a:t>
            </a:r>
            <a:r>
              <a:rPr lang="en-GB" sz="2600" dirty="0">
                <a:latin typeface="Comic Sans MS" pitchFamily="66" charset="0"/>
              </a:rPr>
              <a:t>Complete the cartoon strip, with a diagram of an organism of choice (or a made up one!) to demonstrate the process of natural selection:</a:t>
            </a:r>
          </a:p>
        </p:txBody>
      </p:sp>
      <p:sp>
        <p:nvSpPr>
          <p:cNvPr id="5" name="Rectangle 4"/>
          <p:cNvSpPr/>
          <p:nvPr/>
        </p:nvSpPr>
        <p:spPr>
          <a:xfrm>
            <a:off x="304800" y="2438400"/>
            <a:ext cx="2819400" cy="2362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3124200" y="2438400"/>
            <a:ext cx="2819400" cy="2362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5943600" y="2438400"/>
            <a:ext cx="2819400" cy="2362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304800" y="4800600"/>
            <a:ext cx="2819400" cy="1828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Individual organisms within a particular _______ may show a wide range of ________, this is caused by differences in their ____.</a:t>
            </a:r>
          </a:p>
        </p:txBody>
      </p:sp>
      <p:sp>
        <p:nvSpPr>
          <p:cNvPr id="9" name="Rectangle 8"/>
          <p:cNvSpPr/>
          <p:nvPr/>
        </p:nvSpPr>
        <p:spPr>
          <a:xfrm>
            <a:off x="3124200" y="4800600"/>
            <a:ext cx="2819400" cy="1828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Individuals with __________ better suited to the _________ are more likely to survive and _______ successfully.</a:t>
            </a:r>
          </a:p>
        </p:txBody>
      </p:sp>
      <p:sp>
        <p:nvSpPr>
          <p:cNvPr id="10" name="Rectangle 9"/>
          <p:cNvSpPr/>
          <p:nvPr/>
        </p:nvSpPr>
        <p:spPr>
          <a:xfrm>
            <a:off x="5943600" y="4800600"/>
            <a:ext cx="2819400" cy="1828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The _________ that have enabled these individuals to _______ are then passed on to the next ________.</a:t>
            </a:r>
          </a:p>
        </p:txBody>
      </p:sp>
      <p:sp>
        <p:nvSpPr>
          <p:cNvPr id="11" name="TextBox 10"/>
          <p:cNvSpPr txBox="1"/>
          <p:nvPr/>
        </p:nvSpPr>
        <p:spPr>
          <a:xfrm>
            <a:off x="0" y="1447800"/>
            <a:ext cx="9144000" cy="830997"/>
          </a:xfrm>
          <a:prstGeom prst="rect">
            <a:avLst/>
          </a:prstGeom>
          <a:solidFill>
            <a:srgbClr val="CCFFFF"/>
          </a:solidFill>
        </p:spPr>
        <p:txBody>
          <a:bodyPr wrap="square" rtlCol="0">
            <a:spAutoFit/>
          </a:bodyPr>
          <a:lstStyle/>
          <a:p>
            <a:pPr algn="ctr"/>
            <a:r>
              <a:rPr lang="en-GB" sz="2400" b="1" i="1" dirty="0"/>
              <a:t>Key Words: </a:t>
            </a:r>
            <a:r>
              <a:rPr lang="en-GB" sz="2400" i="1" dirty="0"/>
              <a:t>characteristics, alleles, variation, species, breed, survive, phenotype, generation, environment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143000"/>
            <a:ext cx="2819400" cy="1828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Individual organisms within a particular </a:t>
            </a:r>
            <a:r>
              <a:rPr lang="en-GB" sz="2000" dirty="0">
                <a:solidFill>
                  <a:srgbClr val="FF0000"/>
                </a:solidFill>
              </a:rPr>
              <a:t>species</a:t>
            </a:r>
            <a:r>
              <a:rPr lang="en-GB" sz="2000" dirty="0">
                <a:solidFill>
                  <a:schemeClr val="tx1"/>
                </a:solidFill>
              </a:rPr>
              <a:t> may show a wide range of </a:t>
            </a:r>
            <a:r>
              <a:rPr lang="en-GB" sz="2000" dirty="0">
                <a:solidFill>
                  <a:srgbClr val="FF0000"/>
                </a:solidFill>
              </a:rPr>
              <a:t>variation</a:t>
            </a:r>
            <a:r>
              <a:rPr lang="en-GB" sz="2000" dirty="0">
                <a:solidFill>
                  <a:schemeClr val="tx1"/>
                </a:solidFill>
              </a:rPr>
              <a:t>, this is caused by differences in their </a:t>
            </a:r>
            <a:r>
              <a:rPr lang="en-GB" sz="2000" dirty="0">
                <a:solidFill>
                  <a:srgbClr val="FF0000"/>
                </a:solidFill>
              </a:rPr>
              <a:t>genes</a:t>
            </a:r>
            <a:r>
              <a:rPr lang="en-GB" sz="2000" dirty="0">
                <a:solidFill>
                  <a:schemeClr val="tx1"/>
                </a:solidFill>
              </a:rPr>
              <a:t>.</a:t>
            </a:r>
          </a:p>
        </p:txBody>
      </p:sp>
      <p:sp>
        <p:nvSpPr>
          <p:cNvPr id="5" name="Rectangle 4"/>
          <p:cNvSpPr/>
          <p:nvPr/>
        </p:nvSpPr>
        <p:spPr>
          <a:xfrm>
            <a:off x="3200400" y="1143000"/>
            <a:ext cx="2819400" cy="1828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Individuals with </a:t>
            </a:r>
            <a:r>
              <a:rPr lang="en-GB" sz="2000" dirty="0">
                <a:solidFill>
                  <a:srgbClr val="FF0000"/>
                </a:solidFill>
              </a:rPr>
              <a:t>characteristics</a:t>
            </a:r>
            <a:r>
              <a:rPr lang="en-GB" sz="2000" dirty="0">
                <a:solidFill>
                  <a:schemeClr val="tx1"/>
                </a:solidFill>
              </a:rPr>
              <a:t> better suited to the </a:t>
            </a:r>
            <a:r>
              <a:rPr lang="en-GB" sz="2000" dirty="0">
                <a:solidFill>
                  <a:srgbClr val="FF0000"/>
                </a:solidFill>
              </a:rPr>
              <a:t>environment</a:t>
            </a:r>
            <a:r>
              <a:rPr lang="en-GB" sz="2000" dirty="0">
                <a:solidFill>
                  <a:schemeClr val="tx1"/>
                </a:solidFill>
              </a:rPr>
              <a:t> are more likely to survive and </a:t>
            </a:r>
            <a:r>
              <a:rPr lang="en-GB" sz="2000" dirty="0">
                <a:solidFill>
                  <a:srgbClr val="FF0000"/>
                </a:solidFill>
              </a:rPr>
              <a:t>reproduce</a:t>
            </a:r>
            <a:r>
              <a:rPr lang="en-GB" sz="2000" dirty="0">
                <a:solidFill>
                  <a:schemeClr val="tx1"/>
                </a:solidFill>
              </a:rPr>
              <a:t> successfully.</a:t>
            </a:r>
          </a:p>
        </p:txBody>
      </p:sp>
      <p:sp>
        <p:nvSpPr>
          <p:cNvPr id="6" name="Rectangle 5"/>
          <p:cNvSpPr/>
          <p:nvPr/>
        </p:nvSpPr>
        <p:spPr>
          <a:xfrm>
            <a:off x="6019800" y="1143000"/>
            <a:ext cx="2819400" cy="1828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The </a:t>
            </a:r>
            <a:r>
              <a:rPr lang="en-GB" sz="2000" dirty="0">
                <a:solidFill>
                  <a:srgbClr val="FF0000"/>
                </a:solidFill>
              </a:rPr>
              <a:t>characteristics</a:t>
            </a:r>
            <a:r>
              <a:rPr lang="en-GB" sz="2000" dirty="0">
                <a:solidFill>
                  <a:schemeClr val="tx1"/>
                </a:solidFill>
              </a:rPr>
              <a:t> that have enabled these individuals to </a:t>
            </a:r>
            <a:r>
              <a:rPr lang="en-GB" sz="2000" dirty="0">
                <a:solidFill>
                  <a:srgbClr val="FF0000"/>
                </a:solidFill>
              </a:rPr>
              <a:t>survive</a:t>
            </a:r>
            <a:r>
              <a:rPr lang="en-GB" sz="2000" dirty="0">
                <a:solidFill>
                  <a:schemeClr val="tx1"/>
                </a:solidFill>
              </a:rPr>
              <a:t> are then passed on to the next </a:t>
            </a:r>
            <a:r>
              <a:rPr lang="en-GB" sz="2000" dirty="0">
                <a:solidFill>
                  <a:srgbClr val="FF0000"/>
                </a:solidFill>
              </a:rPr>
              <a:t>generation</a:t>
            </a:r>
            <a:r>
              <a:rPr lang="en-GB" sz="2000" dirty="0">
                <a:solidFill>
                  <a:schemeClr val="tx1"/>
                </a:solidFill>
              </a:rPr>
              <a:t>.</a:t>
            </a:r>
          </a:p>
        </p:txBody>
      </p:sp>
      <p:sp>
        <p:nvSpPr>
          <p:cNvPr id="7" name="TextBox 6"/>
          <p:cNvSpPr txBox="1"/>
          <p:nvPr/>
        </p:nvSpPr>
        <p:spPr>
          <a:xfrm>
            <a:off x="228600" y="228600"/>
            <a:ext cx="3962400" cy="646331"/>
          </a:xfrm>
          <a:prstGeom prst="rect">
            <a:avLst/>
          </a:prstGeom>
          <a:noFill/>
        </p:spPr>
        <p:txBody>
          <a:bodyPr wrap="square" rtlCol="0">
            <a:spAutoFit/>
          </a:bodyPr>
          <a:lstStyle/>
          <a:p>
            <a:r>
              <a:rPr lang="en-GB" sz="3600" dirty="0">
                <a:solidFill>
                  <a:srgbClr val="FF0000"/>
                </a:solidFill>
                <a:latin typeface="Comic Sans MS" pitchFamily="66" charset="0"/>
              </a:rPr>
              <a:t>Self-assessment:</a:t>
            </a:r>
          </a:p>
        </p:txBody>
      </p:sp>
      <p:pic>
        <p:nvPicPr>
          <p:cNvPr id="9" name="Picture 2" descr="Check, Check Mark, Red, Mark, Tick, Symbol, Choice"/>
          <p:cNvPicPr>
            <a:picLocks noChangeAspect="1" noChangeArrowheads="1"/>
          </p:cNvPicPr>
          <p:nvPr/>
        </p:nvPicPr>
        <p:blipFill>
          <a:blip r:embed="rId2" cstate="print"/>
          <a:srcRect/>
          <a:stretch>
            <a:fillRect/>
          </a:stretch>
        </p:blipFill>
        <p:spPr bwMode="auto">
          <a:xfrm>
            <a:off x="7543800" y="3352800"/>
            <a:ext cx="1410969" cy="147018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82ECCC-B84D-4D3F-9888-782341029561}"/>
              </a:ext>
            </a:extLst>
          </p:cNvPr>
          <p:cNvSpPr txBox="1"/>
          <p:nvPr/>
        </p:nvSpPr>
        <p:spPr>
          <a:xfrm>
            <a:off x="163629" y="240632"/>
            <a:ext cx="8816742" cy="646331"/>
          </a:xfrm>
          <a:prstGeom prst="rect">
            <a:avLst/>
          </a:prstGeom>
          <a:noFill/>
        </p:spPr>
        <p:txBody>
          <a:bodyPr wrap="square" rtlCol="0">
            <a:spAutoFit/>
          </a:bodyPr>
          <a:lstStyle/>
          <a:p>
            <a:pPr algn="ctr"/>
            <a:r>
              <a:rPr lang="en-US" sz="3600" dirty="0">
                <a:solidFill>
                  <a:srgbClr val="0070C0"/>
                </a:solidFill>
                <a:latin typeface="Comic Sans MS" panose="030F0702030302020204" pitchFamily="66" charset="0"/>
              </a:rPr>
              <a:t>Examples of Natural Selection in Action</a:t>
            </a:r>
            <a:endParaRPr lang="en-GB" sz="3600" dirty="0">
              <a:solidFill>
                <a:srgbClr val="0070C0"/>
              </a:solidFill>
              <a:latin typeface="Comic Sans MS" panose="030F0702030302020204" pitchFamily="66" charset="0"/>
            </a:endParaRPr>
          </a:p>
        </p:txBody>
      </p:sp>
      <p:sp>
        <p:nvSpPr>
          <p:cNvPr id="5" name="TextBox 4">
            <a:extLst>
              <a:ext uri="{FF2B5EF4-FFF2-40B4-BE49-F238E27FC236}">
                <a16:creationId xmlns:a16="http://schemas.microsoft.com/office/drawing/2014/main" id="{998C53C3-DF4C-4F31-9947-3E7030740D7B}"/>
              </a:ext>
            </a:extLst>
          </p:cNvPr>
          <p:cNvSpPr txBox="1"/>
          <p:nvPr/>
        </p:nvSpPr>
        <p:spPr>
          <a:xfrm>
            <a:off x="211756" y="1106904"/>
            <a:ext cx="8633861" cy="4570482"/>
          </a:xfrm>
          <a:prstGeom prst="rect">
            <a:avLst/>
          </a:prstGeom>
          <a:noFill/>
        </p:spPr>
        <p:txBody>
          <a:bodyPr wrap="square" rtlCol="0">
            <a:spAutoFit/>
          </a:bodyPr>
          <a:lstStyle/>
          <a:p>
            <a:r>
              <a:rPr lang="en-US" sz="2500" dirty="0">
                <a:solidFill>
                  <a:srgbClr val="0070C0"/>
                </a:solidFill>
                <a:latin typeface="Comic Sans MS" panose="030F0702030302020204" pitchFamily="66" charset="0"/>
              </a:rPr>
              <a:t>Task: </a:t>
            </a:r>
            <a:r>
              <a:rPr lang="en-US" sz="2500" dirty="0">
                <a:latin typeface="Comic Sans MS" panose="030F0702030302020204" pitchFamily="66" charset="0"/>
              </a:rPr>
              <a:t>Watch the video and answer the following questions:</a:t>
            </a:r>
          </a:p>
          <a:p>
            <a:endParaRPr lang="en-US" sz="1600" dirty="0">
              <a:latin typeface="Comic Sans MS" panose="030F0702030302020204" pitchFamily="66" charset="0"/>
            </a:endParaRPr>
          </a:p>
          <a:p>
            <a:pPr marL="457200" indent="-457200">
              <a:buAutoNum type="arabicPeriod"/>
            </a:pPr>
            <a:r>
              <a:rPr lang="en-US" sz="2500" dirty="0">
                <a:latin typeface="Comic Sans MS" panose="030F0702030302020204" pitchFamily="66" charset="0"/>
              </a:rPr>
              <a:t>Where did Darwin travel to, on the HMS Beagle?</a:t>
            </a:r>
          </a:p>
          <a:p>
            <a:pPr marL="457200" indent="-457200">
              <a:buAutoNum type="arabicPeriod"/>
            </a:pPr>
            <a:r>
              <a:rPr lang="en-US" sz="2500" dirty="0">
                <a:latin typeface="Comic Sans MS" panose="030F0702030302020204" pitchFamily="66" charset="0"/>
              </a:rPr>
              <a:t>How many different species of finch did Darwin study when he was on the Galapagos Islands?</a:t>
            </a:r>
          </a:p>
          <a:p>
            <a:pPr marL="457200" indent="-457200">
              <a:buAutoNum type="arabicPeriod"/>
            </a:pPr>
            <a:r>
              <a:rPr lang="en-US" sz="2500" dirty="0">
                <a:latin typeface="Comic Sans MS" panose="030F0702030302020204" pitchFamily="66" charset="0"/>
              </a:rPr>
              <a:t>What was different about the finches he found? How did Darwin explain these differences?</a:t>
            </a:r>
          </a:p>
          <a:p>
            <a:pPr marL="457200" indent="-457200">
              <a:buAutoNum type="arabicPeriod"/>
            </a:pPr>
            <a:r>
              <a:rPr lang="en-US" sz="2500" dirty="0">
                <a:latin typeface="Comic Sans MS" panose="030F0702030302020204" pitchFamily="66" charset="0"/>
              </a:rPr>
              <a:t>Prior to the industrial revolution, which type of peppered moths were more easily eaten?</a:t>
            </a:r>
          </a:p>
          <a:p>
            <a:pPr marL="457200" indent="-457200">
              <a:buAutoNum type="arabicPeriod"/>
            </a:pPr>
            <a:r>
              <a:rPr lang="en-US" sz="2500" dirty="0">
                <a:latin typeface="Comic Sans MS" panose="030F0702030302020204" pitchFamily="66" charset="0"/>
              </a:rPr>
              <a:t>Explain how, and why, this changed during the industrial revolution.</a:t>
            </a:r>
            <a:endParaRPr lang="en-GB" sz="2500" dirty="0">
              <a:latin typeface="Comic Sans MS" panose="030F0702030302020204" pitchFamily="66" charset="0"/>
            </a:endParaRPr>
          </a:p>
        </p:txBody>
      </p:sp>
      <p:pic>
        <p:nvPicPr>
          <p:cNvPr id="6" name="Picture 4" descr="Vintage, Black And White, Old Fashioned">
            <a:extLst>
              <a:ext uri="{FF2B5EF4-FFF2-40B4-BE49-F238E27FC236}">
                <a16:creationId xmlns:a16="http://schemas.microsoft.com/office/drawing/2014/main" id="{45645D32-5BEB-41D8-AB2C-BB2482678D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8671180">
            <a:off x="6840572" y="5105620"/>
            <a:ext cx="2513054" cy="1415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0110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87E40B7BE40447878EAE91306EB914" ma:contentTypeVersion="3" ma:contentTypeDescription="Create a new document." ma:contentTypeScope="" ma:versionID="fe72bccc741046af90487527e394a497">
  <xsd:schema xmlns:xsd="http://www.w3.org/2001/XMLSchema" xmlns:xs="http://www.w3.org/2001/XMLSchema" xmlns:p="http://schemas.microsoft.com/office/2006/metadata/properties" xmlns:ns2="d296abfb-16c7-422c-bf55-7f7bb10bff50" targetNamespace="http://schemas.microsoft.com/office/2006/metadata/properties" ma:root="true" ma:fieldsID="16f56b878bc2373f87bd81e6cc722402" ns2:_="">
    <xsd:import namespace="d296abfb-16c7-422c-bf55-7f7bb10bff50"/>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96abfb-16c7-422c-bf55-7f7bb10bff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22B9EA-CE89-43FB-AC5F-58EE852431F9}"/>
</file>

<file path=customXml/itemProps2.xml><?xml version="1.0" encoding="utf-8"?>
<ds:datastoreItem xmlns:ds="http://schemas.openxmlformats.org/officeDocument/2006/customXml" ds:itemID="{C05A8DF6-5F8C-4E54-9EA6-0E804B38A1AF}"/>
</file>

<file path=customXml/itemProps3.xml><?xml version="1.0" encoding="utf-8"?>
<ds:datastoreItem xmlns:ds="http://schemas.openxmlformats.org/officeDocument/2006/customXml" ds:itemID="{28FCF0EE-D9E3-4BEB-96A2-7767F293DA06}"/>
</file>

<file path=docProps/app.xml><?xml version="1.0" encoding="utf-8"?>
<Properties xmlns="http://schemas.openxmlformats.org/officeDocument/2006/extended-properties" xmlns:vt="http://schemas.openxmlformats.org/officeDocument/2006/docPropsVTypes">
  <Template>Office Theme</Template>
  <TotalTime>0</TotalTime>
  <Words>831</Words>
  <Application>Microsoft Office PowerPoint</Application>
  <PresentationFormat>On-screen Show (4:3)</PresentationFormat>
  <Paragraphs>56</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Comic Sans MS</vt:lpstr>
      <vt:lpstr>Office Theme</vt:lpstr>
      <vt:lpstr>Natural Selection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Selection</dc:title>
  <dc:creator>Matt Holden</dc:creator>
  <cp:lastModifiedBy>Matt Holden</cp:lastModifiedBy>
  <cp:revision>1</cp:revision>
  <dcterms:created xsi:type="dcterms:W3CDTF">2020-08-27T17:25:56Z</dcterms:created>
  <dcterms:modified xsi:type="dcterms:W3CDTF">2020-08-27T17:26:15Z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0x0101002B87E40B7BE40447878EAE91306EB914</vt:lpwstr>
  </property>
</Properties>
</file>