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85" r:id="rId2"/>
    <p:sldId id="318" r:id="rId3"/>
    <p:sldId id="256" r:id="rId4"/>
    <p:sldId id="319" r:id="rId5"/>
    <p:sldId id="320" r:id="rId6"/>
    <p:sldId id="321" r:id="rId7"/>
    <p:sldId id="322" r:id="rId8"/>
    <p:sldId id="323" r:id="rId9"/>
    <p:sldId id="324" r:id="rId10"/>
    <p:sldId id="326" r:id="rId11"/>
    <p:sldId id="325" r:id="rId12"/>
    <p:sldId id="330" r:id="rId13"/>
    <p:sldId id="328" r:id="rId14"/>
    <p:sldId id="33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B556E0"/>
    <a:srgbClr val="0070C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281" autoAdjust="0"/>
  </p:normalViewPr>
  <p:slideViewPr>
    <p:cSldViewPr>
      <p:cViewPr varScale="1">
        <p:scale>
          <a:sx n="104" d="100"/>
          <a:sy n="104" d="100"/>
        </p:scale>
        <p:origin x="144" y="4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06A6-3454-40FD-A3D8-F039C44CDB3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10D6-F18C-4CE3-ACF1-ED4CF1B0A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902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28086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10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9970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62047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1365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So 160 in denary is A3 in hexadecimal</a:t>
            </a:r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6986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So 210 in denary is D2 in hexadecimal</a:t>
            </a:r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33438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31650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8311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9172"/>
            <a:ext cx="9144000" cy="1102519"/>
          </a:xfrm>
          <a:solidFill>
            <a:schemeClr val="bg1"/>
          </a:solidFill>
        </p:spPr>
        <p:txBody>
          <a:bodyPr>
            <a:noAutofit/>
          </a:bodyPr>
          <a:lstStyle>
            <a:lvl1pPr algn="ctr">
              <a:defRPr sz="8000" b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Candy Square BTN Striped" panose="020B0704010102040306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8646"/>
            <a:ext cx="9144000" cy="901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92191"/>
            <a:ext cx="9144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Add specification number here</a:t>
            </a:r>
          </a:p>
        </p:txBody>
      </p:sp>
    </p:spTree>
    <p:extLst>
      <p:ext uri="{BB962C8B-B14F-4D97-AF65-F5344CB8AC3E}">
        <p14:creationId xmlns:p14="http://schemas.microsoft.com/office/powerpoint/2010/main" val="5277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4659982"/>
            <a:ext cx="4499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b="1" dirty="0" smtClean="0">
                <a:solidFill>
                  <a:srgbClr val="B556E0"/>
                </a:solidFill>
              </a:rPr>
              <a:t>Good</a:t>
            </a:r>
            <a:r>
              <a:rPr lang="en-GB" sz="1400" dirty="0" smtClean="0">
                <a:solidFill>
                  <a:srgbClr val="B556E0"/>
                </a:solidFill>
              </a:rPr>
              <a:t> – Convert whole numbers (0-255) into 2-digit hexadecimal numbers and vice versa.</a:t>
            </a:r>
            <a:endParaRPr lang="en-GB" sz="1400" dirty="0">
              <a:solidFill>
                <a:srgbClr val="B556E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90093"/>
            <a:ext cx="9144000" cy="461665"/>
            <a:chOff x="0" y="4690093"/>
            <a:chExt cx="9144000" cy="461665"/>
          </a:xfrm>
        </p:grpSpPr>
        <p:cxnSp>
          <p:nvCxnSpPr>
            <p:cNvPr id="5" name="Straight Connector 4"/>
            <p:cNvCxnSpPr/>
            <p:nvPr userDrawn="1"/>
          </p:nvCxnSpPr>
          <p:spPr>
            <a:xfrm>
              <a:off x="0" y="4690093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4690093"/>
              <a:ext cx="0" cy="4616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 userDrawn="1"/>
        </p:nvSpPr>
        <p:spPr>
          <a:xfrm>
            <a:off x="4572001" y="4659982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400" b="1" dirty="0" smtClean="0">
                <a:solidFill>
                  <a:srgbClr val="00B050"/>
                </a:solidFill>
              </a:rPr>
              <a:t>Outstanding</a:t>
            </a:r>
            <a:r>
              <a:rPr lang="en-GB" sz="1400" dirty="0" smtClean="0">
                <a:solidFill>
                  <a:srgbClr val="00B050"/>
                </a:solidFill>
              </a:rPr>
              <a:t> – Explain the use of hexadecimal numbers to represent binary numbers. 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-1"/>
            <a:ext cx="9144000" cy="6400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19999" y="71113"/>
            <a:ext cx="9144000" cy="484413"/>
          </a:xfrm>
          <a:noFill/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28383" y="187035"/>
            <a:ext cx="1095617" cy="273844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E0CEF087-38EA-436E-A704-8C4195E9F122}" type="datetime1">
              <a:rPr lang="en-GB" smtClean="0"/>
              <a:pPr/>
              <a:t>09/04/2019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D19BD-7837-4A96-8068-59BD5BFD070A}" type="datetime1">
              <a:rPr lang="en-GB" smtClean="0"/>
              <a:t>09/04/2019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07504" y="771525"/>
            <a:ext cx="4384228" cy="39604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652268" y="771525"/>
            <a:ext cx="4384228" cy="39604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solidFill>
            <a:srgbClr val="0070C0"/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36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735547"/>
            <a:ext cx="8640960" cy="3859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8384" y="4803998"/>
            <a:ext cx="10081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95D19BD-7837-4A96-8068-59BD5BFD070A}" type="datetime1">
              <a:rPr lang="en-GB" smtClean="0"/>
              <a:t>09/04/2019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2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ndy Square BTN Striped" panose="020B070401010204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735546"/>
            <a:ext cx="8352928" cy="3924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Convert these numbers into the Binary / Denary equivalents and add the binary numbers below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3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lang="en-GB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09/04/2019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Whiteboard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1794"/>
              </p:ext>
            </p:extLst>
          </p:nvPr>
        </p:nvGraphicFramePr>
        <p:xfrm>
          <a:off x="2051720" y="1491630"/>
          <a:ext cx="5257713" cy="1193342"/>
        </p:xfrm>
        <a:graphic>
          <a:graphicData uri="http://schemas.openxmlformats.org/drawingml/2006/table">
            <a:tbl>
              <a:tblPr firstRow="1" bandRow="1"/>
              <a:tblGrid>
                <a:gridCol w="170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8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671">
                <a:tc>
                  <a:txBody>
                    <a:bodyPr/>
                    <a:lstStyle/>
                    <a:p>
                      <a:r>
                        <a:rPr kumimoji="0" lang="en-GB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/>
                          <a:sym typeface="Arial"/>
                          <a:rtl val="0"/>
                        </a:rPr>
                        <a:t>41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671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1010101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852478"/>
              </p:ext>
            </p:extLst>
          </p:nvPr>
        </p:nvGraphicFramePr>
        <p:xfrm>
          <a:off x="3203848" y="2855197"/>
          <a:ext cx="1745512" cy="1737360"/>
        </p:xfrm>
        <a:graphic>
          <a:graphicData uri="http://schemas.openxmlformats.org/drawingml/2006/table">
            <a:tbl>
              <a:tblPr firstRow="1" bandRow="1"/>
              <a:tblGrid>
                <a:gridCol w="1745512">
                  <a:extLst>
                    <a:ext uri="{9D8B030D-6E8A-4147-A177-3AD203B41FA5}">
                      <a16:colId xmlns:a16="http://schemas.microsoft.com/office/drawing/2014/main" val="2154449708"/>
                    </a:ext>
                  </a:extLst>
                </a:gridCol>
              </a:tblGrid>
              <a:tr h="1292093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010111             </a:t>
                      </a:r>
                    </a:p>
                    <a:p>
                      <a:r>
                        <a:rPr lang="en-GB" sz="3600" dirty="0" smtClean="0"/>
                        <a:t>001110</a:t>
                      </a:r>
                    </a:p>
                    <a:p>
                      <a:endParaRPr lang="en-GB" sz="3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303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9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331640" y="782468"/>
            <a:ext cx="6718950" cy="356084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2250" b="1" i="1" dirty="0">
                <a:latin typeface="Ubuntu"/>
                <a:ea typeface="Ubuntu"/>
                <a:cs typeface="Ubuntu"/>
                <a:sym typeface="Ubuntu"/>
              </a:rPr>
              <a:t>Step 1:</a:t>
            </a:r>
            <a:r>
              <a:rPr lang="en-US" sz="2250" dirty="0">
                <a:latin typeface="Ubuntu"/>
                <a:ea typeface="Ubuntu"/>
                <a:cs typeface="Ubuntu"/>
                <a:sym typeface="Ubuntu"/>
              </a:rPr>
              <a:t> Convert the denary number to binary</a:t>
            </a:r>
          </a:p>
          <a:p>
            <a:endParaRPr sz="3900" dirty="0">
              <a:latin typeface="Ubuntu"/>
              <a:ea typeface="Ubuntu"/>
              <a:cs typeface="Ubuntu"/>
              <a:sym typeface="Ubuntu"/>
            </a:endParaRPr>
          </a:p>
          <a:p>
            <a:r>
              <a:rPr lang="en-US" sz="2250" b="1" i="1" dirty="0">
                <a:latin typeface="Ubuntu"/>
                <a:ea typeface="Ubuntu"/>
                <a:cs typeface="Ubuntu"/>
                <a:sym typeface="Ubuntu"/>
              </a:rPr>
              <a:t>Step 2: </a:t>
            </a:r>
            <a:r>
              <a:rPr lang="en-US" sz="2250" dirty="0">
                <a:latin typeface="Ubuntu"/>
                <a:ea typeface="Ubuntu"/>
                <a:cs typeface="Ubuntu"/>
                <a:sym typeface="Ubuntu"/>
              </a:rPr>
              <a:t>Split the binary number into 4 bit sections</a:t>
            </a:r>
          </a:p>
          <a:p>
            <a:endParaRPr sz="3900" dirty="0">
              <a:latin typeface="Ubuntu"/>
              <a:ea typeface="Ubuntu"/>
              <a:cs typeface="Ubuntu"/>
              <a:sym typeface="Ubuntu"/>
            </a:endParaRPr>
          </a:p>
          <a:p>
            <a:r>
              <a:rPr lang="en-US" sz="2250" b="1" i="1" dirty="0">
                <a:latin typeface="Ubuntu"/>
                <a:ea typeface="Ubuntu"/>
                <a:cs typeface="Ubuntu"/>
                <a:sym typeface="Ubuntu"/>
              </a:rPr>
              <a:t>Step 3:</a:t>
            </a:r>
            <a:r>
              <a:rPr lang="en-US" sz="2250" dirty="0">
                <a:latin typeface="Ubuntu"/>
                <a:ea typeface="Ubuntu"/>
                <a:cs typeface="Ubuntu"/>
                <a:sym typeface="Ubuntu"/>
              </a:rPr>
              <a:t> Convert each 4 bit section back to denary</a:t>
            </a:r>
          </a:p>
          <a:p>
            <a:endParaRPr sz="3900" dirty="0">
              <a:latin typeface="Ubuntu"/>
              <a:ea typeface="Ubuntu"/>
              <a:cs typeface="Ubuntu"/>
              <a:sym typeface="Ubuntu"/>
            </a:endParaRPr>
          </a:p>
          <a:p>
            <a:r>
              <a:rPr lang="en-US" sz="2250" b="1" i="1" dirty="0">
                <a:latin typeface="Ubuntu"/>
                <a:ea typeface="Ubuntu"/>
                <a:cs typeface="Ubuntu"/>
                <a:sym typeface="Ubuntu"/>
              </a:rPr>
              <a:t>Step 4: </a:t>
            </a:r>
            <a:r>
              <a:rPr lang="en-US" sz="2250" dirty="0">
                <a:latin typeface="Ubuntu"/>
                <a:ea typeface="Ubuntu"/>
                <a:cs typeface="Ubuntu"/>
                <a:sym typeface="Ubuntu"/>
              </a:rPr>
              <a:t>Convert the two denary numbers to hex</a:t>
            </a:r>
          </a:p>
        </p:txBody>
      </p:sp>
      <p:graphicFrame>
        <p:nvGraphicFramePr>
          <p:cNvPr id="97" name="Shape 97"/>
          <p:cNvGraphicFramePr/>
          <p:nvPr>
            <p:extLst>
              <p:ext uri="{D42A27DB-BD31-4B8C-83A1-F6EECF244321}">
                <p14:modId xmlns:p14="http://schemas.microsoft.com/office/powerpoint/2010/main" val="872589555"/>
              </p:ext>
            </p:extLst>
          </p:nvPr>
        </p:nvGraphicFramePr>
        <p:xfrm>
          <a:off x="1703535" y="1225431"/>
          <a:ext cx="5429248" cy="54859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128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64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32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9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8" name="Shape 98"/>
          <p:cNvGraphicFramePr/>
          <p:nvPr>
            <p:extLst>
              <p:ext uri="{D42A27DB-BD31-4B8C-83A1-F6EECF244321}">
                <p14:modId xmlns:p14="http://schemas.microsoft.com/office/powerpoint/2010/main" val="3158229876"/>
              </p:ext>
            </p:extLst>
          </p:nvPr>
        </p:nvGraphicFramePr>
        <p:xfrm>
          <a:off x="4576728" y="2141724"/>
          <a:ext cx="2714624" cy="54859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9" name="Shape 99"/>
          <p:cNvGraphicFramePr/>
          <p:nvPr>
            <p:extLst>
              <p:ext uri="{D42A27DB-BD31-4B8C-83A1-F6EECF244321}">
                <p14:modId xmlns:p14="http://schemas.microsoft.com/office/powerpoint/2010/main" val="2379455018"/>
              </p:ext>
            </p:extLst>
          </p:nvPr>
        </p:nvGraphicFramePr>
        <p:xfrm>
          <a:off x="1475656" y="2141724"/>
          <a:ext cx="2714624" cy="54859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0" name="Shape 100"/>
          <p:cNvGraphicFramePr/>
          <p:nvPr>
            <p:extLst>
              <p:ext uri="{D42A27DB-BD31-4B8C-83A1-F6EECF244321}">
                <p14:modId xmlns:p14="http://schemas.microsoft.com/office/powerpoint/2010/main" val="3323683353"/>
              </p:ext>
            </p:extLst>
          </p:nvPr>
        </p:nvGraphicFramePr>
        <p:xfrm>
          <a:off x="2493632" y="3218443"/>
          <a:ext cx="678656" cy="2742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13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1" name="Shape 101"/>
          <p:cNvGraphicFramePr/>
          <p:nvPr>
            <p:extLst>
              <p:ext uri="{D42A27DB-BD31-4B8C-83A1-F6EECF244321}">
                <p14:modId xmlns:p14="http://schemas.microsoft.com/office/powerpoint/2010/main" val="3684107306"/>
              </p:ext>
            </p:extLst>
          </p:nvPr>
        </p:nvGraphicFramePr>
        <p:xfrm>
          <a:off x="5391529" y="3218443"/>
          <a:ext cx="678656" cy="2742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2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2" name="Shape 102"/>
          <p:cNvGraphicFramePr/>
          <p:nvPr>
            <p:extLst>
              <p:ext uri="{D42A27DB-BD31-4B8C-83A1-F6EECF244321}">
                <p14:modId xmlns:p14="http://schemas.microsoft.com/office/powerpoint/2010/main" val="56208762"/>
              </p:ext>
            </p:extLst>
          </p:nvPr>
        </p:nvGraphicFramePr>
        <p:xfrm>
          <a:off x="4511348" y="4241668"/>
          <a:ext cx="678656" cy="2742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2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3" name="Shape 103"/>
          <p:cNvGraphicFramePr/>
          <p:nvPr>
            <p:extLst>
              <p:ext uri="{D42A27DB-BD31-4B8C-83A1-F6EECF244321}">
                <p14:modId xmlns:p14="http://schemas.microsoft.com/office/powerpoint/2010/main" val="1655513708"/>
              </p:ext>
            </p:extLst>
          </p:nvPr>
        </p:nvGraphicFramePr>
        <p:xfrm>
          <a:off x="3641873" y="4241668"/>
          <a:ext cx="678656" cy="2742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2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/>
                        <a:t>D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between </a:t>
            </a:r>
            <a:r>
              <a:rPr lang="en-US" dirty="0" smtClean="0"/>
              <a:t>Hexadecimal </a:t>
            </a:r>
            <a:r>
              <a:rPr lang="en-US" dirty="0"/>
              <a:t>and D</a:t>
            </a:r>
            <a:r>
              <a:rPr lang="en-US" dirty="0" smtClean="0"/>
              <a:t>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3562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Practice </a:t>
            </a:r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1521" y="699542"/>
            <a:ext cx="8640960" cy="3859076"/>
          </a:xfrm>
        </p:spPr>
        <p:txBody>
          <a:bodyPr/>
          <a:lstStyle/>
          <a:p>
            <a:r>
              <a:rPr lang="en-GB" dirty="0"/>
              <a:t>K Drive</a:t>
            </a:r>
          </a:p>
          <a:p>
            <a:r>
              <a:rPr lang="en-GB" dirty="0"/>
              <a:t>Computing</a:t>
            </a:r>
          </a:p>
          <a:p>
            <a:r>
              <a:rPr lang="en-GB" dirty="0"/>
              <a:t>Computer Science 9-1</a:t>
            </a:r>
          </a:p>
          <a:p>
            <a:r>
              <a:rPr lang="en-GB" dirty="0"/>
              <a:t>Unit 12 - Data representation</a:t>
            </a:r>
          </a:p>
          <a:p>
            <a:pPr marL="0" indent="0">
              <a:buNone/>
            </a:pPr>
            <a:r>
              <a:rPr lang="en-GB" dirty="0" smtClean="0"/>
              <a:t>		</a:t>
            </a:r>
            <a:r>
              <a:rPr lang="en-GB" dirty="0" smtClean="0">
                <a:solidFill>
                  <a:srgbClr val="FF0000"/>
                </a:solidFill>
              </a:rPr>
              <a:t>Hexadecimal </a:t>
            </a:r>
            <a:r>
              <a:rPr lang="en-GB" dirty="0">
                <a:solidFill>
                  <a:srgbClr val="FF0000"/>
                </a:solidFill>
              </a:rPr>
              <a:t>Numbers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16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/>
        </p:nvSpPr>
        <p:spPr>
          <a:xfrm>
            <a:off x="1323019" y="563644"/>
            <a:ext cx="5529150" cy="45000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endParaRPr lang="en-US" sz="2700" b="1" dirty="0"/>
          </a:p>
        </p:txBody>
      </p:sp>
      <p:sp>
        <p:nvSpPr>
          <p:cNvPr id="29" name="Shape 29"/>
          <p:cNvSpPr txBox="1"/>
          <p:nvPr/>
        </p:nvSpPr>
        <p:spPr>
          <a:xfrm>
            <a:off x="1671413" y="699411"/>
            <a:ext cx="5801174" cy="383849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t" anchorCtr="0">
            <a:noAutofit/>
          </a:bodyPr>
          <a:lstStyle/>
          <a:p>
            <a:pPr>
              <a:buClr>
                <a:schemeClr val="dk1"/>
              </a:buClr>
              <a:buSzPct val="30555"/>
            </a:pPr>
            <a:r>
              <a:rPr lang="en-US" sz="2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A8 = </a:t>
            </a:r>
          </a:p>
          <a:p>
            <a:pPr>
              <a:buClr>
                <a:schemeClr val="dk1"/>
              </a:buClr>
              <a:buSzPct val="30555"/>
            </a:pPr>
            <a:endParaRPr lang="en-US" sz="27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endParaRPr lang="en-US" sz="27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endParaRPr lang="en-US" sz="27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x 16 = 10 x 16 = 160</a:t>
            </a:r>
          </a:p>
          <a:p>
            <a:pPr>
              <a:buClr>
                <a:schemeClr val="dk1"/>
              </a:buClr>
              <a:buSzPct val="30555"/>
            </a:pPr>
            <a:r>
              <a:rPr lang="en-US" sz="2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8 x 1    = 8</a:t>
            </a:r>
          </a:p>
          <a:p>
            <a:pPr>
              <a:buClr>
                <a:schemeClr val="dk1"/>
              </a:buClr>
              <a:buSzPct val="30555"/>
            </a:pPr>
            <a:endParaRPr lang="en-US" sz="27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160 + 8 = </a:t>
            </a:r>
            <a:r>
              <a:rPr lang="en-US" sz="27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168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16025"/>
              </p:ext>
            </p:extLst>
          </p:nvPr>
        </p:nvGraphicFramePr>
        <p:xfrm>
          <a:off x="2987824" y="1048057"/>
          <a:ext cx="2532460" cy="960120"/>
        </p:xfrm>
        <a:graphic>
          <a:graphicData uri="http://schemas.openxmlformats.org/drawingml/2006/table">
            <a:tbl>
              <a:tblPr firstRow="1" bandRow="1"/>
              <a:tblGrid>
                <a:gridCol w="1266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16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1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A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8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88078"/>
            <a:ext cx="9144000" cy="484413"/>
          </a:xfrm>
        </p:spPr>
        <p:txBody>
          <a:bodyPr>
            <a:normAutofit/>
          </a:bodyPr>
          <a:lstStyle/>
          <a:p>
            <a:r>
              <a:rPr lang="en-US" dirty="0"/>
              <a:t>Convert Hex to </a:t>
            </a:r>
            <a:r>
              <a:rPr lang="en-US" dirty="0" smtClean="0"/>
              <a:t>Denary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5640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/>
        </p:nvSpPr>
        <p:spPr>
          <a:xfrm>
            <a:off x="683568" y="699542"/>
            <a:ext cx="7920880" cy="33104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t" anchorCtr="0">
            <a:noAutofit/>
          </a:bodyPr>
          <a:lstStyle/>
          <a:p>
            <a:endParaRPr lang="en-US" sz="27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What is the number 15 in hexadecimal?		</a:t>
            </a:r>
            <a:r>
              <a:rPr lang="en-US" sz="2700" b="1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[1]</a:t>
            </a:r>
          </a:p>
          <a:p>
            <a:pPr>
              <a:buClr>
                <a:schemeClr val="dk1"/>
              </a:buClr>
              <a:buSzPct val="30555"/>
            </a:pPr>
            <a:endParaRPr lang="en-US" sz="2700" b="1" dirty="0" smtClean="0">
              <a:solidFill>
                <a:schemeClr val="dk1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What is the number 9 in hexadecimal?			</a:t>
            </a:r>
            <a:r>
              <a:rPr lang="en-US" sz="2700" b="1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[1]</a:t>
            </a:r>
          </a:p>
          <a:p>
            <a:pPr>
              <a:buClr>
                <a:schemeClr val="dk1"/>
              </a:buClr>
              <a:buSzPct val="30555"/>
            </a:pPr>
            <a:endParaRPr lang="en-US" sz="2700" b="1" dirty="0">
              <a:solidFill>
                <a:schemeClr val="dk1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dirty="0">
                <a:latin typeface="+mj-lt"/>
                <a:ea typeface="Times New Roman"/>
                <a:cs typeface="Times New Roman"/>
                <a:sym typeface="Times New Roman"/>
              </a:rPr>
              <a:t>Why do people prefer hexadecimal to binary?		</a:t>
            </a:r>
            <a:r>
              <a:rPr lang="en-US" sz="2700" b="1" dirty="0">
                <a:latin typeface="+mj-lt"/>
                <a:ea typeface="Times New Roman"/>
                <a:cs typeface="Times New Roman"/>
                <a:sym typeface="Times New Roman"/>
              </a:rPr>
              <a:t>[3]</a:t>
            </a:r>
          </a:p>
          <a:p>
            <a:pPr>
              <a:buClr>
                <a:schemeClr val="dk1"/>
              </a:buClr>
              <a:buSzPct val="30555"/>
            </a:pPr>
            <a:endParaRPr lang="en-US" sz="2700" b="1" dirty="0" smtClean="0">
              <a:solidFill>
                <a:schemeClr val="dk1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 algn="r"/>
            <a:endParaRPr sz="27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644"/>
            <a:ext cx="9144000" cy="484413"/>
          </a:xfrm>
        </p:spPr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40334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/>
        </p:nvSpPr>
        <p:spPr>
          <a:xfrm>
            <a:off x="683568" y="699542"/>
            <a:ext cx="7920880" cy="33104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t" anchorCtr="0">
            <a:noAutofit/>
          </a:bodyPr>
          <a:lstStyle/>
          <a:p>
            <a:endParaRPr lang="en-US" sz="2700" b="1" dirty="0" smtClean="0">
              <a:latin typeface="+mj-lt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What is the number 15 in hexadecimal?		</a:t>
            </a:r>
            <a:r>
              <a:rPr lang="en-US" sz="2700" b="1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[1]</a:t>
            </a: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  <a:sym typeface="Times New Roman"/>
              </a:rPr>
              <a:t>F</a:t>
            </a: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What is the number 9 in hexadecimal?			</a:t>
            </a:r>
            <a:r>
              <a:rPr lang="en-US" sz="2700" b="1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[1]</a:t>
            </a: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  <a:sym typeface="Times New Roman"/>
              </a:rPr>
              <a:t>9</a:t>
            </a:r>
            <a:endParaRPr lang="en-US" sz="2700" dirty="0">
              <a:solidFill>
                <a:srgbClr val="FF0000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ct val="30555"/>
            </a:pPr>
            <a:r>
              <a:rPr lang="en-US" sz="2700" dirty="0">
                <a:latin typeface="+mj-lt"/>
                <a:ea typeface="Times New Roman"/>
                <a:cs typeface="Times New Roman"/>
                <a:sym typeface="Times New Roman"/>
              </a:rPr>
              <a:t>Why do people prefer hexadecimal to binary?		</a:t>
            </a:r>
            <a:r>
              <a:rPr lang="en-US" sz="2700" b="1" dirty="0">
                <a:latin typeface="+mj-lt"/>
                <a:ea typeface="Times New Roman"/>
                <a:cs typeface="Times New Roman"/>
                <a:sym typeface="Times New Roman"/>
              </a:rPr>
              <a:t>[3]</a:t>
            </a:r>
          </a:p>
          <a:p>
            <a:pPr>
              <a:buClr>
                <a:schemeClr val="dk1"/>
              </a:buClr>
              <a:buSzPct val="30555"/>
            </a:pPr>
            <a:r>
              <a:rPr lang="en-US" sz="2700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  <a:sym typeface="Times New Roman"/>
              </a:rPr>
              <a:t>It’s </a:t>
            </a:r>
            <a:r>
              <a:rPr lang="en-US" sz="2700" dirty="0">
                <a:solidFill>
                  <a:srgbClr val="FF0000"/>
                </a:solidFill>
                <a:latin typeface="+mj-lt"/>
                <a:ea typeface="Times New Roman"/>
                <a:cs typeface="Times New Roman"/>
                <a:sym typeface="Times New Roman"/>
              </a:rPr>
              <a:t>shorter, more memorable and can easily be converted into binary if necessary.</a:t>
            </a:r>
          </a:p>
          <a:p>
            <a:pPr>
              <a:buClr>
                <a:schemeClr val="dk1"/>
              </a:buClr>
              <a:buSzPct val="30555"/>
            </a:pPr>
            <a:endParaRPr lang="en-US" sz="2700" b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r"/>
            <a:endParaRPr sz="27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644"/>
            <a:ext cx="9144000" cy="484413"/>
          </a:xfrm>
        </p:spPr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2745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735546"/>
            <a:ext cx="8352928" cy="3924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Convert these numbers into the Binary / Denary equivalents and add the binary numbers below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3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lang="en-GB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09/04/2019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Whiteboard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72080"/>
              </p:ext>
            </p:extLst>
          </p:nvPr>
        </p:nvGraphicFramePr>
        <p:xfrm>
          <a:off x="2051720" y="1491630"/>
          <a:ext cx="5257713" cy="1193342"/>
        </p:xfrm>
        <a:graphic>
          <a:graphicData uri="http://schemas.openxmlformats.org/drawingml/2006/table">
            <a:tbl>
              <a:tblPr firstRow="1" bandRow="1"/>
              <a:tblGrid>
                <a:gridCol w="170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8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671">
                <a:tc>
                  <a:txBody>
                    <a:bodyPr/>
                    <a:lstStyle/>
                    <a:p>
                      <a:r>
                        <a:rPr kumimoji="0" lang="en-GB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/>
                          <a:sym typeface="Arial"/>
                          <a:rtl val="0"/>
                        </a:rPr>
                        <a:t>41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rgbClr val="00B050"/>
                          </a:solidFill>
                          <a:ea typeface="+mn-ea"/>
                        </a:rPr>
                        <a:t>00101001</a:t>
                      </a:r>
                      <a:endParaRPr lang="en-GB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671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rgbClr val="00B050"/>
                          </a:solidFill>
                          <a:ea typeface="+mn-ea"/>
                        </a:rPr>
                        <a:t>85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1010101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09024"/>
              </p:ext>
            </p:extLst>
          </p:nvPr>
        </p:nvGraphicFramePr>
        <p:xfrm>
          <a:off x="3203848" y="2855197"/>
          <a:ext cx="1745512" cy="1737360"/>
        </p:xfrm>
        <a:graphic>
          <a:graphicData uri="http://schemas.openxmlformats.org/drawingml/2006/table">
            <a:tbl>
              <a:tblPr firstRow="1" bandRow="1"/>
              <a:tblGrid>
                <a:gridCol w="1745512">
                  <a:extLst>
                    <a:ext uri="{9D8B030D-6E8A-4147-A177-3AD203B41FA5}">
                      <a16:colId xmlns:a16="http://schemas.microsoft.com/office/drawing/2014/main" val="2154449708"/>
                    </a:ext>
                  </a:extLst>
                </a:gridCol>
              </a:tblGrid>
              <a:tr h="1292093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010111             </a:t>
                      </a:r>
                    </a:p>
                    <a:p>
                      <a:r>
                        <a:rPr lang="en-GB" sz="3600" dirty="0" smtClean="0"/>
                        <a:t>001110</a:t>
                      </a:r>
                    </a:p>
                    <a:p>
                      <a:r>
                        <a:rPr lang="en-GB" sz="3600" dirty="0" smtClean="0">
                          <a:solidFill>
                            <a:srgbClr val="00B050"/>
                          </a:solidFill>
                        </a:rPr>
                        <a:t>100101</a:t>
                      </a:r>
                      <a:endParaRPr lang="en-GB" sz="3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30332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71800" y="3795886"/>
            <a:ext cx="201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           1   1   1   1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1170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13588"/>
            <a:ext cx="9144000" cy="1102519"/>
          </a:xfrm>
        </p:spPr>
        <p:txBody>
          <a:bodyPr/>
          <a:lstStyle/>
          <a:p>
            <a:r>
              <a:rPr lang="en-GB" sz="4400" dirty="0"/>
              <a:t>Unit </a:t>
            </a:r>
            <a:r>
              <a:rPr lang="en-GB" sz="4400" dirty="0" smtClean="0"/>
              <a:t>12</a:t>
            </a: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 smtClean="0"/>
              <a:t>Data Representation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5726"/>
            <a:ext cx="9144000" cy="2088232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Lesson </a:t>
            </a:r>
            <a:r>
              <a:rPr lang="en-GB" b="1" dirty="0" smtClean="0"/>
              <a:t>3</a:t>
            </a:r>
            <a:endParaRPr lang="en-GB" b="1" dirty="0"/>
          </a:p>
          <a:p>
            <a:pPr algn="l"/>
            <a:r>
              <a:rPr lang="en-GB" sz="2900" b="1" u="sng" dirty="0" smtClean="0">
                <a:solidFill>
                  <a:srgbClr val="B556E0"/>
                </a:solidFill>
              </a:rPr>
              <a:t>Good</a:t>
            </a:r>
            <a:r>
              <a:rPr lang="en-GB" sz="2900" dirty="0">
                <a:solidFill>
                  <a:srgbClr val="B556E0"/>
                </a:solidFill>
              </a:rPr>
              <a:t> </a:t>
            </a:r>
            <a:r>
              <a:rPr lang="en-GB" sz="2900" dirty="0" smtClean="0">
                <a:solidFill>
                  <a:srgbClr val="B556E0"/>
                </a:solidFill>
              </a:rPr>
              <a:t>– Convert </a:t>
            </a:r>
            <a:r>
              <a:rPr lang="en-GB" sz="2900" dirty="0">
                <a:solidFill>
                  <a:srgbClr val="B556E0"/>
                </a:solidFill>
              </a:rPr>
              <a:t>positive denary whole numbers </a:t>
            </a:r>
            <a:r>
              <a:rPr lang="en-GB" sz="2900" dirty="0" smtClean="0">
                <a:solidFill>
                  <a:srgbClr val="B556E0"/>
                </a:solidFill>
              </a:rPr>
              <a:t>(</a:t>
            </a:r>
            <a:r>
              <a:rPr lang="en-GB" sz="2900" dirty="0">
                <a:solidFill>
                  <a:srgbClr val="B556E0"/>
                </a:solidFill>
              </a:rPr>
              <a:t>0-255) into 2-digit hexadecimal numbers and vice versa.</a:t>
            </a:r>
          </a:p>
          <a:p>
            <a:pPr algn="l"/>
            <a:r>
              <a:rPr lang="en-GB" sz="2900" b="1" u="sng" dirty="0" smtClean="0">
                <a:solidFill>
                  <a:srgbClr val="00B050"/>
                </a:solidFill>
              </a:rPr>
              <a:t>Outstanding</a:t>
            </a:r>
            <a:r>
              <a:rPr lang="en-GB" sz="2900" dirty="0" smtClean="0">
                <a:solidFill>
                  <a:srgbClr val="00B050"/>
                </a:solidFill>
              </a:rPr>
              <a:t> </a:t>
            </a:r>
            <a:r>
              <a:rPr lang="en-GB" sz="2900" dirty="0">
                <a:solidFill>
                  <a:srgbClr val="00B050"/>
                </a:solidFill>
              </a:rPr>
              <a:t>– </a:t>
            </a:r>
            <a:r>
              <a:rPr lang="en-GB" sz="2900" dirty="0" smtClean="0">
                <a:solidFill>
                  <a:srgbClr val="00B050"/>
                </a:solidFill>
              </a:rPr>
              <a:t>Explain </a:t>
            </a:r>
            <a:r>
              <a:rPr lang="en-GB" sz="2900" dirty="0">
                <a:solidFill>
                  <a:srgbClr val="00B050"/>
                </a:solidFill>
              </a:rPr>
              <a:t>the use of hexadecimal numbers to represent binary numbers.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4457700"/>
            <a:ext cx="9144000" cy="685800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Hexadecimal – Base 16 number system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Binary numbers shown on a moni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5" r="19565"/>
          <a:stretch/>
        </p:blipFill>
        <p:spPr bwMode="auto">
          <a:xfrm>
            <a:off x="7020272" y="86747"/>
            <a:ext cx="2016224" cy="177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Hexadecimal is a </a:t>
            </a:r>
            <a:r>
              <a:rPr lang="en-GB" b="1" dirty="0">
                <a:latin typeface="Ubuntu"/>
                <a:ea typeface="Ubuntu"/>
                <a:cs typeface="Ubuntu"/>
                <a:sym typeface="Ubuntu"/>
              </a:rPr>
              <a:t>base 16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number system.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It uses 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sixteen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symbols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to represent numbers instead of the ten used in </a:t>
            </a:r>
            <a:r>
              <a:rPr lang="en-GB" dirty="0" smtClean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denary</a:t>
            </a:r>
            <a:r>
              <a:rPr lang="en-GB" dirty="0" smtClean="0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(0,1,2,3,4,5,6,7,8,9)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or the two used in </a:t>
            </a:r>
            <a:r>
              <a:rPr lang="en-GB" dirty="0">
                <a:solidFill>
                  <a:srgbClr val="00B0F0"/>
                </a:solidFill>
                <a:latin typeface="Ubuntu"/>
                <a:ea typeface="Ubuntu"/>
                <a:cs typeface="Ubuntu"/>
                <a:sym typeface="Ubuntu"/>
              </a:rPr>
              <a:t>binary (0,1)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.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Hex uses the numbers 0-9 and letters A-F (0,1,2,3,4,5,6,7,8,9,A,B,C,D,E,F).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Hexadecimal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09/04/2019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735547"/>
            <a:ext cx="8640960" cy="133214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Hex numbers are used a lot in computing because they are </a:t>
            </a:r>
            <a:r>
              <a:rPr lang="en-US" b="1" dirty="0">
                <a:latin typeface="Ubuntu"/>
                <a:ea typeface="Ubuntu"/>
                <a:cs typeface="Ubuntu"/>
                <a:sym typeface="Ubuntu"/>
              </a:rPr>
              <a:t>shorter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and </a:t>
            </a:r>
            <a:r>
              <a:rPr lang="en-US" b="1" dirty="0">
                <a:latin typeface="Ubuntu"/>
                <a:ea typeface="Ubuntu"/>
                <a:cs typeface="Ubuntu"/>
                <a:sym typeface="Ubuntu"/>
              </a:rPr>
              <a:t>more memorable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than binary numbers. But can be </a:t>
            </a:r>
            <a:r>
              <a:rPr lang="en-US" b="1" dirty="0">
                <a:latin typeface="Ubuntu"/>
                <a:ea typeface="Ubuntu"/>
                <a:cs typeface="Ubuntu"/>
                <a:sym typeface="Ubuntu"/>
              </a:rPr>
              <a:t>easily converted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into binary when necessary.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09/04/2019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39552" y="2571750"/>
            <a:ext cx="2069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36666"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You’ve probably seen hex used to represent </a:t>
            </a:r>
            <a:r>
              <a:rPr lang="en-US" dirty="0" err="1">
                <a:latin typeface="Ubuntu"/>
                <a:ea typeface="Ubuntu"/>
                <a:cs typeface="Ubuntu"/>
                <a:sym typeface="Ubuntu"/>
              </a:rPr>
              <a:t>colour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codes in HTML.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946174"/>
            <a:ext cx="3987050" cy="261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3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/>
        </p:nvSpPr>
        <p:spPr>
          <a:xfrm>
            <a:off x="1021275" y="705712"/>
            <a:ext cx="7217775" cy="5559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endParaRPr lang="en-US" sz="2700" b="1" dirty="0"/>
          </a:p>
        </p:txBody>
      </p:sp>
      <p:sp>
        <p:nvSpPr>
          <p:cNvPr id="53" name="Shape 53"/>
          <p:cNvSpPr txBox="1"/>
          <p:nvPr/>
        </p:nvSpPr>
        <p:spPr>
          <a:xfrm>
            <a:off x="1369801" y="1079944"/>
            <a:ext cx="6520724" cy="118709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endParaRPr lang="en-US" sz="2250" dirty="0">
              <a:latin typeface="Ubuntu"/>
              <a:ea typeface="Ubuntu"/>
              <a:cs typeface="Ubuntu"/>
              <a:sym typeface="Ubuntu"/>
            </a:endParaRPr>
          </a:p>
        </p:txBody>
      </p:sp>
      <p:graphicFrame>
        <p:nvGraphicFramePr>
          <p:cNvPr id="54" name="Shape 54"/>
          <p:cNvGraphicFramePr/>
          <p:nvPr/>
        </p:nvGraphicFramePr>
        <p:xfrm>
          <a:off x="1369800" y="2363288"/>
          <a:ext cx="6520727" cy="9753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6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128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</a:rPr>
                        <a:t>64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32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/>
                        <a:t>1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between Denary and Hexadecimal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21" y="712806"/>
            <a:ext cx="8640960" cy="3859076"/>
          </a:xfrm>
        </p:spPr>
        <p:txBody>
          <a:bodyPr/>
          <a:lstStyle/>
          <a:p>
            <a:r>
              <a:rPr lang="en-GB" dirty="0">
                <a:latin typeface="Ubuntu"/>
                <a:ea typeface="Ubuntu"/>
                <a:cs typeface="Ubuntu"/>
                <a:sym typeface="Ubuntu"/>
              </a:rPr>
              <a:t>Convert 163 in denary in to hexadecimal.</a:t>
            </a:r>
          </a:p>
          <a:p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r>
              <a:rPr lang="en-GB" b="1" i="1" dirty="0">
                <a:latin typeface="Ubuntu"/>
                <a:ea typeface="Ubuntu"/>
                <a:cs typeface="Ubuntu"/>
                <a:sym typeface="Ubuntu"/>
              </a:rPr>
              <a:t>Step 1: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Write 163 in binary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5969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21" y="699542"/>
            <a:ext cx="8640960" cy="385907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latin typeface="Ubuntu"/>
                <a:ea typeface="Ubuntu"/>
                <a:cs typeface="Ubuntu"/>
                <a:sym typeface="Ubuntu"/>
              </a:rPr>
              <a:t>Step 2: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Split the 8 bit number into two 4 bit nibbles.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0" name="Shape 60"/>
          <p:cNvSpPr txBox="1"/>
          <p:nvPr/>
        </p:nvSpPr>
        <p:spPr>
          <a:xfrm>
            <a:off x="1228725" y="523969"/>
            <a:ext cx="7217775" cy="5559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endParaRPr lang="en-US" sz="2700" b="1" dirty="0"/>
          </a:p>
        </p:txBody>
      </p:sp>
      <p:graphicFrame>
        <p:nvGraphicFramePr>
          <p:cNvPr id="62" name="Shape 62"/>
          <p:cNvGraphicFramePr/>
          <p:nvPr>
            <p:extLst>
              <p:ext uri="{D42A27DB-BD31-4B8C-83A1-F6EECF244321}">
                <p14:modId xmlns:p14="http://schemas.microsoft.com/office/powerpoint/2010/main" val="1095436502"/>
              </p:ext>
            </p:extLst>
          </p:nvPr>
        </p:nvGraphicFramePr>
        <p:xfrm>
          <a:off x="1291637" y="1498368"/>
          <a:ext cx="6520728" cy="9753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15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50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128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64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32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/>
                        <a:t>1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3" name="Shape 63"/>
          <p:cNvGraphicFramePr/>
          <p:nvPr>
            <p:extLst>
              <p:ext uri="{D42A27DB-BD31-4B8C-83A1-F6EECF244321}">
                <p14:modId xmlns:p14="http://schemas.microsoft.com/office/powerpoint/2010/main" val="3847508440"/>
              </p:ext>
            </p:extLst>
          </p:nvPr>
        </p:nvGraphicFramePr>
        <p:xfrm>
          <a:off x="539552" y="3026516"/>
          <a:ext cx="3439968" cy="9753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59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9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/>
                        <a:t>0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4" name="Shape 64"/>
          <p:cNvGraphicFramePr/>
          <p:nvPr>
            <p:extLst>
              <p:ext uri="{D42A27DB-BD31-4B8C-83A1-F6EECF244321}">
                <p14:modId xmlns:p14="http://schemas.microsoft.com/office/powerpoint/2010/main" val="638621453"/>
              </p:ext>
            </p:extLst>
          </p:nvPr>
        </p:nvGraphicFramePr>
        <p:xfrm>
          <a:off x="5580112" y="3022831"/>
          <a:ext cx="3080760" cy="9753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 dirty="0"/>
                        <a:t>1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between Denary and Hexadecimal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059832" y="2545692"/>
            <a:ext cx="288032" cy="3860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22140" y="2506011"/>
            <a:ext cx="288032" cy="3860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7921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>
            <a:off x="1282013" y="1079944"/>
            <a:ext cx="6718950" cy="5559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endParaRPr lang="en-US" sz="2250" dirty="0">
              <a:latin typeface="Ubuntu"/>
              <a:ea typeface="Ubuntu"/>
              <a:cs typeface="Ubuntu"/>
              <a:sym typeface="Ubuntu"/>
            </a:endParaRPr>
          </a:p>
        </p:txBody>
      </p:sp>
      <p:graphicFrame>
        <p:nvGraphicFramePr>
          <p:cNvPr id="72" name="Shape 72"/>
          <p:cNvGraphicFramePr/>
          <p:nvPr/>
        </p:nvGraphicFramePr>
        <p:xfrm>
          <a:off x="1282013" y="1782506"/>
          <a:ext cx="3439969" cy="9753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3" name="Shape 73"/>
          <p:cNvGraphicFramePr/>
          <p:nvPr/>
        </p:nvGraphicFramePr>
        <p:xfrm>
          <a:off x="4920244" y="1782506"/>
          <a:ext cx="3080758" cy="9753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9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3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3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300" b="1"/>
                        <a:t>1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4" name="Shape 74"/>
          <p:cNvSpPr txBox="1"/>
          <p:nvPr/>
        </p:nvSpPr>
        <p:spPr>
          <a:xfrm>
            <a:off x="6233025" y="2889169"/>
            <a:ext cx="652275" cy="9600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5400" b="1" dirty="0">
                <a:latin typeface="Ubuntu"/>
                <a:ea typeface="Ubuntu"/>
                <a:cs typeface="Ubuntu"/>
                <a:sym typeface="Ubuntu"/>
              </a:rPr>
              <a:t>3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2568919" y="2889169"/>
            <a:ext cx="1236825" cy="9600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5400" b="1" dirty="0">
                <a:latin typeface="Ubuntu"/>
                <a:ea typeface="Ubuntu"/>
                <a:cs typeface="Ubuntu"/>
                <a:sym typeface="Ubuntu"/>
              </a:rPr>
              <a:t>10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1521" y="699542"/>
            <a:ext cx="8640960" cy="385907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latin typeface="Ubuntu"/>
                <a:ea typeface="Ubuntu"/>
                <a:cs typeface="Ubuntu"/>
                <a:sym typeface="Ubuntu"/>
              </a:rPr>
              <a:t>Step 3: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Convert the 4 bit nibbles to denary.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between Denary and Hexadecimal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2523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2" y="725699"/>
            <a:ext cx="8640960" cy="385907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latin typeface="Ubuntu"/>
                <a:ea typeface="Ubuntu"/>
                <a:cs typeface="Ubuntu"/>
                <a:sym typeface="Ubuntu"/>
              </a:rPr>
              <a:t>Step 4:</a:t>
            </a: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 Convert the 2 denary numbers to hex 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3" name="Shape 83"/>
          <p:cNvSpPr txBox="1"/>
          <p:nvPr/>
        </p:nvSpPr>
        <p:spPr>
          <a:xfrm>
            <a:off x="5965706" y="2402522"/>
            <a:ext cx="652275" cy="9600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5400" b="1">
                <a:latin typeface="Ubuntu"/>
                <a:ea typeface="Ubuntu"/>
                <a:cs typeface="Ubuntu"/>
                <a:sym typeface="Ubuntu"/>
              </a:rPr>
              <a:t>3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2699792" y="2402522"/>
            <a:ext cx="1236825" cy="9600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5400" b="1" dirty="0">
                <a:latin typeface="Ubuntu"/>
                <a:ea typeface="Ubuntu"/>
                <a:cs typeface="Ubuntu"/>
                <a:sym typeface="Ubuntu"/>
              </a:rPr>
              <a:t>10</a:t>
            </a:r>
          </a:p>
        </p:txBody>
      </p:sp>
      <p:graphicFrame>
        <p:nvGraphicFramePr>
          <p:cNvPr id="85" name="Shape 85"/>
          <p:cNvGraphicFramePr/>
          <p:nvPr>
            <p:extLst>
              <p:ext uri="{D42A27DB-BD31-4B8C-83A1-F6EECF244321}">
                <p14:modId xmlns:p14="http://schemas.microsoft.com/office/powerpoint/2010/main" val="914932766"/>
              </p:ext>
            </p:extLst>
          </p:nvPr>
        </p:nvGraphicFramePr>
        <p:xfrm>
          <a:off x="1187624" y="1503591"/>
          <a:ext cx="6552216" cy="70099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95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855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4287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Denary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15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14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13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68569" marR="68569" marT="68569" marB="68569">
                    <a:solidFill>
                      <a:srgbClr val="B4A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7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Hexadecimal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F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E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D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7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68569" marR="68569" marT="68569" marB="68569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6" name="Shape 86"/>
          <p:cNvSpPr txBox="1"/>
          <p:nvPr/>
        </p:nvSpPr>
        <p:spPr>
          <a:xfrm>
            <a:off x="3751349" y="3572794"/>
            <a:ext cx="1236825" cy="9600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5400" b="1" dirty="0">
                <a:latin typeface="Ubuntu"/>
                <a:ea typeface="Ubuntu"/>
                <a:cs typeface="Ubuntu"/>
                <a:sym typeface="Ubuntu"/>
              </a:rPr>
              <a:t>A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4772779" y="3536269"/>
            <a:ext cx="1236825" cy="96007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5400" b="1" dirty="0">
                <a:latin typeface="Ubuntu"/>
                <a:ea typeface="Ubuntu"/>
                <a:cs typeface="Ubuntu"/>
                <a:sym typeface="Ubuntu"/>
              </a:rPr>
              <a:t>3</a:t>
            </a:r>
          </a:p>
        </p:txBody>
      </p:sp>
      <p:cxnSp>
        <p:nvCxnSpPr>
          <p:cNvPr id="88" name="Shape 88"/>
          <p:cNvCxnSpPr/>
          <p:nvPr/>
        </p:nvCxnSpPr>
        <p:spPr>
          <a:xfrm>
            <a:off x="3348331" y="3396939"/>
            <a:ext cx="479250" cy="492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9" name="Shape 89"/>
          <p:cNvCxnSpPr/>
          <p:nvPr/>
        </p:nvCxnSpPr>
        <p:spPr>
          <a:xfrm flipH="1">
            <a:off x="5300961" y="3454107"/>
            <a:ext cx="663074" cy="598724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89905"/>
            <a:ext cx="9144000" cy="484413"/>
          </a:xfrm>
        </p:spPr>
        <p:txBody>
          <a:bodyPr>
            <a:normAutofit/>
          </a:bodyPr>
          <a:lstStyle/>
          <a:p>
            <a:r>
              <a:rPr lang="en-US" dirty="0"/>
              <a:t>Convert between </a:t>
            </a:r>
            <a:r>
              <a:rPr lang="en-US" dirty="0" smtClean="0"/>
              <a:t>Denary </a:t>
            </a:r>
            <a:r>
              <a:rPr lang="en-US" dirty="0"/>
              <a:t>and </a:t>
            </a:r>
            <a:r>
              <a:rPr lang="en-US" dirty="0" smtClean="0"/>
              <a:t>Hexadecimal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0469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</p:bldLst>
  </p:timing>
</p:sld>
</file>

<file path=ppt/theme/theme1.xml><?xml version="1.0" encoding="utf-8"?>
<a:theme xmlns:a="http://schemas.openxmlformats.org/drawingml/2006/main" name="2.1.1 databla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4C84913E9864F9C226E06F4D89945" ma:contentTypeVersion="9" ma:contentTypeDescription="Create a new document." ma:contentTypeScope="" ma:versionID="2934e28a1b5935441b7357d16ee3d152">
  <xsd:schema xmlns:xsd="http://www.w3.org/2001/XMLSchema" xmlns:xs="http://www.w3.org/2001/XMLSchema" xmlns:p="http://schemas.microsoft.com/office/2006/metadata/properties" xmlns:ns2="1e24005f-468e-418f-8e33-78b588c56834" targetNamespace="http://schemas.microsoft.com/office/2006/metadata/properties" ma:root="true" ma:fieldsID="ab86afc27e75f48487bec225262c7b37" ns2:_="">
    <xsd:import namespace="1e24005f-468e-418f-8e33-78b588c568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4005f-468e-418f-8e33-78b588c56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794CAD-8A61-4E44-B102-4D38541DDB2E}"/>
</file>

<file path=customXml/itemProps2.xml><?xml version="1.0" encoding="utf-8"?>
<ds:datastoreItem xmlns:ds="http://schemas.openxmlformats.org/officeDocument/2006/customXml" ds:itemID="{7F66649B-E3EF-4D2D-AE39-0DCF5C3268B7}"/>
</file>

<file path=customXml/itemProps3.xml><?xml version="1.0" encoding="utf-8"?>
<ds:datastoreItem xmlns:ds="http://schemas.openxmlformats.org/officeDocument/2006/customXml" ds:itemID="{E4E0DC0A-F8E4-42EB-9A9C-C3835034CE8E}"/>
</file>

<file path=docProps/app.xml><?xml version="1.0" encoding="utf-8"?>
<Properties xmlns="http://schemas.openxmlformats.org/officeDocument/2006/extended-properties" xmlns:vt="http://schemas.openxmlformats.org/officeDocument/2006/docPropsVTypes">
  <Template>2.1.1 datablast</Template>
  <TotalTime>3401</TotalTime>
  <Words>514</Words>
  <Application>Microsoft Office PowerPoint</Application>
  <PresentationFormat>On-screen Show (16:9)</PresentationFormat>
  <Paragraphs>232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Candy Square BTN Striped</vt:lpstr>
      <vt:lpstr>Century Gothic</vt:lpstr>
      <vt:lpstr>Times New Roman</vt:lpstr>
      <vt:lpstr>Ubuntu</vt:lpstr>
      <vt:lpstr>2.1.1 datablast</vt:lpstr>
      <vt:lpstr>Do Now Activity - Whiteboard</vt:lpstr>
      <vt:lpstr>Do Now Activity - Whiteboard</vt:lpstr>
      <vt:lpstr>Unit 12 Data Representation</vt:lpstr>
      <vt:lpstr>Hexadecimal</vt:lpstr>
      <vt:lpstr>Hexadecimal</vt:lpstr>
      <vt:lpstr>Convert between Denary and Hexadecimal</vt:lpstr>
      <vt:lpstr>Convert between Denary and Hexadecimal</vt:lpstr>
      <vt:lpstr>Convert between Denary and Hexadecimal</vt:lpstr>
      <vt:lpstr>Convert between Denary and Hexadecimal</vt:lpstr>
      <vt:lpstr>Convert between Hexadecimal and Denary</vt:lpstr>
      <vt:lpstr>Practice Task</vt:lpstr>
      <vt:lpstr>Convert Hex to Denary</vt:lpstr>
      <vt:lpstr>Plenary</vt:lpstr>
      <vt:lpstr>Plenary</vt:lpstr>
    </vt:vector>
  </TitlesOfParts>
  <Company>Hillcrest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David Atton</dc:creator>
  <cp:lastModifiedBy>David Atton</cp:lastModifiedBy>
  <cp:revision>174</cp:revision>
  <dcterms:created xsi:type="dcterms:W3CDTF">2015-05-05T10:47:24Z</dcterms:created>
  <dcterms:modified xsi:type="dcterms:W3CDTF">2019-04-09T11:52:32Z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0x010100CB64C84913E9864F9C226E06F4D89945</vt:lpwstr>
  </property>
</Properties>
</file>