
<file path=[Content_Types].xml><?xml version="1.0" encoding="utf-8"?>
<Types xmlns="http://schemas.openxmlformats.org/package/2006/content-types">
  <Default Extension="png" ContentType="image/png"/>
  <Default Extension="tmp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8.xml" ContentType="application/vnd.openxmlformats-officedocument.presentationml.notesSlide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ppt/revisionInfo.xml" ContentType="application/vnd.ms-powerpoint.revisioninfo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85" r:id="rId2"/>
    <p:sldId id="318" r:id="rId3"/>
    <p:sldId id="256" r:id="rId4"/>
    <p:sldId id="319" r:id="rId5"/>
    <p:sldId id="320" r:id="rId6"/>
    <p:sldId id="321" r:id="rId7"/>
    <p:sldId id="322" r:id="rId8"/>
    <p:sldId id="323" r:id="rId9"/>
    <p:sldId id="324" r:id="rId10"/>
    <p:sldId id="326" r:id="rId11"/>
    <p:sldId id="325" r:id="rId12"/>
    <p:sldId id="330" r:id="rId13"/>
    <p:sldId id="328" r:id="rId14"/>
    <p:sldId id="331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6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B556E0"/>
    <a:srgbClr val="0070C0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281" autoAdjust="0"/>
  </p:normalViewPr>
  <p:slideViewPr>
    <p:cSldViewPr>
      <p:cViewPr varScale="1">
        <p:scale>
          <a:sx n="104" d="100"/>
          <a:sy n="104" d="100"/>
        </p:scale>
        <p:origin x="144" y="426"/>
      </p:cViewPr>
      <p:guideLst>
        <p:guide orient="horz" pos="2160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B306A6-3454-40FD-A3D8-F039C44CDB3B}" type="datetimeFigureOut">
              <a:rPr lang="en-GB" smtClean="0"/>
              <a:t>09/04/2019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2010D6-F18C-4CE3-ACF1-ED4CF1B0AD8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67330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49028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7280868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2010D6-F18C-4CE3-ACF1-ED4CF1B0AD87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91085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57" name="Shape 5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3997011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8620473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  <p:sp>
        <p:nvSpPr>
          <p:cNvPr id="78" name="Shape 7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213654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So 160 in denary is A3 in hexadecimal</a:t>
            </a:r>
          </a:p>
        </p:txBody>
      </p:sp>
      <p:sp>
        <p:nvSpPr>
          <p:cNvPr id="92" name="Shape 9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56986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Shape 10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/>
              <a:t>So 210 in denary is D2 in hexadecimal</a:t>
            </a:r>
          </a:p>
        </p:txBody>
      </p:sp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633438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213165053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  <p:extLst>
      <p:ext uri="{BB962C8B-B14F-4D97-AF65-F5344CB8AC3E}">
        <p14:creationId xmlns:p14="http://schemas.microsoft.com/office/powerpoint/2010/main" val="34831194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929172"/>
            <a:ext cx="9144000" cy="1102519"/>
          </a:xfrm>
          <a:solidFill>
            <a:schemeClr val="bg1"/>
          </a:solidFill>
        </p:spPr>
        <p:txBody>
          <a:bodyPr>
            <a:noAutofit/>
          </a:bodyPr>
          <a:lstStyle>
            <a:lvl1pPr algn="ctr">
              <a:defRPr sz="8000" b="1">
                <a:ln>
                  <a:solidFill>
                    <a:schemeClr val="tx1"/>
                  </a:solidFill>
                </a:ln>
                <a:solidFill>
                  <a:srgbClr val="0070C0"/>
                </a:solidFill>
                <a:latin typeface="Candy Square BTN Striped" panose="020B0704010102040306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128646"/>
            <a:ext cx="9144000" cy="90126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Century Gothic" panose="020B0502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0" y="4192191"/>
            <a:ext cx="9144000" cy="685800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65000"/>
                  </a:schemeClr>
                </a:solidFill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GB" dirty="0"/>
              <a:t>Add specification number here</a:t>
            </a:r>
          </a:p>
        </p:txBody>
      </p:sp>
    </p:spTree>
    <p:extLst>
      <p:ext uri="{BB962C8B-B14F-4D97-AF65-F5344CB8AC3E}">
        <p14:creationId xmlns:p14="http://schemas.microsoft.com/office/powerpoint/2010/main" val="5277743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Box 3"/>
          <p:cNvSpPr txBox="1"/>
          <p:nvPr userDrawn="1"/>
        </p:nvSpPr>
        <p:spPr>
          <a:xfrm>
            <a:off x="0" y="4659982"/>
            <a:ext cx="44999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400" b="1" dirty="0" smtClean="0">
                <a:solidFill>
                  <a:srgbClr val="B556E0"/>
                </a:solidFill>
              </a:rPr>
              <a:t>Good</a:t>
            </a:r>
            <a:r>
              <a:rPr lang="en-GB" sz="1400" dirty="0" smtClean="0">
                <a:solidFill>
                  <a:srgbClr val="B556E0"/>
                </a:solidFill>
              </a:rPr>
              <a:t> – Convert whole numbers (0-255) into 2-digit hexadecimal numbers and vice versa.</a:t>
            </a:r>
            <a:endParaRPr lang="en-GB" sz="1400" dirty="0">
              <a:solidFill>
                <a:srgbClr val="B556E0"/>
              </a:solidFill>
            </a:endParaRPr>
          </a:p>
        </p:txBody>
      </p:sp>
      <p:grpSp>
        <p:nvGrpSpPr>
          <p:cNvPr id="9" name="Group 8"/>
          <p:cNvGrpSpPr/>
          <p:nvPr userDrawn="1"/>
        </p:nvGrpSpPr>
        <p:grpSpPr>
          <a:xfrm>
            <a:off x="0" y="4690093"/>
            <a:ext cx="9144000" cy="461665"/>
            <a:chOff x="0" y="4690093"/>
            <a:chExt cx="9144000" cy="461665"/>
          </a:xfrm>
        </p:grpSpPr>
        <p:cxnSp>
          <p:nvCxnSpPr>
            <p:cNvPr id="5" name="Straight Connector 4"/>
            <p:cNvCxnSpPr/>
            <p:nvPr userDrawn="1"/>
          </p:nvCxnSpPr>
          <p:spPr>
            <a:xfrm>
              <a:off x="0" y="4690093"/>
              <a:ext cx="9144000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 userDrawn="1"/>
          </p:nvCxnSpPr>
          <p:spPr>
            <a:xfrm>
              <a:off x="4572000" y="4690093"/>
              <a:ext cx="0" cy="461665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Rectangle 10"/>
          <p:cNvSpPr/>
          <p:nvPr userDrawn="1"/>
        </p:nvSpPr>
        <p:spPr>
          <a:xfrm>
            <a:off x="4572001" y="4659982"/>
            <a:ext cx="44644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GB" sz="1400" b="1" dirty="0" smtClean="0">
                <a:solidFill>
                  <a:srgbClr val="00B050"/>
                </a:solidFill>
              </a:rPr>
              <a:t>Outstanding</a:t>
            </a:r>
            <a:r>
              <a:rPr lang="en-GB" sz="1400" dirty="0" smtClean="0">
                <a:solidFill>
                  <a:srgbClr val="00B050"/>
                </a:solidFill>
              </a:rPr>
              <a:t> – Explain the use of hexadecimal numbers to represent binary numbers. </a:t>
            </a:r>
            <a:endParaRPr lang="en-GB" sz="1400" dirty="0">
              <a:solidFill>
                <a:srgbClr val="00B050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0" y="-1"/>
            <a:ext cx="9144000" cy="640077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-19999" y="71113"/>
            <a:ext cx="9144000" cy="484413"/>
          </a:xfrm>
          <a:noFill/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028383" y="187035"/>
            <a:ext cx="1095617" cy="273844"/>
          </a:xfrm>
        </p:spPr>
        <p:txBody>
          <a:bodyPr/>
          <a:lstStyle>
            <a:lvl1pPr>
              <a:defRPr b="1">
                <a:solidFill>
                  <a:srgbClr val="FFFF00"/>
                </a:solidFill>
              </a:defRPr>
            </a:lvl1pPr>
          </a:lstStyle>
          <a:p>
            <a:fld id="{E0CEF087-38EA-436E-A704-8C4195E9F122}" type="datetime1">
              <a:rPr lang="en-GB" smtClean="0"/>
              <a:pPr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3839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5D19BD-7837-4A96-8068-59BD5BFD070A}" type="datetime1">
              <a:rPr lang="en-GB" smtClean="0"/>
              <a:t>09/04/2019</a:t>
            </a:fld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1"/>
          </p:nvPr>
        </p:nvSpPr>
        <p:spPr>
          <a:xfrm>
            <a:off x="107504" y="771525"/>
            <a:ext cx="4384228" cy="39604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Content Placeholder 4"/>
          <p:cNvSpPr>
            <a:spLocks noGrp="1"/>
          </p:cNvSpPr>
          <p:nvPr>
            <p:ph sz="quarter" idx="12"/>
          </p:nvPr>
        </p:nvSpPr>
        <p:spPr>
          <a:xfrm>
            <a:off x="4652268" y="771525"/>
            <a:ext cx="4384228" cy="3960465"/>
          </a:xfrm>
        </p:spPr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7" name="Title 9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solidFill>
            <a:srgbClr val="0070C0"/>
          </a:solidFill>
        </p:spPr>
        <p:txBody>
          <a:bodyPr>
            <a:normAutofit/>
          </a:bodyPr>
          <a:lstStyle>
            <a:lvl1pPr algn="l">
              <a:defRPr sz="24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13672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bg>
      <p:bgPr>
        <a:solidFill>
          <a:schemeClr val="lt1"/>
        </a:solidFill>
        <a:effectLst/>
      </p:bgPr>
    </p:bg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76365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27534"/>
          </a:xfrm>
          <a:prstGeom prst="rect">
            <a:avLst/>
          </a:prstGeom>
          <a:solidFill>
            <a:srgbClr val="0070C0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520" y="735547"/>
            <a:ext cx="8640960" cy="38590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028384" y="4803998"/>
            <a:ext cx="100811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i="1">
                <a:solidFill>
                  <a:schemeClr val="tx1">
                    <a:tint val="75000"/>
                  </a:schemeClr>
                </a:solidFill>
                <a:latin typeface="Century Gothic" panose="020B0502020202020204" pitchFamily="34" charset="0"/>
              </a:defRPr>
            </a:lvl1pPr>
          </a:lstStyle>
          <a:p>
            <a:fld id="{095D19BD-7837-4A96-8068-59BD5BFD070A}" type="datetime1">
              <a:rPr lang="en-GB" smtClean="0"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622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/>
  <p:txStyles>
    <p:titleStyle>
      <a:lvl1pPr algn="l" defTabSz="914400" rtl="0" eaLnBrk="1" latinLnBrk="0" hangingPunct="1">
        <a:spcBef>
          <a:spcPct val="0"/>
        </a:spcBef>
        <a:buNone/>
        <a:defRPr sz="4400" b="1" kern="1200">
          <a:solidFill>
            <a:schemeClr val="tx1"/>
          </a:solidFill>
          <a:latin typeface="Candy Square BTN Striped" panose="020B0704010102040306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6"/>
            <a:ext cx="8352928" cy="3924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Convert these numbers into the Binary / Denary equivalents and add the binary numbers below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lang="en-GB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09/04/2019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421794"/>
              </p:ext>
            </p:extLst>
          </p:nvPr>
        </p:nvGraphicFramePr>
        <p:xfrm>
          <a:off x="2051720" y="1491630"/>
          <a:ext cx="5257713" cy="1193342"/>
        </p:xfrm>
        <a:graphic>
          <a:graphicData uri="http://schemas.openxmlformats.org/drawingml/2006/table">
            <a:tbl>
              <a:tblPr firstRow="1" bandRow="1"/>
              <a:tblGrid>
                <a:gridCol w="170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8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671">
                <a:tc>
                  <a:txBody>
                    <a:bodyPr/>
                    <a:lstStyle/>
                    <a:p>
                      <a:r>
                        <a:rPr kumimoji="0" lang="en-GB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  <a:rtl val="0"/>
                        </a:rPr>
                        <a:t>41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671">
                <a:tc>
                  <a:txBody>
                    <a:bodyPr/>
                    <a:lstStyle/>
                    <a:p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1010101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2852478"/>
              </p:ext>
            </p:extLst>
          </p:nvPr>
        </p:nvGraphicFramePr>
        <p:xfrm>
          <a:off x="3203848" y="2855197"/>
          <a:ext cx="1745512" cy="1737360"/>
        </p:xfrm>
        <a:graphic>
          <a:graphicData uri="http://schemas.openxmlformats.org/drawingml/2006/table">
            <a:tbl>
              <a:tblPr firstRow="1" bandRow="1"/>
              <a:tblGrid>
                <a:gridCol w="1745512">
                  <a:extLst>
                    <a:ext uri="{9D8B030D-6E8A-4147-A177-3AD203B41FA5}">
                      <a16:colId xmlns:a16="http://schemas.microsoft.com/office/drawing/2014/main" val="2154449708"/>
                    </a:ext>
                  </a:extLst>
                </a:gridCol>
              </a:tblGrid>
              <a:tr h="1292093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010111             </a:t>
                      </a:r>
                    </a:p>
                    <a:p>
                      <a:r>
                        <a:rPr lang="en-GB" sz="3600" dirty="0" smtClean="0"/>
                        <a:t>001110</a:t>
                      </a:r>
                    </a:p>
                    <a:p>
                      <a:endParaRPr lang="en-GB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303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0897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1331640" y="782468"/>
            <a:ext cx="6718950" cy="356084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2250" b="1" i="1" dirty="0">
                <a:latin typeface="Ubuntu"/>
                <a:ea typeface="Ubuntu"/>
                <a:cs typeface="Ubuntu"/>
                <a:sym typeface="Ubuntu"/>
              </a:rPr>
              <a:t>Step 1:</a:t>
            </a:r>
            <a:r>
              <a:rPr lang="en-US" sz="2250" dirty="0">
                <a:latin typeface="Ubuntu"/>
                <a:ea typeface="Ubuntu"/>
                <a:cs typeface="Ubuntu"/>
                <a:sym typeface="Ubuntu"/>
              </a:rPr>
              <a:t> Convert the denary number to binary</a:t>
            </a:r>
          </a:p>
          <a:p>
            <a:endParaRPr sz="3900" dirty="0">
              <a:latin typeface="Ubuntu"/>
              <a:ea typeface="Ubuntu"/>
              <a:cs typeface="Ubuntu"/>
              <a:sym typeface="Ubuntu"/>
            </a:endParaRPr>
          </a:p>
          <a:p>
            <a:r>
              <a:rPr lang="en-US" sz="2250" b="1" i="1" dirty="0">
                <a:latin typeface="Ubuntu"/>
                <a:ea typeface="Ubuntu"/>
                <a:cs typeface="Ubuntu"/>
                <a:sym typeface="Ubuntu"/>
              </a:rPr>
              <a:t>Step 2: </a:t>
            </a:r>
            <a:r>
              <a:rPr lang="en-US" sz="2250" dirty="0">
                <a:latin typeface="Ubuntu"/>
                <a:ea typeface="Ubuntu"/>
                <a:cs typeface="Ubuntu"/>
                <a:sym typeface="Ubuntu"/>
              </a:rPr>
              <a:t>Split the binary number into 4 bit sections</a:t>
            </a:r>
          </a:p>
          <a:p>
            <a:endParaRPr sz="3900" dirty="0">
              <a:latin typeface="Ubuntu"/>
              <a:ea typeface="Ubuntu"/>
              <a:cs typeface="Ubuntu"/>
              <a:sym typeface="Ubuntu"/>
            </a:endParaRPr>
          </a:p>
          <a:p>
            <a:r>
              <a:rPr lang="en-US" sz="2250" b="1" i="1" dirty="0">
                <a:latin typeface="Ubuntu"/>
                <a:ea typeface="Ubuntu"/>
                <a:cs typeface="Ubuntu"/>
                <a:sym typeface="Ubuntu"/>
              </a:rPr>
              <a:t>Step 3:</a:t>
            </a:r>
            <a:r>
              <a:rPr lang="en-US" sz="2250" dirty="0">
                <a:latin typeface="Ubuntu"/>
                <a:ea typeface="Ubuntu"/>
                <a:cs typeface="Ubuntu"/>
                <a:sym typeface="Ubuntu"/>
              </a:rPr>
              <a:t> Convert each 4 bit section back to denary</a:t>
            </a:r>
          </a:p>
          <a:p>
            <a:endParaRPr sz="3900" dirty="0">
              <a:latin typeface="Ubuntu"/>
              <a:ea typeface="Ubuntu"/>
              <a:cs typeface="Ubuntu"/>
              <a:sym typeface="Ubuntu"/>
            </a:endParaRPr>
          </a:p>
          <a:p>
            <a:r>
              <a:rPr lang="en-US" sz="2250" b="1" i="1" dirty="0">
                <a:latin typeface="Ubuntu"/>
                <a:ea typeface="Ubuntu"/>
                <a:cs typeface="Ubuntu"/>
                <a:sym typeface="Ubuntu"/>
              </a:rPr>
              <a:t>Step 4: </a:t>
            </a:r>
            <a:r>
              <a:rPr lang="en-US" sz="2250" dirty="0">
                <a:latin typeface="Ubuntu"/>
                <a:ea typeface="Ubuntu"/>
                <a:cs typeface="Ubuntu"/>
                <a:sym typeface="Ubuntu"/>
              </a:rPr>
              <a:t>Convert the two denary numbers to hex</a:t>
            </a:r>
          </a:p>
        </p:txBody>
      </p:sp>
      <p:graphicFrame>
        <p:nvGraphicFramePr>
          <p:cNvPr id="97" name="Shape 97"/>
          <p:cNvGraphicFramePr/>
          <p:nvPr>
            <p:extLst>
              <p:ext uri="{D42A27DB-BD31-4B8C-83A1-F6EECF244321}">
                <p14:modId xmlns:p14="http://schemas.microsoft.com/office/powerpoint/2010/main" val="872589555"/>
              </p:ext>
            </p:extLst>
          </p:nvPr>
        </p:nvGraphicFramePr>
        <p:xfrm>
          <a:off x="1703535" y="1225431"/>
          <a:ext cx="5429248" cy="5485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128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64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32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8" name="Shape 98"/>
          <p:cNvGraphicFramePr/>
          <p:nvPr>
            <p:extLst>
              <p:ext uri="{D42A27DB-BD31-4B8C-83A1-F6EECF244321}">
                <p14:modId xmlns:p14="http://schemas.microsoft.com/office/powerpoint/2010/main" val="3158229876"/>
              </p:ext>
            </p:extLst>
          </p:nvPr>
        </p:nvGraphicFramePr>
        <p:xfrm>
          <a:off x="4576728" y="2141724"/>
          <a:ext cx="2714624" cy="5485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9" name="Shape 99"/>
          <p:cNvGraphicFramePr/>
          <p:nvPr>
            <p:extLst>
              <p:ext uri="{D42A27DB-BD31-4B8C-83A1-F6EECF244321}">
                <p14:modId xmlns:p14="http://schemas.microsoft.com/office/powerpoint/2010/main" val="2379455018"/>
              </p:ext>
            </p:extLst>
          </p:nvPr>
        </p:nvGraphicFramePr>
        <p:xfrm>
          <a:off x="1475656" y="2141724"/>
          <a:ext cx="2714624" cy="5485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86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00" name="Shape 100"/>
          <p:cNvGraphicFramePr/>
          <p:nvPr>
            <p:extLst>
              <p:ext uri="{D42A27DB-BD31-4B8C-83A1-F6EECF244321}">
                <p14:modId xmlns:p14="http://schemas.microsoft.com/office/powerpoint/2010/main" val="3323683353"/>
              </p:ext>
            </p:extLst>
          </p:nvPr>
        </p:nvGraphicFramePr>
        <p:xfrm>
          <a:off x="2493632" y="3218443"/>
          <a:ext cx="678656" cy="27429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13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1" name="Shape 101"/>
          <p:cNvGraphicFramePr/>
          <p:nvPr>
            <p:extLst>
              <p:ext uri="{D42A27DB-BD31-4B8C-83A1-F6EECF244321}">
                <p14:modId xmlns:p14="http://schemas.microsoft.com/office/powerpoint/2010/main" val="3684107306"/>
              </p:ext>
            </p:extLst>
          </p:nvPr>
        </p:nvGraphicFramePr>
        <p:xfrm>
          <a:off x="5391529" y="3218443"/>
          <a:ext cx="678656" cy="27429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2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2" name="Shape 102"/>
          <p:cNvGraphicFramePr/>
          <p:nvPr>
            <p:extLst>
              <p:ext uri="{D42A27DB-BD31-4B8C-83A1-F6EECF244321}">
                <p14:modId xmlns:p14="http://schemas.microsoft.com/office/powerpoint/2010/main" val="56208762"/>
              </p:ext>
            </p:extLst>
          </p:nvPr>
        </p:nvGraphicFramePr>
        <p:xfrm>
          <a:off x="4511348" y="4241668"/>
          <a:ext cx="678656" cy="27429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2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03" name="Shape 103"/>
          <p:cNvGraphicFramePr/>
          <p:nvPr>
            <p:extLst>
              <p:ext uri="{D42A27DB-BD31-4B8C-83A1-F6EECF244321}">
                <p14:modId xmlns:p14="http://schemas.microsoft.com/office/powerpoint/2010/main" val="1655513708"/>
              </p:ext>
            </p:extLst>
          </p:nvPr>
        </p:nvGraphicFramePr>
        <p:xfrm>
          <a:off x="3641873" y="4241668"/>
          <a:ext cx="678656" cy="274298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786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29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900" b="1"/>
                        <a:t>D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between </a:t>
            </a:r>
            <a:r>
              <a:rPr lang="en-US" dirty="0" smtClean="0"/>
              <a:t>Hexadecimal </a:t>
            </a:r>
            <a:r>
              <a:rPr lang="en-US" dirty="0"/>
              <a:t>and D</a:t>
            </a:r>
            <a:r>
              <a:rPr lang="en-US" dirty="0" smtClean="0"/>
              <a:t>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235623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Practice </a:t>
            </a:r>
            <a:r>
              <a:rPr lang="en-GB" dirty="0" smtClean="0"/>
              <a:t>Task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31521" y="699542"/>
            <a:ext cx="8640960" cy="3859076"/>
          </a:xfrm>
        </p:spPr>
        <p:txBody>
          <a:bodyPr/>
          <a:lstStyle/>
          <a:p>
            <a:r>
              <a:rPr lang="en-GB" dirty="0"/>
              <a:t>K Drive</a:t>
            </a:r>
          </a:p>
          <a:p>
            <a:r>
              <a:rPr lang="en-GB" dirty="0"/>
              <a:t>Computing</a:t>
            </a:r>
          </a:p>
          <a:p>
            <a:r>
              <a:rPr lang="en-GB" dirty="0"/>
              <a:t>Computer Science 9-1</a:t>
            </a:r>
          </a:p>
          <a:p>
            <a:r>
              <a:rPr lang="en-GB" dirty="0"/>
              <a:t>Unit 12 - Data representation</a:t>
            </a:r>
          </a:p>
          <a:p>
            <a:pPr marL="0" indent="0">
              <a:buNone/>
            </a:pPr>
            <a:r>
              <a:rPr lang="en-GB" dirty="0" smtClean="0"/>
              <a:t>		</a:t>
            </a:r>
            <a:r>
              <a:rPr lang="en-GB" dirty="0" smtClean="0">
                <a:solidFill>
                  <a:srgbClr val="FF0000"/>
                </a:solidFill>
              </a:rPr>
              <a:t>Hexadecimal </a:t>
            </a:r>
            <a:r>
              <a:rPr lang="en-GB" dirty="0">
                <a:solidFill>
                  <a:srgbClr val="FF0000"/>
                </a:solidFill>
              </a:rPr>
              <a:t>Numbers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516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/>
        </p:nvSpPr>
        <p:spPr>
          <a:xfrm>
            <a:off x="1323019" y="563644"/>
            <a:ext cx="5529150" cy="450000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pPr>
              <a:buClr>
                <a:srgbClr val="000000"/>
              </a:buClr>
              <a:buSzPct val="25000"/>
            </a:pPr>
            <a:endParaRPr lang="en-US" sz="2700" b="1" dirty="0"/>
          </a:p>
        </p:txBody>
      </p:sp>
      <p:sp>
        <p:nvSpPr>
          <p:cNvPr id="29" name="Shape 29"/>
          <p:cNvSpPr txBox="1"/>
          <p:nvPr/>
        </p:nvSpPr>
        <p:spPr>
          <a:xfrm>
            <a:off x="1671413" y="699411"/>
            <a:ext cx="5801174" cy="3838499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t" anchorCtr="0">
            <a:noAutofit/>
          </a:bodyPr>
          <a:lstStyle/>
          <a:p>
            <a:pPr>
              <a:buClr>
                <a:schemeClr val="dk1"/>
              </a:buClr>
              <a:buSzPct val="30555"/>
            </a:pPr>
            <a:r>
              <a:rPr lang="en-US" sz="2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A8 = </a:t>
            </a:r>
          </a:p>
          <a:p>
            <a:pPr>
              <a:buClr>
                <a:schemeClr val="dk1"/>
              </a:buClr>
              <a:buSzPct val="30555"/>
            </a:pPr>
            <a:endParaRPr lang="en-US" sz="27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endParaRPr lang="en-US" sz="27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endParaRPr lang="en-US" sz="27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 x 16 = 10 x 16 = 160</a:t>
            </a:r>
          </a:p>
          <a:p>
            <a:pPr>
              <a:buClr>
                <a:schemeClr val="dk1"/>
              </a:buClr>
              <a:buSzPct val="30555"/>
            </a:pPr>
            <a:r>
              <a:rPr lang="en-US" sz="2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	8 x 1    = 8</a:t>
            </a:r>
          </a:p>
          <a:p>
            <a:pPr>
              <a:buClr>
                <a:schemeClr val="dk1"/>
              </a:buClr>
              <a:buSzPct val="30555"/>
            </a:pPr>
            <a:endParaRPr lang="en-US" sz="2700" b="1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b="1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160 + 8 = </a:t>
            </a:r>
            <a:r>
              <a:rPr lang="en-US" sz="2700" b="1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168 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2916025"/>
              </p:ext>
            </p:extLst>
          </p:nvPr>
        </p:nvGraphicFramePr>
        <p:xfrm>
          <a:off x="2987824" y="1048057"/>
          <a:ext cx="2532460" cy="960120"/>
        </p:xfrm>
        <a:graphic>
          <a:graphicData uri="http://schemas.openxmlformats.org/drawingml/2006/table">
            <a:tbl>
              <a:tblPr firstRow="1" bandRow="1"/>
              <a:tblGrid>
                <a:gridCol w="126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662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16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1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60"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A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700" dirty="0" smtClean="0"/>
                        <a:t>8</a:t>
                      </a:r>
                      <a:endParaRPr lang="en-GB" sz="27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88078"/>
            <a:ext cx="9144000" cy="484413"/>
          </a:xfrm>
        </p:spPr>
        <p:txBody>
          <a:bodyPr>
            <a:normAutofit/>
          </a:bodyPr>
          <a:lstStyle/>
          <a:p>
            <a:r>
              <a:rPr lang="en-US" dirty="0"/>
              <a:t>Convert Hex to </a:t>
            </a:r>
            <a:r>
              <a:rPr lang="en-US" dirty="0" smtClean="0"/>
              <a:t>Denary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256402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/>
        </p:nvSpPr>
        <p:spPr>
          <a:xfrm>
            <a:off x="683568" y="699542"/>
            <a:ext cx="7920880" cy="33104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t" anchorCtr="0">
            <a:noAutofit/>
          </a:bodyPr>
          <a:lstStyle/>
          <a:p>
            <a:endParaRPr lang="en-US" sz="2700" b="1" dirty="0" smtClean="0"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What is the number 15 in hexadecimal?		</a:t>
            </a:r>
            <a:r>
              <a:rPr lang="en-US" sz="27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[1]</a:t>
            </a:r>
          </a:p>
          <a:p>
            <a:pPr>
              <a:buClr>
                <a:schemeClr val="dk1"/>
              </a:buClr>
              <a:buSzPct val="30555"/>
            </a:pPr>
            <a:endParaRPr lang="en-US" sz="2700" b="1" dirty="0" smtClean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What is the number 9 in hexadecimal?			</a:t>
            </a:r>
            <a:r>
              <a:rPr lang="en-US" sz="27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[1]</a:t>
            </a:r>
          </a:p>
          <a:p>
            <a:pPr>
              <a:buClr>
                <a:schemeClr val="dk1"/>
              </a:buClr>
              <a:buSzPct val="30555"/>
            </a:pPr>
            <a:endParaRPr lang="en-US" sz="2700" b="1" dirty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dirty="0">
                <a:latin typeface="+mj-lt"/>
                <a:ea typeface="Times New Roman"/>
                <a:cs typeface="Times New Roman"/>
                <a:sym typeface="Times New Roman"/>
              </a:rPr>
              <a:t>Why do people prefer hexadecimal to binary?		</a:t>
            </a:r>
            <a:r>
              <a:rPr lang="en-US" sz="2700" b="1" dirty="0">
                <a:latin typeface="+mj-lt"/>
                <a:ea typeface="Times New Roman"/>
                <a:cs typeface="Times New Roman"/>
                <a:sym typeface="Times New Roman"/>
              </a:rPr>
              <a:t>[3]</a:t>
            </a:r>
          </a:p>
          <a:p>
            <a:pPr>
              <a:buClr>
                <a:schemeClr val="dk1"/>
              </a:buClr>
              <a:buSzPct val="30555"/>
            </a:pPr>
            <a:endParaRPr lang="en-US" sz="2700" b="1" dirty="0" smtClean="0">
              <a:solidFill>
                <a:schemeClr val="dk1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 algn="r"/>
            <a:endParaRPr sz="27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644"/>
            <a:ext cx="9144000" cy="484413"/>
          </a:xfrm>
        </p:spPr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61403348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/>
        </p:nvSpPr>
        <p:spPr>
          <a:xfrm>
            <a:off x="683568" y="699542"/>
            <a:ext cx="7920880" cy="3310425"/>
          </a:xfrm>
          <a:prstGeom prst="rect">
            <a:avLst/>
          </a:prstGeom>
          <a:solidFill>
            <a:srgbClr val="FFFFFF"/>
          </a:solidFill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lIns="68569" tIns="68569" rIns="68569" bIns="68569" anchor="t" anchorCtr="0">
            <a:noAutofit/>
          </a:bodyPr>
          <a:lstStyle/>
          <a:p>
            <a:endParaRPr lang="en-US" sz="2700" b="1" dirty="0" smtClean="0">
              <a:latin typeface="+mj-lt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What is the number 15 in hexadecimal?		</a:t>
            </a:r>
            <a:r>
              <a:rPr lang="en-US" sz="27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[1]</a:t>
            </a: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F</a:t>
            </a: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What is the number 9 in hexadecimal?			</a:t>
            </a:r>
            <a:r>
              <a:rPr lang="en-US" sz="2700" b="1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[1]</a:t>
            </a: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9</a:t>
            </a:r>
            <a:endParaRPr lang="en-US" sz="2700" dirty="0">
              <a:solidFill>
                <a:srgbClr val="FF0000"/>
              </a:solidFill>
              <a:latin typeface="+mj-lt"/>
              <a:ea typeface="Times New Roman"/>
              <a:cs typeface="Times New Roman"/>
              <a:sym typeface="Times New Roman"/>
            </a:endParaRPr>
          </a:p>
          <a:p>
            <a:pPr>
              <a:buClr>
                <a:schemeClr val="dk1"/>
              </a:buClr>
              <a:buSzPct val="30555"/>
            </a:pPr>
            <a:r>
              <a:rPr lang="en-US" sz="2700" dirty="0">
                <a:latin typeface="+mj-lt"/>
                <a:ea typeface="Times New Roman"/>
                <a:cs typeface="Times New Roman"/>
                <a:sym typeface="Times New Roman"/>
              </a:rPr>
              <a:t>Why do people prefer hexadecimal to binary?		</a:t>
            </a:r>
            <a:r>
              <a:rPr lang="en-US" sz="2700" b="1" dirty="0">
                <a:latin typeface="+mj-lt"/>
                <a:ea typeface="Times New Roman"/>
                <a:cs typeface="Times New Roman"/>
                <a:sym typeface="Times New Roman"/>
              </a:rPr>
              <a:t>[3]</a:t>
            </a:r>
          </a:p>
          <a:p>
            <a:pPr>
              <a:buClr>
                <a:schemeClr val="dk1"/>
              </a:buClr>
              <a:buSzPct val="30555"/>
            </a:pPr>
            <a:r>
              <a:rPr lang="en-US" sz="2700" dirty="0" smtClean="0">
                <a:solidFill>
                  <a:srgbClr val="FF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It’s </a:t>
            </a:r>
            <a:r>
              <a:rPr lang="en-US" sz="2700" dirty="0">
                <a:solidFill>
                  <a:srgbClr val="FF0000"/>
                </a:solidFill>
                <a:latin typeface="+mj-lt"/>
                <a:ea typeface="Times New Roman"/>
                <a:cs typeface="Times New Roman"/>
                <a:sym typeface="Times New Roman"/>
              </a:rPr>
              <a:t>shorter, more memorable and can easily be converted into binary if necessary.</a:t>
            </a:r>
          </a:p>
          <a:p>
            <a:pPr>
              <a:buClr>
                <a:schemeClr val="dk1"/>
              </a:buClr>
              <a:buSzPct val="30555"/>
            </a:pPr>
            <a:endParaRPr lang="en-US" sz="2700" b="1" dirty="0" smtClean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algn="r"/>
            <a:endParaRPr sz="2700" b="1" dirty="0"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5644"/>
            <a:ext cx="9144000" cy="484413"/>
          </a:xfrm>
        </p:spPr>
        <p:txBody>
          <a:bodyPr>
            <a:normAutofit/>
          </a:bodyPr>
          <a:lstStyle/>
          <a:p>
            <a:r>
              <a:rPr lang="en-US" dirty="0" smtClean="0"/>
              <a:t>Plenary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01274569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6"/>
            <a:ext cx="8352928" cy="392443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Convert these numbers into the Binary / Denary equivalents and add the binary numbers below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dk1"/>
                </a:solidFill>
                <a:latin typeface="+mj-lt"/>
                <a:ea typeface="Times New Roman"/>
                <a:cs typeface="Times New Roman"/>
                <a:sym typeface="Times New Roman"/>
              </a:rPr>
              <a:t>	</a:t>
            </a:r>
            <a:r>
              <a:rPr lang="en-US" sz="3600" b="1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	</a:t>
            </a:r>
            <a:endParaRPr lang="en-GB" dirty="0" smtClean="0"/>
          </a:p>
          <a:p>
            <a:pPr marL="0" indent="0">
              <a:buNone/>
            </a:pPr>
            <a:endParaRPr lang="en-GB" sz="2400" dirty="0"/>
          </a:p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t>09/04/2019</a:t>
            </a:fld>
            <a:endParaRPr lang="en-GB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 </a:t>
            </a:r>
            <a:r>
              <a:rPr lang="en-GB" dirty="0" smtClean="0"/>
              <a:t>Now Activity - Whiteboard</a:t>
            </a:r>
            <a:endParaRPr lang="en-GB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6772080"/>
              </p:ext>
            </p:extLst>
          </p:nvPr>
        </p:nvGraphicFramePr>
        <p:xfrm>
          <a:off x="2051720" y="1491630"/>
          <a:ext cx="5257713" cy="1193342"/>
        </p:xfrm>
        <a:graphic>
          <a:graphicData uri="http://schemas.openxmlformats.org/drawingml/2006/table">
            <a:tbl>
              <a:tblPr firstRow="1" bandRow="1"/>
              <a:tblGrid>
                <a:gridCol w="17087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48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6671">
                <a:tc>
                  <a:txBody>
                    <a:bodyPr/>
                    <a:lstStyle/>
                    <a:p>
                      <a:r>
                        <a:rPr kumimoji="0" lang="en-GB" sz="32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cs typeface="Arial"/>
                          <a:sym typeface="Arial"/>
                          <a:rtl val="0"/>
                        </a:rPr>
                        <a:t>41</a:t>
                      </a:r>
                      <a:endParaRPr lang="en-GB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00B050"/>
                          </a:solidFill>
                          <a:ea typeface="+mn-ea"/>
                        </a:rPr>
                        <a:t>00101001</a:t>
                      </a:r>
                      <a:endParaRPr lang="en-GB" sz="3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6671">
                <a:tc>
                  <a:txBody>
                    <a:bodyPr/>
                    <a:lstStyle/>
                    <a:p>
                      <a:r>
                        <a:rPr lang="en-GB" sz="3200" dirty="0" smtClean="0">
                          <a:solidFill>
                            <a:srgbClr val="00B050"/>
                          </a:solidFill>
                          <a:ea typeface="+mn-ea"/>
                        </a:rPr>
                        <a:t>85</a:t>
                      </a:r>
                      <a:endParaRPr lang="en-GB" sz="320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dirty="0" smtClean="0"/>
                        <a:t>1010101</a:t>
                      </a:r>
                      <a:endParaRPr lang="en-GB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309024"/>
              </p:ext>
            </p:extLst>
          </p:nvPr>
        </p:nvGraphicFramePr>
        <p:xfrm>
          <a:off x="3203848" y="2855197"/>
          <a:ext cx="1745512" cy="1737360"/>
        </p:xfrm>
        <a:graphic>
          <a:graphicData uri="http://schemas.openxmlformats.org/drawingml/2006/table">
            <a:tbl>
              <a:tblPr firstRow="1" bandRow="1"/>
              <a:tblGrid>
                <a:gridCol w="1745512">
                  <a:extLst>
                    <a:ext uri="{9D8B030D-6E8A-4147-A177-3AD203B41FA5}">
                      <a16:colId xmlns:a16="http://schemas.microsoft.com/office/drawing/2014/main" val="2154449708"/>
                    </a:ext>
                  </a:extLst>
                </a:gridCol>
              </a:tblGrid>
              <a:tr h="1292093">
                <a:tc>
                  <a:txBody>
                    <a:bodyPr/>
                    <a:lstStyle/>
                    <a:p>
                      <a:r>
                        <a:rPr lang="en-GB" sz="3600" dirty="0" smtClean="0"/>
                        <a:t>010111             </a:t>
                      </a:r>
                    </a:p>
                    <a:p>
                      <a:r>
                        <a:rPr lang="en-GB" sz="3600" dirty="0" smtClean="0"/>
                        <a:t>001110</a:t>
                      </a:r>
                    </a:p>
                    <a:p>
                      <a:r>
                        <a:rPr lang="en-GB" sz="3600" dirty="0" smtClean="0">
                          <a:solidFill>
                            <a:srgbClr val="00B050"/>
                          </a:solidFill>
                        </a:rPr>
                        <a:t>100101</a:t>
                      </a:r>
                      <a:endParaRPr lang="en-GB" sz="36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8303325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71800" y="3795886"/>
            <a:ext cx="20158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           1   1   1   1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22117069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113588"/>
            <a:ext cx="9144000" cy="1102519"/>
          </a:xfrm>
        </p:spPr>
        <p:txBody>
          <a:bodyPr/>
          <a:lstStyle/>
          <a:p>
            <a:r>
              <a:rPr lang="en-GB" sz="4400" dirty="0"/>
              <a:t>Unit </a:t>
            </a:r>
            <a:r>
              <a:rPr lang="en-GB" sz="4400" dirty="0" smtClean="0"/>
              <a:t>12</a:t>
            </a:r>
            <a:r>
              <a:rPr lang="en-GB" sz="4400" dirty="0"/>
              <a:t/>
            </a:r>
            <a:br>
              <a:rPr lang="en-GB" sz="4400" dirty="0"/>
            </a:br>
            <a:r>
              <a:rPr lang="en-GB" sz="4400" dirty="0" smtClean="0"/>
              <a:t>Data Representation</a:t>
            </a:r>
            <a:endParaRPr lang="en-GB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2355726"/>
            <a:ext cx="9144000" cy="2088232"/>
          </a:xfrm>
        </p:spPr>
        <p:txBody>
          <a:bodyPr>
            <a:normAutofit fontScale="85000" lnSpcReduction="10000"/>
          </a:bodyPr>
          <a:lstStyle/>
          <a:p>
            <a:r>
              <a:rPr lang="en-GB" b="1" dirty="0"/>
              <a:t>Lesson </a:t>
            </a:r>
            <a:r>
              <a:rPr lang="en-GB" b="1" dirty="0" smtClean="0"/>
              <a:t>3</a:t>
            </a:r>
            <a:endParaRPr lang="en-GB" b="1" dirty="0"/>
          </a:p>
          <a:p>
            <a:pPr algn="l"/>
            <a:r>
              <a:rPr lang="en-GB" sz="2900" b="1" u="sng" dirty="0" smtClean="0">
                <a:solidFill>
                  <a:srgbClr val="B556E0"/>
                </a:solidFill>
              </a:rPr>
              <a:t>Good</a:t>
            </a:r>
            <a:r>
              <a:rPr lang="en-GB" sz="2900" dirty="0">
                <a:solidFill>
                  <a:srgbClr val="B556E0"/>
                </a:solidFill>
              </a:rPr>
              <a:t> </a:t>
            </a:r>
            <a:r>
              <a:rPr lang="en-GB" sz="2900" dirty="0" smtClean="0">
                <a:solidFill>
                  <a:srgbClr val="B556E0"/>
                </a:solidFill>
              </a:rPr>
              <a:t>– Convert </a:t>
            </a:r>
            <a:r>
              <a:rPr lang="en-GB" sz="2900" dirty="0">
                <a:solidFill>
                  <a:srgbClr val="B556E0"/>
                </a:solidFill>
              </a:rPr>
              <a:t>positive denary whole numbers </a:t>
            </a:r>
            <a:r>
              <a:rPr lang="en-GB" sz="2900" dirty="0" smtClean="0">
                <a:solidFill>
                  <a:srgbClr val="B556E0"/>
                </a:solidFill>
              </a:rPr>
              <a:t>(</a:t>
            </a:r>
            <a:r>
              <a:rPr lang="en-GB" sz="2900" dirty="0">
                <a:solidFill>
                  <a:srgbClr val="B556E0"/>
                </a:solidFill>
              </a:rPr>
              <a:t>0-255) into 2-digit hexadecimal numbers and vice versa.</a:t>
            </a:r>
          </a:p>
          <a:p>
            <a:pPr algn="l"/>
            <a:r>
              <a:rPr lang="en-GB" sz="2900" b="1" u="sng" dirty="0" smtClean="0">
                <a:solidFill>
                  <a:srgbClr val="00B050"/>
                </a:solidFill>
              </a:rPr>
              <a:t>Outstanding</a:t>
            </a:r>
            <a:r>
              <a:rPr lang="en-GB" sz="2900" dirty="0" smtClean="0">
                <a:solidFill>
                  <a:srgbClr val="00B050"/>
                </a:solidFill>
              </a:rPr>
              <a:t> </a:t>
            </a:r>
            <a:r>
              <a:rPr lang="en-GB" sz="2900" dirty="0">
                <a:solidFill>
                  <a:srgbClr val="00B050"/>
                </a:solidFill>
              </a:rPr>
              <a:t>– </a:t>
            </a:r>
            <a:r>
              <a:rPr lang="en-GB" sz="2900" dirty="0" smtClean="0">
                <a:solidFill>
                  <a:srgbClr val="00B050"/>
                </a:solidFill>
              </a:rPr>
              <a:t>Explain </a:t>
            </a:r>
            <a:r>
              <a:rPr lang="en-GB" sz="2900" dirty="0">
                <a:solidFill>
                  <a:srgbClr val="00B050"/>
                </a:solidFill>
              </a:rPr>
              <a:t>the use of hexadecimal numbers to represent binary numbers.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0" y="4457700"/>
            <a:ext cx="9144000" cy="685800"/>
          </a:xfrm>
        </p:spPr>
        <p:txBody>
          <a:bodyPr>
            <a:normAutofit/>
          </a:bodyPr>
          <a:lstStyle/>
          <a:p>
            <a:pPr algn="l"/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Hexadecimal – Base 16 number system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1026" name="Picture 2" descr="Binary numbers shown on a monitor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5" r="19565"/>
          <a:stretch/>
        </p:blipFill>
        <p:spPr bwMode="auto">
          <a:xfrm>
            <a:off x="7020272" y="86747"/>
            <a:ext cx="2016224" cy="17700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1355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Hexadecimal is a </a:t>
            </a:r>
            <a:r>
              <a:rPr lang="en-GB" b="1" dirty="0">
                <a:latin typeface="Ubuntu"/>
                <a:ea typeface="Ubuntu"/>
                <a:cs typeface="Ubuntu"/>
                <a:sym typeface="Ubuntu"/>
              </a:rPr>
              <a:t>base 16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number system.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It uses 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sixteen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solidFill>
                  <a:srgbClr val="FF0000"/>
                </a:solidFill>
                <a:latin typeface="Ubuntu"/>
                <a:ea typeface="Ubuntu"/>
                <a:cs typeface="Ubuntu"/>
                <a:sym typeface="Ubuntu"/>
              </a:rPr>
              <a:t>symbols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to represent numbers instead of the ten used in </a:t>
            </a:r>
            <a:r>
              <a:rPr lang="en-GB" dirty="0" smtClean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denary</a:t>
            </a:r>
            <a:r>
              <a:rPr lang="en-GB" dirty="0" smtClean="0">
                <a:latin typeface="Ubuntu"/>
                <a:ea typeface="Ubuntu"/>
                <a:cs typeface="Ubuntu"/>
                <a:sym typeface="Ubuntu"/>
              </a:rPr>
              <a:t> </a:t>
            </a:r>
            <a:r>
              <a:rPr lang="en-GB" dirty="0">
                <a:solidFill>
                  <a:srgbClr val="00B050"/>
                </a:solidFill>
                <a:latin typeface="Ubuntu"/>
                <a:ea typeface="Ubuntu"/>
                <a:cs typeface="Ubuntu"/>
                <a:sym typeface="Ubuntu"/>
              </a:rPr>
              <a:t>(0,1,2,3,4,5,6,7,8,9) 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or the two used in </a:t>
            </a:r>
            <a:r>
              <a:rPr lang="en-GB" dirty="0">
                <a:solidFill>
                  <a:srgbClr val="00B0F0"/>
                </a:solidFill>
                <a:latin typeface="Ubuntu"/>
                <a:ea typeface="Ubuntu"/>
                <a:cs typeface="Ubuntu"/>
                <a:sym typeface="Ubuntu"/>
              </a:rPr>
              <a:t>binary (0,1)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. </a:t>
            </a:r>
          </a:p>
          <a:p>
            <a:pPr lvl="0">
              <a:spcBef>
                <a:spcPts val="0"/>
              </a:spcBef>
              <a:buClr>
                <a:schemeClr val="dk1"/>
              </a:buClr>
              <a:buNone/>
            </a:pPr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pPr marL="0" lvl="0" indent="0">
              <a:spcBef>
                <a:spcPts val="0"/>
              </a:spcBef>
              <a:buClr>
                <a:schemeClr val="dk1"/>
              </a:buClr>
              <a:buSzPct val="36666"/>
              <a:buNone/>
            </a:pP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Hex uses the numbers 0-9 and letters A-F (0,1,2,3,4,5,6,7,8,9,A,B,C,D,E,F).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Hexadecimal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09/04/2019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3034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735547"/>
            <a:ext cx="8640960" cy="1332147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Hex numbers are used a lot in computing because they are </a:t>
            </a:r>
            <a:r>
              <a:rPr lang="en-US" b="1" dirty="0">
                <a:latin typeface="Ubuntu"/>
                <a:ea typeface="Ubuntu"/>
                <a:cs typeface="Ubuntu"/>
                <a:sym typeface="Ubuntu"/>
              </a:rPr>
              <a:t>shorter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and </a:t>
            </a:r>
            <a:r>
              <a:rPr lang="en-US" b="1" dirty="0">
                <a:latin typeface="Ubuntu"/>
                <a:ea typeface="Ubuntu"/>
                <a:cs typeface="Ubuntu"/>
                <a:sym typeface="Ubuntu"/>
              </a:rPr>
              <a:t>more memorable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than binary numbers. But can be </a:t>
            </a:r>
            <a:r>
              <a:rPr lang="en-US" b="1" dirty="0">
                <a:latin typeface="Ubuntu"/>
                <a:ea typeface="Ubuntu"/>
                <a:cs typeface="Ubuntu"/>
                <a:sym typeface="Ubuntu"/>
              </a:rPr>
              <a:t>easily converted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into binary when necessary.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Hexadecimal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CEF087-38EA-436E-A704-8C4195E9F122}" type="datetime1">
              <a:rPr lang="en-GB" smtClean="0"/>
              <a:pPr/>
              <a:t>09/04/2019</a:t>
            </a:fld>
            <a:endParaRPr lang="en-GB" dirty="0"/>
          </a:p>
        </p:txBody>
      </p:sp>
      <p:sp>
        <p:nvSpPr>
          <p:cNvPr id="5" name="Rectangle 4"/>
          <p:cNvSpPr/>
          <p:nvPr/>
        </p:nvSpPr>
        <p:spPr>
          <a:xfrm>
            <a:off x="539552" y="2571750"/>
            <a:ext cx="2069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buClr>
                <a:schemeClr val="dk1"/>
              </a:buClr>
              <a:buSzPct val="36666"/>
            </a:pP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You’ve probably seen hex used to represent </a:t>
            </a:r>
            <a:r>
              <a:rPr lang="en-US" dirty="0" err="1">
                <a:latin typeface="Ubuntu"/>
                <a:ea typeface="Ubuntu"/>
                <a:cs typeface="Ubuntu"/>
                <a:sym typeface="Ubuntu"/>
              </a:rPr>
              <a:t>colour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codes in HTML.</a:t>
            </a:r>
          </a:p>
        </p:txBody>
      </p:sp>
      <p:pic>
        <p:nvPicPr>
          <p:cNvPr id="6" name="Picture 5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1946174"/>
            <a:ext cx="3987050" cy="2616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3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 txBox="1"/>
          <p:nvPr/>
        </p:nvSpPr>
        <p:spPr>
          <a:xfrm>
            <a:off x="1021275" y="705712"/>
            <a:ext cx="7217775" cy="5559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endParaRPr lang="en-US" sz="2700" b="1" dirty="0"/>
          </a:p>
        </p:txBody>
      </p:sp>
      <p:sp>
        <p:nvSpPr>
          <p:cNvPr id="53" name="Shape 53"/>
          <p:cNvSpPr txBox="1"/>
          <p:nvPr/>
        </p:nvSpPr>
        <p:spPr>
          <a:xfrm>
            <a:off x="1369801" y="1079944"/>
            <a:ext cx="6520724" cy="1187099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endParaRPr lang="en-US" sz="2250" dirty="0">
              <a:latin typeface="Ubuntu"/>
              <a:ea typeface="Ubuntu"/>
              <a:cs typeface="Ubuntu"/>
              <a:sym typeface="Ubuntu"/>
            </a:endParaRPr>
          </a:p>
        </p:txBody>
      </p:sp>
      <p:graphicFrame>
        <p:nvGraphicFramePr>
          <p:cNvPr id="54" name="Shape 54"/>
          <p:cNvGraphicFramePr/>
          <p:nvPr/>
        </p:nvGraphicFramePr>
        <p:xfrm>
          <a:off x="1369800" y="2363288"/>
          <a:ext cx="6520727" cy="9753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9991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9361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9361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361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128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>
                          <a:solidFill>
                            <a:srgbClr val="FFFFFF"/>
                          </a:solidFill>
                        </a:rPr>
                        <a:t>64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32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6D9E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/>
                        <a:t>1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between Denary and Hexadecimal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21" y="712806"/>
            <a:ext cx="8640960" cy="3859076"/>
          </a:xfrm>
        </p:spPr>
        <p:txBody>
          <a:bodyPr/>
          <a:lstStyle/>
          <a:p>
            <a:r>
              <a:rPr lang="en-GB" dirty="0">
                <a:latin typeface="Ubuntu"/>
                <a:ea typeface="Ubuntu"/>
                <a:cs typeface="Ubuntu"/>
                <a:sym typeface="Ubuntu"/>
              </a:rPr>
              <a:t>Convert 163 in denary in to hexadecimal.</a:t>
            </a:r>
          </a:p>
          <a:p>
            <a:endParaRPr lang="en-GB" dirty="0">
              <a:latin typeface="Ubuntu"/>
              <a:ea typeface="Ubuntu"/>
              <a:cs typeface="Ubuntu"/>
              <a:sym typeface="Ubuntu"/>
            </a:endParaRPr>
          </a:p>
          <a:p>
            <a:r>
              <a:rPr lang="en-GB" b="1" i="1" dirty="0">
                <a:latin typeface="Ubuntu"/>
                <a:ea typeface="Ubuntu"/>
                <a:cs typeface="Ubuntu"/>
                <a:sym typeface="Ubuntu"/>
              </a:rPr>
              <a:t>Step 1:</a:t>
            </a:r>
            <a:r>
              <a:rPr lang="en-GB" dirty="0">
                <a:latin typeface="Ubuntu"/>
                <a:ea typeface="Ubuntu"/>
                <a:cs typeface="Ubuntu"/>
                <a:sym typeface="Ubuntu"/>
              </a:rPr>
              <a:t> Write 163 in binary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0596971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1521" y="699542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latin typeface="Ubuntu"/>
                <a:ea typeface="Ubuntu"/>
                <a:cs typeface="Ubuntu"/>
                <a:sym typeface="Ubuntu"/>
              </a:rPr>
              <a:t>Step 2: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Split the 8 bit number into two 4 bit nibbles.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60" name="Shape 60"/>
          <p:cNvSpPr txBox="1"/>
          <p:nvPr/>
        </p:nvSpPr>
        <p:spPr>
          <a:xfrm>
            <a:off x="1228725" y="523969"/>
            <a:ext cx="7217775" cy="5559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endParaRPr lang="en-US" sz="2700" b="1" dirty="0"/>
          </a:p>
        </p:txBody>
      </p:sp>
      <p:graphicFrame>
        <p:nvGraphicFramePr>
          <p:cNvPr id="62" name="Shape 62"/>
          <p:cNvGraphicFramePr/>
          <p:nvPr>
            <p:extLst>
              <p:ext uri="{D42A27DB-BD31-4B8C-83A1-F6EECF244321}">
                <p14:modId xmlns:p14="http://schemas.microsoft.com/office/powerpoint/2010/main" val="1095436502"/>
              </p:ext>
            </p:extLst>
          </p:nvPr>
        </p:nvGraphicFramePr>
        <p:xfrm>
          <a:off x="1291637" y="1498368"/>
          <a:ext cx="6520728" cy="9753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150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15091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128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64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32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16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/>
                        <a:t>1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3" name="Shape 63"/>
          <p:cNvGraphicFramePr/>
          <p:nvPr>
            <p:extLst>
              <p:ext uri="{D42A27DB-BD31-4B8C-83A1-F6EECF244321}">
                <p14:modId xmlns:p14="http://schemas.microsoft.com/office/powerpoint/2010/main" val="3847508440"/>
              </p:ext>
            </p:extLst>
          </p:nvPr>
        </p:nvGraphicFramePr>
        <p:xfrm>
          <a:off x="539552" y="3026516"/>
          <a:ext cx="3439968" cy="9753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59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99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999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999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/>
                        <a:t>0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4" name="Shape 64"/>
          <p:cNvGraphicFramePr/>
          <p:nvPr>
            <p:extLst>
              <p:ext uri="{D42A27DB-BD31-4B8C-83A1-F6EECF244321}">
                <p14:modId xmlns:p14="http://schemas.microsoft.com/office/powerpoint/2010/main" val="638621453"/>
              </p:ext>
            </p:extLst>
          </p:nvPr>
        </p:nvGraphicFramePr>
        <p:xfrm>
          <a:off x="5580112" y="3022831"/>
          <a:ext cx="3080760" cy="9753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7701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1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701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7019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 dirty="0"/>
                        <a:t>1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between Denary and Hexadecimal</a:t>
            </a:r>
            <a:endParaRPr lang="en-GB" dirty="0"/>
          </a:p>
        </p:txBody>
      </p:sp>
      <p:cxnSp>
        <p:nvCxnSpPr>
          <p:cNvPr id="5" name="Straight Arrow Connector 4"/>
          <p:cNvCxnSpPr/>
          <p:nvPr/>
        </p:nvCxnSpPr>
        <p:spPr>
          <a:xfrm flipH="1">
            <a:off x="3059832" y="2545692"/>
            <a:ext cx="288032" cy="3860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5822140" y="2506011"/>
            <a:ext cx="288032" cy="386098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579219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/>
          <p:nvPr/>
        </p:nvSpPr>
        <p:spPr>
          <a:xfrm>
            <a:off x="1282013" y="1079944"/>
            <a:ext cx="6718950" cy="5559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endParaRPr lang="en-US" sz="2250" dirty="0">
              <a:latin typeface="Ubuntu"/>
              <a:ea typeface="Ubuntu"/>
              <a:cs typeface="Ubuntu"/>
              <a:sym typeface="Ubuntu"/>
            </a:endParaRPr>
          </a:p>
        </p:txBody>
      </p:sp>
      <p:graphicFrame>
        <p:nvGraphicFramePr>
          <p:cNvPr id="72" name="Shape 72"/>
          <p:cNvGraphicFramePr/>
          <p:nvPr/>
        </p:nvGraphicFramePr>
        <p:xfrm>
          <a:off x="1282013" y="1782506"/>
          <a:ext cx="3439969" cy="9753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8795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795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79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013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3" name="Shape 73"/>
          <p:cNvGraphicFramePr/>
          <p:nvPr/>
        </p:nvGraphicFramePr>
        <p:xfrm>
          <a:off x="4920244" y="1782506"/>
          <a:ext cx="3080758" cy="97531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6999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936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793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36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003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0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2300" b="1"/>
                        <a:t>1</a:t>
                      </a:r>
                    </a:p>
                  </a:txBody>
                  <a:tcPr marL="68569" marR="68569" marT="68569" marB="6856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4" name="Shape 74"/>
          <p:cNvSpPr txBox="1"/>
          <p:nvPr/>
        </p:nvSpPr>
        <p:spPr>
          <a:xfrm>
            <a:off x="6233025" y="2889169"/>
            <a:ext cx="652275" cy="9600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5400" b="1" dirty="0">
                <a:latin typeface="Ubuntu"/>
                <a:ea typeface="Ubuntu"/>
                <a:cs typeface="Ubuntu"/>
                <a:sym typeface="Ubuntu"/>
              </a:rPr>
              <a:t>3</a:t>
            </a:r>
          </a:p>
        </p:txBody>
      </p:sp>
      <p:sp>
        <p:nvSpPr>
          <p:cNvPr id="75" name="Shape 75"/>
          <p:cNvSpPr txBox="1"/>
          <p:nvPr/>
        </p:nvSpPr>
        <p:spPr>
          <a:xfrm>
            <a:off x="2568919" y="2889169"/>
            <a:ext cx="1236825" cy="9600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5400" b="1" dirty="0">
                <a:latin typeface="Ubuntu"/>
                <a:ea typeface="Ubuntu"/>
                <a:cs typeface="Ubuntu"/>
                <a:sym typeface="Ubuntu"/>
              </a:rPr>
              <a:t>10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231521" y="699542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latin typeface="Ubuntu"/>
                <a:ea typeface="Ubuntu"/>
                <a:cs typeface="Ubuntu"/>
                <a:sym typeface="Ubuntu"/>
              </a:rPr>
              <a:t>Step 3: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Convert the 4 bit nibbles to denary.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Convert between Denary and Hexadecimal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84252330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4" grpId="0"/>
      <p:bldP spid="7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2" y="725699"/>
            <a:ext cx="8640960" cy="3859076"/>
          </a:xfrm>
        </p:spPr>
        <p:txBody>
          <a:bodyPr/>
          <a:lstStyle/>
          <a:p>
            <a:pPr marL="0" indent="0">
              <a:buNone/>
            </a:pPr>
            <a:r>
              <a:rPr lang="en-US" b="1" i="1" dirty="0">
                <a:latin typeface="Ubuntu"/>
                <a:ea typeface="Ubuntu"/>
                <a:cs typeface="Ubuntu"/>
                <a:sym typeface="Ubuntu"/>
              </a:rPr>
              <a:t>Step 4:</a:t>
            </a:r>
            <a:r>
              <a:rPr lang="en-US" dirty="0">
                <a:latin typeface="Ubuntu"/>
                <a:ea typeface="Ubuntu"/>
                <a:cs typeface="Ubuntu"/>
                <a:sym typeface="Ubuntu"/>
              </a:rPr>
              <a:t> Convert the 2 denary numbers to hex .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83" name="Shape 83"/>
          <p:cNvSpPr txBox="1"/>
          <p:nvPr/>
        </p:nvSpPr>
        <p:spPr>
          <a:xfrm>
            <a:off x="5965706" y="2402522"/>
            <a:ext cx="652275" cy="9600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5400" b="1">
                <a:latin typeface="Ubuntu"/>
                <a:ea typeface="Ubuntu"/>
                <a:cs typeface="Ubuntu"/>
                <a:sym typeface="Ubuntu"/>
              </a:rPr>
              <a:t>3</a:t>
            </a:r>
          </a:p>
        </p:txBody>
      </p:sp>
      <p:sp>
        <p:nvSpPr>
          <p:cNvPr id="84" name="Shape 84"/>
          <p:cNvSpPr txBox="1"/>
          <p:nvPr/>
        </p:nvSpPr>
        <p:spPr>
          <a:xfrm>
            <a:off x="2699792" y="2402522"/>
            <a:ext cx="1236825" cy="9600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5400" b="1" dirty="0">
                <a:latin typeface="Ubuntu"/>
                <a:ea typeface="Ubuntu"/>
                <a:cs typeface="Ubuntu"/>
                <a:sym typeface="Ubuntu"/>
              </a:rPr>
              <a:t>10</a:t>
            </a:r>
          </a:p>
        </p:txBody>
      </p:sp>
      <p:graphicFrame>
        <p:nvGraphicFramePr>
          <p:cNvPr id="85" name="Shape 85"/>
          <p:cNvGraphicFramePr/>
          <p:nvPr>
            <p:extLst>
              <p:ext uri="{D42A27DB-BD31-4B8C-83A1-F6EECF244321}">
                <p14:modId xmlns:p14="http://schemas.microsoft.com/office/powerpoint/2010/main" val="914932766"/>
              </p:ext>
            </p:extLst>
          </p:nvPr>
        </p:nvGraphicFramePr>
        <p:xfrm>
          <a:off x="1187624" y="1503591"/>
          <a:ext cx="6552216" cy="700996"/>
        </p:xfrm>
        <a:graphic>
          <a:graphicData uri="http://schemas.openxmlformats.org/drawingml/2006/table">
            <a:tbl>
              <a:tblPr>
                <a:noFill/>
              </a:tblPr>
              <a:tblGrid>
                <a:gridCol w="12952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4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5"/>
                    </a:ext>
                  </a:extLst>
                </a:gridCol>
                <a:gridCol w="328558">
                  <a:extLst>
                    <a:ext uri="{9D8B030D-6E8A-4147-A177-3AD203B41FA5}">
                      <a16:colId xmlns:a16="http://schemas.microsoft.com/office/drawing/2014/main" val="20016"/>
                    </a:ext>
                  </a:extLst>
                </a:gridCol>
              </a:tblGrid>
              <a:tr h="342878"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Denary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15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14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13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12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11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10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68569" marR="68569" marT="68569" marB="68569">
                    <a:solidFill>
                      <a:srgbClr val="B4A7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2878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Hexadecimal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F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E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D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lvl="0" algn="ctr" rtl="0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C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B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A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9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8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7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>
                          <a:solidFill>
                            <a:srgbClr val="FFFFFF"/>
                          </a:solidFill>
                        </a:rPr>
                        <a:t>6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5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4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3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2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1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buNone/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</a:rPr>
                        <a:t>0</a:t>
                      </a:r>
                    </a:p>
                  </a:txBody>
                  <a:tcPr marL="68569" marR="68569" marT="68569" marB="68569">
                    <a:solidFill>
                      <a:srgbClr val="93C47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6" name="Shape 86"/>
          <p:cNvSpPr txBox="1"/>
          <p:nvPr/>
        </p:nvSpPr>
        <p:spPr>
          <a:xfrm>
            <a:off x="3751349" y="3572794"/>
            <a:ext cx="1236825" cy="9600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5400" b="1" dirty="0">
                <a:latin typeface="Ubuntu"/>
                <a:ea typeface="Ubuntu"/>
                <a:cs typeface="Ubuntu"/>
                <a:sym typeface="Ubuntu"/>
              </a:rPr>
              <a:t>A</a:t>
            </a:r>
          </a:p>
        </p:txBody>
      </p:sp>
      <p:sp>
        <p:nvSpPr>
          <p:cNvPr id="87" name="Shape 87"/>
          <p:cNvSpPr txBox="1"/>
          <p:nvPr/>
        </p:nvSpPr>
        <p:spPr>
          <a:xfrm>
            <a:off x="4772779" y="3536269"/>
            <a:ext cx="1236825" cy="960074"/>
          </a:xfrm>
          <a:prstGeom prst="rect">
            <a:avLst/>
          </a:prstGeom>
          <a:noFill/>
          <a:ln>
            <a:noFill/>
          </a:ln>
        </p:spPr>
        <p:txBody>
          <a:bodyPr lIns="68569" tIns="68569" rIns="68569" bIns="68569" anchor="t" anchorCtr="0">
            <a:noAutofit/>
          </a:bodyPr>
          <a:lstStyle/>
          <a:p>
            <a:r>
              <a:rPr lang="en-US" sz="5400" b="1" dirty="0">
                <a:latin typeface="Ubuntu"/>
                <a:ea typeface="Ubuntu"/>
                <a:cs typeface="Ubuntu"/>
                <a:sym typeface="Ubuntu"/>
              </a:rPr>
              <a:t>3</a:t>
            </a:r>
          </a:p>
        </p:txBody>
      </p:sp>
      <p:cxnSp>
        <p:nvCxnSpPr>
          <p:cNvPr id="88" name="Shape 88"/>
          <p:cNvCxnSpPr/>
          <p:nvPr/>
        </p:nvCxnSpPr>
        <p:spPr>
          <a:xfrm>
            <a:off x="3348331" y="3396939"/>
            <a:ext cx="479250" cy="492300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89" name="Shape 89"/>
          <p:cNvCxnSpPr/>
          <p:nvPr/>
        </p:nvCxnSpPr>
        <p:spPr>
          <a:xfrm flipH="1">
            <a:off x="5300961" y="3454107"/>
            <a:ext cx="663074" cy="598724"/>
          </a:xfrm>
          <a:prstGeom prst="straightConnector1">
            <a:avLst/>
          </a:prstGeom>
          <a:noFill/>
          <a:ln w="19050" cap="flat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" y="89905"/>
            <a:ext cx="9144000" cy="484413"/>
          </a:xfrm>
        </p:spPr>
        <p:txBody>
          <a:bodyPr>
            <a:normAutofit/>
          </a:bodyPr>
          <a:lstStyle/>
          <a:p>
            <a:r>
              <a:rPr lang="en-US" dirty="0"/>
              <a:t>Convert between </a:t>
            </a:r>
            <a:r>
              <a:rPr lang="en-US" dirty="0" smtClean="0"/>
              <a:t>Denary </a:t>
            </a:r>
            <a:r>
              <a:rPr lang="en-US" dirty="0"/>
              <a:t>and </a:t>
            </a:r>
            <a:r>
              <a:rPr lang="en-US" dirty="0" smtClean="0"/>
              <a:t>Hexadecimal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76046981"/>
      </p:ext>
    </p:extLst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</p:bldLst>
  </p:timing>
</p:sld>
</file>

<file path=ppt/theme/theme1.xml><?xml version="1.0" encoding="utf-8"?>
<a:theme xmlns:a="http://schemas.openxmlformats.org/drawingml/2006/main" name="2.1.1 datablas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64C84913E9864F9C226E06F4D89945" ma:contentTypeVersion="9" ma:contentTypeDescription="Create a new document." ma:contentTypeScope="" ma:versionID="2934e28a1b5935441b7357d16ee3d152">
  <xsd:schema xmlns:xsd="http://www.w3.org/2001/XMLSchema" xmlns:xs="http://www.w3.org/2001/XMLSchema" xmlns:p="http://schemas.microsoft.com/office/2006/metadata/properties" xmlns:ns2="1e24005f-468e-418f-8e33-78b588c56834" targetNamespace="http://schemas.microsoft.com/office/2006/metadata/properties" ma:root="true" ma:fieldsID="ab86afc27e75f48487bec225262c7b37" ns2:_="">
    <xsd:import namespace="1e24005f-468e-418f-8e33-78b588c56834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24005f-468e-418f-8e33-78b588c5683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4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A794CAD-8A61-4E44-B102-4D38541DDB2E}"/>
</file>

<file path=customXml/itemProps2.xml><?xml version="1.0" encoding="utf-8"?>
<ds:datastoreItem xmlns:ds="http://schemas.openxmlformats.org/officeDocument/2006/customXml" ds:itemID="{7F66649B-E3EF-4D2D-AE39-0DCF5C3268B7}"/>
</file>

<file path=customXml/itemProps3.xml><?xml version="1.0" encoding="utf-8"?>
<ds:datastoreItem xmlns:ds="http://schemas.openxmlformats.org/officeDocument/2006/customXml" ds:itemID="{E4E0DC0A-F8E4-42EB-9A9C-C3835034CE8E}"/>
</file>

<file path=docProps/app.xml><?xml version="1.0" encoding="utf-8"?>
<Properties xmlns="http://schemas.openxmlformats.org/officeDocument/2006/extended-properties" xmlns:vt="http://schemas.openxmlformats.org/officeDocument/2006/docPropsVTypes">
  <Template>2.1.1 datablast</Template>
  <TotalTime>3401</TotalTime>
  <Words>514</Words>
  <Application>Microsoft Office PowerPoint</Application>
  <PresentationFormat>On-screen Show (16:9)</PresentationFormat>
  <Paragraphs>232</Paragraphs>
  <Slides>14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Candy Square BTN Striped</vt:lpstr>
      <vt:lpstr>Century Gothic</vt:lpstr>
      <vt:lpstr>Times New Roman</vt:lpstr>
      <vt:lpstr>Ubuntu</vt:lpstr>
      <vt:lpstr>2.1.1 datablast</vt:lpstr>
      <vt:lpstr>Do Now Activity - Whiteboard</vt:lpstr>
      <vt:lpstr>Do Now Activity - Whiteboard</vt:lpstr>
      <vt:lpstr>Unit 12 Data Representation</vt:lpstr>
      <vt:lpstr>Hexadecimal</vt:lpstr>
      <vt:lpstr>Hexadecimal</vt:lpstr>
      <vt:lpstr>Convert between Denary and Hexadecimal</vt:lpstr>
      <vt:lpstr>Convert between Denary and Hexadecimal</vt:lpstr>
      <vt:lpstr>Convert between Denary and Hexadecimal</vt:lpstr>
      <vt:lpstr>Convert between Denary and Hexadecimal</vt:lpstr>
      <vt:lpstr>Convert between Hexadecimal and Denary</vt:lpstr>
      <vt:lpstr>Practice Task</vt:lpstr>
      <vt:lpstr>Convert Hex to Denary</vt:lpstr>
      <vt:lpstr>Plenary</vt:lpstr>
      <vt:lpstr>Plenary</vt:lpstr>
    </vt:vector>
  </TitlesOfParts>
  <Company>Hillcrest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</dc:title>
  <dc:creator>David Atton</dc:creator>
  <cp:lastModifiedBy>David Atton</cp:lastModifiedBy>
  <cp:revision>174</cp:revision>
  <dcterms:created xsi:type="dcterms:W3CDTF">2015-05-05T10:47:24Z</dcterms:created>
  <dcterms:modified xsi:type="dcterms:W3CDTF">2019-04-09T11:52:32Z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0x010100CB64C84913E9864F9C226E06F4D89945</vt:lpwstr>
  </property>
</Properties>
</file>