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9" r:id="rId2"/>
    <p:sldId id="403" r:id="rId3"/>
    <p:sldId id="370" r:id="rId4"/>
    <p:sldId id="404" r:id="rId5"/>
    <p:sldId id="405" r:id="rId6"/>
    <p:sldId id="406" r:id="rId7"/>
    <p:sldId id="407" r:id="rId8"/>
    <p:sldId id="415" r:id="rId9"/>
    <p:sldId id="414" r:id="rId10"/>
    <p:sldId id="408" r:id="rId11"/>
    <p:sldId id="409" r:id="rId12"/>
    <p:sldId id="410" r:id="rId13"/>
    <p:sldId id="411" r:id="rId14"/>
    <p:sldId id="412" r:id="rId15"/>
    <p:sldId id="41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5" autoAdjust="0"/>
    <p:restoredTop sz="94660"/>
  </p:normalViewPr>
  <p:slideViewPr>
    <p:cSldViewPr snapToGrid="0">
      <p:cViewPr varScale="1">
        <p:scale>
          <a:sx n="90" d="100"/>
          <a:sy n="90"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78A9DF-6AD9-448D-8468-D26B36E28B15}"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431862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8A9DF-6AD9-448D-8468-D26B36E28B15}"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337274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8A9DF-6AD9-448D-8468-D26B36E28B15}"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71105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78A9DF-6AD9-448D-8468-D26B36E28B15}"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2767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78A9DF-6AD9-448D-8468-D26B36E28B15}" type="datetimeFigureOut">
              <a:rPr lang="en-GB" smtClean="0"/>
              <a:t>21/09/2020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53476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78A9DF-6AD9-448D-8468-D26B36E28B15}"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576386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78A9DF-6AD9-448D-8468-D26B36E28B15}" type="datetimeFigureOut">
              <a:rPr lang="en-GB" smtClean="0"/>
              <a:t>21/09/2020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04074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78A9DF-6AD9-448D-8468-D26B36E28B15}" type="datetimeFigureOut">
              <a:rPr lang="en-GB" smtClean="0"/>
              <a:t>21/09/2020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5041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8A9DF-6AD9-448D-8468-D26B36E28B15}" type="datetimeFigureOut">
              <a:rPr lang="en-GB" smtClean="0"/>
              <a:t>21/09/2020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224229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78A9DF-6AD9-448D-8468-D26B36E28B15}"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189853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78A9DF-6AD9-448D-8468-D26B36E28B15}" type="datetimeFigureOut">
              <a:rPr lang="en-GB" smtClean="0"/>
              <a:t>21/09/2020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BDC8A5-10B9-4B28-A804-41D72ABA6906}" type="slidenum">
              <a:rPr lang="en-GB" smtClean="0"/>
              <a:t>‹#›</a:t>
            </a:fld>
            <a:endParaRPr lang="en-GB"/>
          </a:p>
        </p:txBody>
      </p:sp>
    </p:spTree>
    <p:extLst>
      <p:ext uri="{BB962C8B-B14F-4D97-AF65-F5344CB8AC3E}">
        <p14:creationId xmlns:p14="http://schemas.microsoft.com/office/powerpoint/2010/main" val="260125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8A9DF-6AD9-448D-8468-D26B36E28B15}" type="datetimeFigureOut">
              <a:rPr lang="en-GB" smtClean="0"/>
              <a:t>21/09/2020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DC8A5-10B9-4B28-A804-41D72ABA6906}" type="slidenum">
              <a:rPr lang="en-GB" smtClean="0"/>
              <a:t>‹#›</a:t>
            </a:fld>
            <a:endParaRPr lang="en-GB"/>
          </a:p>
        </p:txBody>
      </p:sp>
    </p:spTree>
    <p:extLst>
      <p:ext uri="{BB962C8B-B14F-4D97-AF65-F5344CB8AC3E}">
        <p14:creationId xmlns:p14="http://schemas.microsoft.com/office/powerpoint/2010/main" val="278700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bbc.co.uk/education/clips/zjfqhy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nhs.uk/video/pages/Typesofcontraception.aspx"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686800" cy="1371600"/>
          </a:xfrm>
          <a:prstGeom prst="roundRect">
            <a:avLst/>
          </a:prstGeom>
          <a:solidFill>
            <a:srgbClr val="B4D6F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28600" y="228601"/>
            <a:ext cx="8686800" cy="1470025"/>
          </a:xfrm>
        </p:spPr>
        <p:txBody>
          <a:bodyPr>
            <a:noAutofit/>
          </a:bodyPr>
          <a:lstStyle/>
          <a:p>
            <a:r>
              <a:rPr lang="en-GB" sz="4000" dirty="0">
                <a:latin typeface="Comic Sans MS" pitchFamily="66" charset="0"/>
              </a:rPr>
              <a:t>80/20 – THINK! What do you NEED to cover with your set</a:t>
            </a:r>
          </a:p>
        </p:txBody>
      </p:sp>
      <p:graphicFrame>
        <p:nvGraphicFramePr>
          <p:cNvPr id="6" name="Table 5">
            <a:extLst>
              <a:ext uri="{FF2B5EF4-FFF2-40B4-BE49-F238E27FC236}">
                <a16:creationId xmlns:a16="http://schemas.microsoft.com/office/drawing/2014/main" id="{818CC5C7-64C6-4908-823E-6A2A9737709E}"/>
              </a:ext>
            </a:extLst>
          </p:cNvPr>
          <p:cNvGraphicFramePr>
            <a:graphicFrameLocks noGrp="1"/>
          </p:cNvGraphicFramePr>
          <p:nvPr>
            <p:extLst>
              <p:ext uri="{D42A27DB-BD31-4B8C-83A1-F6EECF244321}">
                <p14:modId xmlns:p14="http://schemas.microsoft.com/office/powerpoint/2010/main" val="2593930394"/>
              </p:ext>
            </p:extLst>
          </p:nvPr>
        </p:nvGraphicFramePr>
        <p:xfrm>
          <a:off x="265334" y="1843549"/>
          <a:ext cx="8613331" cy="3596592"/>
        </p:xfrm>
        <a:graphic>
          <a:graphicData uri="http://schemas.openxmlformats.org/drawingml/2006/table">
            <a:tbl>
              <a:tblPr firstRow="1" bandRow="1">
                <a:tableStyleId>{5C22544A-7EE6-4342-B048-85BDC9FD1C3A}</a:tableStyleId>
              </a:tblPr>
              <a:tblGrid>
                <a:gridCol w="1258666">
                  <a:extLst>
                    <a:ext uri="{9D8B030D-6E8A-4147-A177-3AD203B41FA5}">
                      <a16:colId xmlns:a16="http://schemas.microsoft.com/office/drawing/2014/main" val="20000"/>
                    </a:ext>
                  </a:extLst>
                </a:gridCol>
                <a:gridCol w="2526890">
                  <a:extLst>
                    <a:ext uri="{9D8B030D-6E8A-4147-A177-3AD203B41FA5}">
                      <a16:colId xmlns:a16="http://schemas.microsoft.com/office/drawing/2014/main" val="20001"/>
                    </a:ext>
                  </a:extLst>
                </a:gridCol>
                <a:gridCol w="4827775">
                  <a:extLst>
                    <a:ext uri="{9D8B030D-6E8A-4147-A177-3AD203B41FA5}">
                      <a16:colId xmlns:a16="http://schemas.microsoft.com/office/drawing/2014/main" val="20002"/>
                    </a:ext>
                  </a:extLst>
                </a:gridCol>
              </a:tblGrid>
              <a:tr h="347263">
                <a:tc>
                  <a:txBody>
                    <a:bodyPr/>
                    <a:lstStyle/>
                    <a:p>
                      <a:r>
                        <a:rPr lang="en-GB" sz="3200" dirty="0">
                          <a:solidFill>
                            <a:schemeClr val="tx1"/>
                          </a:solidFill>
                          <a:latin typeface="+mn-lt"/>
                        </a:rPr>
                        <a:t>Grade</a:t>
                      </a:r>
                    </a:p>
                  </a:txBody>
                  <a:tcPr marT="45708" marB="457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3200" dirty="0">
                          <a:solidFill>
                            <a:schemeClr val="tx1"/>
                          </a:solidFill>
                          <a:latin typeface="+mn-lt"/>
                        </a:rPr>
                        <a:t>Objective</a:t>
                      </a:r>
                      <a:r>
                        <a:rPr lang="en-GB" sz="2400" baseline="0" dirty="0">
                          <a:solidFill>
                            <a:schemeClr val="tx1"/>
                          </a:solidFill>
                          <a:latin typeface="+mn-lt"/>
                        </a:rPr>
                        <a:t> </a:t>
                      </a:r>
                      <a:endParaRPr lang="en-GB" sz="2400" dirty="0">
                        <a:solidFill>
                          <a:schemeClr val="tx1"/>
                        </a:solidFill>
                        <a:latin typeface="+mn-lt"/>
                      </a:endParaRPr>
                    </a:p>
                  </a:txBody>
                  <a:tcPr marT="45708" marB="457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3200" b="1" dirty="0">
                          <a:solidFill>
                            <a:schemeClr val="tx1"/>
                          </a:solidFill>
                          <a:latin typeface="+mn-lt"/>
                        </a:rPr>
                        <a:t>Outcomes</a:t>
                      </a:r>
                      <a:endParaRPr lang="en-GB" sz="2400" b="1" dirty="0">
                        <a:solidFill>
                          <a:schemeClr val="tx1"/>
                        </a:solidFill>
                        <a:latin typeface="+mn-lt"/>
                      </a:endParaRPr>
                    </a:p>
                  </a:txBody>
                  <a:tcPr marT="45708" marB="457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94360">
                <a:tc>
                  <a:txBody>
                    <a:bodyPr/>
                    <a:lstStyle/>
                    <a:p>
                      <a:pPr algn="ctr"/>
                      <a:r>
                        <a:rPr lang="en-GB" sz="3200" kern="1200" dirty="0">
                          <a:solidFill>
                            <a:schemeClr val="tx1"/>
                          </a:solidFill>
                          <a:effectLst/>
                          <a:latin typeface="+mn-lt"/>
                          <a:ea typeface="ＭＳ Ｐゴシック" charset="-128"/>
                          <a:cs typeface="+mn-cs"/>
                        </a:rPr>
                        <a:t>1-3</a:t>
                      </a:r>
                    </a:p>
                  </a:txBody>
                  <a:tcPr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en-GB" sz="2400" dirty="0"/>
                        <a:t>To identify</a:t>
                      </a:r>
                      <a:r>
                        <a:rPr lang="en-GB" sz="2400" baseline="0" dirty="0"/>
                        <a:t> a range of contraceptive methods, explain how they work and discuss the advantages and disadvantages of each</a:t>
                      </a:r>
                      <a:endParaRPr lang="en-GB" sz="2400" dirty="0"/>
                    </a:p>
                  </a:txBody>
                  <a:tcPr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kern="1200" dirty="0">
                          <a:solidFill>
                            <a:schemeClr val="dk1"/>
                          </a:solidFill>
                          <a:latin typeface="+mn-lt"/>
                          <a:ea typeface="+mn-ea"/>
                          <a:cs typeface="+mn-cs"/>
                        </a:rPr>
                        <a:t>Describe hormonal and non-hormonal methods of contraception.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96216">
                <a:tc>
                  <a:txBody>
                    <a:bodyPr/>
                    <a:lstStyle/>
                    <a:p>
                      <a:pPr algn="ctr"/>
                      <a:r>
                        <a:rPr lang="en-GB" sz="3200" kern="1200" dirty="0">
                          <a:solidFill>
                            <a:schemeClr val="tx1"/>
                          </a:solidFill>
                          <a:effectLst/>
                          <a:latin typeface="+mn-lt"/>
                          <a:ea typeface="ＭＳ Ｐゴシック" charset="-128"/>
                          <a:cs typeface="+mn-cs"/>
                        </a:rPr>
                        <a:t>4-6</a:t>
                      </a:r>
                    </a:p>
                  </a:txBody>
                  <a:tcPr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Explain how hormonal and non-hormonal contraceptives work.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42008">
                <a:tc>
                  <a:txBody>
                    <a:bodyPr/>
                    <a:lstStyle/>
                    <a:p>
                      <a:pPr algn="ctr"/>
                      <a:r>
                        <a:rPr lang="en-GB" sz="3200" kern="1200" dirty="0">
                          <a:solidFill>
                            <a:schemeClr val="tx1"/>
                          </a:solidFill>
                          <a:effectLst/>
                          <a:latin typeface="+mn-lt"/>
                          <a:ea typeface="ＭＳ Ｐゴシック" charset="-128"/>
                          <a:cs typeface="+mn-cs"/>
                        </a:rPr>
                        <a:t>7-9</a:t>
                      </a:r>
                    </a:p>
                  </a:txBody>
                  <a:tcPr marT="45708" marB="457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Evaluate the</a:t>
                      </a:r>
                      <a:r>
                        <a:rPr lang="en-GB" sz="2400" kern="1200" baseline="0" dirty="0">
                          <a:solidFill>
                            <a:schemeClr val="dk1"/>
                          </a:solidFill>
                          <a:latin typeface="+mn-lt"/>
                          <a:ea typeface="+mn-ea"/>
                          <a:cs typeface="+mn-cs"/>
                        </a:rPr>
                        <a:t> use of hormonal and non-hormonal methods of contraception</a:t>
                      </a:r>
                      <a:endParaRPr lang="en-GB" sz="2400" kern="1200" dirty="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1504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461665"/>
          </a:xfrm>
          <a:prstGeom prst="rect">
            <a:avLst/>
          </a:prstGeom>
          <a:noFill/>
        </p:spPr>
        <p:txBody>
          <a:bodyPr wrap="square" rtlCol="0">
            <a:spAutoFit/>
          </a:bodyPr>
          <a:lstStyle/>
          <a:p>
            <a:r>
              <a:rPr lang="en-GB" sz="2400" b="1" dirty="0">
                <a:solidFill>
                  <a:srgbClr val="0070C0"/>
                </a:solidFill>
                <a:latin typeface="Comic Sans MS" pitchFamily="66" charset="0"/>
              </a:rPr>
              <a:t>Sexual politics </a:t>
            </a:r>
            <a:r>
              <a:rPr lang="en-GB" sz="2400" dirty="0">
                <a:latin typeface="Comic Sans MS" pitchFamily="66" charset="0"/>
              </a:rPr>
              <a:t>~ a brief history of contraceptive methods</a:t>
            </a:r>
          </a:p>
        </p:txBody>
      </p:sp>
      <p:sp>
        <p:nvSpPr>
          <p:cNvPr id="5" name="Rectangle 4"/>
          <p:cNvSpPr/>
          <p:nvPr/>
        </p:nvSpPr>
        <p:spPr>
          <a:xfrm>
            <a:off x="4419600" y="6096000"/>
            <a:ext cx="4520276" cy="646331"/>
          </a:xfrm>
          <a:prstGeom prst="rect">
            <a:avLst/>
          </a:prstGeom>
        </p:spPr>
        <p:txBody>
          <a:bodyPr wrap="none">
            <a:spAutoFit/>
          </a:bodyPr>
          <a:lstStyle/>
          <a:p>
            <a:r>
              <a:rPr lang="en-GB" dirty="0">
                <a:hlinkClick r:id="rId2"/>
              </a:rPr>
              <a:t>http://www.bbc.co.uk/education/clips/zjfqhyc</a:t>
            </a:r>
            <a:endParaRPr lang="en-GB" dirty="0"/>
          </a:p>
          <a:p>
            <a:endParaRPr lang="en-GB" dirty="0"/>
          </a:p>
        </p:txBody>
      </p:sp>
      <p:sp>
        <p:nvSpPr>
          <p:cNvPr id="6" name="TextBox 5"/>
          <p:cNvSpPr txBox="1"/>
          <p:nvPr/>
        </p:nvSpPr>
        <p:spPr>
          <a:xfrm>
            <a:off x="228600" y="914400"/>
            <a:ext cx="8686800" cy="4524315"/>
          </a:xfrm>
          <a:prstGeom prst="rect">
            <a:avLst/>
          </a:prstGeom>
          <a:noFill/>
        </p:spPr>
        <p:txBody>
          <a:bodyPr wrap="square" rtlCol="0">
            <a:spAutoFit/>
          </a:bodyPr>
          <a:lstStyle/>
          <a:p>
            <a:r>
              <a:rPr lang="en-GB" sz="2400" b="1" dirty="0">
                <a:solidFill>
                  <a:srgbClr val="0070C0"/>
                </a:solidFill>
                <a:latin typeface="Comic Sans MS" pitchFamily="66" charset="0"/>
              </a:rPr>
              <a:t>Task: </a:t>
            </a:r>
            <a:r>
              <a:rPr lang="en-GB" sz="2400" dirty="0">
                <a:latin typeface="Comic Sans MS" pitchFamily="66" charset="0"/>
              </a:rPr>
              <a:t>Watch the video about the struggle of a nurse from Brooklyn, New York, in making contraception readily available to women. Answer the following questions:</a:t>
            </a:r>
          </a:p>
          <a:p>
            <a:endParaRPr lang="en-GB" sz="2000" dirty="0">
              <a:latin typeface="Comic Sans MS" pitchFamily="66" charset="0"/>
            </a:endParaRPr>
          </a:p>
          <a:p>
            <a:pPr marL="457200" indent="-457200">
              <a:buAutoNum type="arabicPeriod"/>
            </a:pPr>
            <a:r>
              <a:rPr lang="en-GB" sz="2800" dirty="0">
                <a:latin typeface="Comic Sans MS" pitchFamily="66" charset="0"/>
              </a:rPr>
              <a:t>Prior to the pill, how were women able to control how many children they had?</a:t>
            </a:r>
          </a:p>
          <a:p>
            <a:pPr marL="457200" indent="-457200">
              <a:buAutoNum type="arabicPeriod"/>
            </a:pPr>
            <a:r>
              <a:rPr lang="en-GB" sz="2800" dirty="0">
                <a:latin typeface="Comic Sans MS" pitchFamily="66" charset="0"/>
              </a:rPr>
              <a:t>What did Margaret Sanger do to help women in controlling child birth?</a:t>
            </a:r>
          </a:p>
          <a:p>
            <a:pPr marL="457200" indent="-457200">
              <a:buAutoNum type="arabicPeriod"/>
            </a:pPr>
            <a:r>
              <a:rPr lang="en-GB" sz="2800" dirty="0">
                <a:latin typeface="Comic Sans MS" pitchFamily="66" charset="0"/>
              </a:rPr>
              <a:t>Why was this a controversial issue?</a:t>
            </a:r>
          </a:p>
          <a:p>
            <a:pPr marL="457200" indent="-457200">
              <a:buAutoNum type="arabicPeriod"/>
            </a:pPr>
            <a:r>
              <a:rPr lang="en-GB" sz="2800" dirty="0">
                <a:latin typeface="Comic Sans MS" pitchFamily="66" charset="0"/>
              </a:rPr>
              <a:t>How did Katherine McCormick help Margaret Sanger?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066800"/>
            <a:ext cx="8534400" cy="4801314"/>
          </a:xfrm>
          <a:prstGeom prst="rect">
            <a:avLst/>
          </a:prstGeom>
        </p:spPr>
        <p:txBody>
          <a:bodyPr wrap="square">
            <a:spAutoFit/>
          </a:bodyPr>
          <a:lstStyle/>
          <a:p>
            <a:pPr marL="457200" indent="-457200">
              <a:buAutoNum type="arabicPeriod"/>
            </a:pPr>
            <a:r>
              <a:rPr lang="en-GB" dirty="0">
                <a:latin typeface="Comic Sans MS" pitchFamily="66" charset="0"/>
              </a:rPr>
              <a:t>Prior to the pill women would have to rely on abstinence or if they became pregnant they sometimes would turn to abortions.  They had a choice between self-induced abortion of the back-street abortionist, both equally dangerous. </a:t>
            </a:r>
          </a:p>
          <a:p>
            <a:pPr marL="457200" indent="-457200">
              <a:buAutoNum type="arabicPeriod"/>
            </a:pPr>
            <a:r>
              <a:rPr lang="en-GB" dirty="0">
                <a:latin typeface="Comic Sans MS" pitchFamily="66" charset="0"/>
              </a:rPr>
              <a:t>Margaret Sanger was a nurse at the time and saw the devastating effects that the abortions could cause, she started her own contraception clinic in Brooklyn.</a:t>
            </a:r>
          </a:p>
          <a:p>
            <a:pPr marL="457200" indent="-457200">
              <a:buAutoNum type="arabicPeriod"/>
            </a:pPr>
            <a:r>
              <a:rPr lang="en-GB" dirty="0">
                <a:latin typeface="Comic Sans MS" pitchFamily="66" charset="0"/>
              </a:rPr>
              <a:t>At this time in American history the distribution of contraception was seen to be ‘taboo’, those who took them were believed to be sinful. She was eventually arrested under the very strong anti-obscenity law. </a:t>
            </a:r>
          </a:p>
          <a:p>
            <a:pPr marL="457200" indent="-457200">
              <a:buAutoNum type="arabicPeriod"/>
            </a:pPr>
            <a:r>
              <a:rPr lang="en-GB" dirty="0">
                <a:latin typeface="Comic Sans MS" pitchFamily="66" charset="0"/>
              </a:rPr>
              <a:t>Katherine McCormick was a wealthy American heiress who studied Biology at University, campaigned for votes and formed a friendship with Sanger. In Europe contraceptive were easy to get hold of, she smuggled diaphragms in to the US via dresses she imported. Sanger had now set up another, more successful, clinic. Eventually McCormick bank rolled some incredibly important research into the efficacy of the contraceptive pill, as suggested by Sanger. This was put on the market in 1960.  </a:t>
            </a:r>
          </a:p>
        </p:txBody>
      </p:sp>
      <p:sp>
        <p:nvSpPr>
          <p:cNvPr id="5" name="TextBox 4"/>
          <p:cNvSpPr txBox="1"/>
          <p:nvPr/>
        </p:nvSpPr>
        <p:spPr>
          <a:xfrm>
            <a:off x="152400" y="228600"/>
            <a:ext cx="4953000" cy="707886"/>
          </a:xfrm>
          <a:prstGeom prst="rect">
            <a:avLst/>
          </a:prstGeom>
          <a:noFill/>
        </p:spPr>
        <p:txBody>
          <a:bodyPr wrap="square" rtlCol="0">
            <a:spAutoFit/>
          </a:bodyPr>
          <a:lstStyle/>
          <a:p>
            <a:r>
              <a:rPr lang="en-GB" sz="4000" dirty="0">
                <a:solidFill>
                  <a:srgbClr val="FF0000"/>
                </a:solidFill>
                <a:latin typeface="Comic Sans MS" pitchFamily="66" charset="0"/>
              </a:rPr>
              <a:t>Self-assessment:</a:t>
            </a:r>
          </a:p>
        </p:txBody>
      </p:sp>
      <p:pic>
        <p:nvPicPr>
          <p:cNvPr id="7" name="Picture 2" descr="Check, Check Mark, Red, Mark, Tick, Symbol, Choice"/>
          <p:cNvPicPr>
            <a:picLocks noChangeAspect="1" noChangeArrowheads="1"/>
          </p:cNvPicPr>
          <p:nvPr/>
        </p:nvPicPr>
        <p:blipFill>
          <a:blip r:embed="rId2" cstate="print"/>
          <a:srcRect/>
          <a:stretch>
            <a:fillRect/>
          </a:stretch>
        </p:blipFill>
        <p:spPr bwMode="auto">
          <a:xfrm>
            <a:off x="7772400" y="5562600"/>
            <a:ext cx="1066800" cy="111157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buNone/>
            </a:pPr>
            <a:r>
              <a:rPr lang="en-GB" dirty="0">
                <a:solidFill>
                  <a:srgbClr val="0070C0"/>
                </a:solidFill>
                <a:latin typeface="Comic Sans MS" pitchFamily="66" charset="0"/>
              </a:rPr>
              <a:t>Quick check </a:t>
            </a:r>
            <a:r>
              <a:rPr lang="en-GB" dirty="0">
                <a:latin typeface="Comic Sans MS" pitchFamily="66" charset="0"/>
              </a:rPr>
              <a:t>~ Silent 5</a:t>
            </a:r>
          </a:p>
          <a:p>
            <a:pPr>
              <a:buNone/>
            </a:pPr>
            <a:endParaRPr lang="en-GB" dirty="0">
              <a:latin typeface="Comic Sans MS" pitchFamily="66" charset="0"/>
            </a:endParaRPr>
          </a:p>
          <a:p>
            <a:pPr marL="514350" indent="-514350">
              <a:buAutoNum type="arabicPeriod"/>
            </a:pPr>
            <a:r>
              <a:rPr lang="en-GB" sz="2800" dirty="0">
                <a:latin typeface="Comic Sans MS" pitchFamily="66" charset="0"/>
              </a:rPr>
              <a:t>Define the term contraception </a:t>
            </a:r>
          </a:p>
          <a:p>
            <a:pPr marL="514350" indent="-514350">
              <a:buAutoNum type="arabicPeriod"/>
            </a:pPr>
            <a:endParaRPr lang="en-GB" sz="2800" dirty="0">
              <a:latin typeface="Comic Sans MS" pitchFamily="66" charset="0"/>
            </a:endParaRPr>
          </a:p>
          <a:p>
            <a:pPr marL="514350" indent="-514350">
              <a:buAutoNum type="arabicPeriod"/>
            </a:pPr>
            <a:r>
              <a:rPr lang="en-GB" sz="2800" dirty="0">
                <a:latin typeface="Comic Sans MS" pitchFamily="66" charset="0"/>
              </a:rPr>
              <a:t>The mini-pill, the combined pill and the implant are all forms of contraception. </a:t>
            </a:r>
          </a:p>
          <a:p>
            <a:pPr marL="514350" indent="-514350">
              <a:buNone/>
            </a:pPr>
            <a:r>
              <a:rPr lang="en-GB" sz="2800" dirty="0">
                <a:latin typeface="Comic Sans MS" pitchFamily="66" charset="0"/>
              </a:rPr>
              <a:t>	a) State one similarity between each contraceptive	</a:t>
            </a:r>
          </a:p>
          <a:p>
            <a:pPr marL="514350" indent="-514350">
              <a:buNone/>
            </a:pPr>
            <a:r>
              <a:rPr lang="en-GB" sz="2800" dirty="0">
                <a:latin typeface="Comic Sans MS" pitchFamily="66" charset="0"/>
              </a:rPr>
              <a:t>	b) For each contraceptive, state one way in which it is different</a:t>
            </a:r>
          </a:p>
        </p:txBody>
      </p:sp>
      <p:sp>
        <p:nvSpPr>
          <p:cNvPr id="4" name="TextBox 3"/>
          <p:cNvSpPr txBox="1"/>
          <p:nvPr/>
        </p:nvSpPr>
        <p:spPr>
          <a:xfrm>
            <a:off x="5943600" y="1371600"/>
            <a:ext cx="1905000" cy="461665"/>
          </a:xfrm>
          <a:prstGeom prst="rect">
            <a:avLst/>
          </a:prstGeom>
          <a:noFill/>
        </p:spPr>
        <p:txBody>
          <a:bodyPr wrap="square" rtlCol="0">
            <a:spAutoFit/>
          </a:bodyPr>
          <a:lstStyle/>
          <a:p>
            <a:r>
              <a:rPr lang="en-GB" sz="2400" b="1" i="1" dirty="0">
                <a:solidFill>
                  <a:srgbClr val="0070C0"/>
                </a:solidFill>
              </a:rPr>
              <a:t>(1 mark)</a:t>
            </a:r>
          </a:p>
        </p:txBody>
      </p:sp>
      <p:sp>
        <p:nvSpPr>
          <p:cNvPr id="5" name="TextBox 4"/>
          <p:cNvSpPr txBox="1"/>
          <p:nvPr/>
        </p:nvSpPr>
        <p:spPr>
          <a:xfrm>
            <a:off x="3220065" y="3564194"/>
            <a:ext cx="1905000" cy="461665"/>
          </a:xfrm>
          <a:prstGeom prst="rect">
            <a:avLst/>
          </a:prstGeom>
          <a:noFill/>
        </p:spPr>
        <p:txBody>
          <a:bodyPr wrap="square" rtlCol="0">
            <a:spAutoFit/>
          </a:bodyPr>
          <a:lstStyle/>
          <a:p>
            <a:r>
              <a:rPr lang="en-GB" sz="2400" b="1" i="1" dirty="0">
                <a:solidFill>
                  <a:srgbClr val="0070C0"/>
                </a:solidFill>
              </a:rPr>
              <a:t>(1 mark)</a:t>
            </a:r>
          </a:p>
        </p:txBody>
      </p:sp>
      <p:sp>
        <p:nvSpPr>
          <p:cNvPr id="6" name="TextBox 5"/>
          <p:cNvSpPr txBox="1"/>
          <p:nvPr/>
        </p:nvSpPr>
        <p:spPr>
          <a:xfrm>
            <a:off x="4267200" y="4724400"/>
            <a:ext cx="1905000" cy="461665"/>
          </a:xfrm>
          <a:prstGeom prst="rect">
            <a:avLst/>
          </a:prstGeom>
          <a:noFill/>
        </p:spPr>
        <p:txBody>
          <a:bodyPr wrap="square" rtlCol="0">
            <a:spAutoFit/>
          </a:bodyPr>
          <a:lstStyle/>
          <a:p>
            <a:r>
              <a:rPr lang="en-GB" sz="2400" b="1" i="1" dirty="0">
                <a:solidFill>
                  <a:srgbClr val="0070C0"/>
                </a:solidFill>
              </a:rPr>
              <a:t>(3 mark)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1200329"/>
          </a:xfrm>
          <a:prstGeom prst="rect">
            <a:avLst/>
          </a:prstGeom>
          <a:noFill/>
        </p:spPr>
        <p:txBody>
          <a:bodyPr wrap="square" rtlCol="0">
            <a:spAutoFit/>
          </a:bodyPr>
          <a:lstStyle/>
          <a:p>
            <a:pPr algn="ctr"/>
            <a:r>
              <a:rPr lang="en-GB" sz="3600" b="1" dirty="0">
                <a:solidFill>
                  <a:srgbClr val="0070C0"/>
                </a:solidFill>
                <a:latin typeface="Comic Sans MS" pitchFamily="66" charset="0"/>
              </a:rPr>
              <a:t>Plenary: </a:t>
            </a:r>
            <a:r>
              <a:rPr lang="en-GB" sz="3600" dirty="0">
                <a:latin typeface="Comic Sans MS" pitchFamily="66" charset="0"/>
              </a:rPr>
              <a:t>Summarise what you have learnt this lesson in </a:t>
            </a:r>
            <a:r>
              <a:rPr lang="en-GB" sz="3600" i="1" u="sng" dirty="0">
                <a:latin typeface="Comic Sans MS" pitchFamily="66" charset="0"/>
              </a:rPr>
              <a:t>three</a:t>
            </a:r>
            <a:r>
              <a:rPr lang="en-GB" sz="3600" dirty="0">
                <a:latin typeface="Comic Sans MS" pitchFamily="66" charset="0"/>
              </a:rPr>
              <a:t> sentences</a:t>
            </a:r>
          </a:p>
        </p:txBody>
      </p:sp>
      <p:sp>
        <p:nvSpPr>
          <p:cNvPr id="5" name="TextBox 4"/>
          <p:cNvSpPr txBox="1"/>
          <p:nvPr/>
        </p:nvSpPr>
        <p:spPr>
          <a:xfrm>
            <a:off x="304800" y="1752600"/>
            <a:ext cx="2057400" cy="4708981"/>
          </a:xfrm>
          <a:prstGeom prst="rect">
            <a:avLst/>
          </a:prstGeom>
          <a:solidFill>
            <a:srgbClr val="95F3DD"/>
          </a:solidFill>
          <a:ln>
            <a:solidFill>
              <a:schemeClr val="tx1"/>
            </a:solidFill>
          </a:ln>
        </p:spPr>
        <p:txBody>
          <a:bodyPr wrap="square" rtlCol="0">
            <a:spAutoFit/>
          </a:bodyPr>
          <a:lstStyle/>
          <a:p>
            <a:r>
              <a:rPr lang="en-GB" sz="2000" b="1" dirty="0">
                <a:solidFill>
                  <a:srgbClr val="0070C0"/>
                </a:solidFill>
                <a:latin typeface="Comic Sans MS" pitchFamily="66" charset="0"/>
              </a:rPr>
              <a:t>Key Words:</a:t>
            </a:r>
          </a:p>
          <a:p>
            <a:endParaRPr lang="en-GB" sz="2000" dirty="0">
              <a:latin typeface="Comic Sans MS" pitchFamily="66" charset="0"/>
            </a:endParaRPr>
          </a:p>
          <a:p>
            <a:r>
              <a:rPr lang="en-GB" sz="2000" dirty="0">
                <a:latin typeface="Comic Sans MS" pitchFamily="66" charset="0"/>
              </a:rPr>
              <a:t>Contraception</a:t>
            </a:r>
          </a:p>
          <a:p>
            <a:r>
              <a:rPr lang="en-GB" sz="2000" dirty="0">
                <a:latin typeface="Comic Sans MS" pitchFamily="66" charset="0"/>
              </a:rPr>
              <a:t>Sperm</a:t>
            </a:r>
          </a:p>
          <a:p>
            <a:r>
              <a:rPr lang="en-GB" sz="2000" dirty="0">
                <a:latin typeface="Comic Sans MS" pitchFamily="66" charset="0"/>
              </a:rPr>
              <a:t>Egg</a:t>
            </a:r>
          </a:p>
          <a:p>
            <a:r>
              <a:rPr lang="en-GB" sz="2000" dirty="0">
                <a:latin typeface="Comic Sans MS" pitchFamily="66" charset="0"/>
              </a:rPr>
              <a:t>FSH</a:t>
            </a:r>
          </a:p>
          <a:p>
            <a:r>
              <a:rPr lang="en-GB" sz="2000" dirty="0">
                <a:latin typeface="Comic Sans MS" pitchFamily="66" charset="0"/>
              </a:rPr>
              <a:t>LH</a:t>
            </a:r>
          </a:p>
          <a:p>
            <a:r>
              <a:rPr lang="en-GB" sz="2000" dirty="0">
                <a:latin typeface="Comic Sans MS" pitchFamily="66" charset="0"/>
              </a:rPr>
              <a:t>Oestrogen</a:t>
            </a:r>
          </a:p>
          <a:p>
            <a:r>
              <a:rPr lang="en-GB" sz="2000" dirty="0">
                <a:latin typeface="Comic Sans MS" pitchFamily="66" charset="0"/>
              </a:rPr>
              <a:t>Progesterone</a:t>
            </a:r>
          </a:p>
          <a:p>
            <a:r>
              <a:rPr lang="en-GB" sz="2000" dirty="0">
                <a:latin typeface="Comic Sans MS" pitchFamily="66" charset="0"/>
              </a:rPr>
              <a:t>Barrier</a:t>
            </a:r>
          </a:p>
          <a:p>
            <a:r>
              <a:rPr lang="en-GB" sz="2000" dirty="0">
                <a:latin typeface="Comic Sans MS" pitchFamily="66" charset="0"/>
              </a:rPr>
              <a:t>Condom</a:t>
            </a:r>
          </a:p>
          <a:p>
            <a:r>
              <a:rPr lang="en-GB" sz="2000" dirty="0">
                <a:latin typeface="Comic Sans MS" pitchFamily="66" charset="0"/>
              </a:rPr>
              <a:t>IUD</a:t>
            </a:r>
          </a:p>
          <a:p>
            <a:r>
              <a:rPr lang="en-GB" sz="2000" dirty="0">
                <a:latin typeface="Comic Sans MS" pitchFamily="66" charset="0"/>
              </a:rPr>
              <a:t>Surgery</a:t>
            </a:r>
          </a:p>
          <a:p>
            <a:r>
              <a:rPr lang="en-GB" sz="2000" dirty="0">
                <a:latin typeface="Comic Sans MS" pitchFamily="66" charset="0"/>
              </a:rPr>
              <a:t>Hormone</a:t>
            </a:r>
          </a:p>
          <a:p>
            <a:r>
              <a:rPr lang="en-GB" sz="2000" dirty="0">
                <a:latin typeface="Comic Sans MS" pitchFamily="66" charset="0"/>
              </a:rPr>
              <a:t>Spermicide</a:t>
            </a:r>
          </a:p>
        </p:txBody>
      </p:sp>
      <p:pic>
        <p:nvPicPr>
          <p:cNvPr id="7" name="Picture 2" descr="Red Condoms, Contraception, Contraceptives"/>
          <p:cNvPicPr>
            <a:picLocks noChangeAspect="1" noChangeArrowheads="1"/>
          </p:cNvPicPr>
          <p:nvPr/>
        </p:nvPicPr>
        <p:blipFill>
          <a:blip r:embed="rId2" cstate="print"/>
          <a:srcRect/>
          <a:stretch>
            <a:fillRect/>
          </a:stretch>
        </p:blipFill>
        <p:spPr bwMode="auto">
          <a:xfrm>
            <a:off x="6781800" y="4953000"/>
            <a:ext cx="2226365" cy="1600201"/>
          </a:xfrm>
          <a:prstGeom prst="rect">
            <a:avLst/>
          </a:prstGeom>
          <a:noFill/>
        </p:spPr>
      </p:pic>
      <p:pic>
        <p:nvPicPr>
          <p:cNvPr id="8" name="Picture 2" descr="Contraceptive Pills, Cops, Contraception, The Pill"/>
          <p:cNvPicPr>
            <a:picLocks noChangeAspect="1" noChangeArrowheads="1"/>
          </p:cNvPicPr>
          <p:nvPr/>
        </p:nvPicPr>
        <p:blipFill>
          <a:blip r:embed="rId3" cstate="print"/>
          <a:srcRect/>
          <a:stretch>
            <a:fillRect/>
          </a:stretch>
        </p:blipFill>
        <p:spPr bwMode="auto">
          <a:xfrm>
            <a:off x="3733800" y="4953000"/>
            <a:ext cx="2777923" cy="1600200"/>
          </a:xfrm>
          <a:prstGeom prst="rect">
            <a:avLst/>
          </a:prstGeom>
          <a:noFill/>
        </p:spPr>
      </p:pic>
      <p:pic>
        <p:nvPicPr>
          <p:cNvPr id="3074" name="Picture 2" descr="Woman, Pregnancy, Female, Lady, Pregnant, Expecting"/>
          <p:cNvPicPr>
            <a:picLocks noChangeAspect="1" noChangeArrowheads="1"/>
          </p:cNvPicPr>
          <p:nvPr/>
        </p:nvPicPr>
        <p:blipFill>
          <a:blip r:embed="rId4" cstate="print"/>
          <a:srcRect/>
          <a:stretch>
            <a:fillRect/>
          </a:stretch>
        </p:blipFill>
        <p:spPr bwMode="auto">
          <a:xfrm>
            <a:off x="6400800" y="1581218"/>
            <a:ext cx="2524059" cy="323367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
            <a:ext cx="4495800" cy="6555641"/>
          </a:xfrm>
          <a:prstGeom prst="rect">
            <a:avLst/>
          </a:prstGeom>
          <a:noFill/>
          <a:ln>
            <a:solidFill>
              <a:schemeClr val="tx1"/>
            </a:solidFill>
          </a:ln>
        </p:spPr>
        <p:txBody>
          <a:bodyPr wrap="square" rtlCol="0">
            <a:spAutoFit/>
          </a:bodyPr>
          <a:lstStyle/>
          <a:p>
            <a:r>
              <a:rPr lang="en-GB" sz="1400" u="sng" dirty="0"/>
              <a:t>Hormone-based contraception</a:t>
            </a:r>
          </a:p>
          <a:p>
            <a:endParaRPr lang="en-GB" sz="1400" dirty="0"/>
          </a:p>
          <a:p>
            <a:r>
              <a:rPr lang="en-GB" sz="1400" dirty="0"/>
              <a:t>Hormones are an essential pert of the menstrual cycle and are therefore important for fertility in women. Scientists have worked out a number of ways to manipulate these hormones to prevent pregnancy.</a:t>
            </a:r>
          </a:p>
          <a:p>
            <a:endParaRPr lang="en-GB" sz="1400" dirty="0"/>
          </a:p>
          <a:p>
            <a:r>
              <a:rPr lang="en-GB" sz="1400" dirty="0"/>
              <a:t>The contraceptive pill is a form of oral contraceptive, there are two forms of pill: the combined pill and the mini-pill which only contain progesterone. </a:t>
            </a:r>
          </a:p>
          <a:p>
            <a:endParaRPr lang="en-GB" sz="1400" dirty="0"/>
          </a:p>
          <a:p>
            <a:r>
              <a:rPr lang="en-GB" sz="1400" dirty="0"/>
              <a:t>The combined pill contains a mix of oestrogen and progesterone. The hormones inhibit the production of FSH, preventing eggs from maturing and also stopping the uterus lining developing, therefore stopping implantation.  The pill is easy to use but there are some risks including high blood pressure, thrombosis and breast cancer.</a:t>
            </a:r>
          </a:p>
          <a:p>
            <a:endParaRPr lang="en-GB" sz="1400" dirty="0"/>
          </a:p>
          <a:p>
            <a:r>
              <a:rPr lang="en-GB" sz="1400" dirty="0"/>
              <a:t>The progesterone only pill has fewer side effects but if a women forgets to take this pill the levels of hormone can drop quite quickly which can result in an unexpected baby!</a:t>
            </a:r>
          </a:p>
          <a:p>
            <a:endParaRPr lang="en-GB" sz="1400" dirty="0"/>
          </a:p>
          <a:p>
            <a:r>
              <a:rPr lang="en-GB" sz="1400" dirty="0"/>
              <a:t>Another option is the contraceptive implant which can last up to three years, a tube is inserted under the skin and releases progesterone. The contraceptive injection uses the same hormone but only lasts 12 weeks and the contraceptive patch releases oestrogen and progesterone into the blood stream but will need to be replaced every 7 days.  Each of these methods prevents eggs maturing in the ovaries and prevents ovulation.</a:t>
            </a:r>
          </a:p>
        </p:txBody>
      </p:sp>
      <p:sp>
        <p:nvSpPr>
          <p:cNvPr id="7" name="TextBox 6"/>
          <p:cNvSpPr txBox="1"/>
          <p:nvPr/>
        </p:nvSpPr>
        <p:spPr>
          <a:xfrm>
            <a:off x="4724400" y="152400"/>
            <a:ext cx="4267200" cy="1815882"/>
          </a:xfrm>
          <a:prstGeom prst="rect">
            <a:avLst/>
          </a:prstGeom>
          <a:noFill/>
          <a:ln>
            <a:solidFill>
              <a:schemeClr val="tx1"/>
            </a:solidFill>
          </a:ln>
        </p:spPr>
        <p:txBody>
          <a:bodyPr wrap="square" rtlCol="0">
            <a:spAutoFit/>
          </a:bodyPr>
          <a:lstStyle/>
          <a:p>
            <a:r>
              <a:rPr lang="en-GB" sz="1400" u="sng" dirty="0"/>
              <a:t>Surgical methods</a:t>
            </a:r>
          </a:p>
          <a:p>
            <a:endParaRPr lang="en-GB" sz="1400" u="sng" dirty="0"/>
          </a:p>
          <a:p>
            <a:r>
              <a:rPr lang="en-GB" sz="1400" dirty="0"/>
              <a:t>If people do not want any more children, they can be surgically sterilised. Men can undergo a procedure called a vasectomy where the sperm ducts are cut and tied to prevent sperm getting into the semen. In women, the oviducts are tied to prevent the egg reaching the uterus and the sperm meeting the egg. </a:t>
            </a:r>
          </a:p>
        </p:txBody>
      </p:sp>
      <p:sp>
        <p:nvSpPr>
          <p:cNvPr id="8" name="TextBox 7"/>
          <p:cNvSpPr txBox="1"/>
          <p:nvPr/>
        </p:nvSpPr>
        <p:spPr>
          <a:xfrm>
            <a:off x="4724400" y="2057400"/>
            <a:ext cx="4267200" cy="2677656"/>
          </a:xfrm>
          <a:prstGeom prst="rect">
            <a:avLst/>
          </a:prstGeom>
          <a:noFill/>
          <a:ln>
            <a:solidFill>
              <a:schemeClr val="tx1"/>
            </a:solidFill>
          </a:ln>
        </p:spPr>
        <p:txBody>
          <a:bodyPr wrap="square" rtlCol="0">
            <a:spAutoFit/>
          </a:bodyPr>
          <a:lstStyle/>
          <a:p>
            <a:r>
              <a:rPr lang="en-GB" sz="1400" u="sng" dirty="0"/>
              <a:t>Barrier methods</a:t>
            </a:r>
          </a:p>
          <a:p>
            <a:endParaRPr lang="en-GB" sz="1400" u="sng" dirty="0"/>
          </a:p>
          <a:p>
            <a:r>
              <a:rPr lang="en-GB" sz="1400" dirty="0"/>
              <a:t>A condom is an example of a barrier methods, this prevents the sperm reaching the egg. A condom is made out of thin latex and is placed over the penis during intercourse. This method of contraception is effective for reducing the risk of sexually transmitted infection, but the risk is that they are damaged letting through the sperm.  For women a diaphragm or cap can be used, this is placed over the cervix to prevent the entry of sperm. The risk is that the cap is not placed correctly, allowing entry of the sperm. </a:t>
            </a:r>
          </a:p>
        </p:txBody>
      </p:sp>
      <p:sp>
        <p:nvSpPr>
          <p:cNvPr id="12" name="TextBox 11"/>
          <p:cNvSpPr txBox="1"/>
          <p:nvPr/>
        </p:nvSpPr>
        <p:spPr>
          <a:xfrm>
            <a:off x="4724400" y="4800600"/>
            <a:ext cx="4267200" cy="2031325"/>
          </a:xfrm>
          <a:prstGeom prst="rect">
            <a:avLst/>
          </a:prstGeom>
          <a:noFill/>
          <a:ln>
            <a:solidFill>
              <a:schemeClr val="tx1"/>
            </a:solidFill>
          </a:ln>
        </p:spPr>
        <p:txBody>
          <a:bodyPr wrap="square" rtlCol="0">
            <a:spAutoFit/>
          </a:bodyPr>
          <a:lstStyle/>
          <a:p>
            <a:r>
              <a:rPr lang="en-GB" sz="1400" u="sng" dirty="0"/>
              <a:t>Intrauterine devices</a:t>
            </a:r>
          </a:p>
          <a:p>
            <a:endParaRPr lang="en-GB" sz="1400" dirty="0"/>
          </a:p>
          <a:p>
            <a:r>
              <a:rPr lang="en-GB" sz="1400" dirty="0"/>
              <a:t>The IUS or copper IUD can be placed into the uterus by a doctor and can last from 3-10 years. The IUD contains copper which acts as a spermicide and also stops any embryo’s implanting. The IUS contains progesterone which is slowly released to prevent the build up of the uterus lining. They are very effective but may cause period problems and sometimes infection.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1994237" y="2513736"/>
            <a:ext cx="6477000" cy="1754326"/>
          </a:xfrm>
          <a:prstGeom prst="rect">
            <a:avLst/>
          </a:prstGeom>
        </p:spPr>
        <p:txBody>
          <a:bodyPr wrap="square">
            <a:spAutoFit/>
          </a:bodyPr>
          <a:lstStyle/>
          <a:p>
            <a:pPr marL="457200" indent="-457200">
              <a:buAutoNum type="arabicPeriod"/>
            </a:pPr>
            <a:r>
              <a:rPr lang="en-GB" dirty="0">
                <a:latin typeface="Comic Sans MS" pitchFamily="66" charset="0"/>
              </a:rPr>
              <a:t>Prior to the pill, how were women able to control how many children they had?</a:t>
            </a:r>
          </a:p>
          <a:p>
            <a:pPr marL="457200" indent="-457200">
              <a:buAutoNum type="arabicPeriod"/>
            </a:pPr>
            <a:r>
              <a:rPr lang="en-GB" dirty="0">
                <a:latin typeface="Comic Sans MS" pitchFamily="66" charset="0"/>
              </a:rPr>
              <a:t>What did Margaret Sanger do to help women in controlling child birth?</a:t>
            </a:r>
          </a:p>
          <a:p>
            <a:pPr marL="457200" indent="-457200">
              <a:buAutoNum type="arabicPeriod"/>
            </a:pPr>
            <a:r>
              <a:rPr lang="en-GB" dirty="0">
                <a:latin typeface="Comic Sans MS" pitchFamily="66" charset="0"/>
              </a:rPr>
              <a:t>Why was this a controversial issue?</a:t>
            </a:r>
          </a:p>
          <a:p>
            <a:pPr marL="457200" indent="-457200">
              <a:buAutoNum type="arabicPeriod"/>
            </a:pPr>
            <a:r>
              <a:rPr lang="en-GB" dirty="0">
                <a:latin typeface="Comic Sans MS" pitchFamily="66" charset="0"/>
              </a:rPr>
              <a:t>How did Katherine McCormick help Margaret Sanger?</a:t>
            </a:r>
          </a:p>
        </p:txBody>
      </p:sp>
      <p:sp>
        <p:nvSpPr>
          <p:cNvPr id="5" name="Rectangle 4"/>
          <p:cNvSpPr/>
          <p:nvPr/>
        </p:nvSpPr>
        <p:spPr>
          <a:xfrm rot="16200000">
            <a:off x="381863" y="2589937"/>
            <a:ext cx="6477000" cy="1754326"/>
          </a:xfrm>
          <a:prstGeom prst="rect">
            <a:avLst/>
          </a:prstGeom>
        </p:spPr>
        <p:txBody>
          <a:bodyPr wrap="square">
            <a:spAutoFit/>
          </a:bodyPr>
          <a:lstStyle/>
          <a:p>
            <a:pPr marL="457200" indent="-457200">
              <a:buAutoNum type="arabicPeriod"/>
            </a:pPr>
            <a:r>
              <a:rPr lang="en-GB" dirty="0">
                <a:latin typeface="Comic Sans MS" pitchFamily="66" charset="0"/>
              </a:rPr>
              <a:t>Prior to the pill, how were women able to control how many children they had?</a:t>
            </a:r>
          </a:p>
          <a:p>
            <a:pPr marL="457200" indent="-457200">
              <a:buAutoNum type="arabicPeriod"/>
            </a:pPr>
            <a:r>
              <a:rPr lang="en-GB" dirty="0">
                <a:latin typeface="Comic Sans MS" pitchFamily="66" charset="0"/>
              </a:rPr>
              <a:t>What did Margaret Sanger do to help women in controlling child birth?</a:t>
            </a:r>
          </a:p>
          <a:p>
            <a:pPr marL="457200" indent="-457200">
              <a:buAutoNum type="arabicPeriod"/>
            </a:pPr>
            <a:r>
              <a:rPr lang="en-GB" dirty="0">
                <a:latin typeface="Comic Sans MS" pitchFamily="66" charset="0"/>
              </a:rPr>
              <a:t>Why was this a controversial issue?</a:t>
            </a:r>
          </a:p>
          <a:p>
            <a:pPr marL="457200" indent="-457200">
              <a:buAutoNum type="arabicPeriod"/>
            </a:pPr>
            <a:r>
              <a:rPr lang="en-GB" dirty="0">
                <a:latin typeface="Comic Sans MS" pitchFamily="66" charset="0"/>
              </a:rPr>
              <a:t>How did Katherine McCormick help Margaret Sanger?</a:t>
            </a:r>
          </a:p>
        </p:txBody>
      </p:sp>
      <p:sp>
        <p:nvSpPr>
          <p:cNvPr id="6" name="Rectangle 5"/>
          <p:cNvSpPr/>
          <p:nvPr/>
        </p:nvSpPr>
        <p:spPr>
          <a:xfrm rot="16200000">
            <a:off x="2515463" y="2589937"/>
            <a:ext cx="6477000" cy="1754326"/>
          </a:xfrm>
          <a:prstGeom prst="rect">
            <a:avLst/>
          </a:prstGeom>
        </p:spPr>
        <p:txBody>
          <a:bodyPr wrap="square">
            <a:spAutoFit/>
          </a:bodyPr>
          <a:lstStyle/>
          <a:p>
            <a:pPr marL="457200" indent="-457200">
              <a:buAutoNum type="arabicPeriod"/>
            </a:pPr>
            <a:r>
              <a:rPr lang="en-GB" dirty="0">
                <a:latin typeface="Comic Sans MS" pitchFamily="66" charset="0"/>
              </a:rPr>
              <a:t>Prior to the pill, how were women able to control how many children they had?</a:t>
            </a:r>
          </a:p>
          <a:p>
            <a:pPr marL="457200" indent="-457200">
              <a:buAutoNum type="arabicPeriod"/>
            </a:pPr>
            <a:r>
              <a:rPr lang="en-GB" dirty="0">
                <a:latin typeface="Comic Sans MS" pitchFamily="66" charset="0"/>
              </a:rPr>
              <a:t>What did Margaret Sanger do to help women in controlling child birth?</a:t>
            </a:r>
          </a:p>
          <a:p>
            <a:pPr marL="457200" indent="-457200">
              <a:buAutoNum type="arabicPeriod"/>
            </a:pPr>
            <a:r>
              <a:rPr lang="en-GB" dirty="0">
                <a:latin typeface="Comic Sans MS" pitchFamily="66" charset="0"/>
              </a:rPr>
              <a:t>Why was this a controversial issue?</a:t>
            </a:r>
          </a:p>
          <a:p>
            <a:pPr marL="457200" indent="-457200">
              <a:buAutoNum type="arabicPeriod"/>
            </a:pPr>
            <a:r>
              <a:rPr lang="en-GB" dirty="0">
                <a:latin typeface="Comic Sans MS" pitchFamily="66" charset="0"/>
              </a:rPr>
              <a:t>How did Katherine McCormick help Margaret Sanger?</a:t>
            </a:r>
          </a:p>
        </p:txBody>
      </p:sp>
      <p:sp>
        <p:nvSpPr>
          <p:cNvPr id="7" name="Rectangle 6"/>
          <p:cNvSpPr/>
          <p:nvPr/>
        </p:nvSpPr>
        <p:spPr>
          <a:xfrm rot="16200000">
            <a:off x="4801463" y="2589937"/>
            <a:ext cx="6477000" cy="1754326"/>
          </a:xfrm>
          <a:prstGeom prst="rect">
            <a:avLst/>
          </a:prstGeom>
        </p:spPr>
        <p:txBody>
          <a:bodyPr wrap="square">
            <a:spAutoFit/>
          </a:bodyPr>
          <a:lstStyle/>
          <a:p>
            <a:pPr marL="457200" indent="-457200">
              <a:buAutoNum type="arabicPeriod"/>
            </a:pPr>
            <a:r>
              <a:rPr lang="en-GB" dirty="0">
                <a:latin typeface="Comic Sans MS" pitchFamily="66" charset="0"/>
              </a:rPr>
              <a:t>Prior to the pill, how were women able to control how many children they had?</a:t>
            </a:r>
          </a:p>
          <a:p>
            <a:pPr marL="457200" indent="-457200">
              <a:buAutoNum type="arabicPeriod"/>
            </a:pPr>
            <a:r>
              <a:rPr lang="en-GB" dirty="0">
                <a:latin typeface="Comic Sans MS" pitchFamily="66" charset="0"/>
              </a:rPr>
              <a:t>What did Margaret Sanger do to help women in controlling child birth?</a:t>
            </a:r>
          </a:p>
          <a:p>
            <a:pPr marL="457200" indent="-457200">
              <a:buAutoNum type="arabicPeriod"/>
            </a:pPr>
            <a:r>
              <a:rPr lang="en-GB" dirty="0">
                <a:latin typeface="Comic Sans MS" pitchFamily="66" charset="0"/>
              </a:rPr>
              <a:t>Why was this a controversial issue?</a:t>
            </a:r>
          </a:p>
          <a:p>
            <a:pPr marL="457200" indent="-457200">
              <a:buAutoNum type="arabicPeriod"/>
            </a:pPr>
            <a:r>
              <a:rPr lang="en-GB" dirty="0">
                <a:latin typeface="Comic Sans MS" pitchFamily="66" charset="0"/>
              </a:rPr>
              <a:t>How did Katherine McCormick help Margaret Sanger?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52400"/>
            <a:ext cx="8534400" cy="1371600"/>
          </a:xfrm>
          <a:prstGeom prst="roundRect">
            <a:avLst/>
          </a:prstGeom>
          <a:solidFill>
            <a:srgbClr val="95F3D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81000" y="228601"/>
            <a:ext cx="8229600" cy="1219200"/>
          </a:xfrm>
        </p:spPr>
        <p:txBody>
          <a:bodyPr>
            <a:noAutofit/>
          </a:bodyPr>
          <a:lstStyle/>
          <a:p>
            <a:r>
              <a:rPr lang="en-GB" sz="6600" dirty="0">
                <a:latin typeface="Comic Sans MS" pitchFamily="66" charset="0"/>
              </a:rPr>
              <a:t>Controlling Fertility</a:t>
            </a:r>
          </a:p>
        </p:txBody>
      </p:sp>
      <p:sp>
        <p:nvSpPr>
          <p:cNvPr id="6" name="TextBox 5"/>
          <p:cNvSpPr txBox="1"/>
          <p:nvPr/>
        </p:nvSpPr>
        <p:spPr>
          <a:xfrm>
            <a:off x="228601" y="1671484"/>
            <a:ext cx="5316794" cy="4708981"/>
          </a:xfrm>
          <a:prstGeom prst="rect">
            <a:avLst/>
          </a:prstGeom>
          <a:noFill/>
        </p:spPr>
        <p:txBody>
          <a:bodyPr wrap="square" rtlCol="0">
            <a:spAutoFit/>
          </a:bodyPr>
          <a:lstStyle/>
          <a:p>
            <a:r>
              <a:rPr lang="en-GB" sz="3200" b="1" dirty="0"/>
              <a:t>Do now activity:</a:t>
            </a:r>
          </a:p>
          <a:p>
            <a:endParaRPr lang="en-GB" sz="2800" b="1" dirty="0"/>
          </a:p>
          <a:p>
            <a:pPr marL="342900" indent="-342900">
              <a:buAutoNum type="arabicPeriod"/>
            </a:pPr>
            <a:r>
              <a:rPr lang="en-GB" sz="2400" dirty="0">
                <a:solidFill>
                  <a:srgbClr val="FF0000"/>
                </a:solidFill>
              </a:rPr>
              <a:t>Can you name any methods of contraception?</a:t>
            </a:r>
          </a:p>
          <a:p>
            <a:pPr marL="342900" indent="-342900">
              <a:buAutoNum type="arabicPeriod"/>
            </a:pPr>
            <a:endParaRPr lang="en-GB" sz="2400" dirty="0">
              <a:solidFill>
                <a:srgbClr val="FF0000"/>
              </a:solidFill>
            </a:endParaRPr>
          </a:p>
          <a:p>
            <a:pPr marL="342900" indent="-342900">
              <a:buAutoNum type="arabicPeriod"/>
            </a:pPr>
            <a:r>
              <a:rPr lang="en-GB" sz="2400" dirty="0">
                <a:solidFill>
                  <a:schemeClr val="accent6">
                    <a:lumMod val="75000"/>
                  </a:schemeClr>
                </a:solidFill>
              </a:rPr>
              <a:t>What are the roles of the following hormones during the menstrual cycle: LH, FSH, Oestrogen</a:t>
            </a:r>
          </a:p>
          <a:p>
            <a:pPr marL="342900" indent="-342900">
              <a:buAutoNum type="arabicPeriod"/>
            </a:pPr>
            <a:endParaRPr lang="en-GB" sz="2400" dirty="0">
              <a:solidFill>
                <a:schemeClr val="accent6">
                  <a:lumMod val="75000"/>
                </a:schemeClr>
              </a:solidFill>
            </a:endParaRPr>
          </a:p>
          <a:p>
            <a:pPr marL="342900" indent="-342900">
              <a:buAutoNum type="arabicPeriod"/>
            </a:pPr>
            <a:r>
              <a:rPr lang="en-GB" sz="2400" dirty="0">
                <a:solidFill>
                  <a:srgbClr val="00B050"/>
                </a:solidFill>
              </a:rPr>
              <a:t>If you have been able to name any methods of contraception, can you explain how they work?</a:t>
            </a:r>
          </a:p>
        </p:txBody>
      </p:sp>
      <p:pic>
        <p:nvPicPr>
          <p:cNvPr id="11266" name="Picture 2" descr="Pregnancy, Waiting For The Miracle Of Birth"/>
          <p:cNvPicPr>
            <a:picLocks noChangeAspect="1" noChangeArrowheads="1"/>
          </p:cNvPicPr>
          <p:nvPr/>
        </p:nvPicPr>
        <p:blipFill>
          <a:blip r:embed="rId2" cstate="print"/>
          <a:srcRect r="50217"/>
          <a:stretch>
            <a:fillRect/>
          </a:stretch>
        </p:blipFill>
        <p:spPr bwMode="auto">
          <a:xfrm>
            <a:off x="5603104" y="2010907"/>
            <a:ext cx="3007496" cy="43232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normAutofit/>
          </a:bodyPr>
          <a:lstStyle/>
          <a:p>
            <a:pPr marL="0" indent="0">
              <a:buNone/>
            </a:pPr>
            <a:r>
              <a:rPr lang="en-GB" dirty="0"/>
              <a:t>GOOD PROGRESS:</a:t>
            </a:r>
          </a:p>
          <a:p>
            <a:pPr marL="0" fontAlgn="t">
              <a:spcBef>
                <a:spcPts val="0"/>
              </a:spcBef>
            </a:pPr>
            <a:r>
              <a:rPr lang="en-GB" dirty="0">
                <a:solidFill>
                  <a:srgbClr val="000000"/>
                </a:solidFill>
                <a:latin typeface="Calibri" panose="020F0502020204030204" pitchFamily="34" charset="0"/>
              </a:rPr>
              <a:t>Describe hormonal and non-hormonal methods of contraception.</a:t>
            </a:r>
            <a:endParaRPr lang="en-GB" sz="2000" dirty="0">
              <a:latin typeface="Arial" panose="020B0604020202020204" pitchFamily="34" charset="0"/>
            </a:endParaRPr>
          </a:p>
          <a:p>
            <a:pPr marL="0" indent="0">
              <a:spcBef>
                <a:spcPts val="0"/>
              </a:spcBef>
            </a:pPr>
            <a:r>
              <a:rPr lang="en-GB" dirty="0">
                <a:solidFill>
                  <a:srgbClr val="000000"/>
                </a:solidFill>
                <a:latin typeface="Calibri" panose="020F0502020204030204" pitchFamily="34" charset="0"/>
              </a:rPr>
              <a:t>Explain how hormonal and non-hormonal contraceptives work.</a:t>
            </a:r>
            <a:endParaRPr lang="en-GB" sz="2000" dirty="0">
              <a:latin typeface="Arial" panose="020B0604020202020204" pitchFamily="34" charset="0"/>
            </a:endParaRPr>
          </a:p>
          <a:p>
            <a:pPr marL="0" indent="0">
              <a:buNone/>
            </a:pPr>
            <a:endParaRPr lang="en-GB" dirty="0"/>
          </a:p>
          <a:p>
            <a:pPr marL="0" indent="0">
              <a:buNone/>
            </a:pPr>
            <a:r>
              <a:rPr lang="en-GB" dirty="0"/>
              <a:t>OUTSTANDING PROGRESS:</a:t>
            </a:r>
          </a:p>
          <a:p>
            <a:r>
              <a:rPr lang="en-GB" dirty="0">
                <a:solidFill>
                  <a:srgbClr val="000000"/>
                </a:solidFill>
                <a:latin typeface="Calibri" panose="020F0502020204030204" pitchFamily="34" charset="0"/>
              </a:rPr>
              <a:t>Evaluate the use of hormonal and non-hormonal methods of contraception</a:t>
            </a:r>
            <a:endParaRPr lang="en-GB" sz="2000" dirty="0">
              <a:latin typeface="Arial" panose="020B0604020202020204" pitchFamily="34" charset="0"/>
            </a:endParaRP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600200" y="2514600"/>
            <a:ext cx="5638800" cy="2286000"/>
          </a:xfrm>
          <a:prstGeom prst="roundRect">
            <a:avLst/>
          </a:prstGeom>
          <a:solidFill>
            <a:srgbClr val="95F3DD"/>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52400" y="152400"/>
            <a:ext cx="8839200" cy="1815882"/>
          </a:xfrm>
          <a:prstGeom prst="rect">
            <a:avLst/>
          </a:prstGeom>
          <a:noFill/>
        </p:spPr>
        <p:txBody>
          <a:bodyPr wrap="square" rtlCol="0">
            <a:spAutoFit/>
          </a:bodyPr>
          <a:lstStyle/>
          <a:p>
            <a:pPr algn="ctr"/>
            <a:r>
              <a:rPr lang="en-GB" sz="2800" dirty="0">
                <a:latin typeface="Comic Sans MS" pitchFamily="66" charset="0"/>
              </a:rPr>
              <a:t>Human fertility is controlled by hormones. This means that the knowledge of hormones can be used to increase or decrease the chances of fertilisation and pregnancy.</a:t>
            </a:r>
          </a:p>
        </p:txBody>
      </p:sp>
      <p:sp>
        <p:nvSpPr>
          <p:cNvPr id="7" name="TextBox 6"/>
          <p:cNvSpPr txBox="1"/>
          <p:nvPr/>
        </p:nvSpPr>
        <p:spPr>
          <a:xfrm>
            <a:off x="1828800" y="2667000"/>
            <a:ext cx="5257800" cy="2062103"/>
          </a:xfrm>
          <a:prstGeom prst="rect">
            <a:avLst/>
          </a:prstGeom>
          <a:noFill/>
        </p:spPr>
        <p:txBody>
          <a:bodyPr wrap="square" rtlCol="0">
            <a:spAutoFit/>
          </a:bodyPr>
          <a:lstStyle/>
          <a:p>
            <a:pPr algn="ctr"/>
            <a:r>
              <a:rPr lang="en-GB" sz="3200" dirty="0">
                <a:solidFill>
                  <a:srgbClr val="0070C0"/>
                </a:solidFill>
                <a:latin typeface="Comic Sans MS" pitchFamily="66" charset="0"/>
              </a:rPr>
              <a:t>Think &gt; Pair &gt; Share: </a:t>
            </a:r>
            <a:r>
              <a:rPr lang="en-GB" sz="3200" dirty="0">
                <a:latin typeface="Comic Sans MS" pitchFamily="66" charset="0"/>
              </a:rPr>
              <a:t>How many different examples of contraception can you identify?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6600" y="6211669"/>
            <a:ext cx="5867400" cy="646331"/>
          </a:xfrm>
          <a:prstGeom prst="rect">
            <a:avLst/>
          </a:prstGeom>
        </p:spPr>
        <p:txBody>
          <a:bodyPr wrap="square">
            <a:spAutoFit/>
          </a:bodyPr>
          <a:lstStyle/>
          <a:p>
            <a:r>
              <a:rPr lang="en-GB" dirty="0">
                <a:hlinkClick r:id="rId2"/>
              </a:rPr>
              <a:t>http://www.nhs.uk/video/pages/Typesofcontraception.aspx</a:t>
            </a:r>
            <a:endParaRPr lang="en-GB" dirty="0"/>
          </a:p>
          <a:p>
            <a:endParaRPr lang="en-GB" dirty="0"/>
          </a:p>
        </p:txBody>
      </p:sp>
      <p:sp>
        <p:nvSpPr>
          <p:cNvPr id="5" name="TextBox 4"/>
          <p:cNvSpPr txBox="1"/>
          <p:nvPr/>
        </p:nvSpPr>
        <p:spPr>
          <a:xfrm>
            <a:off x="152400" y="152400"/>
            <a:ext cx="8763000" cy="4462760"/>
          </a:xfrm>
          <a:prstGeom prst="rect">
            <a:avLst/>
          </a:prstGeom>
          <a:noFill/>
        </p:spPr>
        <p:txBody>
          <a:bodyPr wrap="square" rtlCol="0">
            <a:spAutoFit/>
          </a:bodyPr>
          <a:lstStyle/>
          <a:p>
            <a:r>
              <a:rPr lang="en-GB" sz="2400" b="1" dirty="0">
                <a:solidFill>
                  <a:srgbClr val="0070C0"/>
                </a:solidFill>
                <a:latin typeface="Comic Sans MS" pitchFamily="66" charset="0"/>
              </a:rPr>
              <a:t>Task: </a:t>
            </a:r>
            <a:r>
              <a:rPr lang="en-GB" sz="2400" dirty="0">
                <a:latin typeface="Comic Sans MS" pitchFamily="66" charset="0"/>
              </a:rPr>
              <a:t>Watch the video and for each of the contraceptive methods listed below identify whether it is a hormonal or non-hormonal method and write a summary of it’s advantages &amp; disadvantages:</a:t>
            </a:r>
          </a:p>
          <a:p>
            <a:endParaRPr lang="en-GB" sz="2400" dirty="0">
              <a:latin typeface="Comic Sans MS" pitchFamily="66" charset="0"/>
            </a:endParaRPr>
          </a:p>
          <a:p>
            <a:pPr>
              <a:buFont typeface="Arial" pitchFamily="34" charset="0"/>
              <a:buChar char="•"/>
            </a:pPr>
            <a:r>
              <a:rPr lang="en-GB" sz="2800" dirty="0">
                <a:latin typeface="Comic Sans MS" pitchFamily="66" charset="0"/>
              </a:rPr>
              <a:t> Condom ~</a:t>
            </a:r>
          </a:p>
          <a:p>
            <a:pPr>
              <a:buFont typeface="Arial" pitchFamily="34" charset="0"/>
              <a:buChar char="•"/>
            </a:pPr>
            <a:r>
              <a:rPr lang="en-GB" sz="2800" dirty="0">
                <a:latin typeface="Comic Sans MS" pitchFamily="66" charset="0"/>
              </a:rPr>
              <a:t> Diaphragm or cervical cap ~</a:t>
            </a:r>
          </a:p>
          <a:p>
            <a:pPr>
              <a:buFont typeface="Arial" pitchFamily="34" charset="0"/>
              <a:buChar char="•"/>
            </a:pPr>
            <a:r>
              <a:rPr lang="en-GB" sz="2800" dirty="0">
                <a:latin typeface="Comic Sans MS" pitchFamily="66" charset="0"/>
              </a:rPr>
              <a:t> Contraceptive pill ~</a:t>
            </a:r>
          </a:p>
          <a:p>
            <a:pPr>
              <a:buFont typeface="Arial" pitchFamily="34" charset="0"/>
              <a:buChar char="•"/>
            </a:pPr>
            <a:r>
              <a:rPr lang="en-GB" sz="2800" dirty="0">
                <a:latin typeface="Comic Sans MS" pitchFamily="66" charset="0"/>
              </a:rPr>
              <a:t> Implant ~</a:t>
            </a:r>
          </a:p>
          <a:p>
            <a:pPr>
              <a:buFont typeface="Arial" pitchFamily="34" charset="0"/>
              <a:buChar char="•"/>
            </a:pPr>
            <a:r>
              <a:rPr lang="en-GB" sz="2800" dirty="0">
                <a:latin typeface="Comic Sans MS" pitchFamily="66" charset="0"/>
              </a:rPr>
              <a:t> Intrauterine device ~</a:t>
            </a:r>
          </a:p>
          <a:p>
            <a:endParaRPr lang="en-GB" sz="2400" dirty="0">
              <a:latin typeface="Comic Sans MS" pitchFamily="66" charset="0"/>
            </a:endParaRPr>
          </a:p>
        </p:txBody>
      </p:sp>
      <p:pic>
        <p:nvPicPr>
          <p:cNvPr id="6" name="Picture 2" descr="Red Condoms, Contraception, Contraceptives"/>
          <p:cNvPicPr>
            <a:picLocks noChangeAspect="1" noChangeArrowheads="1"/>
          </p:cNvPicPr>
          <p:nvPr/>
        </p:nvPicPr>
        <p:blipFill>
          <a:blip r:embed="rId3" cstate="print"/>
          <a:srcRect/>
          <a:stretch>
            <a:fillRect/>
          </a:stretch>
        </p:blipFill>
        <p:spPr bwMode="auto">
          <a:xfrm>
            <a:off x="6665843" y="4419600"/>
            <a:ext cx="2226365" cy="1600201"/>
          </a:xfrm>
          <a:prstGeom prst="rect">
            <a:avLst/>
          </a:prstGeom>
          <a:noFill/>
        </p:spPr>
      </p:pic>
      <p:pic>
        <p:nvPicPr>
          <p:cNvPr id="9218" name="Picture 2" descr="Contraceptive Pills, Cops, Contraception, The Pill"/>
          <p:cNvPicPr>
            <a:picLocks noChangeAspect="1" noChangeArrowheads="1"/>
          </p:cNvPicPr>
          <p:nvPr/>
        </p:nvPicPr>
        <p:blipFill>
          <a:blip r:embed="rId4" cstate="print"/>
          <a:srcRect/>
          <a:stretch>
            <a:fillRect/>
          </a:stretch>
        </p:blipFill>
        <p:spPr bwMode="auto">
          <a:xfrm>
            <a:off x="304800" y="4800600"/>
            <a:ext cx="2777923" cy="160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838200"/>
            <a:ext cx="8763000" cy="5909310"/>
          </a:xfrm>
          <a:prstGeom prst="rect">
            <a:avLst/>
          </a:prstGeom>
        </p:spPr>
        <p:txBody>
          <a:bodyPr wrap="square">
            <a:spAutoFit/>
          </a:bodyPr>
          <a:lstStyle/>
          <a:p>
            <a:pPr>
              <a:buFont typeface="Arial" pitchFamily="34" charset="0"/>
              <a:buChar char="•"/>
            </a:pPr>
            <a:r>
              <a:rPr lang="en-GB" dirty="0">
                <a:latin typeface="Comic Sans MS" pitchFamily="66" charset="0"/>
              </a:rPr>
              <a:t> </a:t>
            </a:r>
            <a:r>
              <a:rPr lang="en-GB" u="sng" dirty="0">
                <a:latin typeface="Comic Sans MS" pitchFamily="66" charset="0"/>
              </a:rPr>
              <a:t>Condom</a:t>
            </a:r>
            <a:r>
              <a:rPr lang="en-GB" dirty="0">
                <a:latin typeface="Comic Sans MS" pitchFamily="66" charset="0"/>
              </a:rPr>
              <a:t> ~ Readily available and very good protection against sexually transmitted disease but should be used in conjunction with another form of contraception to increase reliability. </a:t>
            </a:r>
            <a:r>
              <a:rPr lang="en-GB" b="1" dirty="0">
                <a:latin typeface="Comic Sans MS" pitchFamily="66" charset="0"/>
              </a:rPr>
              <a:t>Non-hormonal method.</a:t>
            </a:r>
          </a:p>
          <a:p>
            <a:pPr>
              <a:buFont typeface="Arial" pitchFamily="34" charset="0"/>
              <a:buChar char="•"/>
            </a:pPr>
            <a:endParaRPr lang="en-GB" dirty="0">
              <a:latin typeface="Comic Sans MS" pitchFamily="66" charset="0"/>
            </a:endParaRPr>
          </a:p>
          <a:p>
            <a:pPr>
              <a:buFont typeface="Arial" pitchFamily="34" charset="0"/>
              <a:buChar char="•"/>
            </a:pPr>
            <a:r>
              <a:rPr lang="en-GB" dirty="0">
                <a:latin typeface="Comic Sans MS" pitchFamily="66" charset="0"/>
              </a:rPr>
              <a:t> </a:t>
            </a:r>
            <a:r>
              <a:rPr lang="en-GB" u="sng" dirty="0">
                <a:latin typeface="Comic Sans MS" pitchFamily="66" charset="0"/>
              </a:rPr>
              <a:t>Diaphragm or cervical cap </a:t>
            </a:r>
            <a:r>
              <a:rPr lang="en-GB" dirty="0">
                <a:latin typeface="Comic Sans MS" pitchFamily="66" charset="0"/>
              </a:rPr>
              <a:t>~ Ideal for women who do not want to use a hormonal method, does require insertion before intercourse. </a:t>
            </a:r>
            <a:r>
              <a:rPr lang="en-GB" b="1" dirty="0">
                <a:latin typeface="Comic Sans MS" pitchFamily="66" charset="0"/>
              </a:rPr>
              <a:t>Non-hormonal method.</a:t>
            </a:r>
          </a:p>
          <a:p>
            <a:pPr>
              <a:buFont typeface="Arial" pitchFamily="34" charset="0"/>
              <a:buChar char="•"/>
            </a:pPr>
            <a:endParaRPr lang="en-GB" dirty="0">
              <a:latin typeface="Comic Sans MS" pitchFamily="66" charset="0"/>
            </a:endParaRPr>
          </a:p>
          <a:p>
            <a:pPr>
              <a:buFont typeface="Arial" pitchFamily="34" charset="0"/>
              <a:buChar char="•"/>
            </a:pPr>
            <a:r>
              <a:rPr lang="en-GB" dirty="0">
                <a:latin typeface="Comic Sans MS" pitchFamily="66" charset="0"/>
              </a:rPr>
              <a:t> </a:t>
            </a:r>
            <a:r>
              <a:rPr lang="en-GB" u="sng" dirty="0">
                <a:latin typeface="Comic Sans MS" pitchFamily="66" charset="0"/>
              </a:rPr>
              <a:t>Contraceptive pill </a:t>
            </a:r>
            <a:r>
              <a:rPr lang="en-GB" dirty="0">
                <a:latin typeface="Comic Sans MS" pitchFamily="66" charset="0"/>
              </a:rPr>
              <a:t>~ Combined pill - periods are light, short and pain free and reduces the risk of cancer by 50%. Combined &amp; progesterone-only pill are very reliable forms of contraception but do require women to remember to take them everyday. </a:t>
            </a:r>
            <a:r>
              <a:rPr lang="en-GB" b="1" dirty="0">
                <a:latin typeface="Comic Sans MS" pitchFamily="66" charset="0"/>
              </a:rPr>
              <a:t>Hormonal method</a:t>
            </a:r>
            <a:r>
              <a:rPr lang="en-GB" dirty="0">
                <a:latin typeface="Comic Sans MS" pitchFamily="66" charset="0"/>
              </a:rPr>
              <a:t>.</a:t>
            </a:r>
          </a:p>
          <a:p>
            <a:pPr>
              <a:buFont typeface="Arial" pitchFamily="34" charset="0"/>
              <a:buChar char="•"/>
            </a:pPr>
            <a:endParaRPr lang="en-GB" dirty="0">
              <a:latin typeface="Comic Sans MS" pitchFamily="66" charset="0"/>
            </a:endParaRPr>
          </a:p>
          <a:p>
            <a:pPr>
              <a:buFont typeface="Arial" pitchFamily="34" charset="0"/>
              <a:buChar char="•"/>
            </a:pPr>
            <a:r>
              <a:rPr lang="en-GB" dirty="0">
                <a:latin typeface="Comic Sans MS" pitchFamily="66" charset="0"/>
              </a:rPr>
              <a:t> </a:t>
            </a:r>
            <a:r>
              <a:rPr lang="en-GB" u="sng" dirty="0">
                <a:latin typeface="Comic Sans MS" pitchFamily="66" charset="0"/>
              </a:rPr>
              <a:t>Implant</a:t>
            </a:r>
            <a:r>
              <a:rPr lang="en-GB" dirty="0">
                <a:latin typeface="Comic Sans MS" pitchFamily="66" charset="0"/>
              </a:rPr>
              <a:t> ~ A woman does not have to remember to take a pill everyday, suitable for all women of all age groups. The implant is discrete, lasts for three years. Can help to reduce periods but may prolong them. </a:t>
            </a:r>
            <a:r>
              <a:rPr lang="en-GB" b="1" dirty="0">
                <a:latin typeface="Comic Sans MS" pitchFamily="66" charset="0"/>
              </a:rPr>
              <a:t>Hormonal method.</a:t>
            </a:r>
          </a:p>
          <a:p>
            <a:pPr>
              <a:buFont typeface="Arial" pitchFamily="34" charset="0"/>
              <a:buChar char="•"/>
            </a:pPr>
            <a:endParaRPr lang="en-GB" dirty="0">
              <a:latin typeface="Comic Sans MS" pitchFamily="66" charset="0"/>
            </a:endParaRPr>
          </a:p>
          <a:p>
            <a:pPr>
              <a:buFont typeface="Arial" pitchFamily="34" charset="0"/>
              <a:buChar char="•"/>
            </a:pPr>
            <a:r>
              <a:rPr lang="en-GB" dirty="0">
                <a:latin typeface="Comic Sans MS" pitchFamily="66" charset="0"/>
              </a:rPr>
              <a:t> </a:t>
            </a:r>
            <a:r>
              <a:rPr lang="en-GB" u="sng" dirty="0">
                <a:latin typeface="Comic Sans MS" pitchFamily="66" charset="0"/>
              </a:rPr>
              <a:t>Intrauterine device </a:t>
            </a:r>
            <a:r>
              <a:rPr lang="en-GB" dirty="0">
                <a:latin typeface="Comic Sans MS" pitchFamily="66" charset="0"/>
              </a:rPr>
              <a:t>~ IUS can be implanted for up to 5 years, it can also help to reduce periods, very quick insertion. Copper IUD contains a spermicide to kill sperm, it can cause heavy and longer periods but can last up to ten years and reduced the risk of endometrial cancer.</a:t>
            </a:r>
          </a:p>
        </p:txBody>
      </p:sp>
      <p:sp>
        <p:nvSpPr>
          <p:cNvPr id="5" name="TextBox 4"/>
          <p:cNvSpPr txBox="1"/>
          <p:nvPr/>
        </p:nvSpPr>
        <p:spPr>
          <a:xfrm>
            <a:off x="228600" y="152400"/>
            <a:ext cx="4572000" cy="646331"/>
          </a:xfrm>
          <a:prstGeom prst="rect">
            <a:avLst/>
          </a:prstGeom>
          <a:noFill/>
        </p:spPr>
        <p:txBody>
          <a:bodyPr wrap="square" rtlCol="0">
            <a:spAutoFit/>
          </a:bodyPr>
          <a:lstStyle/>
          <a:p>
            <a:r>
              <a:rPr lang="en-GB" sz="3600" dirty="0">
                <a:solidFill>
                  <a:srgbClr val="FF0000"/>
                </a:solidFill>
                <a:latin typeface="Comic Sans MS" pitchFamily="66" charset="0"/>
              </a:rPr>
              <a:t>Self-assessment:</a:t>
            </a:r>
          </a:p>
        </p:txBody>
      </p:sp>
      <p:pic>
        <p:nvPicPr>
          <p:cNvPr id="8194" name="Picture 2" descr="Check, Check Mark, Red, Mark, Tick, Symbol, Choice"/>
          <p:cNvPicPr>
            <a:picLocks noChangeAspect="1" noChangeArrowheads="1"/>
          </p:cNvPicPr>
          <p:nvPr/>
        </p:nvPicPr>
        <p:blipFill>
          <a:blip r:embed="rId2" cstate="print"/>
          <a:srcRect/>
          <a:stretch>
            <a:fillRect/>
          </a:stretch>
        </p:blipFill>
        <p:spPr bwMode="auto">
          <a:xfrm>
            <a:off x="8229600" y="152400"/>
            <a:ext cx="804439" cy="838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1200329"/>
          </a:xfrm>
          <a:prstGeom prst="rect">
            <a:avLst/>
          </a:prstGeom>
          <a:noFill/>
        </p:spPr>
        <p:txBody>
          <a:bodyPr wrap="square" rtlCol="0">
            <a:spAutoFit/>
          </a:bodyPr>
          <a:lstStyle/>
          <a:p>
            <a:r>
              <a:rPr lang="en-GB" sz="2400" b="1" dirty="0">
                <a:solidFill>
                  <a:srgbClr val="0070C0"/>
                </a:solidFill>
                <a:latin typeface="Comic Sans MS" pitchFamily="66" charset="0"/>
              </a:rPr>
              <a:t>Task: </a:t>
            </a:r>
            <a:r>
              <a:rPr lang="en-GB" sz="2400" dirty="0">
                <a:latin typeface="Comic Sans MS" pitchFamily="66" charset="0"/>
              </a:rPr>
              <a:t>On your tables you will be given a set of cards describing different methods of contraception, read through the information and complete the following table:</a:t>
            </a:r>
          </a:p>
        </p:txBody>
      </p:sp>
      <p:graphicFrame>
        <p:nvGraphicFramePr>
          <p:cNvPr id="5" name="Table 4"/>
          <p:cNvGraphicFramePr>
            <a:graphicFrameLocks noGrp="1"/>
          </p:cNvGraphicFramePr>
          <p:nvPr>
            <p:extLst>
              <p:ext uri="{D42A27DB-BD31-4B8C-83A1-F6EECF244321}">
                <p14:modId xmlns:p14="http://schemas.microsoft.com/office/powerpoint/2010/main" val="3191483707"/>
              </p:ext>
            </p:extLst>
          </p:nvPr>
        </p:nvGraphicFramePr>
        <p:xfrm>
          <a:off x="152400" y="1447800"/>
          <a:ext cx="8839199" cy="4757492"/>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90380839"/>
                    </a:ext>
                  </a:extLst>
                </a:gridCol>
                <a:gridCol w="2081914">
                  <a:extLst>
                    <a:ext uri="{9D8B030D-6E8A-4147-A177-3AD203B41FA5}">
                      <a16:colId xmlns:a16="http://schemas.microsoft.com/office/drawing/2014/main" val="32986637"/>
                    </a:ext>
                  </a:extLst>
                </a:gridCol>
                <a:gridCol w="1956686">
                  <a:extLst>
                    <a:ext uri="{9D8B030D-6E8A-4147-A177-3AD203B41FA5}">
                      <a16:colId xmlns:a16="http://schemas.microsoft.com/office/drawing/2014/main" val="147448689"/>
                    </a:ext>
                  </a:extLst>
                </a:gridCol>
                <a:gridCol w="2514599">
                  <a:extLst>
                    <a:ext uri="{9D8B030D-6E8A-4147-A177-3AD203B41FA5}">
                      <a16:colId xmlns:a16="http://schemas.microsoft.com/office/drawing/2014/main" val="1319161386"/>
                    </a:ext>
                  </a:extLst>
                </a:gridCol>
              </a:tblGrid>
              <a:tr h="796553">
                <a:tc>
                  <a:txBody>
                    <a:bodyPr/>
                    <a:lstStyle/>
                    <a:p>
                      <a:pPr algn="ctr"/>
                      <a:r>
                        <a:rPr lang="en-GB" sz="2400" dirty="0"/>
                        <a:t>Type of contraception</a:t>
                      </a:r>
                    </a:p>
                  </a:txBody>
                  <a:tcPr/>
                </a:tc>
                <a:tc>
                  <a:txBody>
                    <a:bodyPr/>
                    <a:lstStyle/>
                    <a:p>
                      <a:pPr algn="ctr"/>
                      <a:r>
                        <a:rPr lang="en-GB" sz="2400" dirty="0"/>
                        <a:t>How does it work?</a:t>
                      </a:r>
                    </a:p>
                  </a:txBody>
                  <a:tcPr/>
                </a:tc>
                <a:tc>
                  <a:txBody>
                    <a:bodyPr/>
                    <a:lstStyle/>
                    <a:p>
                      <a:pPr algn="ctr"/>
                      <a:r>
                        <a:rPr lang="en-GB" sz="2400" dirty="0"/>
                        <a:t>Advantages</a:t>
                      </a:r>
                    </a:p>
                  </a:txBody>
                  <a:tcPr/>
                </a:tc>
                <a:tc>
                  <a:txBody>
                    <a:bodyPr/>
                    <a:lstStyle/>
                    <a:p>
                      <a:pPr algn="ctr"/>
                      <a:r>
                        <a:rPr lang="en-GB" sz="2400" dirty="0"/>
                        <a:t>Disadvantages</a:t>
                      </a:r>
                    </a:p>
                  </a:txBody>
                  <a:tcPr/>
                </a:tc>
                <a:extLst>
                  <a:ext uri="{0D108BD9-81ED-4DB2-BD59-A6C34878D82A}">
                    <a16:rowId xmlns:a16="http://schemas.microsoft.com/office/drawing/2014/main" val="3817011458"/>
                  </a:ext>
                </a:extLst>
              </a:tr>
              <a:tr h="693773">
                <a:tc>
                  <a:txBody>
                    <a:bodyPr/>
                    <a:lstStyle/>
                    <a:p>
                      <a:pPr algn="ctr"/>
                      <a:r>
                        <a:rPr lang="en-GB" sz="2000" dirty="0"/>
                        <a:t>Hormone-based contraception</a:t>
                      </a:r>
                    </a:p>
                  </a:txBody>
                  <a:tcPr/>
                </a:tc>
                <a:tc>
                  <a:txBody>
                    <a:bodyPr/>
                    <a:lstStyle/>
                    <a:p>
                      <a:endParaRPr lang="en-GB" sz="1600"/>
                    </a:p>
                  </a:txBody>
                  <a:tcPr/>
                </a:tc>
                <a:tc>
                  <a:txBody>
                    <a:bodyPr/>
                    <a:lstStyle/>
                    <a:p>
                      <a:endParaRPr lang="en-GB" sz="1600"/>
                    </a:p>
                  </a:txBody>
                  <a:tcPr/>
                </a:tc>
                <a:tc>
                  <a:txBody>
                    <a:bodyPr/>
                    <a:lstStyle/>
                    <a:p>
                      <a:endParaRPr lang="en-GB" sz="1600"/>
                    </a:p>
                  </a:txBody>
                  <a:tcPr/>
                </a:tc>
                <a:extLst>
                  <a:ext uri="{0D108BD9-81ED-4DB2-BD59-A6C34878D82A}">
                    <a16:rowId xmlns:a16="http://schemas.microsoft.com/office/drawing/2014/main" val="937140340"/>
                  </a:ext>
                </a:extLst>
              </a:tr>
              <a:tr h="572253">
                <a:tc>
                  <a:txBody>
                    <a:bodyPr/>
                    <a:lstStyle/>
                    <a:p>
                      <a:pPr algn="ctr"/>
                      <a:r>
                        <a:rPr lang="en-GB" sz="2000" dirty="0"/>
                        <a:t>Condom</a:t>
                      </a:r>
                    </a:p>
                  </a:txBody>
                  <a:tcPr/>
                </a:tc>
                <a:tc>
                  <a:txBody>
                    <a:bodyPr/>
                    <a:lstStyle/>
                    <a:p>
                      <a:endParaRPr lang="en-GB" sz="1600" dirty="0"/>
                    </a:p>
                  </a:txBody>
                  <a:tcPr/>
                </a:tc>
                <a:tc>
                  <a:txBody>
                    <a:bodyPr/>
                    <a:lstStyle/>
                    <a:p>
                      <a:endParaRPr lang="en-GB" sz="1600"/>
                    </a:p>
                  </a:txBody>
                  <a:tcPr/>
                </a:tc>
                <a:tc>
                  <a:txBody>
                    <a:bodyPr/>
                    <a:lstStyle/>
                    <a:p>
                      <a:endParaRPr lang="en-GB" sz="1600" dirty="0"/>
                    </a:p>
                  </a:txBody>
                  <a:tcPr/>
                </a:tc>
                <a:extLst>
                  <a:ext uri="{0D108BD9-81ED-4DB2-BD59-A6C34878D82A}">
                    <a16:rowId xmlns:a16="http://schemas.microsoft.com/office/drawing/2014/main" val="1325097795"/>
                  </a:ext>
                </a:extLst>
              </a:tr>
              <a:tr h="572253">
                <a:tc>
                  <a:txBody>
                    <a:bodyPr/>
                    <a:lstStyle/>
                    <a:p>
                      <a:pPr algn="ctr"/>
                      <a:r>
                        <a:rPr lang="en-GB" sz="2000" dirty="0"/>
                        <a:t>Diaphragm</a:t>
                      </a:r>
                    </a:p>
                  </a:txBody>
                  <a:tcPr/>
                </a:tc>
                <a:tc>
                  <a:txBody>
                    <a:bodyPr/>
                    <a:lstStyle/>
                    <a:p>
                      <a:endParaRPr lang="en-GB" sz="1600"/>
                    </a:p>
                  </a:txBody>
                  <a:tcPr/>
                </a:tc>
                <a:tc>
                  <a:txBody>
                    <a:bodyPr/>
                    <a:lstStyle/>
                    <a:p>
                      <a:endParaRPr lang="en-GB" sz="1600"/>
                    </a:p>
                  </a:txBody>
                  <a:tcPr/>
                </a:tc>
                <a:tc>
                  <a:txBody>
                    <a:bodyPr/>
                    <a:lstStyle/>
                    <a:p>
                      <a:endParaRPr lang="en-GB" sz="1600" dirty="0"/>
                    </a:p>
                  </a:txBody>
                  <a:tcPr/>
                </a:tc>
                <a:extLst>
                  <a:ext uri="{0D108BD9-81ED-4DB2-BD59-A6C34878D82A}">
                    <a16:rowId xmlns:a16="http://schemas.microsoft.com/office/drawing/2014/main" val="3618552417"/>
                  </a:ext>
                </a:extLst>
              </a:tr>
              <a:tr h="693773">
                <a:tc>
                  <a:txBody>
                    <a:bodyPr/>
                    <a:lstStyle/>
                    <a:p>
                      <a:pPr algn="ctr"/>
                      <a:r>
                        <a:rPr lang="en-GB" sz="2000" dirty="0"/>
                        <a:t>Intrauterine device</a:t>
                      </a:r>
                    </a:p>
                  </a:txBody>
                  <a:tcPr/>
                </a:tc>
                <a:tc>
                  <a:txBody>
                    <a:bodyPr/>
                    <a:lstStyle/>
                    <a:p>
                      <a:endParaRPr lang="en-GB" sz="1600"/>
                    </a:p>
                  </a:txBody>
                  <a:tcPr/>
                </a:tc>
                <a:tc>
                  <a:txBody>
                    <a:bodyPr/>
                    <a:lstStyle/>
                    <a:p>
                      <a:endParaRPr lang="en-GB" sz="1600"/>
                    </a:p>
                  </a:txBody>
                  <a:tcPr/>
                </a:tc>
                <a:tc>
                  <a:txBody>
                    <a:bodyPr/>
                    <a:lstStyle/>
                    <a:p>
                      <a:endParaRPr lang="en-GB" sz="1600"/>
                    </a:p>
                  </a:txBody>
                  <a:tcPr/>
                </a:tc>
                <a:extLst>
                  <a:ext uri="{0D108BD9-81ED-4DB2-BD59-A6C34878D82A}">
                    <a16:rowId xmlns:a16="http://schemas.microsoft.com/office/drawing/2014/main" val="3799882001"/>
                  </a:ext>
                </a:extLst>
              </a:tr>
              <a:tr h="572253">
                <a:tc>
                  <a:txBody>
                    <a:bodyPr/>
                    <a:lstStyle/>
                    <a:p>
                      <a:pPr algn="ctr"/>
                      <a:r>
                        <a:rPr lang="en-GB" sz="2000" dirty="0"/>
                        <a:t>Abstinence</a:t>
                      </a:r>
                    </a:p>
                  </a:txBody>
                  <a:tcPr/>
                </a:tc>
                <a:tc>
                  <a:txBody>
                    <a:bodyPr/>
                    <a:lstStyle/>
                    <a:p>
                      <a:r>
                        <a:rPr lang="en-GB" sz="1600" dirty="0"/>
                        <a:t>People will</a:t>
                      </a:r>
                      <a:r>
                        <a:rPr lang="en-GB" sz="1600" baseline="0" dirty="0"/>
                        <a:t> not</a:t>
                      </a:r>
                      <a:r>
                        <a:rPr lang="en-GB" sz="1600" dirty="0"/>
                        <a:t> have sex or abstain around the time of ovulation</a:t>
                      </a:r>
                    </a:p>
                  </a:txBody>
                  <a:tcPr/>
                </a:tc>
                <a:tc>
                  <a:txBody>
                    <a:bodyPr/>
                    <a:lstStyle/>
                    <a:p>
                      <a:r>
                        <a:rPr lang="en-GB" sz="1600" dirty="0"/>
                        <a:t>No side-effects</a:t>
                      </a:r>
                    </a:p>
                  </a:txBody>
                  <a:tcPr/>
                </a:tc>
                <a:tc>
                  <a:txBody>
                    <a:bodyPr/>
                    <a:lstStyle/>
                    <a:p>
                      <a:r>
                        <a:rPr lang="en-GB" sz="1600" dirty="0"/>
                        <a:t>Not</a:t>
                      </a:r>
                      <a:r>
                        <a:rPr lang="en-GB" sz="1600" baseline="0" dirty="0"/>
                        <a:t> very reliable, can risk unexpected pregnancy</a:t>
                      </a:r>
                      <a:endParaRPr lang="en-GB" sz="1600" dirty="0"/>
                    </a:p>
                  </a:txBody>
                  <a:tcPr/>
                </a:tc>
                <a:extLst>
                  <a:ext uri="{0D108BD9-81ED-4DB2-BD59-A6C34878D82A}">
                    <a16:rowId xmlns:a16="http://schemas.microsoft.com/office/drawing/2014/main" val="1077258686"/>
                  </a:ext>
                </a:extLst>
              </a:tr>
              <a:tr h="572253">
                <a:tc>
                  <a:txBody>
                    <a:bodyPr/>
                    <a:lstStyle/>
                    <a:p>
                      <a:pPr algn="ctr"/>
                      <a:r>
                        <a:rPr lang="en-GB" sz="2000" dirty="0"/>
                        <a:t>Surgical methods</a:t>
                      </a:r>
                    </a:p>
                  </a:txBody>
                  <a:tcPr/>
                </a:tc>
                <a:tc>
                  <a:txBody>
                    <a:bodyPr/>
                    <a:lstStyle/>
                    <a:p>
                      <a:endParaRPr lang="en-GB" sz="1600"/>
                    </a:p>
                  </a:txBody>
                  <a:tcPr/>
                </a:tc>
                <a:tc>
                  <a:txBody>
                    <a:bodyPr/>
                    <a:lstStyle/>
                    <a:p>
                      <a:endParaRPr lang="en-GB" sz="1600"/>
                    </a:p>
                  </a:txBody>
                  <a:tcPr/>
                </a:tc>
                <a:tc>
                  <a:txBody>
                    <a:bodyPr/>
                    <a:lstStyle/>
                    <a:p>
                      <a:endParaRPr lang="en-GB" sz="1600" dirty="0"/>
                    </a:p>
                  </a:txBody>
                  <a:tcPr/>
                </a:tc>
                <a:extLst>
                  <a:ext uri="{0D108BD9-81ED-4DB2-BD59-A6C34878D82A}">
                    <a16:rowId xmlns:a16="http://schemas.microsoft.com/office/drawing/2014/main" val="38539468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4783613"/>
              </p:ext>
            </p:extLst>
          </p:nvPr>
        </p:nvGraphicFramePr>
        <p:xfrm>
          <a:off x="83574" y="387265"/>
          <a:ext cx="8932607" cy="6420916"/>
        </p:xfrm>
        <a:graphic>
          <a:graphicData uri="http://schemas.openxmlformats.org/drawingml/2006/table">
            <a:tbl>
              <a:tblPr firstRow="1" bandRow="1">
                <a:tableStyleId>{5940675A-B579-460E-94D1-54222C63F5DA}</a:tableStyleId>
              </a:tblPr>
              <a:tblGrid>
                <a:gridCol w="1386094">
                  <a:extLst>
                    <a:ext uri="{9D8B030D-6E8A-4147-A177-3AD203B41FA5}">
                      <a16:colId xmlns:a16="http://schemas.microsoft.com/office/drawing/2014/main" val="2690380839"/>
                    </a:ext>
                  </a:extLst>
                </a:gridCol>
                <a:gridCol w="2752316">
                  <a:extLst>
                    <a:ext uri="{9D8B030D-6E8A-4147-A177-3AD203B41FA5}">
                      <a16:colId xmlns:a16="http://schemas.microsoft.com/office/drawing/2014/main" val="32986637"/>
                    </a:ext>
                  </a:extLst>
                </a:gridCol>
                <a:gridCol w="1977297">
                  <a:extLst>
                    <a:ext uri="{9D8B030D-6E8A-4147-A177-3AD203B41FA5}">
                      <a16:colId xmlns:a16="http://schemas.microsoft.com/office/drawing/2014/main" val="147448689"/>
                    </a:ext>
                  </a:extLst>
                </a:gridCol>
                <a:gridCol w="2816900">
                  <a:extLst>
                    <a:ext uri="{9D8B030D-6E8A-4147-A177-3AD203B41FA5}">
                      <a16:colId xmlns:a16="http://schemas.microsoft.com/office/drawing/2014/main" val="1319161386"/>
                    </a:ext>
                  </a:extLst>
                </a:gridCol>
              </a:tblGrid>
              <a:tr h="629716">
                <a:tc>
                  <a:txBody>
                    <a:bodyPr/>
                    <a:lstStyle/>
                    <a:p>
                      <a:pPr algn="ctr"/>
                      <a:r>
                        <a:rPr lang="en-GB" sz="1600" b="1" dirty="0"/>
                        <a:t>Type of contraception</a:t>
                      </a:r>
                    </a:p>
                  </a:txBody>
                  <a:tcPr/>
                </a:tc>
                <a:tc>
                  <a:txBody>
                    <a:bodyPr/>
                    <a:lstStyle/>
                    <a:p>
                      <a:pPr algn="ctr"/>
                      <a:r>
                        <a:rPr lang="en-GB" sz="1600" b="1" dirty="0"/>
                        <a:t>How does it work?</a:t>
                      </a:r>
                    </a:p>
                  </a:txBody>
                  <a:tcPr/>
                </a:tc>
                <a:tc>
                  <a:txBody>
                    <a:bodyPr/>
                    <a:lstStyle/>
                    <a:p>
                      <a:pPr algn="ctr"/>
                      <a:r>
                        <a:rPr lang="en-GB" sz="1600" b="1" dirty="0"/>
                        <a:t>Advantages</a:t>
                      </a:r>
                    </a:p>
                  </a:txBody>
                  <a:tcPr/>
                </a:tc>
                <a:tc>
                  <a:txBody>
                    <a:bodyPr/>
                    <a:lstStyle/>
                    <a:p>
                      <a:pPr algn="ctr"/>
                      <a:r>
                        <a:rPr lang="en-GB" sz="1600" b="1" dirty="0"/>
                        <a:t>Disadvantages</a:t>
                      </a:r>
                    </a:p>
                  </a:txBody>
                  <a:tcPr/>
                </a:tc>
                <a:extLst>
                  <a:ext uri="{0D108BD9-81ED-4DB2-BD59-A6C34878D82A}">
                    <a16:rowId xmlns:a16="http://schemas.microsoft.com/office/drawing/2014/main" val="3817011458"/>
                  </a:ext>
                </a:extLst>
              </a:tr>
              <a:tr h="693773">
                <a:tc>
                  <a:txBody>
                    <a:bodyPr/>
                    <a:lstStyle/>
                    <a:p>
                      <a:pPr algn="ctr"/>
                      <a:r>
                        <a:rPr lang="en-GB" sz="1400" b="1" dirty="0"/>
                        <a:t>Hormone-based</a:t>
                      </a:r>
                      <a:r>
                        <a:rPr lang="en-GB" sz="1600" b="1" dirty="0"/>
                        <a:t> contraception</a:t>
                      </a:r>
                    </a:p>
                  </a:txBody>
                  <a:tcPr/>
                </a:tc>
                <a:tc>
                  <a:txBody>
                    <a:bodyPr/>
                    <a:lstStyle/>
                    <a:p>
                      <a:r>
                        <a:rPr lang="en-US" sz="1700" dirty="0">
                          <a:solidFill>
                            <a:srgbClr val="FF0000"/>
                          </a:solidFill>
                        </a:rPr>
                        <a:t>Hormones stop the production of FSH, prevent eggs from maturing and stop the uterus lining developing, stopping implantation.  </a:t>
                      </a:r>
                    </a:p>
                    <a:p>
                      <a:endParaRPr lang="en-US" sz="1700" dirty="0">
                        <a:solidFill>
                          <a:srgbClr val="FF0000"/>
                        </a:solidFill>
                      </a:endParaRPr>
                    </a:p>
                    <a:p>
                      <a:r>
                        <a:rPr lang="en-US" sz="1700" dirty="0">
                          <a:solidFill>
                            <a:schemeClr val="tx1"/>
                          </a:solidFill>
                        </a:rPr>
                        <a:t>Combined pill</a:t>
                      </a:r>
                      <a:endParaRPr lang="en-US" sz="1700" dirty="0">
                        <a:solidFill>
                          <a:srgbClr val="FF0000"/>
                        </a:solidFill>
                      </a:endParaRPr>
                    </a:p>
                    <a:p>
                      <a:endParaRPr lang="en-US" sz="1700" dirty="0">
                        <a:solidFill>
                          <a:srgbClr val="FF0000"/>
                        </a:solidFill>
                      </a:endParaRPr>
                    </a:p>
                    <a:p>
                      <a:endParaRPr lang="en-US" sz="1700" dirty="0">
                        <a:solidFill>
                          <a:srgbClr val="FF0000"/>
                        </a:solidFill>
                      </a:endParaRPr>
                    </a:p>
                    <a:p>
                      <a:r>
                        <a:rPr lang="en-US" sz="1700" dirty="0">
                          <a:solidFill>
                            <a:srgbClr val="FF0000"/>
                          </a:solidFill>
                        </a:rPr>
                        <a:t>Progesterone only pill</a:t>
                      </a:r>
                    </a:p>
                    <a:p>
                      <a:endParaRPr lang="en-US" sz="1700" dirty="0">
                        <a:solidFill>
                          <a:srgbClr val="FF0000"/>
                        </a:solidFill>
                      </a:endParaRPr>
                    </a:p>
                    <a:p>
                      <a:endParaRPr lang="en-US" sz="1700" dirty="0">
                        <a:solidFill>
                          <a:srgbClr val="FF0000"/>
                        </a:solidFill>
                      </a:endParaRPr>
                    </a:p>
                    <a:p>
                      <a:endParaRPr lang="en-US" sz="1700" dirty="0">
                        <a:solidFill>
                          <a:schemeClr val="tx1"/>
                        </a:solidFill>
                      </a:endParaRPr>
                    </a:p>
                    <a:p>
                      <a:r>
                        <a:rPr lang="en-US" sz="1700" dirty="0">
                          <a:solidFill>
                            <a:schemeClr val="tx1"/>
                          </a:solidFill>
                        </a:rPr>
                        <a:t>Contraceptive implant, a tube is inserted under the skin</a:t>
                      </a:r>
                    </a:p>
                    <a:p>
                      <a:endParaRPr lang="en-US" sz="1700" dirty="0">
                        <a:solidFill>
                          <a:srgbClr val="FF0000"/>
                        </a:solidFill>
                      </a:endParaRPr>
                    </a:p>
                    <a:p>
                      <a:r>
                        <a:rPr lang="en-US" sz="1700" dirty="0">
                          <a:solidFill>
                            <a:srgbClr val="FF0000"/>
                          </a:solidFill>
                        </a:rPr>
                        <a:t>Contraceptive injection</a:t>
                      </a:r>
                    </a:p>
                    <a:p>
                      <a:endParaRPr lang="en-US" sz="1700" dirty="0">
                        <a:solidFill>
                          <a:srgbClr val="FF0000"/>
                        </a:solidFill>
                      </a:endParaRPr>
                    </a:p>
                    <a:p>
                      <a:endParaRPr lang="en-US" sz="1700" dirty="0">
                        <a:solidFill>
                          <a:schemeClr val="tx1"/>
                        </a:solidFill>
                      </a:endParaRPr>
                    </a:p>
                    <a:p>
                      <a:r>
                        <a:rPr lang="en-US" sz="1700" dirty="0">
                          <a:solidFill>
                            <a:schemeClr val="tx1"/>
                          </a:solidFill>
                        </a:rPr>
                        <a:t>Contraceptive patch releases hormones into the blood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Easily reversible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Readily available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chemeClr val="tx1"/>
                          </a:solidFill>
                        </a:rPr>
                        <a:t>Easy to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Has fewer side effects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chemeClr val="tx1"/>
                          </a:solidFill>
                        </a:rPr>
                        <a:t>Can last up to three years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rgbClr val="FF0000"/>
                          </a:solidFill>
                        </a:rPr>
                        <a:t>Don’t have to remember to take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tx1"/>
                          </a:solidFill>
                        </a:rPr>
                        <a:t>Easily reversible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Have to remember to take the contraception REGULARLY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DO NOT prevent STI’s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Each type has its own risks…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chemeClr val="tx1"/>
                          </a:solidFill>
                        </a:rPr>
                        <a:t>Risk of high blood pressure, thrombosis and breast cancer</a:t>
                      </a: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rgbClr val="FF0000"/>
                          </a:solidFill>
                        </a:rPr>
                        <a:t>If you forget to take the pill the levels of hormone drop quickly = pregnancy!</a:t>
                      </a:r>
                    </a:p>
                    <a:p>
                      <a:endParaRPr lang="en-US" sz="1700" dirty="0">
                        <a:solidFill>
                          <a:srgbClr val="FF0000"/>
                        </a:solidFill>
                      </a:endParaRPr>
                    </a:p>
                    <a:p>
                      <a:r>
                        <a:rPr lang="en-US" sz="1700" dirty="0">
                          <a:solidFill>
                            <a:schemeClr val="tx1"/>
                          </a:solidFill>
                        </a:rPr>
                        <a:t>Can cause irregular periods</a:t>
                      </a:r>
                    </a:p>
                    <a:p>
                      <a:r>
                        <a:rPr lang="en-US" sz="1700" dirty="0">
                          <a:solidFill>
                            <a:schemeClr val="tx1"/>
                          </a:solidFill>
                        </a:rPr>
                        <a:t>Leaves a scar</a:t>
                      </a:r>
                    </a:p>
                    <a:p>
                      <a:r>
                        <a:rPr lang="en-US" sz="1700" dirty="0">
                          <a:solidFill>
                            <a:schemeClr val="tx1"/>
                          </a:solidFill>
                        </a:rPr>
                        <a:t>Must be replaced after 3 </a:t>
                      </a:r>
                      <a:r>
                        <a:rPr lang="en-US" sz="1700" dirty="0" err="1">
                          <a:solidFill>
                            <a:schemeClr val="tx1"/>
                          </a:solidFill>
                        </a:rPr>
                        <a:t>yrs</a:t>
                      </a:r>
                      <a:endParaRPr lang="en-US" sz="1700" dirty="0">
                        <a:solidFill>
                          <a:schemeClr val="tx1"/>
                        </a:solidFill>
                      </a:endParaRPr>
                    </a:p>
                    <a:p>
                      <a:endParaRPr lang="en-US" sz="1700" dirty="0">
                        <a:solidFill>
                          <a:srgbClr val="FF0000"/>
                        </a:solidFill>
                      </a:endParaRPr>
                    </a:p>
                    <a:p>
                      <a:r>
                        <a:rPr lang="en-US" sz="1700" dirty="0">
                          <a:solidFill>
                            <a:srgbClr val="FF0000"/>
                          </a:solidFill>
                        </a:rPr>
                        <a:t>Only lasts 12 weeks</a:t>
                      </a:r>
                    </a:p>
                    <a:p>
                      <a:endParaRPr lang="en-US" sz="1700" dirty="0">
                        <a:solidFill>
                          <a:srgbClr val="FF0000"/>
                        </a:solidFill>
                      </a:endParaRPr>
                    </a:p>
                    <a:p>
                      <a:endParaRPr lang="en-US" sz="1700" dirty="0">
                        <a:solidFill>
                          <a:schemeClr val="tx1"/>
                        </a:solidFill>
                      </a:endParaRPr>
                    </a:p>
                    <a:p>
                      <a:r>
                        <a:rPr lang="en-US" sz="1700" dirty="0">
                          <a:solidFill>
                            <a:schemeClr val="tx1"/>
                          </a:solidFill>
                        </a:rPr>
                        <a:t>Need to be replaced every 7 days</a:t>
                      </a:r>
                      <a:endParaRPr lang="en-GB" sz="1700" dirty="0">
                        <a:solidFill>
                          <a:schemeClr val="tx1"/>
                        </a:solidFill>
                      </a:endParaRPr>
                    </a:p>
                  </a:txBody>
                  <a:tcPr/>
                </a:tc>
                <a:extLst>
                  <a:ext uri="{0D108BD9-81ED-4DB2-BD59-A6C34878D82A}">
                    <a16:rowId xmlns:a16="http://schemas.microsoft.com/office/drawing/2014/main" val="937140340"/>
                  </a:ext>
                </a:extLst>
              </a:tr>
            </a:tbl>
          </a:graphicData>
        </a:graphic>
      </p:graphicFrame>
      <p:sp>
        <p:nvSpPr>
          <p:cNvPr id="6" name="TextBox 5">
            <a:extLst>
              <a:ext uri="{FF2B5EF4-FFF2-40B4-BE49-F238E27FC236}">
                <a16:creationId xmlns:a16="http://schemas.microsoft.com/office/drawing/2014/main" id="{C7846CE1-22F3-4835-9CB6-4261238BFE98}"/>
              </a:ext>
            </a:extLst>
          </p:cNvPr>
          <p:cNvSpPr txBox="1"/>
          <p:nvPr/>
        </p:nvSpPr>
        <p:spPr>
          <a:xfrm>
            <a:off x="0" y="0"/>
            <a:ext cx="4572000" cy="400110"/>
          </a:xfrm>
          <a:prstGeom prst="rect">
            <a:avLst/>
          </a:prstGeom>
          <a:noFill/>
        </p:spPr>
        <p:txBody>
          <a:bodyPr wrap="square" rtlCol="0">
            <a:spAutoFit/>
          </a:bodyPr>
          <a:lstStyle/>
          <a:p>
            <a:r>
              <a:rPr lang="en-GB" sz="2000" dirty="0">
                <a:solidFill>
                  <a:srgbClr val="FF0000"/>
                </a:solidFill>
                <a:latin typeface="Comic Sans MS" pitchFamily="66" charset="0"/>
              </a:rPr>
              <a:t>Self-assessment:</a:t>
            </a:r>
          </a:p>
        </p:txBody>
      </p:sp>
    </p:spTree>
    <p:extLst>
      <p:ext uri="{BB962C8B-B14F-4D97-AF65-F5344CB8AC3E}">
        <p14:creationId xmlns:p14="http://schemas.microsoft.com/office/powerpoint/2010/main" val="405697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8435497"/>
              </p:ext>
            </p:extLst>
          </p:nvPr>
        </p:nvGraphicFramePr>
        <p:xfrm>
          <a:off x="152400" y="400110"/>
          <a:ext cx="8839199" cy="6400800"/>
        </p:xfrm>
        <a:graphic>
          <a:graphicData uri="http://schemas.openxmlformats.org/drawingml/2006/table">
            <a:tbl>
              <a:tblPr firstRow="1" bandRow="1">
                <a:tableStyleId>{5940675A-B579-460E-94D1-54222C63F5DA}</a:tableStyleId>
              </a:tblPr>
              <a:tblGrid>
                <a:gridCol w="1715729">
                  <a:extLst>
                    <a:ext uri="{9D8B030D-6E8A-4147-A177-3AD203B41FA5}">
                      <a16:colId xmlns:a16="http://schemas.microsoft.com/office/drawing/2014/main" val="2690380839"/>
                    </a:ext>
                  </a:extLst>
                </a:gridCol>
                <a:gridCol w="2497394">
                  <a:extLst>
                    <a:ext uri="{9D8B030D-6E8A-4147-A177-3AD203B41FA5}">
                      <a16:colId xmlns:a16="http://schemas.microsoft.com/office/drawing/2014/main" val="32986637"/>
                    </a:ext>
                  </a:extLst>
                </a:gridCol>
                <a:gridCol w="2111477">
                  <a:extLst>
                    <a:ext uri="{9D8B030D-6E8A-4147-A177-3AD203B41FA5}">
                      <a16:colId xmlns:a16="http://schemas.microsoft.com/office/drawing/2014/main" val="147448689"/>
                    </a:ext>
                  </a:extLst>
                </a:gridCol>
                <a:gridCol w="2514599">
                  <a:extLst>
                    <a:ext uri="{9D8B030D-6E8A-4147-A177-3AD203B41FA5}">
                      <a16:colId xmlns:a16="http://schemas.microsoft.com/office/drawing/2014/main" val="1319161386"/>
                    </a:ext>
                  </a:extLst>
                </a:gridCol>
              </a:tblGrid>
              <a:tr h="570722">
                <a:tc>
                  <a:txBody>
                    <a:bodyPr/>
                    <a:lstStyle/>
                    <a:p>
                      <a:pPr algn="ctr"/>
                      <a:r>
                        <a:rPr lang="en-GB" sz="1600" b="1" dirty="0"/>
                        <a:t>Type of contraception</a:t>
                      </a:r>
                    </a:p>
                  </a:txBody>
                  <a:tcPr/>
                </a:tc>
                <a:tc>
                  <a:txBody>
                    <a:bodyPr/>
                    <a:lstStyle/>
                    <a:p>
                      <a:pPr algn="ctr"/>
                      <a:r>
                        <a:rPr lang="en-GB" sz="1600" b="1" dirty="0"/>
                        <a:t>How does it work?</a:t>
                      </a:r>
                    </a:p>
                  </a:txBody>
                  <a:tcPr/>
                </a:tc>
                <a:tc>
                  <a:txBody>
                    <a:bodyPr/>
                    <a:lstStyle/>
                    <a:p>
                      <a:pPr algn="ctr"/>
                      <a:r>
                        <a:rPr lang="en-GB" sz="1600" b="1" dirty="0"/>
                        <a:t>Advantages</a:t>
                      </a:r>
                    </a:p>
                  </a:txBody>
                  <a:tcPr/>
                </a:tc>
                <a:tc>
                  <a:txBody>
                    <a:bodyPr/>
                    <a:lstStyle/>
                    <a:p>
                      <a:pPr algn="ctr"/>
                      <a:r>
                        <a:rPr lang="en-GB" sz="1600" b="1" dirty="0"/>
                        <a:t>Disadvantages</a:t>
                      </a:r>
                    </a:p>
                  </a:txBody>
                  <a:tcPr/>
                </a:tc>
                <a:extLst>
                  <a:ext uri="{0D108BD9-81ED-4DB2-BD59-A6C34878D82A}">
                    <a16:rowId xmlns:a16="http://schemas.microsoft.com/office/drawing/2014/main" val="3817011458"/>
                  </a:ext>
                </a:extLst>
              </a:tr>
              <a:tr h="572253">
                <a:tc>
                  <a:txBody>
                    <a:bodyPr/>
                    <a:lstStyle/>
                    <a:p>
                      <a:pPr algn="ctr"/>
                      <a:r>
                        <a:rPr lang="en-GB" sz="1600" b="1" dirty="0"/>
                        <a:t>Condom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rgbClr val="FF0000"/>
                          </a:solidFill>
                        </a:rPr>
                        <a:t>Prevents the sperm reaching the egg</a:t>
                      </a:r>
                    </a:p>
                  </a:txBody>
                  <a:tcPr/>
                </a:tc>
                <a:tc>
                  <a:txBody>
                    <a:bodyPr/>
                    <a:lstStyle/>
                    <a:p>
                      <a:r>
                        <a:rPr lang="en-GB" sz="1600" dirty="0">
                          <a:solidFill>
                            <a:srgbClr val="FF0000"/>
                          </a:solidFill>
                        </a:rPr>
                        <a:t>Effective for reducing the risk of STI’s</a:t>
                      </a:r>
                    </a:p>
                  </a:txBody>
                  <a:tcPr/>
                </a:tc>
                <a:tc>
                  <a:txBody>
                    <a:bodyPr/>
                    <a:lstStyle/>
                    <a:p>
                      <a:r>
                        <a:rPr lang="en-GB" sz="1600" dirty="0">
                          <a:solidFill>
                            <a:srgbClr val="FF0000"/>
                          </a:solidFill>
                        </a:rPr>
                        <a:t>Condom can get damaged, slip = pregnancy</a:t>
                      </a:r>
                    </a:p>
                  </a:txBody>
                  <a:tcPr/>
                </a:tc>
                <a:extLst>
                  <a:ext uri="{0D108BD9-81ED-4DB2-BD59-A6C34878D82A}">
                    <a16:rowId xmlns:a16="http://schemas.microsoft.com/office/drawing/2014/main" val="1325097795"/>
                  </a:ext>
                </a:extLst>
              </a:tr>
              <a:tr h="572253">
                <a:tc>
                  <a:txBody>
                    <a:bodyPr/>
                    <a:lstStyle/>
                    <a:p>
                      <a:pPr algn="ctr"/>
                      <a:r>
                        <a:rPr lang="en-GB" sz="1600" b="1" dirty="0"/>
                        <a:t>Diaphragm</a:t>
                      </a:r>
                    </a:p>
                  </a:txBody>
                  <a:tcPr/>
                </a:tc>
                <a:tc>
                  <a:txBody>
                    <a:bodyPr/>
                    <a:lstStyle/>
                    <a:p>
                      <a:r>
                        <a:rPr lang="en-GB" sz="1600" dirty="0"/>
                        <a:t>Placed over the cervix to prevent the entry of sperm </a:t>
                      </a:r>
                      <a:endParaRPr lang="en-GB" sz="1600" dirty="0">
                        <a:solidFill>
                          <a:srgbClr val="FF0000"/>
                        </a:solidFill>
                      </a:endParaRPr>
                    </a:p>
                  </a:txBody>
                  <a:tcPr/>
                </a:tc>
                <a:tc>
                  <a:txBody>
                    <a:bodyPr/>
                    <a:lstStyle/>
                    <a:p>
                      <a:r>
                        <a:rPr lang="en-GB" sz="1600" dirty="0">
                          <a:solidFill>
                            <a:schemeClr val="tx1"/>
                          </a:solidFill>
                        </a:rPr>
                        <a:t>No artificial hormones, natural cycle continues </a:t>
                      </a:r>
                    </a:p>
                  </a:txBody>
                  <a:tcPr/>
                </a:tc>
                <a:tc>
                  <a:txBody>
                    <a:bodyPr/>
                    <a:lstStyle/>
                    <a:p>
                      <a:r>
                        <a:rPr lang="en-GB" sz="1600" dirty="0"/>
                        <a:t>The cap is not placed correctly, allowing entry of the sperm = pregnancy</a:t>
                      </a:r>
                      <a:endParaRPr lang="en-GB" sz="1600" dirty="0">
                        <a:solidFill>
                          <a:srgbClr val="FF0000"/>
                        </a:solidFill>
                      </a:endParaRPr>
                    </a:p>
                  </a:txBody>
                  <a:tcPr/>
                </a:tc>
                <a:extLst>
                  <a:ext uri="{0D108BD9-81ED-4DB2-BD59-A6C34878D82A}">
                    <a16:rowId xmlns:a16="http://schemas.microsoft.com/office/drawing/2014/main" val="3618552417"/>
                  </a:ext>
                </a:extLst>
              </a:tr>
              <a:tr h="693773">
                <a:tc>
                  <a:txBody>
                    <a:bodyPr/>
                    <a:lstStyle/>
                    <a:p>
                      <a:pPr algn="ctr"/>
                      <a:r>
                        <a:rPr lang="en-GB" sz="1600" b="1" dirty="0"/>
                        <a:t>Intrauterine device</a:t>
                      </a:r>
                    </a:p>
                  </a:txBody>
                  <a:tcPr/>
                </a:tc>
                <a:tc>
                  <a:txBody>
                    <a:bodyPr/>
                    <a:lstStyle/>
                    <a:p>
                      <a:r>
                        <a:rPr lang="en-US" sz="1600" dirty="0">
                          <a:solidFill>
                            <a:srgbClr val="FF0000"/>
                          </a:solidFill>
                        </a:rPr>
                        <a:t>IUD is placed in the uterus, contains copper which is a spermicide, stops embryo’s implanting. </a:t>
                      </a:r>
                    </a:p>
                    <a:p>
                      <a:r>
                        <a:rPr lang="en-US" sz="1600" dirty="0">
                          <a:solidFill>
                            <a:srgbClr val="FF0000"/>
                          </a:solidFill>
                        </a:rPr>
                        <a:t>IUS contains progesterone which is slowly released to prevent the build up of the uterus lining. </a:t>
                      </a:r>
                    </a:p>
                  </a:txBody>
                  <a:tcPr/>
                </a:tc>
                <a:tc>
                  <a:txBody>
                    <a:bodyPr/>
                    <a:lstStyle/>
                    <a:p>
                      <a:r>
                        <a:rPr lang="en-US" sz="1600" dirty="0">
                          <a:solidFill>
                            <a:srgbClr val="FF0000"/>
                          </a:solidFill>
                        </a:rPr>
                        <a:t>Very effective</a:t>
                      </a:r>
                    </a:p>
                    <a:p>
                      <a:r>
                        <a:rPr lang="en-US" sz="1600" dirty="0">
                          <a:solidFill>
                            <a:srgbClr val="FF0000"/>
                          </a:solidFill>
                        </a:rPr>
                        <a:t>Last from 3-10 years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May cause period problems and sometimes infection.</a:t>
                      </a:r>
                      <a:endParaRPr lang="en-GB" sz="1600" dirty="0">
                        <a:solidFill>
                          <a:srgbClr val="FF0000"/>
                        </a:solidFill>
                      </a:endParaRPr>
                    </a:p>
                    <a:p>
                      <a:endParaRPr lang="en-GB" sz="1600" dirty="0">
                        <a:solidFill>
                          <a:srgbClr val="FF0000"/>
                        </a:solidFill>
                      </a:endParaRPr>
                    </a:p>
                  </a:txBody>
                  <a:tcPr/>
                </a:tc>
                <a:extLst>
                  <a:ext uri="{0D108BD9-81ED-4DB2-BD59-A6C34878D82A}">
                    <a16:rowId xmlns:a16="http://schemas.microsoft.com/office/drawing/2014/main" val="3799882001"/>
                  </a:ext>
                </a:extLst>
              </a:tr>
              <a:tr h="572253">
                <a:tc>
                  <a:txBody>
                    <a:bodyPr/>
                    <a:lstStyle/>
                    <a:p>
                      <a:pPr algn="ctr"/>
                      <a:r>
                        <a:rPr lang="en-GB" sz="1600" b="1" dirty="0"/>
                        <a:t>Abstinence</a:t>
                      </a:r>
                    </a:p>
                  </a:txBody>
                  <a:tcPr/>
                </a:tc>
                <a:tc>
                  <a:txBody>
                    <a:bodyPr/>
                    <a:lstStyle/>
                    <a:p>
                      <a:r>
                        <a:rPr lang="en-GB" sz="1600" dirty="0">
                          <a:solidFill>
                            <a:schemeClr val="tx1"/>
                          </a:solidFill>
                        </a:rPr>
                        <a:t>People will</a:t>
                      </a:r>
                      <a:r>
                        <a:rPr lang="en-GB" sz="1600" baseline="0" dirty="0">
                          <a:solidFill>
                            <a:schemeClr val="tx1"/>
                          </a:solidFill>
                        </a:rPr>
                        <a:t> not</a:t>
                      </a:r>
                      <a:r>
                        <a:rPr lang="en-GB" sz="1600" dirty="0">
                          <a:solidFill>
                            <a:schemeClr val="tx1"/>
                          </a:solidFill>
                        </a:rPr>
                        <a:t> have sex or abstain around the time of ovulation</a:t>
                      </a:r>
                    </a:p>
                  </a:txBody>
                  <a:tcPr/>
                </a:tc>
                <a:tc>
                  <a:txBody>
                    <a:bodyPr/>
                    <a:lstStyle/>
                    <a:p>
                      <a:r>
                        <a:rPr lang="en-GB" sz="1600" dirty="0">
                          <a:solidFill>
                            <a:schemeClr val="tx1"/>
                          </a:solidFill>
                        </a:rPr>
                        <a:t>No side-effects</a:t>
                      </a:r>
                    </a:p>
                  </a:txBody>
                  <a:tcPr/>
                </a:tc>
                <a:tc>
                  <a:txBody>
                    <a:bodyPr/>
                    <a:lstStyle/>
                    <a:p>
                      <a:r>
                        <a:rPr lang="en-GB" sz="1600" dirty="0">
                          <a:solidFill>
                            <a:schemeClr val="tx1"/>
                          </a:solidFill>
                        </a:rPr>
                        <a:t>Not</a:t>
                      </a:r>
                      <a:r>
                        <a:rPr lang="en-GB" sz="1600" baseline="0" dirty="0">
                          <a:solidFill>
                            <a:schemeClr val="tx1"/>
                          </a:solidFill>
                        </a:rPr>
                        <a:t> very reliable, can risk unexpected pregnancy</a:t>
                      </a:r>
                      <a:endParaRPr lang="en-GB" sz="1600" dirty="0">
                        <a:solidFill>
                          <a:schemeClr val="tx1"/>
                        </a:solidFill>
                      </a:endParaRPr>
                    </a:p>
                  </a:txBody>
                  <a:tcPr/>
                </a:tc>
                <a:extLst>
                  <a:ext uri="{0D108BD9-81ED-4DB2-BD59-A6C34878D82A}">
                    <a16:rowId xmlns:a16="http://schemas.microsoft.com/office/drawing/2014/main" val="1077258686"/>
                  </a:ext>
                </a:extLst>
              </a:tr>
              <a:tr h="572253">
                <a:tc>
                  <a:txBody>
                    <a:bodyPr/>
                    <a:lstStyle/>
                    <a:p>
                      <a:pPr algn="ctr"/>
                      <a:r>
                        <a:rPr lang="en-GB" sz="1600" b="1" dirty="0"/>
                        <a:t>Surgical methods</a:t>
                      </a:r>
                    </a:p>
                  </a:txBody>
                  <a:tcPr/>
                </a:tc>
                <a:tc>
                  <a:txBody>
                    <a:bodyPr/>
                    <a:lstStyle/>
                    <a:p>
                      <a:r>
                        <a:rPr lang="en-US" sz="1600" dirty="0">
                          <a:solidFill>
                            <a:srgbClr val="FF0000"/>
                          </a:solidFill>
                        </a:rPr>
                        <a:t>Men = Vasectomy, sperm ducts are cut and tied, sperm cannot reach egg</a:t>
                      </a:r>
                    </a:p>
                    <a:p>
                      <a:r>
                        <a:rPr lang="en-US" sz="1600" dirty="0">
                          <a:solidFill>
                            <a:srgbClr val="FF0000"/>
                          </a:solidFill>
                        </a:rPr>
                        <a:t>Women = oviducts are tied, egg can’t be reached by sperm</a:t>
                      </a:r>
                      <a:endParaRPr lang="en-GB" sz="1600" dirty="0">
                        <a:solidFill>
                          <a:srgbClr val="FF0000"/>
                        </a:solidFill>
                      </a:endParaRPr>
                    </a:p>
                  </a:txBody>
                  <a:tcPr/>
                </a:tc>
                <a:tc>
                  <a:txBody>
                    <a:bodyPr/>
                    <a:lstStyle/>
                    <a:p>
                      <a:r>
                        <a:rPr lang="en-GB" sz="1600" dirty="0">
                          <a:solidFill>
                            <a:srgbClr val="FF0000"/>
                          </a:solidFill>
                        </a:rPr>
                        <a:t>Permanent – good if you don’t want any more children</a:t>
                      </a:r>
                    </a:p>
                  </a:txBody>
                  <a:tcPr/>
                </a:tc>
                <a:tc>
                  <a:txBody>
                    <a:bodyPr/>
                    <a:lstStyle/>
                    <a:p>
                      <a:r>
                        <a:rPr lang="en-GB" sz="1600" dirty="0">
                          <a:solidFill>
                            <a:srgbClr val="FF0000"/>
                          </a:solidFill>
                        </a:rPr>
                        <a:t>Surgical procedures carry risk</a:t>
                      </a:r>
                    </a:p>
                    <a:p>
                      <a:r>
                        <a:rPr lang="en-GB" sz="1600" dirty="0">
                          <a:solidFill>
                            <a:srgbClr val="FF0000"/>
                          </a:solidFill>
                        </a:rPr>
                        <a:t>Have been known to fail</a:t>
                      </a:r>
                    </a:p>
                    <a:p>
                      <a:r>
                        <a:rPr lang="en-GB" sz="1600" dirty="0">
                          <a:solidFill>
                            <a:srgbClr val="FF0000"/>
                          </a:solidFill>
                        </a:rPr>
                        <a:t>Difficult to reverse if you change your mind later</a:t>
                      </a:r>
                    </a:p>
                  </a:txBody>
                  <a:tcPr/>
                </a:tc>
                <a:extLst>
                  <a:ext uri="{0D108BD9-81ED-4DB2-BD59-A6C34878D82A}">
                    <a16:rowId xmlns:a16="http://schemas.microsoft.com/office/drawing/2014/main" val="385394680"/>
                  </a:ext>
                </a:extLst>
              </a:tr>
            </a:tbl>
          </a:graphicData>
        </a:graphic>
      </p:graphicFrame>
      <p:sp>
        <p:nvSpPr>
          <p:cNvPr id="6" name="TextBox 5">
            <a:extLst>
              <a:ext uri="{FF2B5EF4-FFF2-40B4-BE49-F238E27FC236}">
                <a16:creationId xmlns:a16="http://schemas.microsoft.com/office/drawing/2014/main" id="{C7846CE1-22F3-4835-9CB6-4261238BFE98}"/>
              </a:ext>
            </a:extLst>
          </p:cNvPr>
          <p:cNvSpPr txBox="1"/>
          <p:nvPr/>
        </p:nvSpPr>
        <p:spPr>
          <a:xfrm>
            <a:off x="0" y="0"/>
            <a:ext cx="4572000" cy="400110"/>
          </a:xfrm>
          <a:prstGeom prst="rect">
            <a:avLst/>
          </a:prstGeom>
          <a:noFill/>
        </p:spPr>
        <p:txBody>
          <a:bodyPr wrap="square" rtlCol="0">
            <a:spAutoFit/>
          </a:bodyPr>
          <a:lstStyle/>
          <a:p>
            <a:r>
              <a:rPr lang="en-GB" sz="2000" dirty="0">
                <a:solidFill>
                  <a:srgbClr val="FF0000"/>
                </a:solidFill>
                <a:latin typeface="Comic Sans MS" pitchFamily="66" charset="0"/>
              </a:rPr>
              <a:t>Self-assessment:</a:t>
            </a:r>
          </a:p>
        </p:txBody>
      </p:sp>
    </p:spTree>
    <p:extLst>
      <p:ext uri="{BB962C8B-B14F-4D97-AF65-F5344CB8AC3E}">
        <p14:creationId xmlns:p14="http://schemas.microsoft.com/office/powerpoint/2010/main" val="23334949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1921</Words>
  <Application>Microsoft Office PowerPoint</Application>
  <PresentationFormat>On-screen Show (4:3)</PresentationFormat>
  <Paragraphs>221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Calibri</vt:lpstr>
      <vt:lpstr>Calibri Light</vt:lpstr>
      <vt:lpstr>Comic Sans MS</vt:lpstr>
      <vt:lpstr>Office Theme</vt:lpstr>
      <vt:lpstr>80/20 – THINK! What do you NEED to cover with your set</vt:lpstr>
      <vt:lpstr>Controlling Fertility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Amie Holden</cp:lastModifiedBy>
  <cp:revision>7</cp:revision>
  <dcterms:created xsi:type="dcterms:W3CDTF">2020-05-04T11:49:41Z</dcterms:created>
  <dcterms:modified xsi:type="dcterms:W3CDTF">2020-09-21T07:57:42Z</dcterms:modified>
</cp:coreProperties>
</file>