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325" r:id="rId2"/>
    <p:sldId id="275" r:id="rId3"/>
    <p:sldId id="326" r:id="rId4"/>
    <p:sldId id="311" r:id="rId5"/>
    <p:sldId id="312" r:id="rId6"/>
    <p:sldId id="313" r:id="rId7"/>
    <p:sldId id="315" r:id="rId8"/>
    <p:sldId id="327" r:id="rId9"/>
    <p:sldId id="317" r:id="rId10"/>
    <p:sldId id="319" r:id="rId11"/>
    <p:sldId id="320" r:id="rId12"/>
    <p:sldId id="328" r:id="rId13"/>
    <p:sldId id="322" r:id="rId14"/>
    <p:sldId id="32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0962" autoAdjust="0"/>
  </p:normalViewPr>
  <p:slideViewPr>
    <p:cSldViewPr snapToGrid="0">
      <p:cViewPr varScale="1">
        <p:scale>
          <a:sx n="62" d="100"/>
          <a:sy n="62" d="100"/>
        </p:scale>
        <p:origin x="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1B96E-67F8-4516-9BF6-2E50B7F5F5CE}" type="datetimeFigureOut">
              <a:rPr lang="en-GB" smtClean="0"/>
              <a:t>24/01/2019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56BB-9758-49A0-A44A-CFA0E98B8275}" type="slidenum">
              <a:rPr lang="en-GB" smtClean="0"/>
              <a:t>‹#›</a:t>
            </a:fld>
            <a:endParaRPr lang="en-GB"/>
          </a:p>
        </p:txBody>
      </p:sp>
    </p:spTree>
    <p:extLst>
      <p:ext uri="{BB962C8B-B14F-4D97-AF65-F5344CB8AC3E}">
        <p14:creationId xmlns:p14="http://schemas.microsoft.com/office/powerpoint/2010/main" val="215817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8E56BB-9758-49A0-A44A-CFA0E98B8275}" type="slidenum">
              <a:rPr lang="en-GB" smtClean="0"/>
              <a:t>12</a:t>
            </a:fld>
            <a:endParaRPr lang="en-GB"/>
          </a:p>
        </p:txBody>
      </p:sp>
    </p:spTree>
    <p:extLst>
      <p:ext uri="{BB962C8B-B14F-4D97-AF65-F5344CB8AC3E}">
        <p14:creationId xmlns:p14="http://schemas.microsoft.com/office/powerpoint/2010/main" val="138027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1/24/2019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1/24/2019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1/24/2019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1/24/2019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1/24/2019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7ctaMwtHwU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7F5o3NSHM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2" y="1131045"/>
            <a:ext cx="10318418" cy="4394988"/>
          </a:xfrm>
        </p:spPr>
        <p:txBody>
          <a:bodyPr/>
          <a:lstStyle/>
          <a:p>
            <a:r>
              <a:rPr lang="en-GB" sz="9600" dirty="0"/>
              <a:t>Life style factors.</a:t>
            </a:r>
            <a:endParaRPr lang="en-GB" sz="7200" dirty="0"/>
          </a:p>
        </p:txBody>
      </p:sp>
      <p:sp>
        <p:nvSpPr>
          <p:cNvPr id="3" name="Subtitle 2"/>
          <p:cNvSpPr>
            <a:spLocks noGrp="1"/>
          </p:cNvSpPr>
          <p:nvPr>
            <p:ph type="subTitle" idx="1"/>
          </p:nvPr>
        </p:nvSpPr>
        <p:spPr>
          <a:xfrm>
            <a:off x="2215045" y="4411653"/>
            <a:ext cx="8045373" cy="1874847"/>
          </a:xfrm>
        </p:spPr>
        <p:txBody>
          <a:bodyPr>
            <a:noAutofit/>
          </a:bodyPr>
          <a:lstStyle/>
          <a:p>
            <a:r>
              <a:rPr lang="en-GB" altLang="zh-CN" sz="1800" dirty="0" smtClean="0">
                <a:latin typeface="Calibri" panose="020F0502020204030204" charset="0"/>
              </a:rPr>
              <a:t>Good progress: </a:t>
            </a:r>
            <a:r>
              <a:rPr lang="en-GB" altLang="zh-CN" sz="1800" dirty="0">
                <a:latin typeface="Calibri" panose="020F0502020204030204" pitchFamily="34" charset="0"/>
              </a:rPr>
              <a:t>You are able to analyse lifestyle data and physiological data.</a:t>
            </a:r>
          </a:p>
          <a:p>
            <a:r>
              <a:rPr lang="en-GB" altLang="zh-CN" sz="1800" dirty="0" smtClean="0">
                <a:latin typeface="Calibri" panose="020F0502020204030204" charset="0"/>
              </a:rPr>
              <a:t>Outstanding progress: </a:t>
            </a:r>
            <a:r>
              <a:rPr lang="en-GB" altLang="zh-CN" sz="1800" dirty="0">
                <a:latin typeface="Calibri" panose="020F0502020204030204" pitchFamily="34" charset="0"/>
              </a:rPr>
              <a:t>You are able to analyse lifestyle data and physiological data. You are able to explain what the data says about the physical health and future risks for people.</a:t>
            </a:r>
          </a:p>
        </p:txBody>
      </p:sp>
    </p:spTree>
    <p:extLst>
      <p:ext uri="{BB962C8B-B14F-4D97-AF65-F5344CB8AC3E}">
        <p14:creationId xmlns:p14="http://schemas.microsoft.com/office/powerpoint/2010/main" val="84754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FDB1D-BB5C-4C74-B12A-49965DAEAE4A}"/>
              </a:ext>
            </a:extLst>
          </p:cNvPr>
          <p:cNvSpPr>
            <a:spLocks noGrp="1"/>
          </p:cNvSpPr>
          <p:nvPr>
            <p:ph idx="1"/>
          </p:nvPr>
        </p:nvSpPr>
        <p:spPr>
          <a:xfrm>
            <a:off x="979715" y="1208868"/>
            <a:ext cx="10662557" cy="5359980"/>
          </a:xfrm>
        </p:spPr>
        <p:txBody>
          <a:bodyPr>
            <a:normAutofit/>
          </a:bodyPr>
          <a:lstStyle/>
          <a:p>
            <a:r>
              <a:rPr lang="en-GB" dirty="0"/>
              <a:t>It is strongly linked to at least 7 types of cancers.  A lifetime of drinking too much alcohol can increase your risk of bowel cancer by 23%.</a:t>
            </a:r>
          </a:p>
          <a:p>
            <a:r>
              <a:rPr lang="en-GB" dirty="0"/>
              <a:t>Alcohol- related liver disease accounts for 37% of liver disease deaths.</a:t>
            </a:r>
          </a:p>
          <a:p>
            <a:r>
              <a:rPr lang="en-GB" dirty="0"/>
              <a:t>2/3’s of cases of chronic pancreatitis are caused by heavy drinking most common in men aged between 45 and 54.</a:t>
            </a:r>
          </a:p>
          <a:p>
            <a:r>
              <a:rPr lang="en-GB" dirty="0"/>
              <a:t>More than 25,000 people were admitted to hospital with acute pancreatitis in 2013 and 2014.</a:t>
            </a:r>
          </a:p>
          <a:p>
            <a:r>
              <a:rPr lang="en-GB" dirty="0"/>
              <a:t>Around 1,000 people die from acute pancreatitis every year.</a:t>
            </a:r>
          </a:p>
          <a:p>
            <a:r>
              <a:rPr lang="en-GB" dirty="0"/>
              <a:t>You are between 2 and 5 times more likely to have an accident or injure yourself if you drink five to seven units of alcohol in one sitting.</a:t>
            </a:r>
          </a:p>
          <a:p>
            <a:r>
              <a:rPr lang="en-GB" dirty="0"/>
              <a:t>Less than 1/3 of the British public knows the link between alcohol and breast cancer. </a:t>
            </a:r>
          </a:p>
          <a:p>
            <a:r>
              <a:rPr lang="en-GB" dirty="0"/>
              <a:t>Each drink per day increases the risk of breast cancer in women by between 7 and 13%.</a:t>
            </a:r>
          </a:p>
          <a:p>
            <a:r>
              <a:rPr lang="en-GB" dirty="0"/>
              <a:t>In 2011 3,000 cases of breast cancer were directly caused by alcohol consumption.  </a:t>
            </a:r>
          </a:p>
        </p:txBody>
      </p:sp>
      <p:sp>
        <p:nvSpPr>
          <p:cNvPr id="4" name="Title 1">
            <a:extLst>
              <a:ext uri="{FF2B5EF4-FFF2-40B4-BE49-F238E27FC236}">
                <a16:creationId xmlns:a16="http://schemas.microsoft.com/office/drawing/2014/main" id="{A35FC89E-E569-48E8-8DAE-C079C5144FC1}"/>
              </a:ext>
            </a:extLst>
          </p:cNvPr>
          <p:cNvSpPr>
            <a:spLocks noGrp="1"/>
          </p:cNvSpPr>
          <p:nvPr>
            <p:ph type="title"/>
          </p:nvPr>
        </p:nvSpPr>
        <p:spPr>
          <a:xfrm>
            <a:off x="1012371" y="398713"/>
            <a:ext cx="10178322" cy="1492132"/>
          </a:xfrm>
        </p:spPr>
        <p:txBody>
          <a:bodyPr/>
          <a:lstStyle/>
          <a:p>
            <a:r>
              <a:rPr lang="en-GB" dirty="0" smtClean="0"/>
              <a:t>alcohol statistics…</a:t>
            </a:r>
            <a:endParaRPr lang="en-GB" dirty="0"/>
          </a:p>
        </p:txBody>
      </p:sp>
    </p:spTree>
    <p:extLst>
      <p:ext uri="{BB962C8B-B14F-4D97-AF65-F5344CB8AC3E}">
        <p14:creationId xmlns:p14="http://schemas.microsoft.com/office/powerpoint/2010/main" val="276186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EE2C-1FFC-4F5B-8302-693C82595127}"/>
              </a:ext>
            </a:extLst>
          </p:cNvPr>
          <p:cNvSpPr>
            <a:spLocks noGrp="1"/>
          </p:cNvSpPr>
          <p:nvPr>
            <p:ph type="title"/>
          </p:nvPr>
        </p:nvSpPr>
        <p:spPr>
          <a:xfrm>
            <a:off x="1093808" y="382385"/>
            <a:ext cx="6035412" cy="965968"/>
          </a:xfrm>
        </p:spPr>
        <p:txBody>
          <a:bodyPr>
            <a:normAutofit/>
          </a:bodyPr>
          <a:lstStyle/>
          <a:p>
            <a:r>
              <a:rPr lang="en-GB" sz="3600" dirty="0"/>
              <a:t>January 2016 </a:t>
            </a:r>
            <a:r>
              <a:rPr lang="en-GB" sz="3600" dirty="0" smtClean="0"/>
              <a:t>guidelines…</a:t>
            </a:r>
            <a:endParaRPr lang="en-GB" sz="3600" dirty="0"/>
          </a:p>
        </p:txBody>
      </p:sp>
      <p:sp>
        <p:nvSpPr>
          <p:cNvPr id="3" name="Content Placeholder 2">
            <a:extLst>
              <a:ext uri="{FF2B5EF4-FFF2-40B4-BE49-F238E27FC236}">
                <a16:creationId xmlns:a16="http://schemas.microsoft.com/office/drawing/2014/main" id="{06F64A0E-12E0-4991-9F9F-4432F8F85CED}"/>
              </a:ext>
            </a:extLst>
          </p:cNvPr>
          <p:cNvSpPr>
            <a:spLocks noGrp="1"/>
          </p:cNvSpPr>
          <p:nvPr>
            <p:ph idx="1"/>
          </p:nvPr>
        </p:nvSpPr>
        <p:spPr>
          <a:xfrm>
            <a:off x="1093808" y="1083326"/>
            <a:ext cx="3878260" cy="4983483"/>
          </a:xfrm>
        </p:spPr>
        <p:txBody>
          <a:bodyPr>
            <a:noAutofit/>
          </a:bodyPr>
          <a:lstStyle/>
          <a:p>
            <a:r>
              <a:rPr lang="en-GB" sz="2800" dirty="0"/>
              <a:t>Any amount of alcohol can increase the risk of cancer.</a:t>
            </a:r>
          </a:p>
          <a:p>
            <a:r>
              <a:rPr lang="en-GB" sz="2800" dirty="0"/>
              <a:t>Men and women who drink regularly should consume no more than 14 units a week</a:t>
            </a:r>
          </a:p>
          <a:p>
            <a:r>
              <a:rPr lang="en-GB" sz="2800" dirty="0"/>
              <a:t>People should not binge drink all 14 units in one go.</a:t>
            </a:r>
          </a:p>
        </p:txBody>
      </p:sp>
      <p:pic>
        <p:nvPicPr>
          <p:cNvPr id="4" name="Content Placeholder 4">
            <a:extLst>
              <a:ext uri="{FF2B5EF4-FFF2-40B4-BE49-F238E27FC236}">
                <a16:creationId xmlns:a16="http://schemas.microsoft.com/office/drawing/2014/main" id="{2C8BEE62-65CA-4B44-A850-E80D275C1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650" y="154983"/>
            <a:ext cx="4531417" cy="6519337"/>
          </a:xfrm>
          <a:prstGeom prst="rect">
            <a:avLst/>
          </a:prstGeom>
        </p:spPr>
      </p:pic>
    </p:spTree>
    <p:extLst>
      <p:ext uri="{BB962C8B-B14F-4D97-AF65-F5344CB8AC3E}">
        <p14:creationId xmlns:p14="http://schemas.microsoft.com/office/powerpoint/2010/main" val="66170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EE2C-1FFC-4F5B-8302-693C82595127}"/>
              </a:ext>
            </a:extLst>
          </p:cNvPr>
          <p:cNvSpPr>
            <a:spLocks noGrp="1"/>
          </p:cNvSpPr>
          <p:nvPr>
            <p:ph type="title"/>
          </p:nvPr>
        </p:nvSpPr>
        <p:spPr>
          <a:xfrm>
            <a:off x="1093808" y="382385"/>
            <a:ext cx="6035412" cy="965968"/>
          </a:xfrm>
        </p:spPr>
        <p:txBody>
          <a:bodyPr>
            <a:normAutofit/>
          </a:bodyPr>
          <a:lstStyle/>
          <a:p>
            <a:r>
              <a:rPr lang="en-GB" sz="3600" dirty="0" smtClean="0"/>
              <a:t>Alcohol…</a:t>
            </a:r>
            <a:r>
              <a:rPr lang="en-GB" sz="3600" dirty="0" smtClean="0">
                <a:solidFill>
                  <a:srgbClr val="FF0000"/>
                </a:solidFill>
              </a:rPr>
              <a:t>task</a:t>
            </a:r>
            <a:endParaRPr lang="en-GB" sz="3600" dirty="0">
              <a:solidFill>
                <a:srgbClr val="FF0000"/>
              </a:solidFill>
            </a:endParaRPr>
          </a:p>
        </p:txBody>
      </p:sp>
      <p:sp>
        <p:nvSpPr>
          <p:cNvPr id="3" name="Content Placeholder 2">
            <a:extLst>
              <a:ext uri="{FF2B5EF4-FFF2-40B4-BE49-F238E27FC236}">
                <a16:creationId xmlns:a16="http://schemas.microsoft.com/office/drawing/2014/main" id="{06F64A0E-12E0-4991-9F9F-4432F8F85CED}"/>
              </a:ext>
            </a:extLst>
          </p:cNvPr>
          <p:cNvSpPr>
            <a:spLocks noGrp="1"/>
          </p:cNvSpPr>
          <p:nvPr>
            <p:ph idx="1"/>
          </p:nvPr>
        </p:nvSpPr>
        <p:spPr>
          <a:xfrm>
            <a:off x="914399" y="1083326"/>
            <a:ext cx="6586779" cy="5410464"/>
          </a:xfrm>
        </p:spPr>
        <p:txBody>
          <a:bodyPr>
            <a:noAutofit/>
          </a:bodyPr>
          <a:lstStyle/>
          <a:p>
            <a:r>
              <a:rPr lang="en-GB" sz="2300" dirty="0"/>
              <a:t>Any amount of alcohol can increase the risk of cancer.</a:t>
            </a:r>
          </a:p>
          <a:p>
            <a:r>
              <a:rPr lang="en-GB" sz="2300" dirty="0"/>
              <a:t>Men and women who drink regularly should consume no more than 14 units a week</a:t>
            </a:r>
          </a:p>
          <a:p>
            <a:r>
              <a:rPr lang="en-GB" sz="2300" dirty="0"/>
              <a:t>People should not binge drink all 14 units in one go</a:t>
            </a:r>
            <a:r>
              <a:rPr lang="en-GB" sz="2300" dirty="0" smtClean="0"/>
              <a:t>.</a:t>
            </a:r>
          </a:p>
          <a:p>
            <a:pPr marL="0" indent="0">
              <a:buNone/>
            </a:pPr>
            <a:r>
              <a:rPr lang="en-GB" sz="2300" b="1" u="sng" dirty="0" smtClean="0"/>
              <a:t>Task:</a:t>
            </a:r>
          </a:p>
          <a:p>
            <a:pPr marL="0" indent="0">
              <a:buNone/>
            </a:pPr>
            <a:r>
              <a:rPr lang="en-GB" sz="2300" dirty="0" smtClean="0"/>
              <a:t>Brian drinks a couple of glasses a day (4 units a day), work out the following:</a:t>
            </a:r>
          </a:p>
          <a:p>
            <a:pPr marL="514350" indent="-514350">
              <a:buFont typeface="+mj-lt"/>
              <a:buAutoNum type="arabicPeriod"/>
            </a:pPr>
            <a:r>
              <a:rPr lang="en-GB" sz="2300" dirty="0" smtClean="0"/>
              <a:t>How many units he is drinking a week (units times 7)… </a:t>
            </a:r>
            <a:r>
              <a:rPr lang="en-GB" sz="2300" b="1" dirty="0" smtClean="0">
                <a:solidFill>
                  <a:srgbClr val="FF0000"/>
                </a:solidFill>
              </a:rPr>
              <a:t>(1)</a:t>
            </a:r>
          </a:p>
          <a:p>
            <a:pPr marL="514350" indent="-514350">
              <a:buFont typeface="+mj-lt"/>
              <a:buAutoNum type="arabicPeriod"/>
            </a:pPr>
            <a:r>
              <a:rPr lang="en-GB" sz="2300" dirty="0" smtClean="0"/>
              <a:t>Using your </a:t>
            </a:r>
            <a:r>
              <a:rPr lang="en-GB" sz="2300" b="1" i="1" dirty="0" smtClean="0"/>
              <a:t>statistics and the guidelines above</a:t>
            </a:r>
            <a:r>
              <a:rPr lang="en-GB" sz="2300" dirty="0" smtClean="0"/>
              <a:t>, suggest how this data could affect Brian… </a:t>
            </a:r>
            <a:r>
              <a:rPr lang="en-GB" sz="2300" b="1" dirty="0" smtClean="0">
                <a:solidFill>
                  <a:srgbClr val="FF0000"/>
                </a:solidFill>
              </a:rPr>
              <a:t>(4)</a:t>
            </a:r>
          </a:p>
          <a:p>
            <a:pPr marL="514350" indent="-514350">
              <a:buFont typeface="+mj-lt"/>
              <a:buAutoNum type="arabicPeriod"/>
            </a:pPr>
            <a:endParaRPr lang="en-GB" sz="2300" dirty="0"/>
          </a:p>
        </p:txBody>
      </p:sp>
      <p:pic>
        <p:nvPicPr>
          <p:cNvPr id="4" name="Content Placeholder 4">
            <a:extLst>
              <a:ext uri="{FF2B5EF4-FFF2-40B4-BE49-F238E27FC236}">
                <a16:creationId xmlns:a16="http://schemas.microsoft.com/office/drawing/2014/main" id="{2C8BEE62-65CA-4B44-A850-E80D275C1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179" y="168182"/>
            <a:ext cx="4531417" cy="6519337"/>
          </a:xfrm>
          <a:prstGeom prst="rect">
            <a:avLst/>
          </a:prstGeom>
        </p:spPr>
      </p:pic>
    </p:spTree>
    <p:extLst>
      <p:ext uri="{BB962C8B-B14F-4D97-AF65-F5344CB8AC3E}">
        <p14:creationId xmlns:p14="http://schemas.microsoft.com/office/powerpoint/2010/main" val="2422591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7A39-1096-4CF3-8885-2CC1F37FE926}"/>
              </a:ext>
            </a:extLst>
          </p:cNvPr>
          <p:cNvSpPr>
            <a:spLocks noGrp="1"/>
          </p:cNvSpPr>
          <p:nvPr>
            <p:ph type="title"/>
          </p:nvPr>
        </p:nvSpPr>
        <p:spPr>
          <a:xfrm>
            <a:off x="891928" y="174059"/>
            <a:ext cx="10748889" cy="3127080"/>
          </a:xfrm>
        </p:spPr>
        <p:txBody>
          <a:bodyPr>
            <a:normAutofit/>
          </a:bodyPr>
          <a:lstStyle/>
          <a:p>
            <a:r>
              <a:rPr lang="en-GB" dirty="0"/>
              <a:t>Interpreting lifestyle data on </a:t>
            </a:r>
            <a:r>
              <a:rPr lang="en-GB" dirty="0" smtClean="0"/>
              <a:t>inactivity…</a:t>
            </a:r>
            <a:r>
              <a:rPr lang="en-GB" dirty="0"/>
              <a:t/>
            </a:r>
            <a:br>
              <a:rPr lang="en-GB" dirty="0"/>
            </a:br>
            <a:endParaRPr lang="en-GB" dirty="0"/>
          </a:p>
        </p:txBody>
      </p:sp>
      <p:pic>
        <p:nvPicPr>
          <p:cNvPr id="4" name="Content Placeholder 3">
            <a:extLst>
              <a:ext uri="{FF2B5EF4-FFF2-40B4-BE49-F238E27FC236}">
                <a16:creationId xmlns:a16="http://schemas.microsoft.com/office/drawing/2014/main" id="{C49B8581-0224-4BA6-B86F-519458EDC064}"/>
              </a:ext>
            </a:extLst>
          </p:cNvPr>
          <p:cNvPicPr>
            <a:picLocks noGrp="1" noChangeAspect="1"/>
          </p:cNvPicPr>
          <p:nvPr>
            <p:ph idx="1"/>
          </p:nvPr>
        </p:nvPicPr>
        <p:blipFill>
          <a:blip r:embed="rId2"/>
          <a:stretch>
            <a:fillRect/>
          </a:stretch>
        </p:blipFill>
        <p:spPr>
          <a:xfrm>
            <a:off x="923480" y="1737599"/>
            <a:ext cx="10685784" cy="4351338"/>
          </a:xfrm>
          <a:prstGeom prst="rect">
            <a:avLst/>
          </a:prstGeom>
        </p:spPr>
      </p:pic>
    </p:spTree>
    <p:extLst>
      <p:ext uri="{BB962C8B-B14F-4D97-AF65-F5344CB8AC3E}">
        <p14:creationId xmlns:p14="http://schemas.microsoft.com/office/powerpoint/2010/main" val="2175331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Lifestyle data…being inactive…</a:t>
            </a:r>
            <a:endParaRPr lang="en-GB" dirty="0"/>
          </a:p>
        </p:txBody>
      </p:sp>
      <p:sp>
        <p:nvSpPr>
          <p:cNvPr id="3" name="Content Placeholder 2"/>
          <p:cNvSpPr>
            <a:spLocks noGrp="1"/>
          </p:cNvSpPr>
          <p:nvPr>
            <p:ph idx="1"/>
          </p:nvPr>
        </p:nvSpPr>
        <p:spPr>
          <a:xfrm>
            <a:off x="1251677" y="1363851"/>
            <a:ext cx="9953597" cy="5172711"/>
          </a:xfrm>
          <a:solidFill>
            <a:schemeClr val="bg2"/>
          </a:solidFill>
        </p:spPr>
        <p:txBody>
          <a:bodyPr>
            <a:normAutofit/>
          </a:bodyPr>
          <a:lstStyle/>
          <a:p>
            <a:pPr fontAlgn="base"/>
            <a:r>
              <a:rPr lang="en-GB" dirty="0"/>
              <a:t>Less active and less fit people have a greater risk of developing high blood pressure.</a:t>
            </a:r>
          </a:p>
          <a:p>
            <a:pPr fontAlgn="base"/>
            <a:r>
              <a:rPr lang="en-GB" dirty="0"/>
              <a:t>Physical activity can reduce your risk for type 2 diabetes.</a:t>
            </a:r>
          </a:p>
          <a:p>
            <a:pPr fontAlgn="base"/>
            <a:r>
              <a:rPr lang="en-GB" dirty="0"/>
              <a:t>Studies show that physically active people are less likely to develop coronary heart disease than those who are inactive. This is even after researchers accounted for smoking, alcohol use, and diet.</a:t>
            </a:r>
          </a:p>
          <a:p>
            <a:pPr fontAlgn="base"/>
            <a:r>
              <a:rPr lang="en-GB" dirty="0"/>
              <a:t>Lack of physical activity can add to feelings of anxiety and depression. </a:t>
            </a:r>
          </a:p>
          <a:p>
            <a:pPr fontAlgn="base"/>
            <a:r>
              <a:rPr lang="en-GB" dirty="0"/>
              <a:t>Physical inactivity may increase the risk of certain cancers. </a:t>
            </a:r>
          </a:p>
          <a:p>
            <a:pPr fontAlgn="base"/>
            <a:r>
              <a:rPr lang="en-GB" dirty="0"/>
              <a:t>Physically active overweight or obese people significantly reduced their risk for disease with regular physical activity.</a:t>
            </a:r>
          </a:p>
          <a:p>
            <a:pPr fontAlgn="base"/>
            <a:r>
              <a:rPr lang="en-GB" dirty="0"/>
              <a:t>Older adults who are physically active can reduce their risk for falls and improve their ability to do daily activities.</a:t>
            </a:r>
          </a:p>
        </p:txBody>
      </p:sp>
      <p:sp>
        <p:nvSpPr>
          <p:cNvPr id="6" name="Freeform 5"/>
          <p:cNvSpPr/>
          <p:nvPr/>
        </p:nvSpPr>
        <p:spPr>
          <a:xfrm>
            <a:off x="1184709" y="5486400"/>
            <a:ext cx="10729787" cy="1225329"/>
          </a:xfrm>
          <a:custGeom>
            <a:avLst/>
            <a:gdLst>
              <a:gd name="connsiteX0" fmla="*/ 384784 w 10729787"/>
              <a:gd name="connsiteY0" fmla="*/ 3808955 h 4201772"/>
              <a:gd name="connsiteX1" fmla="*/ 384784 w 10729787"/>
              <a:gd name="connsiteY1" fmla="*/ 3740717 h 4201772"/>
              <a:gd name="connsiteX2" fmla="*/ 4383578 w 10729787"/>
              <a:gd name="connsiteY2" fmla="*/ 1230 h 4201772"/>
              <a:gd name="connsiteX3" fmla="*/ 2800437 w 10729787"/>
              <a:gd name="connsiteY3" fmla="*/ 4177445 h 4201772"/>
              <a:gd name="connsiteX4" fmla="*/ 5529990 w 10729787"/>
              <a:gd name="connsiteY4" fmla="*/ 1816382 h 4201772"/>
              <a:gd name="connsiteX5" fmla="*/ 5802945 w 10729787"/>
              <a:gd name="connsiteY5" fmla="*/ 3904490 h 4201772"/>
              <a:gd name="connsiteX6" fmla="*/ 8464258 w 10729787"/>
              <a:gd name="connsiteY6" fmla="*/ 1557075 h 4201772"/>
              <a:gd name="connsiteX7" fmla="*/ 8177655 w 10729787"/>
              <a:gd name="connsiteY7" fmla="*/ 4109206 h 4201772"/>
              <a:gd name="connsiteX8" fmla="*/ 9842682 w 10729787"/>
              <a:gd name="connsiteY8" fmla="*/ 1952860 h 4201772"/>
              <a:gd name="connsiteX9" fmla="*/ 9951864 w 10729787"/>
              <a:gd name="connsiteY9" fmla="*/ 4027320 h 4201772"/>
              <a:gd name="connsiteX10" fmla="*/ 10729787 w 10729787"/>
              <a:gd name="connsiteY10" fmla="*/ 2334997 h 420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787" h="4201772">
                <a:moveTo>
                  <a:pt x="384784" y="3808955"/>
                </a:moveTo>
                <a:cubicBezTo>
                  <a:pt x="51551" y="4092146"/>
                  <a:pt x="-281682" y="4375338"/>
                  <a:pt x="384784" y="3740717"/>
                </a:cubicBezTo>
                <a:cubicBezTo>
                  <a:pt x="1051250" y="3106096"/>
                  <a:pt x="3980969" y="-71558"/>
                  <a:pt x="4383578" y="1230"/>
                </a:cubicBezTo>
                <a:cubicBezTo>
                  <a:pt x="4786187" y="74018"/>
                  <a:pt x="2609368" y="3874920"/>
                  <a:pt x="2800437" y="4177445"/>
                </a:cubicBezTo>
                <a:cubicBezTo>
                  <a:pt x="2991506" y="4479970"/>
                  <a:pt x="5029572" y="1861874"/>
                  <a:pt x="5529990" y="1816382"/>
                </a:cubicBezTo>
                <a:cubicBezTo>
                  <a:pt x="6030408" y="1770890"/>
                  <a:pt x="5313900" y="3947708"/>
                  <a:pt x="5802945" y="3904490"/>
                </a:cubicBezTo>
                <a:cubicBezTo>
                  <a:pt x="6291990" y="3861272"/>
                  <a:pt x="8068473" y="1522956"/>
                  <a:pt x="8464258" y="1557075"/>
                </a:cubicBezTo>
                <a:cubicBezTo>
                  <a:pt x="8860043" y="1591194"/>
                  <a:pt x="7947918" y="4043242"/>
                  <a:pt x="8177655" y="4109206"/>
                </a:cubicBezTo>
                <a:cubicBezTo>
                  <a:pt x="8407392" y="4175170"/>
                  <a:pt x="9546981" y="1966508"/>
                  <a:pt x="9842682" y="1952860"/>
                </a:cubicBezTo>
                <a:cubicBezTo>
                  <a:pt x="10138383" y="1939212"/>
                  <a:pt x="9804013" y="3963631"/>
                  <a:pt x="9951864" y="4027320"/>
                </a:cubicBezTo>
                <a:cubicBezTo>
                  <a:pt x="10099715" y="4091010"/>
                  <a:pt x="10414751" y="3213003"/>
                  <a:pt x="10729787" y="23349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6599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Lifestyle data…</a:t>
            </a:r>
            <a:endParaRPr lang="en-GB" dirty="0"/>
          </a:p>
        </p:txBody>
      </p:sp>
      <p:sp>
        <p:nvSpPr>
          <p:cNvPr id="3" name="Content Placeholder 2"/>
          <p:cNvSpPr>
            <a:spLocks noGrp="1"/>
          </p:cNvSpPr>
          <p:nvPr>
            <p:ph idx="1"/>
          </p:nvPr>
        </p:nvSpPr>
        <p:spPr>
          <a:xfrm>
            <a:off x="1251678" y="1128451"/>
            <a:ext cx="6196872" cy="5408111"/>
          </a:xfrm>
        </p:spPr>
        <p:txBody>
          <a:bodyPr>
            <a:normAutofit/>
          </a:bodyPr>
          <a:lstStyle/>
          <a:p>
            <a:pPr marL="0" indent="0">
              <a:buNone/>
            </a:pPr>
            <a:r>
              <a:rPr lang="en-GB" sz="2400" b="1" u="sng" dirty="0" smtClean="0">
                <a:latin typeface="Century Gothic" panose="020B0502020202020204" pitchFamily="34" charset="0"/>
              </a:rPr>
              <a:t>What is lifestyle data?</a:t>
            </a:r>
          </a:p>
          <a:p>
            <a:pPr marL="0" indent="0">
              <a:buNone/>
            </a:pPr>
            <a:r>
              <a:rPr lang="en-GB" sz="2400" dirty="0" smtClean="0">
                <a:latin typeface="Century Gothic" panose="020B0502020202020204" pitchFamily="34" charset="0"/>
              </a:rPr>
              <a:t>This is when you measure your own lifestyle choices against data that is officially prepared.</a:t>
            </a:r>
          </a:p>
        </p:txBody>
      </p:sp>
      <p:pic>
        <p:nvPicPr>
          <p:cNvPr id="5" name="Picture 4"/>
          <p:cNvPicPr>
            <a:picLocks noChangeAspect="1"/>
          </p:cNvPicPr>
          <p:nvPr/>
        </p:nvPicPr>
        <p:blipFill rotWithShape="1">
          <a:blip r:embed="rId2"/>
          <a:srcRect l="5252" t="24441" r="47332" b="9514"/>
          <a:stretch/>
        </p:blipFill>
        <p:spPr>
          <a:xfrm>
            <a:off x="7163519" y="382385"/>
            <a:ext cx="4266481" cy="33411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reeform 5"/>
          <p:cNvSpPr/>
          <p:nvPr/>
        </p:nvSpPr>
        <p:spPr>
          <a:xfrm>
            <a:off x="1184709" y="2509958"/>
            <a:ext cx="10729787" cy="4201772"/>
          </a:xfrm>
          <a:custGeom>
            <a:avLst/>
            <a:gdLst>
              <a:gd name="connsiteX0" fmla="*/ 384784 w 10729787"/>
              <a:gd name="connsiteY0" fmla="*/ 3808955 h 4201772"/>
              <a:gd name="connsiteX1" fmla="*/ 384784 w 10729787"/>
              <a:gd name="connsiteY1" fmla="*/ 3740717 h 4201772"/>
              <a:gd name="connsiteX2" fmla="*/ 4383578 w 10729787"/>
              <a:gd name="connsiteY2" fmla="*/ 1230 h 4201772"/>
              <a:gd name="connsiteX3" fmla="*/ 2800437 w 10729787"/>
              <a:gd name="connsiteY3" fmla="*/ 4177445 h 4201772"/>
              <a:gd name="connsiteX4" fmla="*/ 5529990 w 10729787"/>
              <a:gd name="connsiteY4" fmla="*/ 1816382 h 4201772"/>
              <a:gd name="connsiteX5" fmla="*/ 5802945 w 10729787"/>
              <a:gd name="connsiteY5" fmla="*/ 3904490 h 4201772"/>
              <a:gd name="connsiteX6" fmla="*/ 8464258 w 10729787"/>
              <a:gd name="connsiteY6" fmla="*/ 1557075 h 4201772"/>
              <a:gd name="connsiteX7" fmla="*/ 8177655 w 10729787"/>
              <a:gd name="connsiteY7" fmla="*/ 4109206 h 4201772"/>
              <a:gd name="connsiteX8" fmla="*/ 9842682 w 10729787"/>
              <a:gd name="connsiteY8" fmla="*/ 1952860 h 4201772"/>
              <a:gd name="connsiteX9" fmla="*/ 9951864 w 10729787"/>
              <a:gd name="connsiteY9" fmla="*/ 4027320 h 4201772"/>
              <a:gd name="connsiteX10" fmla="*/ 10729787 w 10729787"/>
              <a:gd name="connsiteY10" fmla="*/ 2334997 h 420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787" h="4201772">
                <a:moveTo>
                  <a:pt x="384784" y="3808955"/>
                </a:moveTo>
                <a:cubicBezTo>
                  <a:pt x="51551" y="4092146"/>
                  <a:pt x="-281682" y="4375338"/>
                  <a:pt x="384784" y="3740717"/>
                </a:cubicBezTo>
                <a:cubicBezTo>
                  <a:pt x="1051250" y="3106096"/>
                  <a:pt x="3980969" y="-71558"/>
                  <a:pt x="4383578" y="1230"/>
                </a:cubicBezTo>
                <a:cubicBezTo>
                  <a:pt x="4786187" y="74018"/>
                  <a:pt x="2609368" y="3874920"/>
                  <a:pt x="2800437" y="4177445"/>
                </a:cubicBezTo>
                <a:cubicBezTo>
                  <a:pt x="2991506" y="4479970"/>
                  <a:pt x="5029572" y="1861874"/>
                  <a:pt x="5529990" y="1816382"/>
                </a:cubicBezTo>
                <a:cubicBezTo>
                  <a:pt x="6030408" y="1770890"/>
                  <a:pt x="5313900" y="3947708"/>
                  <a:pt x="5802945" y="3904490"/>
                </a:cubicBezTo>
                <a:cubicBezTo>
                  <a:pt x="6291990" y="3861272"/>
                  <a:pt x="8068473" y="1522956"/>
                  <a:pt x="8464258" y="1557075"/>
                </a:cubicBezTo>
                <a:cubicBezTo>
                  <a:pt x="8860043" y="1591194"/>
                  <a:pt x="7947918" y="4043242"/>
                  <a:pt x="8177655" y="4109206"/>
                </a:cubicBezTo>
                <a:cubicBezTo>
                  <a:pt x="8407392" y="4175170"/>
                  <a:pt x="9546981" y="1966508"/>
                  <a:pt x="9842682" y="1952860"/>
                </a:cubicBezTo>
                <a:cubicBezTo>
                  <a:pt x="10138383" y="1939212"/>
                  <a:pt x="9804013" y="3963631"/>
                  <a:pt x="9951864" y="4027320"/>
                </a:cubicBezTo>
                <a:cubicBezTo>
                  <a:pt x="10099715" y="4091010"/>
                  <a:pt x="10414751" y="3213003"/>
                  <a:pt x="10729787" y="23349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9305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Lifestyle data…smoking…</a:t>
            </a:r>
            <a:endParaRPr lang="en-GB" dirty="0"/>
          </a:p>
        </p:txBody>
      </p:sp>
      <p:sp>
        <p:nvSpPr>
          <p:cNvPr id="3" name="Content Placeholder 2"/>
          <p:cNvSpPr>
            <a:spLocks noGrp="1"/>
          </p:cNvSpPr>
          <p:nvPr>
            <p:ph idx="1"/>
          </p:nvPr>
        </p:nvSpPr>
        <p:spPr>
          <a:xfrm>
            <a:off x="1251678" y="1874517"/>
            <a:ext cx="6196872" cy="4662045"/>
          </a:xfrm>
          <a:solidFill>
            <a:schemeClr val="bg2"/>
          </a:solidFill>
        </p:spPr>
        <p:txBody>
          <a:bodyPr>
            <a:normAutofit/>
          </a:bodyPr>
          <a:lstStyle/>
          <a:p>
            <a:pPr marL="0" indent="0">
              <a:buNone/>
            </a:pPr>
            <a:r>
              <a:rPr lang="en-GB" sz="2400" dirty="0">
                <a:hlinkClick r:id="rId2"/>
              </a:rPr>
              <a:t>https://</a:t>
            </a:r>
            <a:r>
              <a:rPr lang="en-GB" sz="2400" dirty="0" smtClean="0">
                <a:hlinkClick r:id="rId2"/>
              </a:rPr>
              <a:t>youtu.be/7ctaMwtHwUo</a:t>
            </a:r>
            <a:endParaRPr lang="en-GB" sz="2400" dirty="0" smtClean="0"/>
          </a:p>
          <a:p>
            <a:pPr marL="0" indent="0">
              <a:buNone/>
            </a:pPr>
            <a:r>
              <a:rPr lang="en-GB" sz="2400" dirty="0" smtClean="0"/>
              <a:t>Watch the video on smoking. How you would feel if you smoked and you saw the video?</a:t>
            </a:r>
          </a:p>
          <a:p>
            <a:pPr marL="0" indent="0">
              <a:buNone/>
            </a:pPr>
            <a:endParaRPr lang="en-GB" sz="2400" dirty="0" smtClean="0">
              <a:latin typeface="Century Gothic" panose="020B0502020202020204" pitchFamily="34" charset="0"/>
            </a:endParaRPr>
          </a:p>
        </p:txBody>
      </p:sp>
      <p:sp>
        <p:nvSpPr>
          <p:cNvPr id="6" name="Freeform 5"/>
          <p:cNvSpPr/>
          <p:nvPr/>
        </p:nvSpPr>
        <p:spPr>
          <a:xfrm>
            <a:off x="1184709" y="3366648"/>
            <a:ext cx="10729787" cy="3345081"/>
          </a:xfrm>
          <a:custGeom>
            <a:avLst/>
            <a:gdLst>
              <a:gd name="connsiteX0" fmla="*/ 384784 w 10729787"/>
              <a:gd name="connsiteY0" fmla="*/ 3808955 h 4201772"/>
              <a:gd name="connsiteX1" fmla="*/ 384784 w 10729787"/>
              <a:gd name="connsiteY1" fmla="*/ 3740717 h 4201772"/>
              <a:gd name="connsiteX2" fmla="*/ 4383578 w 10729787"/>
              <a:gd name="connsiteY2" fmla="*/ 1230 h 4201772"/>
              <a:gd name="connsiteX3" fmla="*/ 2800437 w 10729787"/>
              <a:gd name="connsiteY3" fmla="*/ 4177445 h 4201772"/>
              <a:gd name="connsiteX4" fmla="*/ 5529990 w 10729787"/>
              <a:gd name="connsiteY4" fmla="*/ 1816382 h 4201772"/>
              <a:gd name="connsiteX5" fmla="*/ 5802945 w 10729787"/>
              <a:gd name="connsiteY5" fmla="*/ 3904490 h 4201772"/>
              <a:gd name="connsiteX6" fmla="*/ 8464258 w 10729787"/>
              <a:gd name="connsiteY6" fmla="*/ 1557075 h 4201772"/>
              <a:gd name="connsiteX7" fmla="*/ 8177655 w 10729787"/>
              <a:gd name="connsiteY7" fmla="*/ 4109206 h 4201772"/>
              <a:gd name="connsiteX8" fmla="*/ 9842682 w 10729787"/>
              <a:gd name="connsiteY8" fmla="*/ 1952860 h 4201772"/>
              <a:gd name="connsiteX9" fmla="*/ 9951864 w 10729787"/>
              <a:gd name="connsiteY9" fmla="*/ 4027320 h 4201772"/>
              <a:gd name="connsiteX10" fmla="*/ 10729787 w 10729787"/>
              <a:gd name="connsiteY10" fmla="*/ 2334997 h 420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787" h="4201772">
                <a:moveTo>
                  <a:pt x="384784" y="3808955"/>
                </a:moveTo>
                <a:cubicBezTo>
                  <a:pt x="51551" y="4092146"/>
                  <a:pt x="-281682" y="4375338"/>
                  <a:pt x="384784" y="3740717"/>
                </a:cubicBezTo>
                <a:cubicBezTo>
                  <a:pt x="1051250" y="3106096"/>
                  <a:pt x="3980969" y="-71558"/>
                  <a:pt x="4383578" y="1230"/>
                </a:cubicBezTo>
                <a:cubicBezTo>
                  <a:pt x="4786187" y="74018"/>
                  <a:pt x="2609368" y="3874920"/>
                  <a:pt x="2800437" y="4177445"/>
                </a:cubicBezTo>
                <a:cubicBezTo>
                  <a:pt x="2991506" y="4479970"/>
                  <a:pt x="5029572" y="1861874"/>
                  <a:pt x="5529990" y="1816382"/>
                </a:cubicBezTo>
                <a:cubicBezTo>
                  <a:pt x="6030408" y="1770890"/>
                  <a:pt x="5313900" y="3947708"/>
                  <a:pt x="5802945" y="3904490"/>
                </a:cubicBezTo>
                <a:cubicBezTo>
                  <a:pt x="6291990" y="3861272"/>
                  <a:pt x="8068473" y="1522956"/>
                  <a:pt x="8464258" y="1557075"/>
                </a:cubicBezTo>
                <a:cubicBezTo>
                  <a:pt x="8860043" y="1591194"/>
                  <a:pt x="7947918" y="4043242"/>
                  <a:pt x="8177655" y="4109206"/>
                </a:cubicBezTo>
                <a:cubicBezTo>
                  <a:pt x="8407392" y="4175170"/>
                  <a:pt x="9546981" y="1966508"/>
                  <a:pt x="9842682" y="1952860"/>
                </a:cubicBezTo>
                <a:cubicBezTo>
                  <a:pt x="10138383" y="1939212"/>
                  <a:pt x="9804013" y="3963631"/>
                  <a:pt x="9951864" y="4027320"/>
                </a:cubicBezTo>
                <a:cubicBezTo>
                  <a:pt x="10099715" y="4091010"/>
                  <a:pt x="10414751" y="3213003"/>
                  <a:pt x="10729787" y="23349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moking Whit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193" y="1699350"/>
            <a:ext cx="4331776" cy="433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40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2678-3B2E-4A9E-87A3-45FD9E19BC65}"/>
              </a:ext>
            </a:extLst>
          </p:cNvPr>
          <p:cNvSpPr>
            <a:spLocks noGrp="1"/>
          </p:cNvSpPr>
          <p:nvPr>
            <p:ph type="title"/>
          </p:nvPr>
        </p:nvSpPr>
        <p:spPr/>
        <p:txBody>
          <a:bodyPr/>
          <a:lstStyle/>
          <a:p>
            <a:r>
              <a:rPr lang="en-GB" dirty="0"/>
              <a:t>Smoking is a lifestyle choice</a:t>
            </a:r>
          </a:p>
        </p:txBody>
      </p:sp>
      <p:pic>
        <p:nvPicPr>
          <p:cNvPr id="4" name="Content Placeholder 3">
            <a:extLst>
              <a:ext uri="{FF2B5EF4-FFF2-40B4-BE49-F238E27FC236}">
                <a16:creationId xmlns:a16="http://schemas.microsoft.com/office/drawing/2014/main" id="{77BC9FC9-5BFE-4B6D-A4EC-5C3CFCBC91A8}"/>
              </a:ext>
            </a:extLst>
          </p:cNvPr>
          <p:cNvPicPr>
            <a:picLocks noGrp="1" noChangeAspect="1"/>
          </p:cNvPicPr>
          <p:nvPr>
            <p:ph idx="1"/>
          </p:nvPr>
        </p:nvPicPr>
        <p:blipFill>
          <a:blip r:embed="rId2"/>
          <a:stretch>
            <a:fillRect/>
          </a:stretch>
        </p:blipFill>
        <p:spPr>
          <a:xfrm>
            <a:off x="1149263" y="1441312"/>
            <a:ext cx="9893474" cy="4351338"/>
          </a:xfrm>
          <a:prstGeom prst="rect">
            <a:avLst/>
          </a:prstGeom>
        </p:spPr>
      </p:pic>
    </p:spTree>
    <p:extLst>
      <p:ext uri="{BB962C8B-B14F-4D97-AF65-F5344CB8AC3E}">
        <p14:creationId xmlns:p14="http://schemas.microsoft.com/office/powerpoint/2010/main" val="2011236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C89E-E569-48E8-8DAE-C079C5144FC1}"/>
              </a:ext>
            </a:extLst>
          </p:cNvPr>
          <p:cNvSpPr>
            <a:spLocks noGrp="1"/>
          </p:cNvSpPr>
          <p:nvPr>
            <p:ph type="title"/>
          </p:nvPr>
        </p:nvSpPr>
        <p:spPr>
          <a:xfrm>
            <a:off x="838200" y="382385"/>
            <a:ext cx="10591800" cy="1492132"/>
          </a:xfrm>
        </p:spPr>
        <p:txBody>
          <a:bodyPr>
            <a:normAutofit/>
          </a:bodyPr>
          <a:lstStyle/>
          <a:p>
            <a:r>
              <a:rPr lang="en-GB" sz="4400" dirty="0"/>
              <a:t>There are now laws to ban </a:t>
            </a:r>
            <a:r>
              <a:rPr lang="en-GB" sz="4400" dirty="0" smtClean="0"/>
              <a:t>smoking...</a:t>
            </a:r>
            <a:endParaRPr lang="en-GB" sz="4400" dirty="0"/>
          </a:p>
        </p:txBody>
      </p:sp>
      <p:pic>
        <p:nvPicPr>
          <p:cNvPr id="4" name="Content Placeholder 3">
            <a:extLst>
              <a:ext uri="{FF2B5EF4-FFF2-40B4-BE49-F238E27FC236}">
                <a16:creationId xmlns:a16="http://schemas.microsoft.com/office/drawing/2014/main" id="{3F08FE2D-B7F9-4C1C-9DC5-06DD68BF63F1}"/>
              </a:ext>
            </a:extLst>
          </p:cNvPr>
          <p:cNvPicPr>
            <a:picLocks noGrp="1" noChangeAspect="1"/>
          </p:cNvPicPr>
          <p:nvPr>
            <p:ph idx="1"/>
          </p:nvPr>
        </p:nvPicPr>
        <p:blipFill>
          <a:blip r:embed="rId2"/>
          <a:stretch>
            <a:fillRect/>
          </a:stretch>
        </p:blipFill>
        <p:spPr>
          <a:xfrm>
            <a:off x="838200" y="2293264"/>
            <a:ext cx="10515600" cy="3416060"/>
          </a:xfrm>
          <a:prstGeom prst="rect">
            <a:avLst/>
          </a:prstGeom>
        </p:spPr>
      </p:pic>
    </p:spTree>
    <p:extLst>
      <p:ext uri="{BB962C8B-B14F-4D97-AF65-F5344CB8AC3E}">
        <p14:creationId xmlns:p14="http://schemas.microsoft.com/office/powerpoint/2010/main" val="136358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04722-2D8B-42C4-B5CF-42A3E5115DCA}"/>
              </a:ext>
            </a:extLst>
          </p:cNvPr>
          <p:cNvSpPr>
            <a:spLocks noGrp="1"/>
          </p:cNvSpPr>
          <p:nvPr>
            <p:ph idx="1"/>
          </p:nvPr>
        </p:nvSpPr>
        <p:spPr>
          <a:xfrm>
            <a:off x="1012371" y="1306286"/>
            <a:ext cx="10923815" cy="5208814"/>
          </a:xfrm>
        </p:spPr>
        <p:txBody>
          <a:bodyPr>
            <a:noAutofit/>
          </a:bodyPr>
          <a:lstStyle/>
          <a:p>
            <a:r>
              <a:rPr lang="en-GB" sz="2400" dirty="0"/>
              <a:t>Smoking causes around 96,000 deaths in the uk annually.</a:t>
            </a:r>
          </a:p>
          <a:p>
            <a:r>
              <a:rPr lang="en-GB" sz="2400" dirty="0"/>
              <a:t>Smokers under the age of 40 are five times more likely to have a heart attack than non-smokers.</a:t>
            </a:r>
          </a:p>
          <a:p>
            <a:r>
              <a:rPr lang="en-GB" sz="2400" dirty="0"/>
              <a:t>Smoking causes around 80% of deaths from lung cancer, 80% of deaths from bronchitis and emphysema and 14% of deaths from heart disease.</a:t>
            </a:r>
          </a:p>
          <a:p>
            <a:r>
              <a:rPr lang="en-GB" sz="2400" dirty="0"/>
              <a:t>More than 25% of all cancer deaths are caused by smoking, lung, mouth, lip, throat, bladder, kidney, pancreas, stomach, liver and cervix.</a:t>
            </a:r>
          </a:p>
          <a:p>
            <a:r>
              <a:rPr lang="en-GB" sz="2400" dirty="0"/>
              <a:t>On average a smoker will die 10 years earlier than a non-smoker.</a:t>
            </a:r>
          </a:p>
          <a:p>
            <a:r>
              <a:rPr lang="en-GB" sz="2400" dirty="0"/>
              <a:t>Women smokers are at greater risk of developing osteoporosis.</a:t>
            </a:r>
          </a:p>
          <a:p>
            <a:r>
              <a:rPr lang="en-GB" sz="2400" dirty="0"/>
              <a:t>Smoking is a cause </a:t>
            </a:r>
            <a:r>
              <a:rPr lang="en-GB" sz="2400" dirty="0" smtClean="0"/>
              <a:t>of </a:t>
            </a:r>
            <a:r>
              <a:rPr lang="en-GB" sz="2400" dirty="0"/>
              <a:t>impotence and can lead to sperm abnormalities.</a:t>
            </a:r>
          </a:p>
          <a:p>
            <a:r>
              <a:rPr lang="en-GB" sz="2400" dirty="0"/>
              <a:t>Smokers are more likely to develop facial wrinkles earlier and have dental problems.</a:t>
            </a:r>
          </a:p>
        </p:txBody>
      </p:sp>
      <p:sp>
        <p:nvSpPr>
          <p:cNvPr id="4" name="Title 1">
            <a:extLst>
              <a:ext uri="{FF2B5EF4-FFF2-40B4-BE49-F238E27FC236}">
                <a16:creationId xmlns:a16="http://schemas.microsoft.com/office/drawing/2014/main" id="{A35FC89E-E569-48E8-8DAE-C079C5144FC1}"/>
              </a:ext>
            </a:extLst>
          </p:cNvPr>
          <p:cNvSpPr>
            <a:spLocks noGrp="1"/>
          </p:cNvSpPr>
          <p:nvPr>
            <p:ph type="title"/>
          </p:nvPr>
        </p:nvSpPr>
        <p:spPr>
          <a:xfrm>
            <a:off x="1012371" y="398713"/>
            <a:ext cx="10178322" cy="1492132"/>
          </a:xfrm>
        </p:spPr>
        <p:txBody>
          <a:bodyPr/>
          <a:lstStyle/>
          <a:p>
            <a:r>
              <a:rPr lang="en-GB" dirty="0" smtClean="0"/>
              <a:t>Smoking statistics…</a:t>
            </a:r>
            <a:endParaRPr lang="en-GB" dirty="0"/>
          </a:p>
        </p:txBody>
      </p:sp>
    </p:spTree>
    <p:extLst>
      <p:ext uri="{BB962C8B-B14F-4D97-AF65-F5344CB8AC3E}">
        <p14:creationId xmlns:p14="http://schemas.microsoft.com/office/powerpoint/2010/main" val="316375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CCF928-D9BE-4B65-8F2E-2AEDFF5962AB}"/>
              </a:ext>
            </a:extLst>
          </p:cNvPr>
          <p:cNvPicPr>
            <a:picLocks noGrp="1" noChangeAspect="1"/>
          </p:cNvPicPr>
          <p:nvPr>
            <p:ph idx="1"/>
          </p:nvPr>
        </p:nvPicPr>
        <p:blipFill rotWithShape="1">
          <a:blip r:embed="rId2"/>
          <a:srcRect r="3232" b="12360"/>
          <a:stretch/>
        </p:blipFill>
        <p:spPr>
          <a:xfrm>
            <a:off x="3533322" y="1019963"/>
            <a:ext cx="8493363" cy="4871020"/>
          </a:xfrm>
          <a:prstGeom prst="rect">
            <a:avLst/>
          </a:prstGeom>
        </p:spPr>
      </p:pic>
      <p:sp>
        <p:nvSpPr>
          <p:cNvPr id="3" name="Title 1">
            <a:extLst>
              <a:ext uri="{FF2B5EF4-FFF2-40B4-BE49-F238E27FC236}">
                <a16:creationId xmlns:a16="http://schemas.microsoft.com/office/drawing/2014/main" id="{A35FC89E-E569-48E8-8DAE-C079C5144FC1}"/>
              </a:ext>
            </a:extLst>
          </p:cNvPr>
          <p:cNvSpPr>
            <a:spLocks noGrp="1"/>
          </p:cNvSpPr>
          <p:nvPr>
            <p:ph type="title"/>
          </p:nvPr>
        </p:nvSpPr>
        <p:spPr>
          <a:xfrm>
            <a:off x="871198" y="273897"/>
            <a:ext cx="10469105" cy="1492132"/>
          </a:xfrm>
        </p:spPr>
        <p:txBody>
          <a:bodyPr>
            <a:normAutofit/>
          </a:bodyPr>
          <a:lstStyle/>
          <a:p>
            <a:r>
              <a:rPr lang="en-GB" sz="4400" dirty="0" smtClean="0"/>
              <a:t>Smoking and cancer… </a:t>
            </a:r>
            <a:r>
              <a:rPr lang="en-GB" sz="4400" dirty="0" smtClean="0">
                <a:solidFill>
                  <a:srgbClr val="FF0000"/>
                </a:solidFill>
              </a:rPr>
              <a:t>task</a:t>
            </a:r>
            <a:endParaRPr lang="en-GB" sz="4400" dirty="0">
              <a:solidFill>
                <a:srgbClr val="FF0000"/>
              </a:solidFill>
            </a:endParaRPr>
          </a:p>
        </p:txBody>
      </p:sp>
      <p:sp>
        <p:nvSpPr>
          <p:cNvPr id="5" name="Content Placeholder 2"/>
          <p:cNvSpPr txBox="1">
            <a:spLocks/>
          </p:cNvSpPr>
          <p:nvPr/>
        </p:nvSpPr>
        <p:spPr>
          <a:xfrm>
            <a:off x="960893" y="1157821"/>
            <a:ext cx="2572429" cy="537874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sz="1800" b="1" u="sng" dirty="0" smtClean="0">
                <a:latin typeface="Century Gothic" panose="020B0502020202020204" pitchFamily="34" charset="0"/>
              </a:rPr>
              <a:t>Task:</a:t>
            </a:r>
          </a:p>
          <a:p>
            <a:pPr marL="263525" indent="-263525">
              <a:buFont typeface="+mj-lt"/>
              <a:buAutoNum type="arabicPeriod"/>
            </a:pPr>
            <a:r>
              <a:rPr lang="en-GB" sz="1800" dirty="0" smtClean="0">
                <a:latin typeface="Century Gothic" panose="020B0502020202020204" pitchFamily="34" charset="0"/>
              </a:rPr>
              <a:t>What does the diagram tell you about the impact of smoking on cancer </a:t>
            </a:r>
            <a:r>
              <a:rPr lang="en-GB" sz="1800" b="1" dirty="0" smtClean="0">
                <a:solidFill>
                  <a:srgbClr val="FF0000"/>
                </a:solidFill>
                <a:latin typeface="Century Gothic" panose="020B0502020202020204" pitchFamily="34" charset="0"/>
              </a:rPr>
              <a:t>(1)</a:t>
            </a:r>
            <a:r>
              <a:rPr lang="en-GB" sz="1800" dirty="0" smtClean="0">
                <a:latin typeface="Century Gothic" panose="020B0502020202020204" pitchFamily="34" charset="0"/>
              </a:rPr>
              <a:t>?</a:t>
            </a:r>
            <a:endParaRPr lang="en-GB" sz="1800" dirty="0" smtClean="0">
              <a:latin typeface="Century Gothic" panose="020B0502020202020204" pitchFamily="34" charset="0"/>
            </a:endParaRPr>
          </a:p>
          <a:p>
            <a:pPr marL="263525" indent="-263525">
              <a:buFont typeface="+mj-lt"/>
              <a:buAutoNum type="arabicPeriod"/>
            </a:pPr>
            <a:r>
              <a:rPr lang="en-GB" sz="1800" dirty="0" smtClean="0">
                <a:latin typeface="Century Gothic" panose="020B0502020202020204" pitchFamily="34" charset="0"/>
              </a:rPr>
              <a:t>Brian smokes 30 cigarettes a day, give two ways in which smoking is likely to affect Brian…. </a:t>
            </a:r>
            <a:r>
              <a:rPr lang="en-GB" sz="1800" b="1" dirty="0" smtClean="0">
                <a:solidFill>
                  <a:srgbClr val="FF0000"/>
                </a:solidFill>
                <a:latin typeface="Century Gothic" panose="020B0502020202020204" pitchFamily="34" charset="0"/>
              </a:rPr>
              <a:t>(2)</a:t>
            </a:r>
          </a:p>
        </p:txBody>
      </p:sp>
    </p:spTree>
    <p:extLst>
      <p:ext uri="{BB962C8B-B14F-4D97-AF65-F5344CB8AC3E}">
        <p14:creationId xmlns:p14="http://schemas.microsoft.com/office/powerpoint/2010/main" val="416394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Lifestyle data…alcohol…</a:t>
            </a:r>
            <a:endParaRPr lang="en-GB" dirty="0"/>
          </a:p>
        </p:txBody>
      </p:sp>
      <p:sp>
        <p:nvSpPr>
          <p:cNvPr id="3" name="Content Placeholder 2"/>
          <p:cNvSpPr>
            <a:spLocks noGrp="1"/>
          </p:cNvSpPr>
          <p:nvPr>
            <p:ph idx="1"/>
          </p:nvPr>
        </p:nvSpPr>
        <p:spPr>
          <a:xfrm>
            <a:off x="1251678" y="1874517"/>
            <a:ext cx="6196872" cy="4662045"/>
          </a:xfrm>
          <a:solidFill>
            <a:schemeClr val="bg2"/>
          </a:solidFill>
        </p:spPr>
        <p:txBody>
          <a:bodyPr>
            <a:normAutofit/>
          </a:bodyPr>
          <a:lstStyle/>
          <a:p>
            <a:pPr marL="0" indent="0">
              <a:buNone/>
            </a:pPr>
            <a:r>
              <a:rPr lang="en-GB" sz="2400" dirty="0">
                <a:hlinkClick r:id="rId2"/>
              </a:rPr>
              <a:t>https://</a:t>
            </a:r>
            <a:r>
              <a:rPr lang="en-GB" sz="2400" dirty="0" smtClean="0">
                <a:hlinkClick r:id="rId2"/>
              </a:rPr>
              <a:t>www.youtube.com/watch?v=7F5o3NSHMoM</a:t>
            </a:r>
            <a:endParaRPr lang="en-GB" sz="2400" dirty="0"/>
          </a:p>
          <a:p>
            <a:pPr marL="0" indent="0">
              <a:buNone/>
            </a:pPr>
            <a:r>
              <a:rPr lang="en-GB" sz="2400" dirty="0" smtClean="0"/>
              <a:t>Watch the video on alcohol. How you would feel if you drank alcohol and you saw the video?</a:t>
            </a:r>
          </a:p>
          <a:p>
            <a:pPr marL="0" indent="0">
              <a:buNone/>
            </a:pPr>
            <a:endParaRPr lang="en-GB" sz="2400" dirty="0" smtClean="0">
              <a:latin typeface="Century Gothic" panose="020B0502020202020204" pitchFamily="34" charset="0"/>
            </a:endParaRPr>
          </a:p>
        </p:txBody>
      </p:sp>
      <p:sp>
        <p:nvSpPr>
          <p:cNvPr id="6" name="Freeform 5"/>
          <p:cNvSpPr/>
          <p:nvPr/>
        </p:nvSpPr>
        <p:spPr>
          <a:xfrm>
            <a:off x="1184709" y="3673098"/>
            <a:ext cx="10729787" cy="3038631"/>
          </a:xfrm>
          <a:custGeom>
            <a:avLst/>
            <a:gdLst>
              <a:gd name="connsiteX0" fmla="*/ 384784 w 10729787"/>
              <a:gd name="connsiteY0" fmla="*/ 3808955 h 4201772"/>
              <a:gd name="connsiteX1" fmla="*/ 384784 w 10729787"/>
              <a:gd name="connsiteY1" fmla="*/ 3740717 h 4201772"/>
              <a:gd name="connsiteX2" fmla="*/ 4383578 w 10729787"/>
              <a:gd name="connsiteY2" fmla="*/ 1230 h 4201772"/>
              <a:gd name="connsiteX3" fmla="*/ 2800437 w 10729787"/>
              <a:gd name="connsiteY3" fmla="*/ 4177445 h 4201772"/>
              <a:gd name="connsiteX4" fmla="*/ 5529990 w 10729787"/>
              <a:gd name="connsiteY4" fmla="*/ 1816382 h 4201772"/>
              <a:gd name="connsiteX5" fmla="*/ 5802945 w 10729787"/>
              <a:gd name="connsiteY5" fmla="*/ 3904490 h 4201772"/>
              <a:gd name="connsiteX6" fmla="*/ 8464258 w 10729787"/>
              <a:gd name="connsiteY6" fmla="*/ 1557075 h 4201772"/>
              <a:gd name="connsiteX7" fmla="*/ 8177655 w 10729787"/>
              <a:gd name="connsiteY7" fmla="*/ 4109206 h 4201772"/>
              <a:gd name="connsiteX8" fmla="*/ 9842682 w 10729787"/>
              <a:gd name="connsiteY8" fmla="*/ 1952860 h 4201772"/>
              <a:gd name="connsiteX9" fmla="*/ 9951864 w 10729787"/>
              <a:gd name="connsiteY9" fmla="*/ 4027320 h 4201772"/>
              <a:gd name="connsiteX10" fmla="*/ 10729787 w 10729787"/>
              <a:gd name="connsiteY10" fmla="*/ 2334997 h 420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787" h="4201772">
                <a:moveTo>
                  <a:pt x="384784" y="3808955"/>
                </a:moveTo>
                <a:cubicBezTo>
                  <a:pt x="51551" y="4092146"/>
                  <a:pt x="-281682" y="4375338"/>
                  <a:pt x="384784" y="3740717"/>
                </a:cubicBezTo>
                <a:cubicBezTo>
                  <a:pt x="1051250" y="3106096"/>
                  <a:pt x="3980969" y="-71558"/>
                  <a:pt x="4383578" y="1230"/>
                </a:cubicBezTo>
                <a:cubicBezTo>
                  <a:pt x="4786187" y="74018"/>
                  <a:pt x="2609368" y="3874920"/>
                  <a:pt x="2800437" y="4177445"/>
                </a:cubicBezTo>
                <a:cubicBezTo>
                  <a:pt x="2991506" y="4479970"/>
                  <a:pt x="5029572" y="1861874"/>
                  <a:pt x="5529990" y="1816382"/>
                </a:cubicBezTo>
                <a:cubicBezTo>
                  <a:pt x="6030408" y="1770890"/>
                  <a:pt x="5313900" y="3947708"/>
                  <a:pt x="5802945" y="3904490"/>
                </a:cubicBezTo>
                <a:cubicBezTo>
                  <a:pt x="6291990" y="3861272"/>
                  <a:pt x="8068473" y="1522956"/>
                  <a:pt x="8464258" y="1557075"/>
                </a:cubicBezTo>
                <a:cubicBezTo>
                  <a:pt x="8860043" y="1591194"/>
                  <a:pt x="7947918" y="4043242"/>
                  <a:pt x="8177655" y="4109206"/>
                </a:cubicBezTo>
                <a:cubicBezTo>
                  <a:pt x="8407392" y="4175170"/>
                  <a:pt x="9546981" y="1966508"/>
                  <a:pt x="9842682" y="1952860"/>
                </a:cubicBezTo>
                <a:cubicBezTo>
                  <a:pt x="10138383" y="1939212"/>
                  <a:pt x="9804013" y="3963631"/>
                  <a:pt x="9951864" y="4027320"/>
                </a:cubicBezTo>
                <a:cubicBezTo>
                  <a:pt x="10099715" y="4091010"/>
                  <a:pt x="10414751" y="3213003"/>
                  <a:pt x="10729787" y="23349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Wine Bottle Cli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5125" y="929672"/>
            <a:ext cx="3584875" cy="578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25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A233-4F5C-49F4-91F1-A46512FB1268}"/>
              </a:ext>
            </a:extLst>
          </p:cNvPr>
          <p:cNvSpPr>
            <a:spLocks noGrp="1"/>
          </p:cNvSpPr>
          <p:nvPr>
            <p:ph type="title"/>
          </p:nvPr>
        </p:nvSpPr>
        <p:spPr/>
        <p:txBody>
          <a:bodyPr>
            <a:noAutofit/>
          </a:bodyPr>
          <a:lstStyle/>
          <a:p>
            <a:r>
              <a:rPr lang="en-GB" sz="3200" dirty="0"/>
              <a:t>Drinking alcohol is a lifestyle choice. It comes with risk to physical </a:t>
            </a:r>
            <a:r>
              <a:rPr lang="en-GB" sz="3200" dirty="0" smtClean="0"/>
              <a:t>health... </a:t>
            </a:r>
            <a:endParaRPr lang="en-GB" sz="3200" dirty="0"/>
          </a:p>
        </p:txBody>
      </p:sp>
      <p:pic>
        <p:nvPicPr>
          <p:cNvPr id="4" name="Content Placeholder 3">
            <a:extLst>
              <a:ext uri="{FF2B5EF4-FFF2-40B4-BE49-F238E27FC236}">
                <a16:creationId xmlns:a16="http://schemas.microsoft.com/office/drawing/2014/main" id="{1C8D36BF-FEB3-4496-9815-46F80AA0E59D}"/>
              </a:ext>
            </a:extLst>
          </p:cNvPr>
          <p:cNvPicPr>
            <a:picLocks noGrp="1" noChangeAspect="1"/>
          </p:cNvPicPr>
          <p:nvPr>
            <p:ph idx="1"/>
          </p:nvPr>
        </p:nvPicPr>
        <p:blipFill rotWithShape="1">
          <a:blip r:embed="rId2"/>
          <a:srcRect b="10829"/>
          <a:stretch/>
        </p:blipFill>
        <p:spPr>
          <a:xfrm>
            <a:off x="2276409" y="1352974"/>
            <a:ext cx="8128860" cy="5233805"/>
          </a:xfrm>
          <a:prstGeom prst="rect">
            <a:avLst/>
          </a:prstGeom>
        </p:spPr>
      </p:pic>
    </p:spTree>
    <p:extLst>
      <p:ext uri="{BB962C8B-B14F-4D97-AF65-F5344CB8AC3E}">
        <p14:creationId xmlns:p14="http://schemas.microsoft.com/office/powerpoint/2010/main" val="3551625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410</TotalTime>
  <Words>667</Words>
  <Application>Microsoft Office PowerPoint</Application>
  <PresentationFormat>Widescreen</PresentationFormat>
  <Paragraphs>60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Gill Sans MT</vt:lpstr>
      <vt:lpstr>Impact</vt:lpstr>
      <vt:lpstr>华文中宋</vt:lpstr>
      <vt:lpstr>Badge</vt:lpstr>
      <vt:lpstr>Life style factors.</vt:lpstr>
      <vt:lpstr>Lifestyle data…</vt:lpstr>
      <vt:lpstr>Lifestyle data…smoking…</vt:lpstr>
      <vt:lpstr>Smoking is a lifestyle choice</vt:lpstr>
      <vt:lpstr>There are now laws to ban smoking...</vt:lpstr>
      <vt:lpstr>Smoking statistics…</vt:lpstr>
      <vt:lpstr>Smoking and cancer… task</vt:lpstr>
      <vt:lpstr>Lifestyle data…alcohol…</vt:lpstr>
      <vt:lpstr>Drinking alcohol is a lifestyle choice. It comes with risk to physical health... </vt:lpstr>
      <vt:lpstr>alcohol statistics…</vt:lpstr>
      <vt:lpstr>January 2016 guidelines…</vt:lpstr>
      <vt:lpstr>Alcohol…task</vt:lpstr>
      <vt:lpstr>Interpreting lifestyle data on inactivity… </vt:lpstr>
      <vt:lpstr>Lifestyle data…being inactive…</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values</dc:title>
  <dc:creator>Adele Scott</dc:creator>
  <cp:lastModifiedBy>Adele Scott</cp:lastModifiedBy>
  <cp:revision>61</cp:revision>
  <dcterms:created xsi:type="dcterms:W3CDTF">2018-09-25T13:22:10Z</dcterms:created>
  <dcterms:modified xsi:type="dcterms:W3CDTF">2019-01-24T12:39:07Z</dcterms:modified>
</cp:coreProperties>
</file>