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387" r:id="rId5"/>
    <p:sldId id="370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3" r:id="rId19"/>
    <p:sldId id="400" r:id="rId20"/>
    <p:sldId id="401" r:id="rId21"/>
    <p:sldId id="40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3D183-51E3-5128-1008-7118B504F16A}" v="17" dt="2020-11-09T14:11:20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963D183-51E3-5128-1008-7118B504F16A}"/>
    <pc:docChg chg="modSld">
      <pc:chgData name="" userId="" providerId="" clId="Web-{1963D183-51E3-5128-1008-7118B504F16A}" dt="2020-11-09T14:10:59.015" v="2" actId="20577"/>
      <pc:docMkLst>
        <pc:docMk/>
      </pc:docMkLst>
      <pc:sldChg chg="modSp">
        <pc:chgData name="" userId="" providerId="" clId="Web-{1963D183-51E3-5128-1008-7118B504F16A}" dt="2020-11-09T14:10:58.593" v="0" actId="20577"/>
        <pc:sldMkLst>
          <pc:docMk/>
          <pc:sldMk cId="1949585422" sldId="370"/>
        </pc:sldMkLst>
        <pc:spChg chg="mod">
          <ac:chgData name="" userId="" providerId="" clId="Web-{1963D183-51E3-5128-1008-7118B504F16A}" dt="2020-11-09T14:10:58.593" v="0" actId="20577"/>
          <ac:spMkLst>
            <pc:docMk/>
            <pc:sldMk cId="1949585422" sldId="370"/>
            <ac:spMk id="3" creationId="{50B5F063-9CF6-4B2A-9745-F7452438C116}"/>
          </ac:spMkLst>
        </pc:spChg>
      </pc:sldChg>
    </pc:docChg>
  </pc:docChgLst>
  <pc:docChgLst>
    <pc:chgData name="Miss D Sutton" userId="S::dsutton@thelinkacademy.org.uk::a1f42009-ad4f-4e42-9c16-e72408420d57" providerId="AD" clId="Web-{1963D183-51E3-5128-1008-7118B504F16A}"/>
    <pc:docChg chg="delSld modSld">
      <pc:chgData name="Miss D Sutton" userId="S::dsutton@thelinkacademy.org.uk::a1f42009-ad4f-4e42-9c16-e72408420d57" providerId="AD" clId="Web-{1963D183-51E3-5128-1008-7118B504F16A}" dt="2020-11-09T14:11:19.749" v="10"/>
      <pc:docMkLst>
        <pc:docMk/>
      </pc:docMkLst>
      <pc:sldChg chg="del">
        <pc:chgData name="Miss D Sutton" userId="S::dsutton@thelinkacademy.org.uk::a1f42009-ad4f-4e42-9c16-e72408420d57" providerId="AD" clId="Web-{1963D183-51E3-5128-1008-7118B504F16A}" dt="2020-11-09T14:11:19.749" v="10"/>
        <pc:sldMkLst>
          <pc:docMk/>
          <pc:sldMk cId="1521504428" sldId="369"/>
        </pc:sldMkLst>
      </pc:sldChg>
      <pc:sldChg chg="modSp">
        <pc:chgData name="Miss D Sutton" userId="S::dsutton@thelinkacademy.org.uk::a1f42009-ad4f-4e42-9c16-e72408420d57" providerId="AD" clId="Web-{1963D183-51E3-5128-1008-7118B504F16A}" dt="2020-11-09T14:11:19.093" v="8" actId="20577"/>
        <pc:sldMkLst>
          <pc:docMk/>
          <pc:sldMk cId="1949585422" sldId="370"/>
        </pc:sldMkLst>
        <pc:spChg chg="mod">
          <ac:chgData name="Miss D Sutton" userId="S::dsutton@thelinkacademy.org.uk::a1f42009-ad4f-4e42-9c16-e72408420d57" providerId="AD" clId="Web-{1963D183-51E3-5128-1008-7118B504F16A}" dt="2020-11-09T14:11:19.093" v="8" actId="20577"/>
          <ac:spMkLst>
            <pc:docMk/>
            <pc:sldMk cId="1949585422" sldId="370"/>
            <ac:spMk id="3" creationId="{50B5F063-9CF6-4B2A-9745-F7452438C1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31129-9A20-4EDB-A78A-C412ECD3631C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6AA7F-815C-4A20-9052-DD9E98D13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0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by CDC, </a:t>
            </a:r>
            <a:r>
              <a:rPr lang="en-GB" dirty="0" err="1"/>
              <a:t>Mysid</a:t>
            </a:r>
            <a:r>
              <a:rPr lang="en-GB" dirty="0"/>
              <a:t> [Public domain],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FC4-EF41-470E-8272-19B476458299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by </a:t>
            </a:r>
            <a:r>
              <a:rPr lang="en-GB" dirty="0" err="1"/>
              <a:t>Isometrik</a:t>
            </a:r>
            <a:r>
              <a:rPr lang="en-GB" dirty="0"/>
              <a:t> (Own work) [CC BY-SA 3.0 (https://creativecommons.org/licenses/by-sa/3.0) or GFDL (http://www.gnu.org/copyleft/fdl.html)],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FC4-EF41-470E-8272-19B476458299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Pituitary gland by Cancer Research UK </a:t>
            </a:r>
            <a:r>
              <a:rPr lang="en-GB" dirty="0" err="1"/>
              <a:t>uploader</a:t>
            </a:r>
            <a:r>
              <a:rPr lang="en-GB" dirty="0"/>
              <a:t> (Own work) [CC BY-SA 4.0 (https://creativecommons.org/licenses/by-sa/4.0)],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FC4-EF41-470E-8272-19B476458299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8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7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3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83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5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6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87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7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3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6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05146-0A92-4734-B689-FA5467AAA1D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0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hs.uk/Video/Pages/Menstrualcycleanimation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52400"/>
            <a:ext cx="8763000" cy="1371600"/>
          </a:xfrm>
          <a:prstGeom prst="roundRect">
            <a:avLst/>
          </a:prstGeom>
          <a:solidFill>
            <a:srgbClr val="A4F6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2"/>
            <a:ext cx="8458200" cy="1240464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Comic Sans MS" pitchFamily="66" charset="0"/>
              </a:rPr>
              <a:t>The menstrual cycle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31374"/>
            <a:ext cx="58084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Do now activity:</a:t>
            </a:r>
          </a:p>
          <a:p>
            <a:endParaRPr lang="en-GB" sz="3200" b="1" dirty="0"/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rgbClr val="FF0000"/>
                </a:solidFill>
              </a:rPr>
              <a:t>Name the four hormones involved in the menstrual cycle and identify where they are released from</a:t>
            </a:r>
          </a:p>
          <a:p>
            <a:pPr marL="514350" indent="-514350">
              <a:buAutoNum type="arabicPeriod"/>
            </a:pPr>
            <a:endParaRPr lang="en-GB" sz="26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chemeClr val="accent6">
                    <a:lumMod val="75000"/>
                  </a:schemeClr>
                </a:solidFill>
              </a:rPr>
              <a:t>Describe the role of each of these hormones</a:t>
            </a:r>
          </a:p>
          <a:p>
            <a:pPr marL="514350" indent="-514350">
              <a:buAutoNum type="arabicPeriod"/>
            </a:pPr>
            <a:endParaRPr lang="en-GB" sz="2600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rgbClr val="00B050"/>
                </a:solidFill>
              </a:rPr>
              <a:t>Explain how the levels of each of these hormones change throughout the menstrual cycle </a:t>
            </a:r>
          </a:p>
        </p:txBody>
      </p:sp>
      <p:pic>
        <p:nvPicPr>
          <p:cNvPr id="16386" name="Picture 2" descr="Image result for menstrual 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32" y="2192593"/>
            <a:ext cx="3213068" cy="3999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b="23129"/>
          <a:stretch/>
        </p:blipFill>
        <p:spPr>
          <a:xfrm>
            <a:off x="152400" y="990600"/>
            <a:ext cx="8821347" cy="4558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410200"/>
            <a:ext cx="8217266" cy="1222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Task:</a:t>
            </a:r>
            <a:r>
              <a:rPr lang="en-GB" sz="2400" dirty="0">
                <a:latin typeface="Comic Sans MS" pitchFamily="66" charset="0"/>
              </a:rPr>
              <a:t> Complete the table to describe the role of each of the following hormones:</a:t>
            </a:r>
          </a:p>
        </p:txBody>
      </p:sp>
    </p:spTree>
    <p:extLst>
      <p:ext uri="{BB962C8B-B14F-4D97-AF65-F5344CB8AC3E}">
        <p14:creationId xmlns:p14="http://schemas.microsoft.com/office/powerpoint/2010/main" val="213929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biLevel thresh="75000"/>
          </a:blip>
          <a:srcRect b="23129"/>
          <a:stretch/>
        </p:blipFill>
        <p:spPr>
          <a:xfrm>
            <a:off x="152400" y="990600"/>
            <a:ext cx="8821347" cy="4558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60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pituitary gland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mature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ovaries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oestrogen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2971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ovaries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2971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uterus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276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pregnancy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3581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FSH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mature egg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152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b="6433"/>
          <a:stretch>
            <a:fillRect/>
          </a:stretch>
        </p:blipFill>
        <p:spPr bwMode="auto">
          <a:xfrm>
            <a:off x="7467600" y="5410200"/>
            <a:ext cx="139731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139" y="271552"/>
            <a:ext cx="8572560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  <a:latin typeface="Comic Sans MS" pitchFamily="66" charset="0"/>
              </a:rPr>
              <a:t>True</a:t>
            </a:r>
            <a:r>
              <a:rPr lang="en-GB" sz="4400" b="1" dirty="0">
                <a:solidFill>
                  <a:srgbClr val="0070C0"/>
                </a:solidFill>
                <a:latin typeface="Comic Sans MS" pitchFamily="66" charset="0"/>
              </a:rPr>
              <a:t> or </a:t>
            </a:r>
            <a:r>
              <a:rPr lang="en-GB" sz="4400" b="1" dirty="0">
                <a:solidFill>
                  <a:srgbClr val="FF0000"/>
                </a:solidFill>
                <a:latin typeface="Comic Sans MS" pitchFamily="66" charset="0"/>
              </a:rPr>
              <a:t>False</a:t>
            </a:r>
            <a:r>
              <a:rPr lang="en-GB" sz="4400" b="1" dirty="0">
                <a:solidFill>
                  <a:srgbClr val="0070C0"/>
                </a:solidFill>
                <a:latin typeface="Comic Sans MS" pitchFamily="66" charset="0"/>
              </a:rPr>
              <a:t>?</a:t>
            </a:r>
          </a:p>
          <a:p>
            <a:endParaRPr lang="en-GB" sz="2400" i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FSH stands for Follicle Stimulating Hormone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Ovaries are a type of nerve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FSH is released from the Pituitary Gland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Oestrogen is released from the ovaries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The menstrual cycle is about 32 days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9033" y="2133600"/>
            <a:ext cx="159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omic Sans MS" pitchFamily="66" charset="0"/>
              </a:rPr>
              <a:t>False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2287" y="1187696"/>
            <a:ext cx="122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omic Sans MS" pitchFamily="66" charset="0"/>
              </a:rPr>
              <a:t>True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799" y="4648200"/>
            <a:ext cx="134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omic Sans MS" pitchFamily="66" charset="0"/>
              </a:rPr>
              <a:t>False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5636" y="2914837"/>
            <a:ext cx="132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omic Sans MS" pitchFamily="66" charset="0"/>
              </a:rPr>
              <a:t>True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1180" y="3787449"/>
            <a:ext cx="122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omic Sans MS" pitchFamily="66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61834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4" y="169818"/>
            <a:ext cx="8685167" cy="418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Plenary:</a:t>
            </a: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Exam-style Question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6273225"/>
            <a:ext cx="212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0070C0"/>
                </a:solidFill>
                <a:latin typeface="Comic Sans MS" pitchFamily="66" charset="0"/>
              </a:rPr>
              <a:t>(4 marks)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82617" y="966730"/>
            <a:ext cx="0" cy="3657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82617" y="4624330"/>
            <a:ext cx="6477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58817" y="46243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0        4       8       12      16       20      24       28       32       36       40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2817" y="49291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/>
              <a:t>Weeks of pregnancy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67749" y="264089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/>
              <a:t>Hormone level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82617" y="4319530"/>
            <a:ext cx="289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4270872" y="1062210"/>
            <a:ext cx="3183875" cy="3547431"/>
          </a:xfrm>
          <a:custGeom>
            <a:avLst/>
            <a:gdLst>
              <a:gd name="connsiteX0" fmla="*/ 0 w 3183875"/>
              <a:gd name="connsiteY0" fmla="*/ 3283026 h 3547431"/>
              <a:gd name="connsiteX1" fmla="*/ 2522863 w 3183875"/>
              <a:gd name="connsiteY1" fmla="*/ 44067 h 3547431"/>
              <a:gd name="connsiteX2" fmla="*/ 3183875 w 3183875"/>
              <a:gd name="connsiteY2" fmla="*/ 3547431 h 354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3875" h="3547431">
                <a:moveTo>
                  <a:pt x="0" y="3283026"/>
                </a:moveTo>
                <a:cubicBezTo>
                  <a:pt x="996108" y="1641513"/>
                  <a:pt x="1992217" y="0"/>
                  <a:pt x="2522863" y="44067"/>
                </a:cubicBezTo>
                <a:cubicBezTo>
                  <a:pt x="3053509" y="88134"/>
                  <a:pt x="3118692" y="1817782"/>
                  <a:pt x="3183875" y="354743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2133600" y="990600"/>
            <a:ext cx="5573617" cy="3641075"/>
          </a:xfrm>
          <a:custGeom>
            <a:avLst/>
            <a:gdLst>
              <a:gd name="connsiteX0" fmla="*/ 0 w 5827923"/>
              <a:gd name="connsiteY0" fmla="*/ 3641075 h 3641075"/>
              <a:gd name="connsiteX1" fmla="*/ 4627084 w 5827923"/>
              <a:gd name="connsiteY1" fmla="*/ 5508 h 3641075"/>
              <a:gd name="connsiteX2" fmla="*/ 5827923 w 5827923"/>
              <a:gd name="connsiteY2" fmla="*/ 3608024 h 364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7923" h="3641075">
                <a:moveTo>
                  <a:pt x="0" y="3641075"/>
                </a:moveTo>
                <a:cubicBezTo>
                  <a:pt x="1827882" y="1826045"/>
                  <a:pt x="3655764" y="11016"/>
                  <a:pt x="4627084" y="5508"/>
                </a:cubicBezTo>
                <a:cubicBezTo>
                  <a:pt x="5598404" y="0"/>
                  <a:pt x="5713163" y="1804012"/>
                  <a:pt x="5827923" y="360802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28600" y="5562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  Describe the patter of progesterone and oestrogen levels from week 4 to week 36 of pregnancy.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0" y="228600"/>
            <a:ext cx="167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Progesterone</a:t>
            </a:r>
          </a:p>
          <a:p>
            <a:r>
              <a:rPr lang="en-GB" sz="2000" dirty="0"/>
              <a:t>Oestrogen</a:t>
            </a:r>
          </a:p>
        </p:txBody>
      </p:sp>
    </p:spTree>
    <p:extLst>
      <p:ext uri="{BB962C8B-B14F-4D97-AF65-F5344CB8AC3E}">
        <p14:creationId xmlns:p14="http://schemas.microsoft.com/office/powerpoint/2010/main" val="426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7805" y="5812972"/>
            <a:ext cx="536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 your 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8851" y="5205549"/>
            <a:ext cx="1652451" cy="1652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28600"/>
            <a:ext cx="8839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Any four (must include at least one statement about progesterone and oestrogen):</a:t>
            </a:r>
          </a:p>
          <a:p>
            <a:endParaRPr lang="en-GB" sz="2800" dirty="0"/>
          </a:p>
          <a:p>
            <a:pPr>
              <a:buFont typeface="Arial" pitchFamily="34" charset="0"/>
              <a:buChar char="•"/>
            </a:pPr>
            <a:r>
              <a:rPr lang="en-GB" sz="2800" dirty="0"/>
              <a:t>  Progesterone starts being produced at 4 weeks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  From four weeks the level of progesterone begin to increase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  Oestrogen is at a constant level from 0 – 20 weeks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  From 20 weeks oestrogen begins to increase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  From 20 – 36 weeks the level of oestrogen rises more steeply than progesterone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30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4945-5E1D-4575-816A-130E1666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9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91342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56019"/>
          <a:stretch>
            <a:fillRect/>
          </a:stretch>
        </p:blipFill>
        <p:spPr bwMode="auto">
          <a:xfrm>
            <a:off x="0" y="228600"/>
            <a:ext cx="4572000" cy="275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56019"/>
          <a:stretch>
            <a:fillRect/>
          </a:stretch>
        </p:blipFill>
        <p:spPr bwMode="auto">
          <a:xfrm>
            <a:off x="4419600" y="228600"/>
            <a:ext cx="4572000" cy="275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42886" b="8209"/>
          <a:stretch>
            <a:fillRect/>
          </a:stretch>
        </p:blipFill>
        <p:spPr bwMode="auto">
          <a:xfrm>
            <a:off x="0" y="3048000"/>
            <a:ext cx="4572000" cy="30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42886" b="8209"/>
          <a:stretch>
            <a:fillRect/>
          </a:stretch>
        </p:blipFill>
        <p:spPr bwMode="auto">
          <a:xfrm>
            <a:off x="4419600" y="3048000"/>
            <a:ext cx="4572000" cy="30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056442" y="1437444"/>
            <a:ext cx="6172200" cy="405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15559" y="1361243"/>
            <a:ext cx="6172200" cy="405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5570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-1241322" y="1241322"/>
            <a:ext cx="6858000" cy="4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3527322" y="1241322"/>
            <a:ext cx="6858000" cy="437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GOOD PROGRESS: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Identify the names of hormones needed in the menstrual cycle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Describe the menstrual cycle, including the role of hormones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OUTSTANDING PROGRESS: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Explain the interactions between hormones involved in the menstrual cycle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228600" y="228601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 woman’s menstrual cycle is a good example of control by hormones, the level of hormones rise and fall in a pattern which affects the way her body works.</a:t>
            </a:r>
          </a:p>
        </p:txBody>
      </p:sp>
      <p:pic>
        <p:nvPicPr>
          <p:cNvPr id="15362" name="Picture 2" descr="Image result for menstrual cycle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853440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954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menstrual cycle"/>
          <p:cNvPicPr>
            <a:picLocks noChangeAspect="1" noChangeArrowheads="1"/>
          </p:cNvPicPr>
          <p:nvPr/>
        </p:nvPicPr>
        <p:blipFill rotWithShape="1">
          <a:blip r:embed="rId3" cstate="print"/>
          <a:srcRect l="1386" t="1791" r="693" b="3280"/>
          <a:stretch/>
        </p:blipFill>
        <p:spPr bwMode="auto">
          <a:xfrm>
            <a:off x="152399" y="1044208"/>
            <a:ext cx="8794956" cy="56621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6645" y="151656"/>
            <a:ext cx="86711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GB" sz="2400" dirty="0">
                <a:latin typeface="Comic Sans MS" panose="030F0702030302020204" pitchFamily="66" charset="0"/>
              </a:rPr>
              <a:t>Complete the questions on your worksheet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by watching the video.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7951" y="705654"/>
            <a:ext cx="548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4"/>
              </a:rPr>
              <a:t>http://www.nhs.uk/Video/Pages/Menstrualcycleanimation.aspx</a:t>
            </a:r>
            <a:endParaRPr lang="en-GB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6019"/>
          <a:stretch>
            <a:fillRect/>
          </a:stretch>
        </p:blipFill>
        <p:spPr bwMode="auto">
          <a:xfrm>
            <a:off x="685800" y="1143000"/>
            <a:ext cx="781124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3329007" y="2286008"/>
            <a:ext cx="357190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29205" y="1785942"/>
            <a:ext cx="419104" cy="2047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043387" y="1785942"/>
            <a:ext cx="285752" cy="2762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043519" y="2643198"/>
            <a:ext cx="428628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900643" y="3429016"/>
            <a:ext cx="214314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28941" y="400052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Every 28 days</a:t>
            </a:r>
          </a:p>
        </p:txBody>
      </p:sp>
      <p:sp>
        <p:nvSpPr>
          <p:cNvPr id="27" name="Oval 26"/>
          <p:cNvSpPr/>
          <p:nvPr/>
        </p:nvSpPr>
        <p:spPr>
          <a:xfrm>
            <a:off x="685801" y="5072090"/>
            <a:ext cx="157163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52400" y="228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  <p:pic>
        <p:nvPicPr>
          <p:cNvPr id="13314" name="Picture 2" descr="Mark, Check, Tick, Red, Correct, Symbol, Choice, 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724400"/>
            <a:ext cx="1608878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8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2886" b="8209"/>
          <a:stretch>
            <a:fillRect/>
          </a:stretch>
        </p:blipFill>
        <p:spPr bwMode="auto">
          <a:xfrm>
            <a:off x="233469" y="174700"/>
            <a:ext cx="7500990" cy="503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05039" y="460453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uterus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5039" y="1674899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pituitary gland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345" y="2603593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Ovulation is the release of eggs from the ovaries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3601" y="3460849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Oestrogen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783" y="4318105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It breaks down and is released through the vagina, this is a period</a:t>
            </a:r>
          </a:p>
        </p:txBody>
      </p:sp>
      <p:pic>
        <p:nvPicPr>
          <p:cNvPr id="13" name="Picture 2" descr="Mark, Check, Tick, Red, Correct, Symbol, Choice, 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724400"/>
            <a:ext cx="1608878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15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762042" cy="51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09600" y="2514600"/>
            <a:ext cx="5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1905000"/>
            <a:ext cx="5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791200" y="1981200"/>
            <a:ext cx="45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609600" y="4800600"/>
            <a:ext cx="45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3429000" y="6096000"/>
            <a:ext cx="45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5.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5562600" y="5105400"/>
            <a:ext cx="45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007" y="256992"/>
            <a:ext cx="8791302" cy="1200329"/>
          </a:xfrm>
          <a:prstGeom prst="rect">
            <a:avLst/>
          </a:prstGeom>
          <a:solidFill>
            <a:srgbClr val="C9F7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This diagrams below show the sequence by which hormones are released in a woman to control her menstrual cycle. </a:t>
            </a: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Think &gt; Pair &gt; Share: 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Can you describe what is happening?</a:t>
            </a:r>
          </a:p>
        </p:txBody>
      </p:sp>
    </p:spTree>
    <p:extLst>
      <p:ext uri="{BB962C8B-B14F-4D97-AF65-F5344CB8AC3E}">
        <p14:creationId xmlns:p14="http://schemas.microsoft.com/office/powerpoint/2010/main" val="61827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695" y="106815"/>
            <a:ext cx="8896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GB" sz="2800" dirty="0">
                <a:latin typeface="Comic Sans MS" panose="030F0702030302020204" pitchFamily="66" charset="0"/>
              </a:rPr>
              <a:t>Complete the boxes underneath the diagrams to show the stages of the menstrual cycle: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029200"/>
            <a:ext cx="3906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FSH is released from the pituitary gland in the brain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3124200"/>
            <a:ext cx="4167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FSH causes the egg to mature in the ovaries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58937" y="4495800"/>
            <a:ext cx="4585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LH – released from the pituitary gland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3860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Oestrogen is released from the ovaries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048000"/>
            <a:ext cx="4095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 mature egg is released from the ovary – this is ovulation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18288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The lining of the uterus starts to thicken</a:t>
            </a:r>
          </a:p>
        </p:txBody>
      </p:sp>
    </p:spTree>
    <p:extLst>
      <p:ext uri="{BB962C8B-B14F-4D97-AF65-F5344CB8AC3E}">
        <p14:creationId xmlns:p14="http://schemas.microsoft.com/office/powerpoint/2010/main" val="264962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 t="56315"/>
          <a:stretch>
            <a:fillRect/>
          </a:stretch>
        </p:blipFill>
        <p:spPr bwMode="auto">
          <a:xfrm>
            <a:off x="762000" y="3657600"/>
            <a:ext cx="7848600" cy="216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 b="54693"/>
          <a:stretch>
            <a:fillRect/>
          </a:stretch>
        </p:blipFill>
        <p:spPr bwMode="auto">
          <a:xfrm>
            <a:off x="304800" y="609600"/>
            <a:ext cx="8382000" cy="249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2743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FSH is released from the pituitary gland in the brain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819400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FSH causes the egg to mature in the ovaries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2819400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Oestrogen is released from the ovaries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638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 lining of the uterus starts to thicken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00" y="5638800"/>
            <a:ext cx="254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LH – released from the pituitary gland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1200" y="563880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 mature egg is released from the ovary – this is ovulation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52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7E40B7BE40447878EAE91306EB914" ma:contentTypeVersion="3" ma:contentTypeDescription="Create a new document." ma:contentTypeScope="" ma:versionID="fe72bccc741046af90487527e394a497">
  <xsd:schema xmlns:xsd="http://www.w3.org/2001/XMLSchema" xmlns:xs="http://www.w3.org/2001/XMLSchema" xmlns:p="http://schemas.microsoft.com/office/2006/metadata/properties" xmlns:ns2="d296abfb-16c7-422c-bf55-7f7bb10bff50" targetNamespace="http://schemas.microsoft.com/office/2006/metadata/properties" ma:root="true" ma:fieldsID="16f56b878bc2373f87bd81e6cc722402" ns2:_="">
    <xsd:import namespace="d296abfb-16c7-422c-bf55-7f7bb10bff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6abfb-16c7-422c-bf55-7f7bb10bf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C54DE2-61D1-4294-A237-B632E729E28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909DFD-25F2-4C90-9EDF-AB7568B14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BB7107-F78A-4987-A74A-A727AECAB8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96abfb-16c7-422c-bf55-7f7bb10bff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665</Words>
  <Application>Microsoft Office PowerPoint</Application>
  <PresentationFormat>On-screen Show (4:3)</PresentationFormat>
  <Paragraphs>106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menstrual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Matt Holden</cp:lastModifiedBy>
  <cp:revision>7</cp:revision>
  <dcterms:created xsi:type="dcterms:W3CDTF">2020-05-04T11:34:08Z</dcterms:created>
  <dcterms:modified xsi:type="dcterms:W3CDTF">2020-11-09T14:11:20Z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0x0101002B87E40B7BE40447878EAE91306EB914</vt:lpwstr>
  </property>
</Properties>
</file>