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451" r:id="rId5"/>
    <p:sldId id="370" r:id="rId6"/>
    <p:sldId id="452" r:id="rId7"/>
    <p:sldId id="453" r:id="rId8"/>
    <p:sldId id="455" r:id="rId9"/>
    <p:sldId id="468" r:id="rId10"/>
    <p:sldId id="456" r:id="rId11"/>
    <p:sldId id="457" r:id="rId12"/>
    <p:sldId id="460" r:id="rId13"/>
    <p:sldId id="461" r:id="rId14"/>
    <p:sldId id="462" r:id="rId15"/>
    <p:sldId id="4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BB5B0B-CEA6-8287-EF3D-35BEAC379865}" v="2" dt="2020-09-27T09:19:32.024"/>
    <p1510:client id="{A7C42889-4908-4D2C-5FD6-FD07A43E7142}" v="4" dt="2020-09-27T09:15:11.7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78CC0-F73B-46F8-AEC4-FEBE878E2674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353BD-6F42-4DC5-AEE6-477605B44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6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B18D-84A1-4B44-B018-52D7A0BC6EF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A3BF-7CCD-4672-A976-66CB3575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3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B18D-84A1-4B44-B018-52D7A0BC6EF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A3BF-7CCD-4672-A976-66CB3575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21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B18D-84A1-4B44-B018-52D7A0BC6EF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A3BF-7CCD-4672-A976-66CB3575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75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B18D-84A1-4B44-B018-52D7A0BC6EF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A3BF-7CCD-4672-A976-66CB3575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45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B18D-84A1-4B44-B018-52D7A0BC6EF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A3BF-7CCD-4672-A976-66CB3575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2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B18D-84A1-4B44-B018-52D7A0BC6EF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A3BF-7CCD-4672-A976-66CB3575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30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B18D-84A1-4B44-B018-52D7A0BC6EF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A3BF-7CCD-4672-A976-66CB3575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51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B18D-84A1-4B44-B018-52D7A0BC6EF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A3BF-7CCD-4672-A976-66CB3575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87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B18D-84A1-4B44-B018-52D7A0BC6EF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A3BF-7CCD-4672-A976-66CB3575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01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B18D-84A1-4B44-B018-52D7A0BC6EF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A3BF-7CCD-4672-A976-66CB3575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B18D-84A1-4B44-B018-52D7A0BC6EF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4A3BF-7CCD-4672-A976-66CB3575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4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BB18D-84A1-4B44-B018-52D7A0BC6EF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4A3BF-7CCD-4672-A976-66CB35758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3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2547" y="323710"/>
            <a:ext cx="7772400" cy="97957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&amp; Wellness 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323431" y="4292933"/>
            <a:ext cx="3482638" cy="22696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2400" b="1" u="sng" dirty="0">
                <a:solidFill>
                  <a:srgbClr val="008000"/>
                </a:solidFill>
                <a:latin typeface="Comic Sans MS" panose="030F0702030302020204" pitchFamily="66" charset="0"/>
                <a:cs typeface="Arial" charset="0"/>
              </a:rPr>
              <a:t>Keywords</a:t>
            </a:r>
          </a:p>
          <a:p>
            <a:r>
              <a:rPr lang="en-GB" sz="2400" dirty="0">
                <a:latin typeface="+mj-lt"/>
              </a:rPr>
              <a:t>Health</a:t>
            </a:r>
          </a:p>
          <a:p>
            <a:r>
              <a:rPr lang="en-GB" sz="2400" dirty="0">
                <a:latin typeface="+mj-lt"/>
              </a:rPr>
              <a:t>Wellness</a:t>
            </a:r>
          </a:p>
          <a:p>
            <a:r>
              <a:rPr lang="en-GB" sz="2400" dirty="0">
                <a:latin typeface="+mj-lt"/>
              </a:rPr>
              <a:t>Communicable</a:t>
            </a:r>
          </a:p>
          <a:p>
            <a:r>
              <a:rPr lang="en-GB" sz="2400" dirty="0">
                <a:latin typeface="+mj-lt"/>
              </a:rPr>
              <a:t>Non-communicable</a:t>
            </a:r>
          </a:p>
          <a:p>
            <a:r>
              <a:rPr lang="en-GB" sz="2400" dirty="0">
                <a:latin typeface="+mj-lt"/>
              </a:rPr>
              <a:t>Mental illness</a:t>
            </a:r>
          </a:p>
          <a:p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endParaRPr lang="en-GB" sz="2400" dirty="0">
              <a:latin typeface="+mj-lt"/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GB" sz="2400" dirty="0">
              <a:solidFill>
                <a:srgbClr val="008000"/>
              </a:solidFill>
              <a:latin typeface="Comic Sans MS" panose="030F0702030302020204" pitchFamily="66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115" y="2307774"/>
            <a:ext cx="48598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>
                <a:solidFill>
                  <a:srgbClr val="FF0000"/>
                </a:solidFill>
              </a:rPr>
              <a:t>What does it mean to be ‘healthy’?</a:t>
            </a:r>
          </a:p>
          <a:p>
            <a:pPr marL="514350" indent="-514350">
              <a:buAutoNum type="arabicPeriod"/>
            </a:pPr>
            <a:endParaRPr lang="en-GB" sz="2800" dirty="0">
              <a:solidFill>
                <a:srgbClr val="FF0000"/>
              </a:solidFill>
            </a:endParaRPr>
          </a:p>
          <a:p>
            <a:pPr marL="514350" indent="-514350">
              <a:buAutoNum type="arabicPeriod" startAt="2"/>
            </a:pPr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What is mental illness?</a:t>
            </a:r>
          </a:p>
          <a:p>
            <a:pPr marL="514350" indent="-514350">
              <a:buAutoNum type="arabicPeriod" startAt="2"/>
            </a:pP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eriod" startAt="2"/>
            </a:pPr>
            <a:r>
              <a:rPr lang="en-GB" sz="2800" dirty="0">
                <a:solidFill>
                  <a:srgbClr val="00B050"/>
                </a:solidFill>
              </a:rPr>
              <a:t>Can you explain the difference between a communicable and non-communicable disease?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185" y="1515764"/>
            <a:ext cx="7364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Do now activity: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DBA453-123C-4722-9903-F74A3DAA7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4503" y="1393314"/>
            <a:ext cx="2230307" cy="14144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7C21DB4-0D7A-4902-8472-D04527A90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0489" y="1899735"/>
            <a:ext cx="1615580" cy="224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7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3887" y="176267"/>
            <a:ext cx="8648973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4000" b="1" dirty="0">
                <a:latin typeface="Comic Sans MS" panose="030F0702030302020204" pitchFamily="66" charset="0"/>
              </a:rPr>
              <a:t>Top 10 </a:t>
            </a:r>
            <a:r>
              <a:rPr lang="en-GB" altLang="en-US" sz="4000" b="1" u="sng" dirty="0">
                <a:latin typeface="Comic Sans MS" panose="030F0702030302020204" pitchFamily="66" charset="0"/>
              </a:rPr>
              <a:t>preventable</a:t>
            </a:r>
            <a:r>
              <a:rPr lang="en-GB" altLang="en-US" sz="4000" b="1" dirty="0">
                <a:latin typeface="Comic Sans MS" panose="030F0702030302020204" pitchFamily="66" charset="0"/>
              </a:rPr>
              <a:t> threats to health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887" y="1371600"/>
            <a:ext cx="5940802" cy="4114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Low weight children and mothers </a:t>
            </a:r>
          </a:p>
          <a:p>
            <a:pPr>
              <a:lnSpc>
                <a:spcPct val="8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Unsafe sex </a:t>
            </a:r>
          </a:p>
          <a:p>
            <a:pPr>
              <a:lnSpc>
                <a:spcPct val="8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High blood pressure </a:t>
            </a:r>
          </a:p>
          <a:p>
            <a:pPr>
              <a:lnSpc>
                <a:spcPct val="8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Tobacco </a:t>
            </a:r>
          </a:p>
          <a:p>
            <a:pPr>
              <a:lnSpc>
                <a:spcPct val="8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Alcohol </a:t>
            </a:r>
          </a:p>
          <a:p>
            <a:pPr>
              <a:lnSpc>
                <a:spcPct val="8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Unsafe water, sanitation and hygiene </a:t>
            </a:r>
          </a:p>
          <a:p>
            <a:pPr>
              <a:lnSpc>
                <a:spcPct val="8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High cholesterol </a:t>
            </a:r>
          </a:p>
          <a:p>
            <a:pPr>
              <a:lnSpc>
                <a:spcPct val="8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Indoor smoke from solid fuels </a:t>
            </a:r>
          </a:p>
          <a:p>
            <a:pPr>
              <a:lnSpc>
                <a:spcPct val="8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Iron deficiency </a:t>
            </a:r>
          </a:p>
          <a:p>
            <a:pPr>
              <a:lnSpc>
                <a:spcPct val="8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Obesity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6102626" y="2155692"/>
            <a:ext cx="2631634" cy="403187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dirty="0">
                <a:solidFill>
                  <a:schemeClr val="bg1"/>
                </a:solidFill>
                <a:latin typeface="Segoe UI Semibold" panose="020B0702040204020203" pitchFamily="34" charset="0"/>
              </a:rPr>
              <a:t>Together, they account for </a:t>
            </a:r>
            <a:r>
              <a:rPr lang="en-GB" sz="3200" b="1" dirty="0">
                <a:solidFill>
                  <a:schemeClr val="bg1"/>
                </a:solidFill>
                <a:latin typeface="Segoe UI Semibold" panose="020B0702040204020203" pitchFamily="34" charset="0"/>
              </a:rPr>
              <a:t>40% </a:t>
            </a:r>
            <a:r>
              <a:rPr lang="en-GB" sz="3200" dirty="0">
                <a:solidFill>
                  <a:schemeClr val="bg1"/>
                </a:solidFill>
                <a:latin typeface="Segoe UI Semibold" panose="020B0702040204020203" pitchFamily="34" charset="0"/>
              </a:rPr>
              <a:t>of the 56m deaths that occur world-wide each year</a:t>
            </a:r>
          </a:p>
        </p:txBody>
      </p:sp>
    </p:spTree>
    <p:extLst>
      <p:ext uri="{BB962C8B-B14F-4D97-AF65-F5344CB8AC3E}">
        <p14:creationId xmlns:p14="http://schemas.microsoft.com/office/powerpoint/2010/main" val="291665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7" y="1287381"/>
            <a:ext cx="4512365" cy="236123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GB" altLang="en-US" sz="3200" dirty="0">
                <a:latin typeface="Comic Sans MS" panose="030F0702030302020204" pitchFamily="66" charset="0"/>
              </a:rPr>
              <a:t>Unsafe sex </a:t>
            </a:r>
            <a:br>
              <a:rPr lang="en-GB" altLang="en-US" sz="3200" dirty="0">
                <a:latin typeface="Comic Sans MS" panose="030F0702030302020204" pitchFamily="66" charset="0"/>
              </a:rPr>
            </a:br>
            <a:r>
              <a:rPr lang="en-GB" altLang="en-US" sz="3200" dirty="0">
                <a:latin typeface="Comic Sans MS" panose="030F0702030302020204" pitchFamily="66" charset="0"/>
              </a:rPr>
              <a:t>Poor nutrition </a:t>
            </a:r>
            <a:br>
              <a:rPr lang="en-GB" altLang="en-US" sz="3200" dirty="0">
                <a:latin typeface="Comic Sans MS" panose="030F0702030302020204" pitchFamily="66" charset="0"/>
              </a:rPr>
            </a:br>
            <a:r>
              <a:rPr lang="en-GB" altLang="en-US" sz="3200" dirty="0">
                <a:latin typeface="Comic Sans MS" panose="030F0702030302020204" pitchFamily="66" charset="0"/>
              </a:rPr>
              <a:t>High blood pressure </a:t>
            </a:r>
            <a:br>
              <a:rPr lang="en-GB" altLang="en-US" sz="3200" dirty="0">
                <a:latin typeface="Comic Sans MS" panose="030F0702030302020204" pitchFamily="66" charset="0"/>
              </a:rPr>
            </a:br>
            <a:r>
              <a:rPr lang="en-GB" altLang="en-US" sz="3200" dirty="0">
                <a:latin typeface="Comic Sans MS" panose="030F0702030302020204" pitchFamily="66" charset="0"/>
              </a:rPr>
              <a:t>High cholesterol</a:t>
            </a:r>
            <a:br>
              <a:rPr lang="en-GB" altLang="en-US" sz="3200" dirty="0">
                <a:latin typeface="Comic Sans MS" panose="030F0702030302020204" pitchFamily="66" charset="0"/>
              </a:rPr>
            </a:br>
            <a:r>
              <a:rPr lang="en-GB" altLang="en-US" sz="3200" dirty="0">
                <a:latin typeface="Comic Sans MS" panose="030F0702030302020204" pitchFamily="66" charset="0"/>
              </a:rPr>
              <a:t>Tobacco 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115129" y="145912"/>
            <a:ext cx="8919541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3600" dirty="0">
                <a:solidFill>
                  <a:schemeClr val="accent1"/>
                </a:solidFill>
                <a:latin typeface="Comic Sans MS" panose="030F0702030302020204" pitchFamily="66" charset="0"/>
              </a:rPr>
              <a:t>Task:  </a:t>
            </a:r>
            <a:r>
              <a:rPr lang="en-GB" altLang="en-US" dirty="0">
                <a:latin typeface="Comic Sans MS" panose="030F0702030302020204" pitchFamily="66" charset="0"/>
              </a:rPr>
              <a:t>Put these in order of the biggest to the smallest risk to health … </a:t>
            </a:r>
            <a:endParaRPr lang="en-GB" altLang="en-US" sz="36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6F8347-7E3E-4377-8C52-4E7AAB622BE0}"/>
              </a:ext>
            </a:extLst>
          </p:cNvPr>
          <p:cNvSpPr txBox="1">
            <a:spLocks noChangeArrowheads="1"/>
          </p:cNvSpPr>
          <p:nvPr/>
        </p:nvSpPr>
        <p:spPr>
          <a:xfrm>
            <a:off x="179387" y="1300466"/>
            <a:ext cx="8720862" cy="25708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High blood pressure - </a:t>
            </a:r>
            <a:r>
              <a:rPr lang="en-GB" altLang="en-US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7.1m</a:t>
            </a: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Tobacco - </a:t>
            </a:r>
            <a:r>
              <a:rPr lang="en-GB" altLang="en-US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4.9m</a:t>
            </a: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High cholesterol - </a:t>
            </a:r>
            <a:r>
              <a:rPr lang="en-GB" altLang="en-US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4.4m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Poor nutrition - </a:t>
            </a:r>
            <a:r>
              <a:rPr lang="en-GB" altLang="en-US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3.4m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altLang="en-US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Unsafe sex - </a:t>
            </a:r>
            <a:r>
              <a:rPr lang="en-GB" altLang="en-US" sz="2800" dirty="0">
                <a:solidFill>
                  <a:srgbClr val="CC0066"/>
                </a:solidFill>
                <a:latin typeface="Comic Sans MS" panose="030F0702030302020204" pitchFamily="66" charset="0"/>
              </a:rPr>
              <a:t>2.9m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35446FE-6434-42B0-8839-114845C07E48}"/>
              </a:ext>
            </a:extLst>
          </p:cNvPr>
          <p:cNvSpPr txBox="1">
            <a:spLocks/>
          </p:cNvSpPr>
          <p:nvPr/>
        </p:nvSpPr>
        <p:spPr bwMode="auto">
          <a:xfrm>
            <a:off x="179387" y="4110233"/>
            <a:ext cx="8785225" cy="970836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sz="2800" kern="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Challenge: What are the types of risk factor which increase the chances of death in these cases?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DE1F5B-7DCE-4727-A2FC-2FD2DBD995F9}"/>
              </a:ext>
            </a:extLst>
          </p:cNvPr>
          <p:cNvSpPr/>
          <p:nvPr/>
        </p:nvSpPr>
        <p:spPr>
          <a:xfrm>
            <a:off x="243751" y="5156612"/>
            <a:ext cx="8656498" cy="202824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rgbClr val="6600FF"/>
                </a:solidFill>
                <a:latin typeface="Comic Sans MS" panose="030F0702030302020204" pitchFamily="66" charset="0"/>
              </a:rPr>
              <a:t>Hereditary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rgbClr val="6600FF"/>
                </a:solidFill>
                <a:latin typeface="Comic Sans MS" panose="030F0702030302020204" pitchFamily="66" charset="0"/>
              </a:rPr>
              <a:t>Physical environment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endParaRPr lang="en-GB" sz="2800" dirty="0">
              <a:solidFill>
                <a:srgbClr val="6600FF"/>
              </a:solidFill>
              <a:latin typeface="Comic Sans MS" panose="030F0702030302020204" pitchFamily="66" charset="0"/>
            </a:endParaRPr>
          </a:p>
          <a:p>
            <a:pPr lvl="0" defTabSz="914400">
              <a:lnSpc>
                <a:spcPct val="90000"/>
              </a:lnSpc>
              <a:spcBef>
                <a:spcPts val="1000"/>
              </a:spcBef>
              <a:defRPr/>
            </a:pPr>
            <a:endParaRPr lang="en-GB" sz="2800" dirty="0">
              <a:solidFill>
                <a:srgbClr val="6600FF"/>
              </a:solidFill>
              <a:latin typeface="Comic Sans MS" panose="030F0702030302020204" pitchFamily="66" charset="0"/>
            </a:endParaRP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rgbClr val="6600FF"/>
                </a:solidFill>
                <a:latin typeface="Comic Sans MS" panose="030F0702030302020204" pitchFamily="66" charset="0"/>
              </a:rPr>
              <a:t>Social environment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srgbClr val="6600FF"/>
                </a:solidFill>
                <a:latin typeface="Comic Sans MS" panose="030F0702030302020204" pitchFamily="66" charset="0"/>
              </a:rPr>
              <a:t>Lifestyle and behaviour choices</a:t>
            </a:r>
          </a:p>
        </p:txBody>
      </p:sp>
    </p:spTree>
    <p:extLst>
      <p:ext uri="{BB962C8B-B14F-4D97-AF65-F5344CB8AC3E}">
        <p14:creationId xmlns:p14="http://schemas.microsoft.com/office/powerpoint/2010/main" val="381001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737" y="231228"/>
            <a:ext cx="67371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omic Sans MS" pitchFamily="66" charset="0"/>
              </a:rPr>
              <a:t>Plenary: 3-2-1</a:t>
            </a:r>
          </a:p>
          <a:p>
            <a:endParaRPr lang="en-GB" sz="4400" dirty="0">
              <a:latin typeface="Comic Sans MS" pitchFamily="66" charset="0"/>
            </a:endParaRPr>
          </a:p>
          <a:p>
            <a:r>
              <a:rPr lang="en-GB" sz="4400" dirty="0">
                <a:solidFill>
                  <a:srgbClr val="FF0000"/>
                </a:solidFill>
                <a:latin typeface="Comic Sans MS" pitchFamily="66" charset="0"/>
              </a:rPr>
              <a:t>3 facts</a:t>
            </a:r>
          </a:p>
          <a:p>
            <a:endParaRPr lang="en-GB" sz="4400" dirty="0">
              <a:solidFill>
                <a:srgbClr val="0070C0"/>
              </a:solidFill>
              <a:latin typeface="Comic Sans MS" pitchFamily="66" charset="0"/>
            </a:endParaRPr>
          </a:p>
          <a:p>
            <a:r>
              <a:rPr lang="en-GB" sz="4400" dirty="0">
                <a:solidFill>
                  <a:srgbClr val="0070C0"/>
                </a:solidFill>
                <a:latin typeface="Comic Sans MS" pitchFamily="66" charset="0"/>
              </a:rPr>
              <a:t>2 key words</a:t>
            </a:r>
          </a:p>
          <a:p>
            <a:endParaRPr lang="en-GB" sz="4400" dirty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4400" dirty="0">
                <a:solidFill>
                  <a:srgbClr val="7030A0"/>
                </a:solidFill>
                <a:latin typeface="Comic Sans MS" pitchFamily="66" charset="0"/>
              </a:rPr>
              <a:t>1 question</a:t>
            </a:r>
          </a:p>
        </p:txBody>
      </p:sp>
      <p:pic>
        <p:nvPicPr>
          <p:cNvPr id="4" name="Picture 2" descr="Allergy, Cold, Disease, Flu, Girl, Handkerchief, 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4646" y="462987"/>
            <a:ext cx="2074541" cy="2884738"/>
          </a:xfrm>
          <a:prstGeom prst="rect">
            <a:avLst/>
          </a:prstGeom>
          <a:noFill/>
        </p:spPr>
      </p:pic>
      <p:pic>
        <p:nvPicPr>
          <p:cNvPr id="5" name="Picture 4" descr="Diabetes, Blood Sugar, Diabetic, Medicine, Insul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2882" y="4121946"/>
            <a:ext cx="3497865" cy="2331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GOOD PROGRESS:</a:t>
            </a:r>
          </a:p>
          <a:p>
            <a:pPr marL="0" indent="0">
              <a:buNone/>
            </a:pPr>
            <a:r>
              <a:rPr lang="en-GB" dirty="0"/>
              <a:t>- Give risk factors associated with cardiovascular disease, Type 2 diabetes, lung diseases and cancers.</a:t>
            </a:r>
          </a:p>
          <a:p>
            <a:pPr marL="0" indent="0">
              <a:buNone/>
            </a:pPr>
            <a:r>
              <a:rPr lang="en-GB" dirty="0"/>
              <a:t>- Describe the effects of diet, smoking, alcohol and exercise on health. </a:t>
            </a:r>
          </a:p>
          <a:p>
            <a:pPr marL="0" indent="0">
              <a:buNone/>
            </a:pPr>
            <a:r>
              <a:rPr lang="en-GB" dirty="0"/>
              <a:t>OUTSTANDING PROGRESS:</a:t>
            </a:r>
          </a:p>
          <a:p>
            <a:pPr marL="0" indent="0">
              <a:buNone/>
            </a:pPr>
            <a:r>
              <a:rPr lang="en-GB" dirty="0"/>
              <a:t>-Explain how and why the Government encourages people to lead a healthy lifestyle.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1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5118652"/>
            <a:ext cx="8229600" cy="14137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How are the two definitions similar? How are they different?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306700"/>
            <a:ext cx="43407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itchFamily="66" charset="0"/>
              </a:rPr>
              <a:t>A state of complete physical, mental and social well-being and not merely the absence of disease or infirmity.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24552" y="1548441"/>
            <a:ext cx="4156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rgbClr val="7030A0"/>
                </a:solidFill>
                <a:latin typeface="Comic Sans MS" pitchFamily="66" charset="0"/>
              </a:rPr>
              <a:t>The act of seeking health in all aspects of human life, not just physical but mental.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1228" y="273268"/>
            <a:ext cx="87235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latin typeface="Comic Sans MS" pitchFamily="66" charset="0"/>
              </a:rPr>
              <a:t>What is health? What is wellness?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5627" y="3657600"/>
            <a:ext cx="204951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itchFamily="66" charset="0"/>
              </a:rPr>
              <a:t>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02164" y="3568262"/>
            <a:ext cx="2391104" cy="646331"/>
          </a:xfrm>
          <a:prstGeom prst="rect">
            <a:avLst/>
          </a:prstGeom>
          <a:solidFill>
            <a:srgbClr val="FCDA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itchFamily="66" charset="0"/>
              </a:rPr>
              <a:t>Wellness</a:t>
            </a:r>
          </a:p>
        </p:txBody>
      </p:sp>
    </p:spTree>
    <p:extLst>
      <p:ext uri="{BB962C8B-B14F-4D97-AF65-F5344CB8AC3E}">
        <p14:creationId xmlns:p14="http://schemas.microsoft.com/office/powerpoint/2010/main" val="343402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  <p:bldP spid="1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https://s3-eu-west-1.amazonaws.com/cjp-rbi-ptod/wp-content/uploads/sites/8/2013/09/wpid-finger-prick-blood-sugar-tes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06610" y="267289"/>
            <a:ext cx="88232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itchFamily="66" charset="0"/>
              </a:rPr>
              <a:t>Communicable and non-communicable disease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6332" y="1211882"/>
            <a:ext cx="62536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omic Sans MS" pitchFamily="66" charset="0"/>
              </a:rPr>
              <a:t>Communicable</a:t>
            </a:r>
            <a:r>
              <a:rPr lang="en-GB" sz="2800" b="1" dirty="0">
                <a:latin typeface="Comic Sans MS" pitchFamily="66" charset="0"/>
              </a:rPr>
              <a:t> – </a:t>
            </a:r>
            <a:r>
              <a:rPr lang="en-GB" sz="2800" dirty="0">
                <a:latin typeface="Comic Sans MS" pitchFamily="66" charset="0"/>
              </a:rPr>
              <a:t>diseases that can be spread between people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27785" y="3363246"/>
            <a:ext cx="50020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omic Sans MS" pitchFamily="66" charset="0"/>
              </a:rPr>
              <a:t>Non-communicable</a:t>
            </a:r>
            <a:r>
              <a:rPr lang="en-GB" sz="2400" b="1" dirty="0">
                <a:latin typeface="Comic Sans MS" pitchFamily="66" charset="0"/>
              </a:rPr>
              <a:t> – </a:t>
            </a:r>
            <a:r>
              <a:rPr lang="en-GB" sz="2400" dirty="0">
                <a:latin typeface="Comic Sans MS" pitchFamily="66" charset="0"/>
              </a:rPr>
              <a:t>diseases that develop within a person from genetic or environmental factors and cannot be spread between people</a:t>
            </a:r>
          </a:p>
        </p:txBody>
      </p:sp>
      <p:pic>
        <p:nvPicPr>
          <p:cNvPr id="17410" name="Picture 2" descr="Allergy, Cold, Disease, Flu, Girl, Handkerchief, 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8023" y="861849"/>
            <a:ext cx="1612901" cy="2242808"/>
          </a:xfrm>
          <a:prstGeom prst="rect">
            <a:avLst/>
          </a:prstGeom>
          <a:noFill/>
        </p:spPr>
      </p:pic>
      <p:pic>
        <p:nvPicPr>
          <p:cNvPr id="17412" name="Picture 4" descr="Diabetes, Blood Sugar, Diabetic, Medicine, Insul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332" y="2647935"/>
            <a:ext cx="3497865" cy="2331910"/>
          </a:xfrm>
          <a:prstGeom prst="rect">
            <a:avLst/>
          </a:prstGeom>
          <a:noFill/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C7869BD-B7D3-4440-B919-A9C8071330E9}"/>
              </a:ext>
            </a:extLst>
          </p:cNvPr>
          <p:cNvSpPr/>
          <p:nvPr/>
        </p:nvSpPr>
        <p:spPr>
          <a:xfrm>
            <a:off x="106610" y="5560828"/>
            <a:ext cx="8928060" cy="1200329"/>
          </a:xfrm>
          <a:prstGeom prst="rect">
            <a:avLst/>
          </a:prstGeom>
          <a:solidFill>
            <a:srgbClr val="C8F3F8"/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omic Sans MS" pitchFamily="66" charset="0"/>
              </a:rPr>
              <a:t>Task: </a:t>
            </a:r>
            <a:r>
              <a:rPr lang="en-GB" sz="2400" dirty="0">
                <a:latin typeface="Comic Sans MS" pitchFamily="66" charset="0"/>
              </a:rPr>
              <a:t>In pairs you have been given a list of different diseases, sort them into a table in your books – is it a communicable or non-communicable disease?</a:t>
            </a:r>
          </a:p>
        </p:txBody>
      </p:sp>
    </p:spTree>
    <p:extLst>
      <p:ext uri="{BB962C8B-B14F-4D97-AF65-F5344CB8AC3E}">
        <p14:creationId xmlns:p14="http://schemas.microsoft.com/office/powerpoint/2010/main" val="195733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https://s3-eu-west-1.amazonaws.com/cjp-rbi-ptod/wp-content/uploads/sites/8/2013/09/wpid-finger-prick-blood-sugar-tes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313445"/>
              </p:ext>
            </p:extLst>
          </p:nvPr>
        </p:nvGraphicFramePr>
        <p:xfrm>
          <a:off x="307974" y="4522303"/>
          <a:ext cx="8448400" cy="2205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00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Communicable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Non-communicable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212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8D268C2-6E2A-4C6E-A1E7-C5612DA733B6}"/>
              </a:ext>
            </a:extLst>
          </p:cNvPr>
          <p:cNvSpPr/>
          <p:nvPr/>
        </p:nvSpPr>
        <p:spPr>
          <a:xfrm>
            <a:off x="155575" y="160338"/>
            <a:ext cx="8832850" cy="1077218"/>
          </a:xfrm>
          <a:prstGeom prst="rect">
            <a:avLst/>
          </a:prstGeom>
          <a:solidFill>
            <a:srgbClr val="C8F3F8"/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  <a:latin typeface="Comic Sans MS" pitchFamily="66" charset="0"/>
              </a:rPr>
              <a:t>Task: </a:t>
            </a:r>
            <a:r>
              <a:rPr lang="en-GB" sz="3200" dirty="0">
                <a:latin typeface="Comic Sans MS" pitchFamily="66" charset="0"/>
              </a:rPr>
              <a:t>In pairs sort these diseases into communicable or non-communicable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FE14C0-047D-4092-847C-BB096E8E460A}"/>
              </a:ext>
            </a:extLst>
          </p:cNvPr>
          <p:cNvSpPr txBox="1"/>
          <p:nvPr/>
        </p:nvSpPr>
        <p:spPr>
          <a:xfrm>
            <a:off x="155574" y="1237556"/>
            <a:ext cx="8832850" cy="600164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GB" sz="2400" dirty="0"/>
              <a:t>HIV </a:t>
            </a:r>
          </a:p>
          <a:p>
            <a:r>
              <a:rPr lang="en-GB" sz="2400" dirty="0"/>
              <a:t>Heart Disease </a:t>
            </a:r>
          </a:p>
          <a:p>
            <a:r>
              <a:rPr lang="en-GB" sz="2400" dirty="0"/>
              <a:t>Cholera </a:t>
            </a:r>
          </a:p>
          <a:p>
            <a:r>
              <a:rPr lang="en-GB" sz="2400" dirty="0"/>
              <a:t>Tuberculosis </a:t>
            </a:r>
          </a:p>
          <a:p>
            <a:r>
              <a:rPr lang="en-GB" sz="2400" dirty="0"/>
              <a:t>Typhoid </a:t>
            </a:r>
          </a:p>
          <a:p>
            <a:r>
              <a:rPr lang="en-GB" sz="2400" dirty="0"/>
              <a:t>Respiratory Diseases</a:t>
            </a:r>
          </a:p>
          <a:p>
            <a:r>
              <a:rPr lang="en-GB" sz="2400" dirty="0"/>
              <a:t>Small pox  </a:t>
            </a:r>
          </a:p>
          <a:p>
            <a:r>
              <a:rPr lang="en-GB" sz="2400" dirty="0"/>
              <a:t>Stroke 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Chicken pox </a:t>
            </a:r>
          </a:p>
          <a:p>
            <a:r>
              <a:rPr lang="en-GB" sz="2400" dirty="0"/>
              <a:t>High blood pressure</a:t>
            </a:r>
          </a:p>
          <a:p>
            <a:r>
              <a:rPr lang="en-GB" sz="2400" dirty="0"/>
              <a:t>Diabetes </a:t>
            </a:r>
          </a:p>
          <a:p>
            <a:r>
              <a:rPr lang="en-GB" sz="2400" dirty="0"/>
              <a:t>Cancer </a:t>
            </a:r>
          </a:p>
          <a:p>
            <a:r>
              <a:rPr lang="en-GB" sz="2400" dirty="0"/>
              <a:t>Measles </a:t>
            </a:r>
          </a:p>
          <a:p>
            <a:r>
              <a:rPr lang="en-GB" sz="2400" dirty="0"/>
              <a:t>Arthritis </a:t>
            </a:r>
          </a:p>
          <a:p>
            <a:r>
              <a:rPr lang="en-GB" sz="2400" dirty="0"/>
              <a:t>Sickle cell anaemia </a:t>
            </a:r>
          </a:p>
          <a:p>
            <a:r>
              <a:rPr lang="en-GB" sz="2400" dirty="0"/>
              <a:t>Influenza</a:t>
            </a:r>
          </a:p>
        </p:txBody>
      </p:sp>
    </p:spTree>
    <p:extLst>
      <p:ext uri="{BB962C8B-B14F-4D97-AF65-F5344CB8AC3E}">
        <p14:creationId xmlns:p14="http://schemas.microsoft.com/office/powerpoint/2010/main" val="29819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 descr="https://s3-eu-west-1.amazonaws.com/cjp-rbi-ptod/wp-content/uploads/sites/8/2013/09/wpid-finger-prick-blood-sugar-test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5574" y="685800"/>
          <a:ext cx="8779704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9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271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Communicable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</a:rPr>
                        <a:t>Non-communicable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271">
                <a:tc>
                  <a:txBody>
                    <a:bodyPr/>
                    <a:lstStyle/>
                    <a:p>
                      <a:r>
                        <a:rPr lang="en-GB" sz="2400" dirty="0"/>
                        <a:t>Tuberculosis (air borne - bacteria)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Diabetes (pancreas malfunction)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271">
                <a:tc>
                  <a:txBody>
                    <a:bodyPr/>
                    <a:lstStyle/>
                    <a:p>
                      <a:r>
                        <a:rPr lang="en-GB" sz="2400" dirty="0"/>
                        <a:t>HIV (blood</a:t>
                      </a:r>
                      <a:r>
                        <a:rPr lang="en-GB" sz="2400" baseline="0" dirty="0"/>
                        <a:t> and fluids - virus)</a:t>
                      </a:r>
                      <a:endParaRPr lang="en-GB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Cancer (genetics/ environmental)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234">
                <a:tc>
                  <a:txBody>
                    <a:bodyPr/>
                    <a:lstStyle/>
                    <a:p>
                      <a:r>
                        <a:rPr lang="en-GB" sz="2400" dirty="0"/>
                        <a:t>Chicken pox (air borne &amp; fluids - virus)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Heart Disease (genetics/ environmental)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271">
                <a:tc>
                  <a:txBody>
                    <a:bodyPr/>
                    <a:lstStyle/>
                    <a:p>
                      <a:r>
                        <a:rPr lang="en-GB" sz="2400" dirty="0"/>
                        <a:t>Measles (air borne - virus)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Stroke (genetics/ environmental)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2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/>
                        <a:t>Small pox  (body fluids - virus)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Respiratory</a:t>
                      </a:r>
                      <a:r>
                        <a:rPr lang="en-GB" sz="2400" baseline="0" dirty="0"/>
                        <a:t> Diseases (e.g. asthma) </a:t>
                      </a:r>
                      <a:r>
                        <a:rPr lang="en-GB" sz="2400" dirty="0"/>
                        <a:t>(genetics/ environmental)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271">
                <a:tc>
                  <a:txBody>
                    <a:bodyPr/>
                    <a:lstStyle/>
                    <a:p>
                      <a:r>
                        <a:rPr lang="en-GB" sz="2400" dirty="0"/>
                        <a:t>Cholera (water borne - bacteria)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Arthritis (genetics/ environmental)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271">
                <a:tc>
                  <a:txBody>
                    <a:bodyPr/>
                    <a:lstStyle/>
                    <a:p>
                      <a:r>
                        <a:rPr lang="en-GB" sz="2400" dirty="0"/>
                        <a:t>Typhoid (water borne - bacteria)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Sickle</a:t>
                      </a:r>
                      <a:r>
                        <a:rPr lang="en-GB" sz="2400" baseline="0" dirty="0"/>
                        <a:t> cell anaemia </a:t>
                      </a:r>
                      <a:r>
                        <a:rPr lang="en-GB" sz="2400" dirty="0"/>
                        <a:t>(genetics)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1234">
                <a:tc>
                  <a:txBody>
                    <a:bodyPr/>
                    <a:lstStyle/>
                    <a:p>
                      <a:r>
                        <a:rPr lang="en-GB" sz="2400" dirty="0"/>
                        <a:t>Influenza (air borne - virus)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High blood pressure( genetics/ environmental)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9943"/>
            <a:ext cx="3552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Self-assessment</a:t>
            </a:r>
          </a:p>
        </p:txBody>
      </p:sp>
      <p:pic>
        <p:nvPicPr>
          <p:cNvPr id="7" name="Picture 6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9161" y="5876842"/>
            <a:ext cx="866911" cy="9032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039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06565" y="3310804"/>
            <a:ext cx="4014952" cy="2062103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itchFamily="66" charset="0"/>
              </a:rPr>
              <a:t>What are some risk factors for communicable diseases?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082" y="1292772"/>
            <a:ext cx="9059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i="1" dirty="0"/>
              <a:t>A risk factor is anything that may increase the chance of a harmful 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655" y="283779"/>
            <a:ext cx="6085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Comic Sans MS" pitchFamily="66" charset="0"/>
              </a:rPr>
              <a:t>What is a risk factor?</a:t>
            </a:r>
          </a:p>
        </p:txBody>
      </p:sp>
    </p:spTree>
    <p:extLst>
      <p:ext uri="{BB962C8B-B14F-4D97-AF65-F5344CB8AC3E}">
        <p14:creationId xmlns:p14="http://schemas.microsoft.com/office/powerpoint/2010/main" val="281790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5751" y="2354363"/>
            <a:ext cx="4014952" cy="2062103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itchFamily="66" charset="0"/>
              </a:rPr>
              <a:t>What are some risk factors for communicable diseases?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2270234" y="2459421"/>
            <a:ext cx="704194" cy="578069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52248" y="1460938"/>
            <a:ext cx="24804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Poor sanitary conditions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10303" y="257503"/>
            <a:ext cx="24804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Not washing your hands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314497" y="1387366"/>
            <a:ext cx="509751" cy="993230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38650" y="4603531"/>
            <a:ext cx="29534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Not covering your mouth when you cough or sneeze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801710" y="4088527"/>
            <a:ext cx="357352" cy="525514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385848" y="3925617"/>
            <a:ext cx="656897" cy="572811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1737" y="4624552"/>
            <a:ext cx="415158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Lack of medical treatment to stop spread of infection, e.g. antibiotics &amp; vaccines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349767" y="1524000"/>
            <a:ext cx="1124605" cy="924915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48552" y="809296"/>
            <a:ext cx="24804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Undercooked food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15807" y="2475185"/>
            <a:ext cx="20022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Dirty water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385034" y="2984938"/>
            <a:ext cx="867104" cy="289037"/>
          </a:xfrm>
          <a:prstGeom prst="straightConnector1">
            <a:avLst/>
          </a:prstGeom>
          <a:ln w="190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7144" y="126124"/>
            <a:ext cx="3804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  <p:pic>
        <p:nvPicPr>
          <p:cNvPr id="16" name="Picture 15" descr="Mark, Check, Tick, Red, Correct, Symbol, Choice, Yes">
            <a:extLst>
              <a:ext uri="{FF2B5EF4-FFF2-40B4-BE49-F238E27FC236}">
                <a16:creationId xmlns:a16="http://schemas.microsoft.com/office/drawing/2014/main" id="{6D9AB0A1-895A-4E33-A3E6-F816815092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95537" y="5866903"/>
            <a:ext cx="866911" cy="903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238" y="142542"/>
            <a:ext cx="873957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u="sng" dirty="0"/>
              <a:t>Risk Factors for Non-communicable Diseases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99238" y="877412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omic Sans MS" pitchFamily="66" charset="0"/>
              </a:rPr>
              <a:t>Can you associate any of the following risk factors below with </a:t>
            </a:r>
            <a:r>
              <a:rPr lang="en-GB" sz="2800" b="1" dirty="0">
                <a:latin typeface="Comic Sans MS" pitchFamily="66" charset="0"/>
              </a:rPr>
              <a:t>specific</a:t>
            </a:r>
            <a:r>
              <a:rPr lang="en-GB" sz="2800" dirty="0">
                <a:latin typeface="Comic Sans MS" pitchFamily="66" charset="0"/>
              </a:rPr>
              <a:t> non-communicable diseases?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95" y="2030928"/>
            <a:ext cx="342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High blood pressure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Alcohol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Smoking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High cholesterol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Lack of exercise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Raised blood glucose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Poor diet</a:t>
            </a:r>
          </a:p>
        </p:txBody>
      </p:sp>
      <p:pic>
        <p:nvPicPr>
          <p:cNvPr id="10242" name="Picture 2" descr="Wine, Glass, Alcohol, Glass Of Wine, Drink, Bever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355" y="4827072"/>
            <a:ext cx="3429000" cy="1802328"/>
          </a:xfrm>
          <a:prstGeom prst="rect">
            <a:avLst/>
          </a:prstGeom>
          <a:noFill/>
        </p:spPr>
      </p:pic>
      <p:pic>
        <p:nvPicPr>
          <p:cNvPr id="10244" name="Picture 4" descr="Cigarette, Smoke, Embers, Ash, Burns, Burning, Smok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2099" y="4827072"/>
            <a:ext cx="3176345" cy="1802328"/>
          </a:xfrm>
          <a:prstGeom prst="rect">
            <a:avLst/>
          </a:prstGeom>
          <a:noFill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83C97F-3A5C-48AF-A0E0-0FCEF4195582}"/>
              </a:ext>
            </a:extLst>
          </p:cNvPr>
          <p:cNvSpPr txBox="1"/>
          <p:nvPr/>
        </p:nvSpPr>
        <p:spPr>
          <a:xfrm>
            <a:off x="3677935" y="2030928"/>
            <a:ext cx="54660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= Heart attack/stroke/dementia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= Heart disease/liver disease/stroke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= Cancer/heart disease/stroke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= Heart disease/stroke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= Heart disease/obesity/diabetes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= Diabetes</a:t>
            </a:r>
          </a:p>
          <a:p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= Obesity/diabetes/anaemia/cancer</a:t>
            </a:r>
          </a:p>
        </p:txBody>
      </p:sp>
    </p:spTree>
    <p:extLst>
      <p:ext uri="{BB962C8B-B14F-4D97-AF65-F5344CB8AC3E}">
        <p14:creationId xmlns:p14="http://schemas.microsoft.com/office/powerpoint/2010/main" val="12242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87E40B7BE40447878EAE91306EB914" ma:contentTypeVersion="3" ma:contentTypeDescription="Create a new document." ma:contentTypeScope="" ma:versionID="fe72bccc741046af90487527e394a497">
  <xsd:schema xmlns:xsd="http://www.w3.org/2001/XMLSchema" xmlns:xs="http://www.w3.org/2001/XMLSchema" xmlns:p="http://schemas.microsoft.com/office/2006/metadata/properties" xmlns:ns2="d296abfb-16c7-422c-bf55-7f7bb10bff50" targetNamespace="http://schemas.microsoft.com/office/2006/metadata/properties" ma:root="true" ma:fieldsID="16f56b878bc2373f87bd81e6cc722402" ns2:_="">
    <xsd:import namespace="d296abfb-16c7-422c-bf55-7f7bb10bff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6abfb-16c7-422c-bf55-7f7bb10bf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EC834B-93E6-4918-A60C-98629167C72D}">
  <ds:schemaRefs>
    <ds:schemaRef ds:uri="3eb4558b-8982-4134-8cf8-0edee52307a7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049f97e1-32ae-4d3d-9c64-63be60dba368"/>
  </ds:schemaRefs>
</ds:datastoreItem>
</file>

<file path=customXml/itemProps2.xml><?xml version="1.0" encoding="utf-8"?>
<ds:datastoreItem xmlns:ds="http://schemas.openxmlformats.org/officeDocument/2006/customXml" ds:itemID="{4849F99D-7793-4D19-851E-B3A2E4DEC0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6A03B1-D64E-4D1B-9CDB-62205AB4E0D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679</Words>
  <Application>Microsoft Office PowerPoint</Application>
  <PresentationFormat>On-screen Show (4:3)</PresentationFormat>
  <Paragraphs>138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Rounded MT Bold</vt:lpstr>
      <vt:lpstr>Calibri</vt:lpstr>
      <vt:lpstr>Calibri Light</vt:lpstr>
      <vt:lpstr>Comic Sans MS</vt:lpstr>
      <vt:lpstr>Segoe UI Semibold</vt:lpstr>
      <vt:lpstr>Office Theme</vt:lpstr>
      <vt:lpstr>Health &amp; Wellness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 10 preventable threats to health</vt:lpstr>
      <vt:lpstr>Unsafe sex  Poor nutrition  High blood pressure  High cholesterol Tobacco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80/20 – THINK! What do you NEED to cover with your set</dc:title>
  <dc:creator>Matt Holden</dc:creator>
  <cp:lastModifiedBy>Helen Bradford</cp:lastModifiedBy>
  <cp:revision>12</cp:revision>
  <dcterms:created xsi:type="dcterms:W3CDTF">2020-04-27T12:24:38Z</dcterms:created>
  <dcterms:modified xsi:type="dcterms:W3CDTF">2020-11-09T15:27:53Z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0x0101002B87E40B7BE40447878EAE91306EB914</vt:lpwstr>
  </property>
</Properties>
</file>