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5" r:id="rId9"/>
    <p:sldId id="264" r:id="rId10"/>
    <p:sldId id="272" r:id="rId11"/>
    <p:sldId id="273" r:id="rId12"/>
    <p:sldId id="268" r:id="rId13"/>
    <p:sldId id="269" r:id="rId14"/>
    <p:sldId id="285" r:id="rId15"/>
    <p:sldId id="287" r:id="rId16"/>
    <p:sldId id="286" r:id="rId17"/>
    <p:sldId id="281" r:id="rId18"/>
    <p:sldId id="282" r:id="rId19"/>
    <p:sldId id="283" r:id="rId20"/>
    <p:sldId id="4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4AA4D-D6D7-4BAF-90FC-2EE9C83AD625}" type="datetimeFigureOut">
              <a:rPr lang="en-GB" smtClean="0"/>
              <a:t>07/07/2020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62FA-D549-4825-B2C2-83DE67A30D8E}" type="slidenum">
              <a:rPr lang="en-GB" smtClean="0"/>
              <a:t>‹#›</a:t>
            </a:fld>
            <a:endParaRPr lang="en-GB"/>
          </a:p>
        </p:txBody>
      </p:sp>
    </p:spTree>
    <p:extLst>
      <p:ext uri="{BB962C8B-B14F-4D97-AF65-F5344CB8AC3E}">
        <p14:creationId xmlns:p14="http://schemas.microsoft.com/office/powerpoint/2010/main" val="66815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A78477-EA06-41FA-AC72-FDFF1D757EFF}"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69315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8477-EA06-41FA-AC72-FDFF1D757EFF}"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7094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8477-EA06-41FA-AC72-FDFF1D757EFF}"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113670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8477-EA06-41FA-AC72-FDFF1D757EFF}"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223159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8477-EA06-41FA-AC72-FDFF1D757EFF}"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86377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A78477-EA06-41FA-AC72-FDFF1D757EFF}"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67443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A78477-EA06-41FA-AC72-FDFF1D757EFF}" type="datetimeFigureOut">
              <a:rPr lang="en-GB" smtClean="0"/>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254642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A78477-EA06-41FA-AC72-FDFF1D757EFF}" type="datetimeFigureOut">
              <a:rPr lang="en-GB" smtClean="0"/>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333877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8477-EA06-41FA-AC72-FDFF1D757EFF}" type="datetimeFigureOut">
              <a:rPr lang="en-GB" smtClean="0"/>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224152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8477-EA06-41FA-AC72-FDFF1D757EFF}"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18716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8477-EA06-41FA-AC72-FDFF1D757EFF}"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AC4F9E-52A6-4C4F-AA02-D2E575C5B3A5}" type="slidenum">
              <a:rPr lang="en-GB" smtClean="0"/>
              <a:t>‹#›</a:t>
            </a:fld>
            <a:endParaRPr lang="en-GB"/>
          </a:p>
        </p:txBody>
      </p:sp>
    </p:spTree>
    <p:extLst>
      <p:ext uri="{BB962C8B-B14F-4D97-AF65-F5344CB8AC3E}">
        <p14:creationId xmlns:p14="http://schemas.microsoft.com/office/powerpoint/2010/main" val="3688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8477-EA06-41FA-AC72-FDFF1D757EFF}" type="datetimeFigureOut">
              <a:rPr lang="en-GB" smtClean="0"/>
              <a:t>07/07/2020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C4F9E-52A6-4C4F-AA02-D2E575C5B3A5}" type="slidenum">
              <a:rPr lang="en-GB" smtClean="0"/>
              <a:t>‹#›</a:t>
            </a:fld>
            <a:endParaRPr lang="en-GB"/>
          </a:p>
        </p:txBody>
      </p:sp>
    </p:spTree>
    <p:extLst>
      <p:ext uri="{BB962C8B-B14F-4D97-AF65-F5344CB8AC3E}">
        <p14:creationId xmlns:p14="http://schemas.microsoft.com/office/powerpoint/2010/main" val="6551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1UQnUQR0tT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763000" cy="1333500"/>
          </a:xfrm>
          <a:prstGeom prst="roundRect">
            <a:avLst/>
          </a:prstGeom>
          <a:solidFill>
            <a:srgbClr val="9FEF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1000" y="304800"/>
            <a:ext cx="8458200" cy="942976"/>
          </a:xfrm>
        </p:spPr>
        <p:txBody>
          <a:bodyPr>
            <a:noAutofit/>
          </a:bodyPr>
          <a:lstStyle/>
          <a:p>
            <a:r>
              <a:rPr lang="en-US" sz="4400" dirty="0">
                <a:latin typeface="Comic Sans MS" pitchFamily="66" charset="0"/>
              </a:rPr>
              <a:t>Finite and renewable resources</a:t>
            </a:r>
            <a:endParaRPr lang="en-GB" sz="4400" dirty="0">
              <a:latin typeface="Comic Sans MS" pitchFamily="66" charset="0"/>
            </a:endParaRPr>
          </a:p>
        </p:txBody>
      </p:sp>
      <p:graphicFrame>
        <p:nvGraphicFramePr>
          <p:cNvPr id="5" name="Table 4"/>
          <p:cNvGraphicFramePr>
            <a:graphicFrameLocks noGrp="1"/>
          </p:cNvGraphicFramePr>
          <p:nvPr/>
        </p:nvGraphicFramePr>
        <p:xfrm>
          <a:off x="228600" y="1619250"/>
          <a:ext cx="8686800" cy="2103096"/>
        </p:xfrm>
        <a:graphic>
          <a:graphicData uri="http://schemas.openxmlformats.org/drawingml/2006/table">
            <a:tbl>
              <a:tblPr firstRow="1" bandRow="1">
                <a:tableStyleId>{5C22544A-7EE6-4342-B048-85BDC9FD1C3A}</a:tableStyleId>
              </a:tblPr>
              <a:tblGrid>
                <a:gridCol w="1067457">
                  <a:extLst>
                    <a:ext uri="{9D8B030D-6E8A-4147-A177-3AD203B41FA5}">
                      <a16:colId xmlns:a16="http://schemas.microsoft.com/office/drawing/2014/main" xmlns="" val="20000"/>
                    </a:ext>
                  </a:extLst>
                </a:gridCol>
                <a:gridCol w="2790168">
                  <a:extLst>
                    <a:ext uri="{9D8B030D-6E8A-4147-A177-3AD203B41FA5}">
                      <a16:colId xmlns:a16="http://schemas.microsoft.com/office/drawing/2014/main" xmlns="" val="20001"/>
                    </a:ext>
                  </a:extLst>
                </a:gridCol>
                <a:gridCol w="4829175">
                  <a:extLst>
                    <a:ext uri="{9D8B030D-6E8A-4147-A177-3AD203B41FA5}">
                      <a16:colId xmlns:a16="http://schemas.microsoft.com/office/drawing/2014/main" xmlns="" val="20002"/>
                    </a:ext>
                  </a:extLst>
                </a:gridCol>
              </a:tblGrid>
              <a:tr h="341575">
                <a:tc>
                  <a:txBody>
                    <a:bodyPr/>
                    <a:lstStyle/>
                    <a:p>
                      <a:r>
                        <a:rPr lang="en-GB" sz="2000" dirty="0">
                          <a:solidFill>
                            <a:schemeClr val="tx1"/>
                          </a:solidFill>
                          <a:latin typeface="+mn-lt"/>
                        </a:rPr>
                        <a:t>Grade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latin typeface="+mn-lt"/>
                        </a:rPr>
                        <a:t>Objective</a:t>
                      </a:r>
                      <a:r>
                        <a:rPr lang="en-GB" sz="1600" baseline="0" dirty="0">
                          <a:solidFill>
                            <a:schemeClr val="tx1"/>
                          </a:solidFill>
                          <a:latin typeface="+mn-lt"/>
                        </a:rPr>
                        <a:t> </a:t>
                      </a:r>
                      <a:endParaRPr lang="en-GB" sz="1600"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solidFill>
                            <a:schemeClr val="tx1"/>
                          </a:solidFill>
                          <a:latin typeface="+mn-lt"/>
                        </a:rPr>
                        <a:t>Outcomes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20425">
                <a:tc>
                  <a:txBody>
                    <a:bodyPr/>
                    <a:lstStyle/>
                    <a:p>
                      <a:pPr algn="ctr"/>
                      <a:r>
                        <a:rPr lang="en-GB" sz="2000" kern="1200" dirty="0">
                          <a:solidFill>
                            <a:schemeClr val="tx1"/>
                          </a:solidFill>
                          <a:effectLst/>
                          <a:latin typeface="+mn-lt"/>
                          <a:ea typeface="ＭＳ Ｐゴシック" charset="-128"/>
                          <a:cs typeface="+mn-cs"/>
                        </a:rPr>
                        <a:t>1-3</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sz="2000" dirty="0"/>
                        <a:t>To be able to interpret information about finite and renewable resources.</a:t>
                      </a:r>
                      <a:endParaRPr lang="en-GB" sz="2000" dirty="0"/>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To be able to identify examples of natural products that are supplemented or replaced by agricultural and synthetic products</a:t>
                      </a:r>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20425">
                <a:tc>
                  <a:txBody>
                    <a:bodyPr/>
                    <a:lstStyle/>
                    <a:p>
                      <a:pPr algn="ctr"/>
                      <a:r>
                        <a:rPr lang="en-GB" sz="2000" kern="1200" dirty="0">
                          <a:solidFill>
                            <a:schemeClr val="tx1"/>
                          </a:solidFill>
                          <a:effectLst/>
                          <a:latin typeface="+mn-lt"/>
                          <a:ea typeface="ＭＳ Ｐゴシック" charset="-128"/>
                          <a:cs typeface="+mn-cs"/>
                        </a:rPr>
                        <a:t>4-6</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US" sz="1600" dirty="0"/>
                        <a:t>To be to interpret information about finite and renewable resources</a:t>
                      </a:r>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1575">
                <a:tc>
                  <a:txBody>
                    <a:bodyPr/>
                    <a:lstStyle/>
                    <a:p>
                      <a:pPr algn="ctr"/>
                      <a:r>
                        <a:rPr lang="en-GB" sz="2000" kern="1200" dirty="0">
                          <a:solidFill>
                            <a:schemeClr val="tx1"/>
                          </a:solidFill>
                          <a:effectLst/>
                          <a:latin typeface="+mn-lt"/>
                          <a:ea typeface="ＭＳ Ｐゴシック" charset="-128"/>
                          <a:cs typeface="+mn-cs"/>
                        </a:rPr>
                        <a:t>7-9</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r>
                        <a:rPr lang="en-US" sz="1600" dirty="0"/>
                        <a:t>To be able to use orders of magnitude to evaluate the significance of data</a:t>
                      </a:r>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180974" y="3781425"/>
            <a:ext cx="6477001" cy="2985433"/>
          </a:xfrm>
          <a:prstGeom prst="rect">
            <a:avLst/>
          </a:prstGeom>
          <a:noFill/>
        </p:spPr>
        <p:txBody>
          <a:bodyPr wrap="square" rtlCol="0">
            <a:spAutoFit/>
          </a:bodyPr>
          <a:lstStyle/>
          <a:p>
            <a:r>
              <a:rPr lang="en-GB" sz="3200" b="1" dirty="0"/>
              <a:t>Starter:</a:t>
            </a:r>
          </a:p>
          <a:p>
            <a:pPr marL="342900" indent="-342900">
              <a:buAutoNum type="arabicPeriod"/>
            </a:pPr>
            <a:r>
              <a:rPr lang="en-GB" sz="2600" dirty="0">
                <a:solidFill>
                  <a:srgbClr val="FF0000"/>
                </a:solidFill>
              </a:rPr>
              <a:t>Define the terms ‘finite’ and ‘renewable’</a:t>
            </a:r>
          </a:p>
          <a:p>
            <a:pPr marL="342900" indent="-342900">
              <a:buAutoNum type="arabicPeriod"/>
            </a:pPr>
            <a:r>
              <a:rPr lang="en-GB" sz="2600" dirty="0">
                <a:solidFill>
                  <a:srgbClr val="FFC000"/>
                </a:solidFill>
              </a:rPr>
              <a:t>Can you give three examples of a renewable resource we can use to generate electricity?</a:t>
            </a:r>
          </a:p>
          <a:p>
            <a:pPr marL="342900" indent="-342900">
              <a:buAutoNum type="arabicPeriod"/>
            </a:pPr>
            <a:r>
              <a:rPr lang="en-GB" sz="2600" dirty="0">
                <a:solidFill>
                  <a:srgbClr val="00B050"/>
                </a:solidFill>
              </a:rPr>
              <a:t>Identify four atmospheric pollutants that are released by car engines and the conditions they were produced under.</a:t>
            </a:r>
          </a:p>
        </p:txBody>
      </p:sp>
      <p:pic>
        <p:nvPicPr>
          <p:cNvPr id="3" name="Picture 2" descr="Excavators, Bucket Wheel Excavators, Open Pit Mining">
            <a:extLst>
              <a:ext uri="{FF2B5EF4-FFF2-40B4-BE49-F238E27FC236}">
                <a16:creationId xmlns:a16="http://schemas.microsoft.com/office/drawing/2014/main" xmlns="" id="{F97C29CE-4D5A-405A-82FA-CE745308ED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93" r="12916"/>
          <a:stretch/>
        </p:blipFill>
        <p:spPr bwMode="auto">
          <a:xfrm>
            <a:off x="6477000" y="5598766"/>
            <a:ext cx="2324100" cy="1082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d, Timber, Stack, Firewood, Forestry, Stacked">
            <a:extLst>
              <a:ext uri="{FF2B5EF4-FFF2-40B4-BE49-F238E27FC236}">
                <a16:creationId xmlns:a16="http://schemas.microsoft.com/office/drawing/2014/main" xmlns="" id="{EF07DEA5-0FEC-47FD-B1DC-45C9FCE01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670" y="3933825"/>
            <a:ext cx="1845972" cy="122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74626"/>
            <a:ext cx="6038850" cy="1325563"/>
          </a:xfrm>
        </p:spPr>
        <p:txBody>
          <a:bodyPr>
            <a:normAutofit fontScale="90000"/>
          </a:bodyPr>
          <a:lstStyle/>
          <a:p>
            <a:pPr algn="ctr"/>
            <a:r>
              <a:rPr lang="en-GB" sz="5400" dirty="0">
                <a:solidFill>
                  <a:srgbClr val="0070C0"/>
                </a:solidFill>
                <a:latin typeface="Comic Sans MS" pitchFamily="66" charset="0"/>
              </a:rPr>
              <a:t>Think, Pair, Share!</a:t>
            </a:r>
          </a:p>
        </p:txBody>
      </p:sp>
      <p:sp>
        <p:nvSpPr>
          <p:cNvPr id="4" name="Rectangle 3"/>
          <p:cNvSpPr/>
          <p:nvPr/>
        </p:nvSpPr>
        <p:spPr>
          <a:xfrm>
            <a:off x="228600" y="1484785"/>
            <a:ext cx="8763000" cy="4524315"/>
          </a:xfrm>
          <a:prstGeom prst="rect">
            <a:avLst/>
          </a:prstGeom>
        </p:spPr>
        <p:txBody>
          <a:bodyPr wrap="square">
            <a:spAutoFit/>
          </a:bodyPr>
          <a:lstStyle/>
          <a:p>
            <a:r>
              <a:rPr lang="en-GB" sz="2400" dirty="0"/>
              <a:t>In pairs you are going to be given a bit of information about </a:t>
            </a:r>
            <a:r>
              <a:rPr lang="en-GB" sz="2400" b="1" u="sng" dirty="0">
                <a:solidFill>
                  <a:srgbClr val="0070C0"/>
                </a:solidFill>
              </a:rPr>
              <a:t>alternative solutions</a:t>
            </a:r>
            <a:r>
              <a:rPr lang="en-GB" sz="2400" b="1" dirty="0">
                <a:solidFill>
                  <a:srgbClr val="0070C0"/>
                </a:solidFill>
              </a:rPr>
              <a:t> </a:t>
            </a:r>
            <a:r>
              <a:rPr lang="en-GB" sz="2400" dirty="0"/>
              <a:t>to fossil fuels</a:t>
            </a:r>
          </a:p>
          <a:p>
            <a:endParaRPr lang="en-GB" sz="2400" dirty="0"/>
          </a:p>
          <a:p>
            <a:r>
              <a:rPr lang="en-GB" sz="2400" dirty="0"/>
              <a:t>Firstly, just </a:t>
            </a:r>
            <a:r>
              <a:rPr lang="en-GB" sz="2400" b="1" u="sng" dirty="0">
                <a:solidFill>
                  <a:srgbClr val="0070C0"/>
                </a:solidFill>
              </a:rPr>
              <a:t>THINK</a:t>
            </a:r>
            <a:r>
              <a:rPr lang="en-GB" sz="2400" b="1" dirty="0"/>
              <a:t> </a:t>
            </a:r>
            <a:r>
              <a:rPr lang="en-GB" sz="2400" dirty="0"/>
              <a:t>about what you are reading – is it a viable alternative? What are the advantages and disadvantages of this fuel?</a:t>
            </a:r>
          </a:p>
          <a:p>
            <a:endParaRPr lang="en-GB" sz="2400" dirty="0"/>
          </a:p>
          <a:p>
            <a:r>
              <a:rPr lang="en-GB" sz="2400" dirty="0"/>
              <a:t>Now </a:t>
            </a:r>
            <a:r>
              <a:rPr lang="en-GB" sz="2400" b="1" u="sng" dirty="0">
                <a:solidFill>
                  <a:srgbClr val="0070C0"/>
                </a:solidFill>
              </a:rPr>
              <a:t>PAIR</a:t>
            </a:r>
            <a:r>
              <a:rPr lang="en-GB" sz="2400" dirty="0"/>
              <a:t> up, discuss with you partner what the advantages and disadvantages are and complete this section of your table</a:t>
            </a:r>
          </a:p>
          <a:p>
            <a:endParaRPr lang="en-GB" sz="2400" dirty="0"/>
          </a:p>
          <a:p>
            <a:r>
              <a:rPr lang="en-GB" sz="2400" b="1" u="sng" dirty="0">
                <a:solidFill>
                  <a:srgbClr val="0070C0"/>
                </a:solidFill>
              </a:rPr>
              <a:t>SHARE</a:t>
            </a:r>
            <a:r>
              <a:rPr lang="en-GB" sz="2400" dirty="0"/>
              <a:t> your ideas with the class and learn about other alternative fuels too! Move around the room to complete the rest of your table by talking to your classmates.</a:t>
            </a:r>
          </a:p>
        </p:txBody>
      </p:sp>
      <p:pic>
        <p:nvPicPr>
          <p:cNvPr id="17410" name="Picture 2" descr="London, Bus, Red, England, Public Transport"/>
          <p:cNvPicPr>
            <a:picLocks noChangeAspect="1" noChangeArrowheads="1"/>
          </p:cNvPicPr>
          <p:nvPr/>
        </p:nvPicPr>
        <p:blipFill>
          <a:blip r:embed="rId2" cstate="print"/>
          <a:srcRect/>
          <a:stretch>
            <a:fillRect/>
          </a:stretch>
        </p:blipFill>
        <p:spPr bwMode="auto">
          <a:xfrm>
            <a:off x="7543800" y="5657850"/>
            <a:ext cx="1600200" cy="1200150"/>
          </a:xfrm>
          <a:prstGeom prst="rect">
            <a:avLst/>
          </a:prstGeom>
          <a:noFill/>
        </p:spPr>
      </p:pic>
      <p:pic>
        <p:nvPicPr>
          <p:cNvPr id="17412" name="Picture 4" descr="Meadow, Rapeseed, Agriculture, Field"/>
          <p:cNvPicPr>
            <a:picLocks noChangeAspect="1" noChangeArrowheads="1"/>
          </p:cNvPicPr>
          <p:nvPr/>
        </p:nvPicPr>
        <p:blipFill>
          <a:blip r:embed="rId3" cstate="print"/>
          <a:srcRect/>
          <a:stretch>
            <a:fillRect/>
          </a:stretch>
        </p:blipFill>
        <p:spPr bwMode="auto">
          <a:xfrm>
            <a:off x="7772400" y="228600"/>
            <a:ext cx="1219200" cy="914400"/>
          </a:xfrm>
          <a:prstGeom prst="rect">
            <a:avLst/>
          </a:prstGeom>
          <a:noFill/>
        </p:spPr>
      </p:pic>
      <p:pic>
        <p:nvPicPr>
          <p:cNvPr id="17414" name="Picture 6" descr="Ethanol, Plant, Buildings, Storage, Field, Iowa, Rural"/>
          <p:cNvPicPr>
            <a:picLocks noChangeAspect="1" noChangeArrowheads="1"/>
          </p:cNvPicPr>
          <p:nvPr/>
        </p:nvPicPr>
        <p:blipFill>
          <a:blip r:embed="rId4" cstate="print"/>
          <a:srcRect/>
          <a:stretch>
            <a:fillRect/>
          </a:stretch>
        </p:blipFill>
        <p:spPr bwMode="auto">
          <a:xfrm>
            <a:off x="152400" y="152400"/>
            <a:ext cx="1316078" cy="914400"/>
          </a:xfrm>
          <a:prstGeom prst="rect">
            <a:avLst/>
          </a:prstGeom>
          <a:noFill/>
        </p:spPr>
      </p:pic>
    </p:spTree>
    <p:extLst>
      <p:ext uri="{BB962C8B-B14F-4D97-AF65-F5344CB8AC3E}">
        <p14:creationId xmlns:p14="http://schemas.microsoft.com/office/powerpoint/2010/main" val="38666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83940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7088" y="1774304"/>
            <a:ext cx="1994068"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It is renewable</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Releases lots of energy</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Non-polluting</a:t>
            </a:r>
          </a:p>
        </p:txBody>
      </p:sp>
      <p:sp>
        <p:nvSpPr>
          <p:cNvPr id="6" name="TextBox 5"/>
          <p:cNvSpPr txBox="1"/>
          <p:nvPr/>
        </p:nvSpPr>
        <p:spPr>
          <a:xfrm>
            <a:off x="5944122" y="1774305"/>
            <a:ext cx="2658757"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It is very hard to store</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Hydrogen can very dangerous if mixed with air, it can be explosive</a:t>
            </a:r>
          </a:p>
        </p:txBody>
      </p:sp>
      <p:sp>
        <p:nvSpPr>
          <p:cNvPr id="7" name="TextBox 6"/>
          <p:cNvSpPr txBox="1"/>
          <p:nvPr/>
        </p:nvSpPr>
        <p:spPr>
          <a:xfrm>
            <a:off x="2865661" y="3123139"/>
            <a:ext cx="2658757"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Sulphur-free </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Renewable resource</a:t>
            </a:r>
          </a:p>
          <a:p>
            <a:pPr marL="285750" indent="-285750">
              <a:buFont typeface="Arial" panose="020B0604020202020204" pitchFamily="34" charset="0"/>
              <a:buChar char="•"/>
            </a:pPr>
            <a:endParaRPr lang="en-GB" dirty="0">
              <a:solidFill>
                <a:srgbClr val="FF0000"/>
              </a:solidFill>
              <a:latin typeface="Berlin Sans FB" panose="020E0602020502020306" pitchFamily="34" charset="0"/>
            </a:endParaRPr>
          </a:p>
        </p:txBody>
      </p:sp>
      <p:sp>
        <p:nvSpPr>
          <p:cNvPr id="8" name="TextBox 7"/>
          <p:cNvSpPr txBox="1"/>
          <p:nvPr/>
        </p:nvSpPr>
        <p:spPr>
          <a:xfrm>
            <a:off x="5911957" y="3068232"/>
            <a:ext cx="2744160"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Production of biofuels requires fossil fuels</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High demand has led to deforestation</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Most imported</a:t>
            </a:r>
          </a:p>
        </p:txBody>
      </p:sp>
      <p:sp>
        <p:nvSpPr>
          <p:cNvPr id="9" name="TextBox 8"/>
          <p:cNvSpPr txBox="1"/>
          <p:nvPr/>
        </p:nvSpPr>
        <p:spPr>
          <a:xfrm>
            <a:off x="2894383" y="4628938"/>
            <a:ext cx="2860868"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Produced less carbon monoxide</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Renewable</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Sulphur-free</a:t>
            </a:r>
          </a:p>
        </p:txBody>
      </p:sp>
      <p:sp>
        <p:nvSpPr>
          <p:cNvPr id="10" name="TextBox 9"/>
          <p:cNvSpPr txBox="1"/>
          <p:nvPr/>
        </p:nvSpPr>
        <p:spPr>
          <a:xfrm>
            <a:off x="5951712" y="4628937"/>
            <a:ext cx="2860868"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latin typeface="Berlin Sans FB" panose="020E0602020502020306" pitchFamily="34" charset="0"/>
              </a:rPr>
              <a:t>Deforestation</a:t>
            </a:r>
          </a:p>
          <a:p>
            <a:pPr marL="285750" indent="-285750">
              <a:buFont typeface="Arial" panose="020B0604020202020204" pitchFamily="34" charset="0"/>
              <a:buChar char="•"/>
            </a:pPr>
            <a:r>
              <a:rPr lang="en-GB" dirty="0">
                <a:solidFill>
                  <a:srgbClr val="FF0000"/>
                </a:solidFill>
                <a:latin typeface="Berlin Sans FB" panose="020E0602020502020306" pitchFamily="34" charset="0"/>
              </a:rPr>
              <a:t>Habitat loss</a:t>
            </a:r>
          </a:p>
        </p:txBody>
      </p:sp>
      <p:sp>
        <p:nvSpPr>
          <p:cNvPr id="12" name="TextBox 11"/>
          <p:cNvSpPr txBox="1"/>
          <p:nvPr/>
        </p:nvSpPr>
        <p:spPr>
          <a:xfrm>
            <a:off x="152400" y="152400"/>
            <a:ext cx="47244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13" name="Picture 2" descr="Mark, Check, Tick, Red, Correct, Symbol, Choice, Yes">
            <a:extLst>
              <a:ext uri="{FF2B5EF4-FFF2-40B4-BE49-F238E27FC236}">
                <a16:creationId xmlns:a16="http://schemas.microsoft.com/office/drawing/2014/main" xmlns="" id="{9A205350-08A1-4C62-A108-326218EA0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5657" y="5676901"/>
            <a:ext cx="904994" cy="94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3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805" y="225003"/>
            <a:ext cx="6579476" cy="646331"/>
          </a:xfrm>
          <a:prstGeom prst="rect">
            <a:avLst/>
          </a:prstGeom>
          <a:noFill/>
        </p:spPr>
        <p:txBody>
          <a:bodyPr wrap="square" rtlCol="0">
            <a:spAutoFit/>
          </a:bodyPr>
          <a:lstStyle/>
          <a:p>
            <a:r>
              <a:rPr lang="en-GB" sz="3600" dirty="0">
                <a:solidFill>
                  <a:srgbClr val="0070C0"/>
                </a:solidFill>
                <a:latin typeface="Comic Sans MS" panose="030F0702030302020204" pitchFamily="66" charset="0"/>
              </a:rPr>
              <a:t>Exam-style question:</a:t>
            </a:r>
          </a:p>
        </p:txBody>
      </p:sp>
      <p:sp>
        <p:nvSpPr>
          <p:cNvPr id="10" name="TextBox 9"/>
          <p:cNvSpPr txBox="1"/>
          <p:nvPr/>
        </p:nvSpPr>
        <p:spPr>
          <a:xfrm>
            <a:off x="286438" y="1068636"/>
            <a:ext cx="8659258" cy="5678478"/>
          </a:xfrm>
          <a:prstGeom prst="rect">
            <a:avLst/>
          </a:prstGeom>
          <a:noFill/>
        </p:spPr>
        <p:txBody>
          <a:bodyPr wrap="square" rtlCol="0">
            <a:spAutoFit/>
          </a:bodyPr>
          <a:lstStyle/>
          <a:p>
            <a:pPr marL="342900" indent="-342900">
              <a:buAutoNum type="arabicPeriod"/>
            </a:pPr>
            <a:r>
              <a:rPr lang="en-GB" sz="2800" dirty="0"/>
              <a:t>Match the following type of energy resource to the correct way in which it generates electricity:</a:t>
            </a:r>
          </a:p>
          <a:p>
            <a:pPr marL="342900" indent="-342900">
              <a:buAutoNum type="arabicPeriod"/>
            </a:pPr>
            <a:endParaRPr lang="en-GB" sz="1100" dirty="0"/>
          </a:p>
          <a:p>
            <a:pPr marL="1257300" lvl="2" indent="-342900"/>
            <a:r>
              <a:rPr lang="en-GB" sz="2400" b="1" u="sng" dirty="0"/>
              <a:t>Energy Resource</a:t>
            </a:r>
            <a:r>
              <a:rPr lang="en-GB" sz="2400" b="1" dirty="0"/>
              <a:t>   </a:t>
            </a:r>
            <a:r>
              <a:rPr lang="en-GB" sz="2800" dirty="0"/>
              <a:t>			</a:t>
            </a:r>
            <a:r>
              <a:rPr lang="en-GB" sz="2400" b="1" u="sng" dirty="0"/>
              <a:t>Statement about resource</a:t>
            </a:r>
            <a:endParaRPr lang="en-GB" sz="2800" b="1" u="sng" dirty="0"/>
          </a:p>
          <a:p>
            <a:pPr marL="1257300" lvl="2" indent="-342900"/>
            <a:r>
              <a:rPr lang="en-GB" sz="2000" dirty="0"/>
              <a:t>     									Uses energy from falling water</a:t>
            </a:r>
          </a:p>
          <a:p>
            <a:pPr marL="1257300" lvl="2" indent="-342900"/>
            <a:r>
              <a:rPr lang="en-GB" sz="2000" dirty="0"/>
              <a:t>     Geothermal					Uses energy from inside the Earth</a:t>
            </a:r>
          </a:p>
          <a:p>
            <a:pPr marL="1257300" lvl="2" indent="-342900"/>
            <a:r>
              <a:rPr lang="en-GB" sz="2000" dirty="0"/>
              <a:t>    Hydroelectric                                    Is predictable</a:t>
            </a:r>
          </a:p>
          <a:p>
            <a:pPr marL="1257300" lvl="2" indent="-342900"/>
            <a:r>
              <a:rPr lang="en-GB" sz="2000" dirty="0"/>
              <a:t>	   Nuclear                                         Produces dangerous waste </a:t>
            </a:r>
          </a:p>
          <a:p>
            <a:pPr marL="1257300" lvl="2" indent="-342900"/>
            <a:r>
              <a:rPr lang="en-GB" sz="2000" dirty="0"/>
              <a:t>                                                                Use energy from the wind</a:t>
            </a:r>
          </a:p>
          <a:p>
            <a:pPr marL="4000500" lvl="8" indent="-342900"/>
            <a:r>
              <a:rPr lang="en-GB" sz="2800" dirty="0"/>
              <a:t>								</a:t>
            </a:r>
            <a:r>
              <a:rPr lang="en-GB" sz="2800" b="1" i="1" dirty="0">
                <a:solidFill>
                  <a:srgbClr val="0070C0"/>
                </a:solidFill>
              </a:rPr>
              <a:t>(3 marks)</a:t>
            </a:r>
          </a:p>
          <a:p>
            <a:pPr marL="342900" indent="-342900">
              <a:buAutoNum type="arabicPeriod"/>
            </a:pPr>
            <a:r>
              <a:rPr lang="en-GB" sz="2800" dirty="0"/>
              <a:t>What are fuels?										</a:t>
            </a:r>
            <a:r>
              <a:rPr lang="en-GB" sz="2800" b="1" i="1" dirty="0">
                <a:solidFill>
                  <a:srgbClr val="0070C0"/>
                </a:solidFill>
              </a:rPr>
              <a:t>(1 mark)</a:t>
            </a:r>
          </a:p>
          <a:p>
            <a:pPr marL="342900" indent="-342900">
              <a:buAutoNum type="arabicPeriod"/>
            </a:pPr>
            <a:endParaRPr lang="en-GB" sz="2800" dirty="0"/>
          </a:p>
          <a:p>
            <a:pPr marL="342900" indent="-342900">
              <a:buAutoNum type="arabicPeriod"/>
            </a:pPr>
            <a:r>
              <a:rPr lang="en-GB" sz="2800" dirty="0"/>
              <a:t>Why is it better to use more renewable energy resources than non-renewable, finite energy resources?	</a:t>
            </a:r>
            <a:r>
              <a:rPr lang="en-GB" sz="2800" b="1" dirty="0"/>
              <a:t>														</a:t>
            </a:r>
            <a:r>
              <a:rPr lang="en-GB" sz="2800" b="1" i="1" dirty="0">
                <a:solidFill>
                  <a:srgbClr val="0070C0"/>
                </a:solidFill>
              </a:rPr>
              <a:t>(2 marks)</a:t>
            </a:r>
          </a:p>
        </p:txBody>
      </p:sp>
    </p:spTree>
    <p:extLst>
      <p:ext uri="{BB962C8B-B14F-4D97-AF65-F5344CB8AC3E}">
        <p14:creationId xmlns:p14="http://schemas.microsoft.com/office/powerpoint/2010/main" val="346850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219" y="903383"/>
            <a:ext cx="8857562" cy="5678478"/>
          </a:xfrm>
          <a:prstGeom prst="rect">
            <a:avLst/>
          </a:prstGeom>
          <a:noFill/>
        </p:spPr>
        <p:txBody>
          <a:bodyPr wrap="square" rtlCol="0">
            <a:spAutoFit/>
          </a:bodyPr>
          <a:lstStyle/>
          <a:p>
            <a:pPr marL="342900" indent="-342900">
              <a:buAutoNum type="arabicPeriod"/>
            </a:pPr>
            <a:r>
              <a:rPr lang="en-GB" sz="2800" dirty="0"/>
              <a:t>Match the following type of energy resource to the correct way in which it generates electricity:</a:t>
            </a:r>
          </a:p>
          <a:p>
            <a:pPr marL="342900" indent="-342900">
              <a:buAutoNum type="arabicPeriod"/>
            </a:pPr>
            <a:endParaRPr lang="en-GB" sz="1100" dirty="0"/>
          </a:p>
          <a:p>
            <a:pPr marL="1257300" lvl="2" indent="-342900"/>
            <a:r>
              <a:rPr lang="en-GB" sz="2400" b="1" u="sng" dirty="0"/>
              <a:t>Energy Resource</a:t>
            </a:r>
            <a:r>
              <a:rPr lang="en-GB" sz="2400" b="1" dirty="0"/>
              <a:t>   </a:t>
            </a:r>
            <a:r>
              <a:rPr lang="en-GB" sz="2800" dirty="0"/>
              <a:t>			</a:t>
            </a:r>
            <a:r>
              <a:rPr lang="en-GB" sz="2400" b="1" u="sng" dirty="0"/>
              <a:t>Statement about resource</a:t>
            </a:r>
            <a:endParaRPr lang="en-GB" sz="2800" b="1" u="sng" dirty="0"/>
          </a:p>
          <a:p>
            <a:pPr marL="1257300" lvl="2" indent="-342900"/>
            <a:r>
              <a:rPr lang="en-GB" sz="2000" dirty="0"/>
              <a:t>     									Uses energy from falling water</a:t>
            </a:r>
          </a:p>
          <a:p>
            <a:pPr marL="1257300" lvl="2" indent="-342900"/>
            <a:r>
              <a:rPr lang="en-GB" sz="2000" dirty="0"/>
              <a:t>     Geothermal					Uses energy from inside the Earth</a:t>
            </a:r>
          </a:p>
          <a:p>
            <a:pPr marL="1257300" lvl="2" indent="-342900"/>
            <a:r>
              <a:rPr lang="en-GB" sz="2000" dirty="0"/>
              <a:t>    Hydroelectric                                    Is predictable</a:t>
            </a:r>
          </a:p>
          <a:p>
            <a:pPr marL="1257300" lvl="2" indent="-342900"/>
            <a:r>
              <a:rPr lang="en-GB" sz="2000" dirty="0"/>
              <a:t>	   Nuclear                                         Produces dangerous waste </a:t>
            </a:r>
          </a:p>
          <a:p>
            <a:pPr marL="1257300" lvl="2" indent="-342900"/>
            <a:r>
              <a:rPr lang="en-GB" sz="2000" dirty="0"/>
              <a:t>                                                                Use energy from the wind</a:t>
            </a:r>
          </a:p>
          <a:p>
            <a:pPr marL="4000500" lvl="8" indent="-342900"/>
            <a:r>
              <a:rPr lang="en-GB" sz="2800" dirty="0"/>
              <a:t>										</a:t>
            </a:r>
            <a:r>
              <a:rPr lang="en-GB" sz="2800" b="1" dirty="0"/>
              <a:t>(3)</a:t>
            </a:r>
          </a:p>
          <a:p>
            <a:pPr marL="342900" indent="-342900">
              <a:buAutoNum type="arabicPeriod"/>
            </a:pPr>
            <a:r>
              <a:rPr lang="en-GB" sz="2800" dirty="0"/>
              <a:t>Fuels are energy sources									</a:t>
            </a:r>
            <a:r>
              <a:rPr lang="en-GB" sz="2800" b="1" dirty="0"/>
              <a:t>(1)</a:t>
            </a:r>
          </a:p>
          <a:p>
            <a:pPr marL="342900" indent="-342900">
              <a:buAutoNum type="arabicPeriod"/>
            </a:pPr>
            <a:endParaRPr lang="en-GB" sz="2800" dirty="0"/>
          </a:p>
          <a:p>
            <a:pPr marL="342900" indent="-342900">
              <a:buAutoNum type="arabicPeriod"/>
            </a:pPr>
            <a:r>
              <a:rPr lang="en-GB" sz="2800" dirty="0"/>
              <a:t>Non-renewable energy resources produce pollution//toxic waste.  Save limited supplies of coal / oil / gas for future generations. Ref to sustainability.	</a:t>
            </a:r>
            <a:r>
              <a:rPr lang="en-GB" sz="2800" b="1" dirty="0"/>
              <a:t>(2)</a:t>
            </a:r>
          </a:p>
        </p:txBody>
      </p:sp>
      <p:cxnSp>
        <p:nvCxnSpPr>
          <p:cNvPr id="6" name="Straight Arrow Connector 5"/>
          <p:cNvCxnSpPr/>
          <p:nvPr/>
        </p:nvCxnSpPr>
        <p:spPr>
          <a:xfrm>
            <a:off x="2875402" y="3018622"/>
            <a:ext cx="19720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19470" y="2754217"/>
            <a:ext cx="1994053" cy="5508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75263" y="3611697"/>
            <a:ext cx="2161142" cy="18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6745" y="128645"/>
            <a:ext cx="4505899" cy="769441"/>
          </a:xfrm>
          <a:prstGeom prst="rect">
            <a:avLst/>
          </a:prstGeom>
          <a:noFill/>
        </p:spPr>
        <p:txBody>
          <a:bodyPr wrap="square" rtlCol="0">
            <a:spAutoFit/>
          </a:bodyPr>
          <a:lstStyle/>
          <a:p>
            <a:r>
              <a:rPr lang="en-GB" sz="4400" b="1" dirty="0">
                <a:solidFill>
                  <a:srgbClr val="FF0000"/>
                </a:solidFill>
              </a:rPr>
              <a:t>Self-assessment:</a:t>
            </a:r>
          </a:p>
        </p:txBody>
      </p:sp>
      <p:pic>
        <p:nvPicPr>
          <p:cNvPr id="24578" name="Picture 2" descr="Mark, Check, Tick, Red, Correct, Symbol, Choice, Yes"/>
          <p:cNvPicPr>
            <a:picLocks noChangeAspect="1" noChangeArrowheads="1"/>
          </p:cNvPicPr>
          <p:nvPr/>
        </p:nvPicPr>
        <p:blipFill>
          <a:blip r:embed="rId2" cstate="print"/>
          <a:srcRect/>
          <a:stretch>
            <a:fillRect/>
          </a:stretch>
        </p:blipFill>
        <p:spPr bwMode="auto">
          <a:xfrm>
            <a:off x="7837490" y="627962"/>
            <a:ext cx="1152473" cy="12008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205A6D9-7BA5-4124-B196-21E7C0716D6A}"/>
              </a:ext>
            </a:extLst>
          </p:cNvPr>
          <p:cNvSpPr txBox="1"/>
          <p:nvPr/>
        </p:nvSpPr>
        <p:spPr>
          <a:xfrm>
            <a:off x="265814" y="212651"/>
            <a:ext cx="8718698" cy="1477328"/>
          </a:xfrm>
          <a:prstGeom prst="rect">
            <a:avLst/>
          </a:prstGeom>
          <a:noFill/>
        </p:spPr>
        <p:txBody>
          <a:bodyPr wrap="square" rtlCol="0">
            <a:spAutoFit/>
          </a:bodyPr>
          <a:lstStyle/>
          <a:p>
            <a:r>
              <a:rPr lang="en-GB" sz="3600" dirty="0">
                <a:solidFill>
                  <a:srgbClr val="0070C0"/>
                </a:solidFill>
                <a:latin typeface="Comic Sans MS" panose="030F0702030302020204" pitchFamily="66" charset="0"/>
              </a:rPr>
              <a:t>Plenary </a:t>
            </a:r>
            <a:r>
              <a:rPr lang="en-GB" sz="3600" dirty="0">
                <a:latin typeface="Comic Sans MS" panose="030F0702030302020204" pitchFamily="66" charset="0"/>
              </a:rPr>
              <a:t>~ Complete one of the following sentences in your book:</a:t>
            </a:r>
          </a:p>
          <a:p>
            <a:endParaRPr lang="en-US" dirty="0"/>
          </a:p>
        </p:txBody>
      </p:sp>
      <p:sp>
        <p:nvSpPr>
          <p:cNvPr id="6" name="Thought Bubble: Cloud 5">
            <a:extLst>
              <a:ext uri="{FF2B5EF4-FFF2-40B4-BE49-F238E27FC236}">
                <a16:creationId xmlns:a16="http://schemas.microsoft.com/office/drawing/2014/main" xmlns="" id="{A6BD09FD-D0FA-42CB-A1ED-2304E1F1EBE2}"/>
              </a:ext>
            </a:extLst>
          </p:cNvPr>
          <p:cNvSpPr/>
          <p:nvPr/>
        </p:nvSpPr>
        <p:spPr>
          <a:xfrm>
            <a:off x="6060559" y="1382234"/>
            <a:ext cx="2679405" cy="1956390"/>
          </a:xfrm>
          <a:prstGeom prst="cloudCallout">
            <a:avLst>
              <a:gd name="adj1" fmla="val -100992"/>
              <a:gd name="adj2" fmla="val 47826"/>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70C0"/>
                </a:solidFill>
                <a:latin typeface="Eras Medium ITC" panose="020B0602030504020804" pitchFamily="34" charset="0"/>
              </a:rPr>
              <a:t>Today I have learnt that …</a:t>
            </a:r>
            <a:endParaRPr lang="en-US" sz="2400" dirty="0">
              <a:solidFill>
                <a:srgbClr val="0070C0"/>
              </a:solidFill>
              <a:latin typeface="Eras Medium ITC" panose="020B0602030504020804" pitchFamily="34" charset="0"/>
            </a:endParaRPr>
          </a:p>
        </p:txBody>
      </p:sp>
      <p:sp>
        <p:nvSpPr>
          <p:cNvPr id="7" name="Speech Bubble: Oval 6">
            <a:extLst>
              <a:ext uri="{FF2B5EF4-FFF2-40B4-BE49-F238E27FC236}">
                <a16:creationId xmlns:a16="http://schemas.microsoft.com/office/drawing/2014/main" xmlns="" id="{F2A0E2EC-B1E4-4D32-947F-E708DB25474A}"/>
              </a:ext>
            </a:extLst>
          </p:cNvPr>
          <p:cNvSpPr/>
          <p:nvPr/>
        </p:nvSpPr>
        <p:spPr>
          <a:xfrm>
            <a:off x="526310" y="1871330"/>
            <a:ext cx="3035597" cy="1956390"/>
          </a:xfrm>
          <a:prstGeom prst="wedgeEllipseCallout">
            <a:avLst>
              <a:gd name="adj1" fmla="val 81332"/>
              <a:gd name="adj2" fmla="val -33651"/>
            </a:avLst>
          </a:prstGeom>
          <a:solidFill>
            <a:srgbClr val="CAFA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latin typeface="Palatino Linotype" panose="02040502050505030304" pitchFamily="18" charset="0"/>
              </a:rPr>
              <a:t>One thing I must remember from today’s lesson is…</a:t>
            </a:r>
            <a:endParaRPr lang="en-US" sz="2400" i="1" dirty="0">
              <a:solidFill>
                <a:schemeClr val="tx1"/>
              </a:solidFill>
              <a:latin typeface="Palatino Linotype" panose="02040502050505030304" pitchFamily="18" charset="0"/>
            </a:endParaRPr>
          </a:p>
        </p:txBody>
      </p:sp>
      <p:sp>
        <p:nvSpPr>
          <p:cNvPr id="8" name="Speech Bubble: Rectangle with Corners Rounded 7">
            <a:extLst>
              <a:ext uri="{FF2B5EF4-FFF2-40B4-BE49-F238E27FC236}">
                <a16:creationId xmlns:a16="http://schemas.microsoft.com/office/drawing/2014/main" xmlns="" id="{01ACFBEE-E165-4843-95E2-EFE4D9EB099E}"/>
              </a:ext>
            </a:extLst>
          </p:cNvPr>
          <p:cNvSpPr/>
          <p:nvPr/>
        </p:nvSpPr>
        <p:spPr>
          <a:xfrm>
            <a:off x="1169581" y="4890977"/>
            <a:ext cx="3742661" cy="1658677"/>
          </a:xfrm>
          <a:prstGeom prst="wedgeRoundRectCallout">
            <a:avLst>
              <a:gd name="adj1" fmla="val -68043"/>
              <a:gd name="adj2" fmla="val -99734"/>
              <a:gd name="adj3"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V Boli" panose="02000500030200090000" pitchFamily="2" charset="0"/>
                <a:cs typeface="MV Boli" panose="02000500030200090000" pitchFamily="2" charset="0"/>
              </a:rPr>
              <a:t>Before this lesson I already knew how to …</a:t>
            </a:r>
            <a:endParaRPr lang="en-US" sz="2400" dirty="0">
              <a:latin typeface="MV Boli" panose="02000500030200090000" pitchFamily="2" charset="0"/>
              <a:cs typeface="MV Boli" panose="02000500030200090000" pitchFamily="2" charset="0"/>
            </a:endParaRPr>
          </a:p>
        </p:txBody>
      </p:sp>
      <p:sp>
        <p:nvSpPr>
          <p:cNvPr id="10" name="Speech Bubble: Rectangle 9">
            <a:extLst>
              <a:ext uri="{FF2B5EF4-FFF2-40B4-BE49-F238E27FC236}">
                <a16:creationId xmlns:a16="http://schemas.microsoft.com/office/drawing/2014/main" xmlns="" id="{8385E7F9-B45D-4DAE-A4D8-113C728D9B78}"/>
              </a:ext>
            </a:extLst>
          </p:cNvPr>
          <p:cNvSpPr/>
          <p:nvPr/>
        </p:nvSpPr>
        <p:spPr>
          <a:xfrm>
            <a:off x="5550197" y="4327451"/>
            <a:ext cx="3009012" cy="1297170"/>
          </a:xfrm>
          <a:prstGeom prst="wedgeRectCallout">
            <a:avLst>
              <a:gd name="adj1" fmla="val 4372"/>
              <a:gd name="adj2" fmla="val 111292"/>
            </a:avLst>
          </a:prstGeom>
          <a:solidFill>
            <a:srgbClr val="FDF7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latin typeface="Consolas" panose="020B0609020204030204" pitchFamily="49" charset="0"/>
              </a:rPr>
              <a:t>I still don’t understand …. </a:t>
            </a:r>
            <a:endParaRPr lang="en-US" sz="2800" i="1" dirty="0">
              <a:solidFill>
                <a:schemeClr val="tx1"/>
              </a:solidFill>
              <a:latin typeface="Consolas" panose="020B0609020204030204" pitchFamily="49" charset="0"/>
            </a:endParaRPr>
          </a:p>
        </p:txBody>
      </p:sp>
    </p:spTree>
    <p:extLst>
      <p:ext uri="{BB962C8B-B14F-4D97-AF65-F5344CB8AC3E}">
        <p14:creationId xmlns:p14="http://schemas.microsoft.com/office/powerpoint/2010/main" val="814862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D4D92-2247-4D7D-BEA9-987EF2058A66}"/>
              </a:ext>
            </a:extLst>
          </p:cNvPr>
          <p:cNvSpPr>
            <a:spLocks noGrp="1"/>
          </p:cNvSpPr>
          <p:nvPr>
            <p:ph type="title"/>
          </p:nvPr>
        </p:nvSpPr>
        <p:spPr/>
        <p:txBody>
          <a:bodyPr>
            <a:normAutofit/>
          </a:bodyPr>
          <a:lstStyle/>
          <a:p>
            <a:pPr algn="ctr"/>
            <a:r>
              <a:rPr lang="en-US" sz="6000" b="1" dirty="0"/>
              <a:t>Resources</a:t>
            </a:r>
            <a:endParaRPr lang="en-GB" sz="6000" b="1" dirty="0"/>
          </a:p>
        </p:txBody>
      </p:sp>
    </p:spTree>
    <p:extLst>
      <p:ext uri="{BB962C8B-B14F-4D97-AF65-F5344CB8AC3E}">
        <p14:creationId xmlns:p14="http://schemas.microsoft.com/office/powerpoint/2010/main" val="302760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909652E-1AAF-4856-963B-67E0659A49DE}"/>
              </a:ext>
            </a:extLst>
          </p:cNvPr>
          <p:cNvSpPr/>
          <p:nvPr/>
        </p:nvSpPr>
        <p:spPr>
          <a:xfrm rot="16200000">
            <a:off x="-609601" y="1837255"/>
            <a:ext cx="6105525" cy="3170099"/>
          </a:xfrm>
          <a:prstGeom prst="rect">
            <a:avLst/>
          </a:prstGeom>
        </p:spPr>
        <p:txBody>
          <a:bodyPr wrap="square">
            <a:spAutoFit/>
          </a:bodyPr>
          <a:lstStyle/>
          <a:p>
            <a:pPr marL="514350" indent="-514350">
              <a:buAutoNum type="arabicPeriod"/>
            </a:pPr>
            <a:r>
              <a:rPr lang="en-US" sz="2000" dirty="0">
                <a:latin typeface="Comic Sans MS" panose="030F0702030302020204" pitchFamily="66" charset="0"/>
              </a:rPr>
              <a:t>Humans use many of the Earth’s resources, can you give four examples of how these resources are used?</a:t>
            </a:r>
          </a:p>
          <a:p>
            <a:pPr marL="514350" indent="-514350">
              <a:buAutoNum type="arabicPeriod"/>
            </a:pPr>
            <a:r>
              <a:rPr lang="en-GB" sz="2000" dirty="0">
                <a:latin typeface="Comic Sans MS" panose="030F0702030302020204" pitchFamily="66" charset="0"/>
              </a:rPr>
              <a:t>Can you give two examples by which agricultural has helped us to use the Earth’s natural resources more sustainable?</a:t>
            </a:r>
          </a:p>
          <a:p>
            <a:pPr marL="514350" indent="-514350">
              <a:buAutoNum type="arabicPeriod"/>
            </a:pPr>
            <a:r>
              <a:rPr lang="en-GB" sz="2000" dirty="0">
                <a:latin typeface="Comic Sans MS" panose="030F0702030302020204" pitchFamily="66" charset="0"/>
              </a:rPr>
              <a:t>Define the term ‘synthetic’</a:t>
            </a:r>
          </a:p>
          <a:p>
            <a:pPr marL="514350" indent="-514350">
              <a:buAutoNum type="arabicPeriod"/>
            </a:pPr>
            <a:r>
              <a:rPr lang="en-GB" sz="2000" dirty="0">
                <a:latin typeface="Comic Sans MS" panose="030F0702030302020204" pitchFamily="66" charset="0"/>
              </a:rPr>
              <a:t>Give two examples of a finite resource.</a:t>
            </a:r>
          </a:p>
          <a:p>
            <a:pPr marL="514350" indent="-514350">
              <a:buAutoNum type="arabicPeriod"/>
            </a:pPr>
            <a:r>
              <a:rPr lang="en-GB" sz="2000" dirty="0">
                <a:latin typeface="Comic Sans MS" panose="030F0702030302020204" pitchFamily="66" charset="0"/>
              </a:rPr>
              <a:t>Give one example of a renewable resource.</a:t>
            </a:r>
          </a:p>
          <a:p>
            <a:pPr marL="514350" indent="-514350">
              <a:buAutoNum type="arabicPeriod"/>
            </a:pPr>
            <a:r>
              <a:rPr lang="en-GB" sz="2000" dirty="0">
                <a:latin typeface="Comic Sans MS" panose="030F0702030302020204" pitchFamily="66" charset="0"/>
              </a:rPr>
              <a:t>What does the term ‘sustainable’ mean?</a:t>
            </a:r>
          </a:p>
        </p:txBody>
      </p:sp>
      <p:sp>
        <p:nvSpPr>
          <p:cNvPr id="5" name="Rectangle 4">
            <a:extLst>
              <a:ext uri="{FF2B5EF4-FFF2-40B4-BE49-F238E27FC236}">
                <a16:creationId xmlns:a16="http://schemas.microsoft.com/office/drawing/2014/main" xmlns="" id="{D27A334A-11FE-45A9-B4D6-2FA07CDB8B46}"/>
              </a:ext>
            </a:extLst>
          </p:cNvPr>
          <p:cNvSpPr/>
          <p:nvPr/>
        </p:nvSpPr>
        <p:spPr>
          <a:xfrm rot="16200000">
            <a:off x="3724274" y="1808680"/>
            <a:ext cx="6105525" cy="3170099"/>
          </a:xfrm>
          <a:prstGeom prst="rect">
            <a:avLst/>
          </a:prstGeom>
        </p:spPr>
        <p:txBody>
          <a:bodyPr wrap="square">
            <a:spAutoFit/>
          </a:bodyPr>
          <a:lstStyle/>
          <a:p>
            <a:pPr marL="514350" indent="-514350">
              <a:buAutoNum type="arabicPeriod"/>
            </a:pPr>
            <a:r>
              <a:rPr lang="en-US" sz="2000" dirty="0">
                <a:latin typeface="Comic Sans MS" panose="030F0702030302020204" pitchFamily="66" charset="0"/>
              </a:rPr>
              <a:t>Humans use many of the Earth’s resources, can you give four examples of how these resources are used?</a:t>
            </a:r>
          </a:p>
          <a:p>
            <a:pPr marL="514350" indent="-514350">
              <a:buAutoNum type="arabicPeriod"/>
            </a:pPr>
            <a:r>
              <a:rPr lang="en-GB" sz="2000" dirty="0">
                <a:latin typeface="Comic Sans MS" panose="030F0702030302020204" pitchFamily="66" charset="0"/>
              </a:rPr>
              <a:t>Can you give two examples by which agricultural has helped us to use the Earth’s natural resources more sustainable?</a:t>
            </a:r>
          </a:p>
          <a:p>
            <a:pPr marL="514350" indent="-514350">
              <a:buAutoNum type="arabicPeriod"/>
            </a:pPr>
            <a:r>
              <a:rPr lang="en-GB" sz="2000" dirty="0">
                <a:latin typeface="Comic Sans MS" panose="030F0702030302020204" pitchFamily="66" charset="0"/>
              </a:rPr>
              <a:t>Define the term ‘synthetic’</a:t>
            </a:r>
          </a:p>
          <a:p>
            <a:pPr marL="514350" indent="-514350">
              <a:buAutoNum type="arabicPeriod"/>
            </a:pPr>
            <a:r>
              <a:rPr lang="en-GB" sz="2000" dirty="0">
                <a:latin typeface="Comic Sans MS" panose="030F0702030302020204" pitchFamily="66" charset="0"/>
              </a:rPr>
              <a:t>Give two examples of a finite resource.</a:t>
            </a:r>
          </a:p>
          <a:p>
            <a:pPr marL="514350" indent="-514350">
              <a:buAutoNum type="arabicPeriod"/>
            </a:pPr>
            <a:r>
              <a:rPr lang="en-GB" sz="2000" dirty="0">
                <a:latin typeface="Comic Sans MS" panose="030F0702030302020204" pitchFamily="66" charset="0"/>
              </a:rPr>
              <a:t>Give one example of a renewable resource.</a:t>
            </a:r>
          </a:p>
          <a:p>
            <a:pPr marL="514350" indent="-514350">
              <a:buAutoNum type="arabicPeriod"/>
            </a:pPr>
            <a:r>
              <a:rPr lang="en-GB" sz="2000" dirty="0">
                <a:latin typeface="Comic Sans MS" panose="030F0702030302020204" pitchFamily="66" charset="0"/>
              </a:rPr>
              <a:t>What does the term ‘sustainable’ mean?</a:t>
            </a:r>
          </a:p>
        </p:txBody>
      </p:sp>
    </p:spTree>
    <p:extLst>
      <p:ext uri="{BB962C8B-B14F-4D97-AF65-F5344CB8AC3E}">
        <p14:creationId xmlns:p14="http://schemas.microsoft.com/office/powerpoint/2010/main" val="1257855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normAutofit/>
          </a:bodyPr>
          <a:lstStyle/>
          <a:p>
            <a:pPr marL="0" indent="0">
              <a:buNone/>
            </a:pPr>
            <a:r>
              <a:rPr lang="en-GB" sz="3600" u="sng" dirty="0">
                <a:solidFill>
                  <a:srgbClr val="002060"/>
                </a:solidFill>
                <a:effectLst>
                  <a:outerShdw blurRad="38100" dist="38100" dir="2700000" algn="tl">
                    <a:srgbClr val="000000">
                      <a:alpha val="43137"/>
                    </a:srgbClr>
                  </a:outerShdw>
                </a:effectLst>
                <a:latin typeface="Berlin Sans FB" panose="020E0602020502020306" pitchFamily="34" charset="0"/>
              </a:rPr>
              <a:t>Biodiesel</a:t>
            </a:r>
          </a:p>
          <a:p>
            <a:pPr marL="0" indent="0">
              <a:buNone/>
            </a:pPr>
            <a:endParaRPr lang="en-GB" sz="2400"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p:txBody>
      </p:sp>
      <p:sp>
        <p:nvSpPr>
          <p:cNvPr id="5" name="TextBox 4"/>
          <p:cNvSpPr txBox="1"/>
          <p:nvPr/>
        </p:nvSpPr>
        <p:spPr>
          <a:xfrm>
            <a:off x="266963" y="2134111"/>
            <a:ext cx="8496944" cy="1200329"/>
          </a:xfrm>
          <a:prstGeom prst="rect">
            <a:avLst/>
          </a:prstGeom>
          <a:noFill/>
        </p:spPr>
        <p:txBody>
          <a:bodyPr wrap="square" rtlCol="0">
            <a:spAutoFit/>
          </a:bodyPr>
          <a:lstStyle/>
          <a:p>
            <a:pPr marL="285750" indent="-285750">
              <a:buFont typeface="Arial" panose="020B0604020202020204" pitchFamily="34" charset="0"/>
              <a:buChar char="•"/>
            </a:pPr>
            <a:r>
              <a:rPr lang="en-GB" dirty="0"/>
              <a:t>Biodiesel is sulfur-free, when mixed with normal fuels they reduce the level of sulfur dioxide pollution.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Biodiesel is primarily made from plants, therefore it is a </a:t>
            </a:r>
            <a:r>
              <a:rPr lang="en-GB" u="sng" dirty="0"/>
              <a:t>renewable resource</a:t>
            </a:r>
            <a:r>
              <a:rPr lang="en-GB" dirty="0"/>
              <a:t>.  </a:t>
            </a:r>
          </a:p>
        </p:txBody>
      </p:sp>
      <p:sp>
        <p:nvSpPr>
          <p:cNvPr id="6" name="Text Box 3"/>
          <p:cNvSpPr txBox="1">
            <a:spLocks noChangeArrowheads="1"/>
          </p:cNvSpPr>
          <p:nvPr/>
        </p:nvSpPr>
        <p:spPr bwMode="auto">
          <a:xfrm>
            <a:off x="304800" y="3505200"/>
            <a:ext cx="8580437" cy="369332"/>
          </a:xfrm>
          <a:prstGeom prst="rect">
            <a:avLst/>
          </a:prstGeom>
          <a:noFill/>
          <a:ln w="9525">
            <a:noFill/>
            <a:miter lim="800000"/>
            <a:headEnd/>
            <a:tailEnd/>
          </a:ln>
          <a:effectLst/>
        </p:spPr>
        <p:txBody>
          <a:bodyPr>
            <a:spAutoFit/>
          </a:bodyPr>
          <a:lstStyle/>
          <a:p>
            <a:pPr marL="285750" indent="-285750" eaLnBrk="1" hangingPunct="1">
              <a:buClr>
                <a:srgbClr val="FF6600"/>
              </a:buClr>
              <a:buFont typeface="Arial" panose="020B0604020202020204" pitchFamily="34" charset="0"/>
              <a:buChar char="•"/>
            </a:pPr>
            <a:r>
              <a:rPr lang="en-GB" dirty="0"/>
              <a:t>The production of biodiesel requires energy from the burning of fossil fuels fossil fuels.  </a:t>
            </a:r>
          </a:p>
        </p:txBody>
      </p:sp>
      <p:sp>
        <p:nvSpPr>
          <p:cNvPr id="7" name="Text Box 4"/>
          <p:cNvSpPr txBox="1">
            <a:spLocks noChangeArrowheads="1"/>
          </p:cNvSpPr>
          <p:nvPr/>
        </p:nvSpPr>
        <p:spPr bwMode="auto">
          <a:xfrm>
            <a:off x="304800" y="4953000"/>
            <a:ext cx="8461095" cy="646331"/>
          </a:xfrm>
          <a:prstGeom prst="rect">
            <a:avLst/>
          </a:prstGeom>
          <a:noFill/>
          <a:ln w="9525">
            <a:noFill/>
            <a:miter lim="800000"/>
            <a:headEnd/>
            <a:tailEnd/>
          </a:ln>
          <a:effectLst/>
        </p:spPr>
        <p:txBody>
          <a:bodyPr wrap="square">
            <a:spAutoFit/>
          </a:bodyPr>
          <a:lstStyle/>
          <a:p>
            <a:pPr marL="285750" indent="-285750" eaLnBrk="1" hangingPunct="1">
              <a:buClr>
                <a:srgbClr val="FF6600"/>
              </a:buClr>
              <a:buFont typeface="Arial" panose="020B0604020202020204" pitchFamily="34" charset="0"/>
              <a:buChar char="•"/>
            </a:pPr>
            <a:r>
              <a:rPr lang="en-GB" dirty="0"/>
              <a:t>There are few UK producers of biofuels, and only small quantities of fuel are made. </a:t>
            </a:r>
            <a:r>
              <a:rPr lang="en-GB" dirty="0" err="1"/>
              <a:t>Biofuels</a:t>
            </a:r>
            <a:r>
              <a:rPr lang="en-GB" dirty="0"/>
              <a:t> therefore need to be imported, mainly from Brazil and South-East Asia.</a:t>
            </a:r>
            <a:endParaRPr lang="en-GB" dirty="0">
              <a:solidFill>
                <a:schemeClr val="tx1"/>
              </a:solidFill>
            </a:endParaRPr>
          </a:p>
        </p:txBody>
      </p:sp>
      <p:sp>
        <p:nvSpPr>
          <p:cNvPr id="8" name="Rectangle 6"/>
          <p:cNvSpPr>
            <a:spLocks noChangeArrowheads="1"/>
          </p:cNvSpPr>
          <p:nvPr/>
        </p:nvSpPr>
        <p:spPr bwMode="auto">
          <a:xfrm>
            <a:off x="304800" y="4114800"/>
            <a:ext cx="8382906" cy="646331"/>
          </a:xfrm>
          <a:prstGeom prst="rect">
            <a:avLst/>
          </a:prstGeom>
          <a:noFill/>
          <a:ln w="38100" algn="ctr">
            <a:noFill/>
            <a:miter lim="800000"/>
            <a:headEnd/>
            <a:tailEnd/>
          </a:ln>
          <a:effectLst/>
        </p:spPr>
        <p:txBody>
          <a:bodyPr wrap="square">
            <a:spAutoFit/>
          </a:bodyPr>
          <a:lstStyle/>
          <a:p>
            <a:pPr marL="285750" indent="-285750" eaLnBrk="1" hangingPunct="1">
              <a:buClr>
                <a:srgbClr val="FF6600"/>
              </a:buClr>
              <a:buFont typeface="Arial" panose="020B0604020202020204" pitchFamily="34" charset="0"/>
              <a:buChar char="•"/>
            </a:pPr>
            <a:r>
              <a:rPr lang="en-GB" dirty="0"/>
              <a:t>In order to make way for </a:t>
            </a:r>
            <a:r>
              <a:rPr lang="en-GB" dirty="0" err="1"/>
              <a:t>biofuel</a:t>
            </a:r>
            <a:r>
              <a:rPr lang="en-GB" dirty="0"/>
              <a:t> crops, huge areas of rainforest are being cleared which is leading to habitat destruction.</a:t>
            </a:r>
          </a:p>
        </p:txBody>
      </p:sp>
      <p:sp>
        <p:nvSpPr>
          <p:cNvPr id="11" name="TextBox 10"/>
          <p:cNvSpPr txBox="1"/>
          <p:nvPr/>
        </p:nvSpPr>
        <p:spPr>
          <a:xfrm>
            <a:off x="266963" y="1067311"/>
            <a:ext cx="8534400" cy="830997"/>
          </a:xfrm>
          <a:prstGeom prst="rect">
            <a:avLst/>
          </a:prstGeom>
          <a:noFill/>
        </p:spPr>
        <p:txBody>
          <a:bodyPr wrap="square" rtlCol="0">
            <a:spAutoFit/>
          </a:bodyPr>
          <a:lstStyle/>
          <a:p>
            <a:r>
              <a:rPr lang="en-GB" sz="2400" dirty="0"/>
              <a:t>Biodiesel is mainly made with vegetable oils.  Usually it is mixed with diesel before it is used in a vehicle’s engine.</a:t>
            </a:r>
          </a:p>
        </p:txBody>
      </p:sp>
      <p:pic>
        <p:nvPicPr>
          <p:cNvPr id="10242" name="Picture 2" descr="field, nature, plants"/>
          <p:cNvPicPr>
            <a:picLocks noChangeAspect="1" noChangeArrowheads="1"/>
          </p:cNvPicPr>
          <p:nvPr/>
        </p:nvPicPr>
        <p:blipFill>
          <a:blip r:embed="rId2" cstate="print"/>
          <a:srcRect/>
          <a:stretch>
            <a:fillRect/>
          </a:stretch>
        </p:blipFill>
        <p:spPr bwMode="auto">
          <a:xfrm>
            <a:off x="7391400" y="5715000"/>
            <a:ext cx="1486994" cy="991857"/>
          </a:xfrm>
          <a:prstGeom prst="rect">
            <a:avLst/>
          </a:prstGeom>
          <a:noFill/>
        </p:spPr>
      </p:pic>
      <p:pic>
        <p:nvPicPr>
          <p:cNvPr id="10244" name="Picture 4" descr="animal, beak, bird"/>
          <p:cNvPicPr>
            <a:picLocks noChangeAspect="1" noChangeArrowheads="1"/>
          </p:cNvPicPr>
          <p:nvPr/>
        </p:nvPicPr>
        <p:blipFill>
          <a:blip r:embed="rId3" cstate="print"/>
          <a:srcRect/>
          <a:stretch>
            <a:fillRect/>
          </a:stretch>
        </p:blipFill>
        <p:spPr bwMode="auto">
          <a:xfrm>
            <a:off x="7696200" y="152400"/>
            <a:ext cx="1295400" cy="858547"/>
          </a:xfrm>
          <a:prstGeom prst="rect">
            <a:avLst/>
          </a:prstGeom>
          <a:noFill/>
        </p:spPr>
      </p:pic>
    </p:spTree>
    <p:extLst>
      <p:ext uri="{BB962C8B-B14F-4D97-AF65-F5344CB8AC3E}">
        <p14:creationId xmlns:p14="http://schemas.microsoft.com/office/powerpoint/2010/main" val="3365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260648"/>
            <a:ext cx="8640960" cy="5225752"/>
          </a:xfrm>
        </p:spPr>
        <p:txBody>
          <a:bodyPr>
            <a:normAutofit/>
          </a:bodyPr>
          <a:lstStyle/>
          <a:p>
            <a:pPr marL="0" indent="0">
              <a:buNone/>
            </a:pPr>
            <a:r>
              <a:rPr lang="en-GB" sz="3600" u="sng" dirty="0">
                <a:solidFill>
                  <a:srgbClr val="002060"/>
                </a:solidFill>
                <a:effectLst>
                  <a:outerShdw blurRad="38100" dist="38100" dir="2700000" algn="tl">
                    <a:srgbClr val="000000">
                      <a:alpha val="43137"/>
                    </a:srgbClr>
                  </a:outerShdw>
                </a:effectLst>
                <a:latin typeface="Berlin Sans FB" panose="020E0602020502020306" pitchFamily="34" charset="0"/>
              </a:rPr>
              <a:t>Ethanol</a:t>
            </a:r>
          </a:p>
          <a:p>
            <a:pPr marL="0" indent="0">
              <a:buNone/>
            </a:pPr>
            <a:endParaRPr lang="en-GB" sz="2400"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pPr marL="0" indent="0">
              <a:buNone/>
            </a:pPr>
            <a:endParaRPr lang="en-GB" sz="1800" dirty="0">
              <a:solidFill>
                <a:srgbClr val="002060"/>
              </a:solidFill>
              <a:latin typeface="Berlin Sans FB" panose="020E0602020502020306" pitchFamily="34" charset="0"/>
            </a:endParaRPr>
          </a:p>
          <a:p>
            <a:r>
              <a:rPr lang="en-GB" sz="2000" dirty="0"/>
              <a:t>Ethanol is produced from plants, it is therefore a renewable resource as it can be regrown.  Ethanol is also sulfur-free so it’s use reduces the level of harmful sulfur pollutants in the atmosphere.</a:t>
            </a:r>
          </a:p>
          <a:p>
            <a:endParaRPr lang="en-GB" sz="1200" dirty="0"/>
          </a:p>
          <a:p>
            <a:r>
              <a:rPr lang="en-GB" sz="2000" dirty="0"/>
              <a:t>Huge areas on rainforest, particularly in the Amazonian rainforest, are being cleared to make way for sugarcane to be grown.  This is leading to the destruction of vital habitats, reducing biodiversity and also disrupting the lives of tribes living in these areas.</a:t>
            </a:r>
          </a:p>
        </p:txBody>
      </p:sp>
      <p:sp>
        <p:nvSpPr>
          <p:cNvPr id="9" name="TextBox 8"/>
          <p:cNvSpPr txBox="1"/>
          <p:nvPr/>
        </p:nvSpPr>
        <p:spPr>
          <a:xfrm>
            <a:off x="228600" y="1066800"/>
            <a:ext cx="8686800" cy="1323439"/>
          </a:xfrm>
          <a:prstGeom prst="rect">
            <a:avLst/>
          </a:prstGeom>
          <a:noFill/>
        </p:spPr>
        <p:txBody>
          <a:bodyPr wrap="square" rtlCol="0">
            <a:spAutoFit/>
          </a:bodyPr>
          <a:lstStyle/>
          <a:p>
            <a:r>
              <a:rPr lang="en-GB" sz="2000" dirty="0"/>
              <a:t>The production of ethanol is commonplace in countries which grow sugarcane, for example Brazil.  Ethanol is produced by a process called fermentation. The ethanol is then mixed with petrol, when burnt this combination produces less carbon monoxide than petrol alone.</a:t>
            </a:r>
          </a:p>
        </p:txBody>
      </p:sp>
      <p:pic>
        <p:nvPicPr>
          <p:cNvPr id="9218" name="Picture 2" descr="Farm Hut, Highway, Road, Forests, Teak, Sugarcane"/>
          <p:cNvPicPr>
            <a:picLocks noChangeAspect="1" noChangeArrowheads="1"/>
          </p:cNvPicPr>
          <p:nvPr/>
        </p:nvPicPr>
        <p:blipFill>
          <a:blip r:embed="rId2" cstate="print"/>
          <a:srcRect/>
          <a:stretch>
            <a:fillRect/>
          </a:stretch>
        </p:blipFill>
        <p:spPr bwMode="auto">
          <a:xfrm>
            <a:off x="6858000" y="5162550"/>
            <a:ext cx="1955800" cy="1466850"/>
          </a:xfrm>
          <a:prstGeom prst="rect">
            <a:avLst/>
          </a:prstGeom>
          <a:noFill/>
        </p:spPr>
      </p:pic>
      <p:pic>
        <p:nvPicPr>
          <p:cNvPr id="9220" name="Picture 4" descr="Monkey, Rainforest, Amazon, Jungle, Wildlife, Wild"/>
          <p:cNvPicPr>
            <a:picLocks noChangeAspect="1" noChangeArrowheads="1"/>
          </p:cNvPicPr>
          <p:nvPr/>
        </p:nvPicPr>
        <p:blipFill>
          <a:blip r:embed="rId3" cstate="print"/>
          <a:srcRect/>
          <a:stretch>
            <a:fillRect/>
          </a:stretch>
        </p:blipFill>
        <p:spPr bwMode="auto">
          <a:xfrm>
            <a:off x="4114800" y="5105400"/>
            <a:ext cx="2031999" cy="1524000"/>
          </a:xfrm>
          <a:prstGeom prst="rect">
            <a:avLst/>
          </a:prstGeom>
          <a:noFill/>
        </p:spPr>
      </p:pic>
      <p:pic>
        <p:nvPicPr>
          <p:cNvPr id="9222" name="Picture 6" descr="Selective Focus Photography of Man Holding Stick Wearing Headband"/>
          <p:cNvPicPr>
            <a:picLocks noChangeAspect="1" noChangeArrowheads="1"/>
          </p:cNvPicPr>
          <p:nvPr/>
        </p:nvPicPr>
        <p:blipFill>
          <a:blip r:embed="rId4" cstate="print"/>
          <a:srcRect/>
          <a:stretch>
            <a:fillRect/>
          </a:stretch>
        </p:blipFill>
        <p:spPr bwMode="auto">
          <a:xfrm>
            <a:off x="838200" y="5257800"/>
            <a:ext cx="1981200" cy="1317287"/>
          </a:xfrm>
          <a:prstGeom prst="rect">
            <a:avLst/>
          </a:prstGeom>
          <a:noFill/>
        </p:spPr>
      </p:pic>
    </p:spTree>
    <p:extLst>
      <p:ext uri="{BB962C8B-B14F-4D97-AF65-F5344CB8AC3E}">
        <p14:creationId xmlns:p14="http://schemas.microsoft.com/office/powerpoint/2010/main" val="25217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260648"/>
            <a:ext cx="8740080" cy="6292552"/>
          </a:xfrm>
        </p:spPr>
        <p:txBody>
          <a:bodyPr>
            <a:normAutofit/>
          </a:bodyPr>
          <a:lstStyle/>
          <a:p>
            <a:pPr marL="0" indent="0">
              <a:buNone/>
            </a:pPr>
            <a:r>
              <a:rPr lang="en-GB" sz="3600" u="sng" dirty="0">
                <a:solidFill>
                  <a:srgbClr val="002060"/>
                </a:solidFill>
                <a:effectLst>
                  <a:outerShdw blurRad="38100" dist="38100" dir="2700000" algn="tl">
                    <a:srgbClr val="000000">
                      <a:alpha val="43137"/>
                    </a:srgbClr>
                  </a:outerShdw>
                </a:effectLst>
                <a:latin typeface="Berlin Sans FB" panose="020E0602020502020306" pitchFamily="34" charset="0"/>
              </a:rPr>
              <a:t>Hydrogen</a:t>
            </a:r>
            <a:endParaRPr lang="en-GB" sz="2400"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pPr marL="0" indent="0">
              <a:buNone/>
            </a:pPr>
            <a:endParaRPr lang="en-GB" sz="2400" dirty="0">
              <a:solidFill>
                <a:srgbClr val="002060"/>
              </a:solidFill>
              <a:latin typeface="Berlin Sans FB" panose="020E0602020502020306" pitchFamily="34" charset="0"/>
            </a:endParaRPr>
          </a:p>
          <a:p>
            <a:endParaRPr lang="en-GB" sz="2000" dirty="0"/>
          </a:p>
          <a:p>
            <a:r>
              <a:rPr lang="en-GB" sz="2000" dirty="0"/>
              <a:t>Hydrogen can be very explosive.</a:t>
            </a:r>
          </a:p>
          <a:p>
            <a:endParaRPr lang="en-GB" sz="1600" dirty="0"/>
          </a:p>
          <a:p>
            <a:r>
              <a:rPr lang="en-GB" sz="2000" dirty="0"/>
              <a:t>Hydrogen is difficult to store, it needs to be kept cool and compressed to be stored as a gas </a:t>
            </a:r>
          </a:p>
          <a:p>
            <a:endParaRPr lang="en-GB" sz="1400" dirty="0"/>
          </a:p>
          <a:p>
            <a:r>
              <a:rPr lang="en-GB" sz="2000" dirty="0"/>
              <a:t>Only a small amount of hydrogen is needed to release a huge amount of energy</a:t>
            </a:r>
          </a:p>
          <a:p>
            <a:endParaRPr lang="en-GB" sz="2000" dirty="0"/>
          </a:p>
          <a:p>
            <a:r>
              <a:rPr lang="en-GB" sz="2000" dirty="0"/>
              <a:t>Hydrogen reacts with oxygen when burnt to release water vapour only – no harmful gases</a:t>
            </a:r>
          </a:p>
        </p:txBody>
      </p:sp>
      <p:sp>
        <p:nvSpPr>
          <p:cNvPr id="7" name="TextBox 6"/>
          <p:cNvSpPr txBox="1"/>
          <p:nvPr/>
        </p:nvSpPr>
        <p:spPr>
          <a:xfrm>
            <a:off x="228600" y="1143000"/>
            <a:ext cx="8763000" cy="1631216"/>
          </a:xfrm>
          <a:prstGeom prst="rect">
            <a:avLst/>
          </a:prstGeom>
          <a:noFill/>
        </p:spPr>
        <p:txBody>
          <a:bodyPr wrap="square" rtlCol="0">
            <a:spAutoFit/>
          </a:bodyPr>
          <a:lstStyle/>
          <a:p>
            <a:r>
              <a:rPr lang="en-GB" sz="2000" dirty="0"/>
              <a:t>Hydrogen, when burnt with pure oxygen, is a zero-emission fuel which can release huge amounts of energy.  It is also ideal as it renewable. The only downside is that it cannot be used in normal engines. One way the energy from this reaction is currently being harnessed is in hydrogen fuel cells, which generate electricity to power electric vehicles.</a:t>
            </a:r>
          </a:p>
        </p:txBody>
      </p:sp>
      <p:pic>
        <p:nvPicPr>
          <p:cNvPr id="8194" name="Picture 2" descr="Red Bus on Road Near Big Ben in London"/>
          <p:cNvPicPr>
            <a:picLocks noChangeAspect="1" noChangeArrowheads="1"/>
          </p:cNvPicPr>
          <p:nvPr/>
        </p:nvPicPr>
        <p:blipFill>
          <a:blip r:embed="rId2" cstate="print"/>
          <a:srcRect/>
          <a:stretch>
            <a:fillRect/>
          </a:stretch>
        </p:blipFill>
        <p:spPr bwMode="auto">
          <a:xfrm>
            <a:off x="7924800" y="5848350"/>
            <a:ext cx="1009650" cy="1009650"/>
          </a:xfrm>
          <a:prstGeom prst="rect">
            <a:avLst/>
          </a:prstGeom>
          <a:noFill/>
        </p:spPr>
      </p:pic>
    </p:spTree>
    <p:extLst>
      <p:ext uri="{BB962C8B-B14F-4D97-AF65-F5344CB8AC3E}">
        <p14:creationId xmlns:p14="http://schemas.microsoft.com/office/powerpoint/2010/main" val="678272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8586FE8-4709-4230-A488-EA5FE5A2D0ED}"/>
              </a:ext>
            </a:extLst>
          </p:cNvPr>
          <p:cNvSpPr/>
          <p:nvPr/>
        </p:nvSpPr>
        <p:spPr>
          <a:xfrm>
            <a:off x="180975" y="200025"/>
            <a:ext cx="8791575" cy="2076450"/>
          </a:xfrm>
          <a:prstGeom prst="roundRect">
            <a:avLst/>
          </a:prstGeom>
          <a:solidFill>
            <a:srgbClr val="D6FAF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98D351A6-2016-4988-8456-A3BC16E11E2D}"/>
              </a:ext>
            </a:extLst>
          </p:cNvPr>
          <p:cNvSpPr txBox="1"/>
          <p:nvPr/>
        </p:nvSpPr>
        <p:spPr>
          <a:xfrm>
            <a:off x="228599" y="352425"/>
            <a:ext cx="8620125" cy="1754326"/>
          </a:xfrm>
          <a:prstGeom prst="rect">
            <a:avLst/>
          </a:prstGeom>
          <a:noFill/>
        </p:spPr>
        <p:txBody>
          <a:bodyPr wrap="square" rtlCol="0">
            <a:spAutoFit/>
          </a:bodyPr>
          <a:lstStyle/>
          <a:p>
            <a:pPr algn="ctr"/>
            <a:r>
              <a:rPr lang="en-US" sz="3600" dirty="0">
                <a:solidFill>
                  <a:srgbClr val="0070C0"/>
                </a:solidFill>
                <a:latin typeface="Comic Sans MS" panose="030F0702030302020204" pitchFamily="66" charset="0"/>
              </a:rPr>
              <a:t>Think &gt; Pair &gt; Share: </a:t>
            </a:r>
            <a:r>
              <a:rPr lang="en-US" sz="3600" dirty="0">
                <a:latin typeface="Comic Sans MS" panose="030F0702030302020204" pitchFamily="66" charset="0"/>
              </a:rPr>
              <a:t>What is the definition for the terms ‘finite’ and ‘renewable’  </a:t>
            </a:r>
            <a:endParaRPr lang="en-GB" sz="3600" dirty="0">
              <a:latin typeface="Comic Sans MS" panose="030F0702030302020204" pitchFamily="66" charset="0"/>
            </a:endParaRPr>
          </a:p>
        </p:txBody>
      </p:sp>
      <p:sp>
        <p:nvSpPr>
          <p:cNvPr id="6" name="TextBox 5">
            <a:extLst>
              <a:ext uri="{FF2B5EF4-FFF2-40B4-BE49-F238E27FC236}">
                <a16:creationId xmlns:a16="http://schemas.microsoft.com/office/drawing/2014/main" xmlns="" id="{D3A26F0D-6F27-4EB0-BCD0-F953EC557614}"/>
              </a:ext>
            </a:extLst>
          </p:cNvPr>
          <p:cNvSpPr txBox="1"/>
          <p:nvPr/>
        </p:nvSpPr>
        <p:spPr>
          <a:xfrm>
            <a:off x="295276" y="2466975"/>
            <a:ext cx="6362699" cy="4216539"/>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Finite resources </a:t>
            </a:r>
            <a:r>
              <a:rPr lang="en-US" sz="2800" dirty="0">
                <a:latin typeface="Comic Sans MS" panose="030F0702030302020204" pitchFamily="66" charset="0"/>
              </a:rPr>
              <a:t>are those that are being used up at a faster rate than they can be replaced. So, if we carry on using these resources at current rates then finite resources will run out.</a:t>
            </a:r>
          </a:p>
          <a:p>
            <a:endParaRPr lang="en-US" sz="1200" dirty="0">
              <a:solidFill>
                <a:srgbClr val="0070C0"/>
              </a:solidFill>
              <a:latin typeface="Comic Sans MS" panose="030F0702030302020204" pitchFamily="66" charset="0"/>
            </a:endParaRPr>
          </a:p>
          <a:p>
            <a:r>
              <a:rPr lang="en-US" sz="2800" dirty="0">
                <a:solidFill>
                  <a:srgbClr val="0070C0"/>
                </a:solidFill>
                <a:latin typeface="Comic Sans MS" panose="030F0702030302020204" pitchFamily="66" charset="0"/>
              </a:rPr>
              <a:t>Renewable resources </a:t>
            </a:r>
            <a:r>
              <a:rPr lang="en-US" sz="2800" dirty="0">
                <a:latin typeface="Comic Sans MS" panose="030F0702030302020204" pitchFamily="66" charset="0"/>
              </a:rPr>
              <a:t>are those that can be replaced at the same rate they are being used up.</a:t>
            </a:r>
            <a:endParaRPr lang="en-GB" sz="2800" dirty="0">
              <a:latin typeface="Comic Sans MS" panose="030F0702030302020204" pitchFamily="66" charset="0"/>
            </a:endParaRPr>
          </a:p>
        </p:txBody>
      </p:sp>
      <p:pic>
        <p:nvPicPr>
          <p:cNvPr id="2052" name="Picture 4" descr="Sugarcane, Harvest, Bullock Cart, Men At Work">
            <a:extLst>
              <a:ext uri="{FF2B5EF4-FFF2-40B4-BE49-F238E27FC236}">
                <a16:creationId xmlns:a16="http://schemas.microsoft.com/office/drawing/2014/main" xmlns="" id="{F15F6D40-3F75-40B6-9D50-EDCBFC09E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824" y="5181600"/>
            <a:ext cx="225742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xcavators, Bucket Wheel Excavators, Open Pit Mining">
            <a:extLst>
              <a:ext uri="{FF2B5EF4-FFF2-40B4-BE49-F238E27FC236}">
                <a16:creationId xmlns:a16="http://schemas.microsoft.com/office/drawing/2014/main" xmlns="" id="{3F487783-D9B4-4D72-8808-98E4266A3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93" r="12916"/>
          <a:stretch/>
        </p:blipFill>
        <p:spPr bwMode="auto">
          <a:xfrm>
            <a:off x="6705600" y="2828924"/>
            <a:ext cx="2203689"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80055" y="1405943"/>
            <a:ext cx="6634574" cy="404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01434" y="1405942"/>
            <a:ext cx="6634574" cy="404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9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2DFFEEE-AF33-44A9-A823-63C8A52D5B8E}"/>
              </a:ext>
            </a:extLst>
          </p:cNvPr>
          <p:cNvSpPr/>
          <p:nvPr/>
        </p:nvSpPr>
        <p:spPr>
          <a:xfrm>
            <a:off x="3886200" y="867460"/>
            <a:ext cx="5181600" cy="369332"/>
          </a:xfrm>
          <a:prstGeom prst="rect">
            <a:avLst/>
          </a:prstGeom>
        </p:spPr>
        <p:txBody>
          <a:bodyPr wrap="square">
            <a:spAutoFit/>
          </a:bodyPr>
          <a:lstStyle/>
          <a:p>
            <a:r>
              <a:rPr lang="en-GB" dirty="0">
                <a:hlinkClick r:id="rId2"/>
              </a:rPr>
              <a:t>https://www.youtube.com/watch?v=1UQnUQR0tTo</a:t>
            </a:r>
            <a:endParaRPr lang="en-GB" dirty="0"/>
          </a:p>
        </p:txBody>
      </p:sp>
      <p:sp>
        <p:nvSpPr>
          <p:cNvPr id="5" name="TextBox 4">
            <a:extLst>
              <a:ext uri="{FF2B5EF4-FFF2-40B4-BE49-F238E27FC236}">
                <a16:creationId xmlns:a16="http://schemas.microsoft.com/office/drawing/2014/main" xmlns="" id="{5F3737BE-4A6A-4C2B-80F4-2790C405450D}"/>
              </a:ext>
            </a:extLst>
          </p:cNvPr>
          <p:cNvSpPr txBox="1"/>
          <p:nvPr/>
        </p:nvSpPr>
        <p:spPr>
          <a:xfrm>
            <a:off x="247649" y="247650"/>
            <a:ext cx="8810626" cy="5693866"/>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Task: </a:t>
            </a:r>
            <a:r>
              <a:rPr lang="en-US" sz="2800" dirty="0">
                <a:latin typeface="Comic Sans MS" panose="030F0702030302020204" pitchFamily="66" charset="0"/>
              </a:rPr>
              <a:t>Watch the video and answer the following questions:</a:t>
            </a:r>
          </a:p>
          <a:p>
            <a:endParaRPr lang="en-US" sz="2800" dirty="0">
              <a:latin typeface="Comic Sans MS" panose="030F0702030302020204" pitchFamily="66" charset="0"/>
            </a:endParaRPr>
          </a:p>
          <a:p>
            <a:pPr marL="514350" indent="-514350">
              <a:buAutoNum type="arabicPeriod"/>
            </a:pPr>
            <a:r>
              <a:rPr lang="en-US" sz="2800" dirty="0">
                <a:latin typeface="Comic Sans MS" panose="030F0702030302020204" pitchFamily="66" charset="0"/>
              </a:rPr>
              <a:t>Humans use many of the Earth’s resources, can you give four examples of how these resources are used?</a:t>
            </a:r>
          </a:p>
          <a:p>
            <a:pPr marL="514350" indent="-514350">
              <a:buAutoNum type="arabicPeriod"/>
            </a:pPr>
            <a:r>
              <a:rPr lang="en-GB" sz="2800" dirty="0">
                <a:latin typeface="Comic Sans MS" panose="030F0702030302020204" pitchFamily="66" charset="0"/>
              </a:rPr>
              <a:t>Can you give two examples by which agricultural has helped us to use the Earth’s natural resources more sustainable?</a:t>
            </a:r>
          </a:p>
          <a:p>
            <a:pPr marL="514350" indent="-514350">
              <a:buAutoNum type="arabicPeriod"/>
            </a:pPr>
            <a:r>
              <a:rPr lang="en-GB" sz="2800" dirty="0">
                <a:latin typeface="Comic Sans MS" panose="030F0702030302020204" pitchFamily="66" charset="0"/>
              </a:rPr>
              <a:t>Define the term ‘synthetic’</a:t>
            </a:r>
          </a:p>
          <a:p>
            <a:pPr marL="514350" indent="-514350">
              <a:buAutoNum type="arabicPeriod"/>
            </a:pPr>
            <a:r>
              <a:rPr lang="en-GB" sz="2800" dirty="0">
                <a:latin typeface="Comic Sans MS" panose="030F0702030302020204" pitchFamily="66" charset="0"/>
              </a:rPr>
              <a:t>Give two examples of a finite resource.</a:t>
            </a:r>
          </a:p>
          <a:p>
            <a:pPr marL="514350" indent="-514350">
              <a:buAutoNum type="arabicPeriod"/>
            </a:pPr>
            <a:r>
              <a:rPr lang="en-GB" sz="2800" dirty="0">
                <a:latin typeface="Comic Sans MS" panose="030F0702030302020204" pitchFamily="66" charset="0"/>
              </a:rPr>
              <a:t>Give one example of a renewable resource.</a:t>
            </a:r>
          </a:p>
          <a:p>
            <a:pPr marL="514350" indent="-514350">
              <a:buAutoNum type="arabicPeriod"/>
            </a:pPr>
            <a:r>
              <a:rPr lang="en-GB" sz="2800" dirty="0">
                <a:latin typeface="Comic Sans MS" panose="030F0702030302020204" pitchFamily="66" charset="0"/>
              </a:rPr>
              <a:t>What does the term ‘sustainable’ mean?</a:t>
            </a:r>
          </a:p>
        </p:txBody>
      </p:sp>
    </p:spTree>
    <p:extLst>
      <p:ext uri="{BB962C8B-B14F-4D97-AF65-F5344CB8AC3E}">
        <p14:creationId xmlns:p14="http://schemas.microsoft.com/office/powerpoint/2010/main" val="429103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ACA65A7-E92C-4D52-967D-C39EA4673956}"/>
              </a:ext>
            </a:extLst>
          </p:cNvPr>
          <p:cNvSpPr/>
          <p:nvPr/>
        </p:nvSpPr>
        <p:spPr>
          <a:xfrm>
            <a:off x="171450" y="247561"/>
            <a:ext cx="8591550" cy="1754326"/>
          </a:xfrm>
          <a:prstGeom prst="rect">
            <a:avLst/>
          </a:prstGeom>
        </p:spPr>
        <p:txBody>
          <a:bodyPr wrap="square">
            <a:spAutoFit/>
          </a:bodyPr>
          <a:lstStyle/>
          <a:p>
            <a:r>
              <a:rPr lang="en-US" sz="3600" dirty="0">
                <a:solidFill>
                  <a:srgbClr val="FF0000"/>
                </a:solidFill>
                <a:latin typeface="Comic Sans MS" panose="030F0702030302020204" pitchFamily="66" charset="0"/>
              </a:rPr>
              <a:t>Self-assessment:</a:t>
            </a:r>
          </a:p>
          <a:p>
            <a:pPr marL="514350" indent="-514350">
              <a:buAutoNum type="arabicPeriod"/>
            </a:pPr>
            <a:endParaRPr lang="en-US" sz="2400" dirty="0">
              <a:latin typeface="Comic Sans MS" panose="030F0702030302020204" pitchFamily="66" charset="0"/>
            </a:endParaRPr>
          </a:p>
          <a:p>
            <a:r>
              <a:rPr lang="en-US" sz="2400" dirty="0" smtClean="0">
                <a:latin typeface="Comic Sans MS" panose="030F0702030302020204" pitchFamily="66" charset="0"/>
              </a:rPr>
              <a:t>1. Humans </a:t>
            </a:r>
            <a:r>
              <a:rPr lang="en-US" sz="2400" dirty="0">
                <a:latin typeface="Comic Sans MS" panose="030F0702030302020204" pitchFamily="66" charset="0"/>
              </a:rPr>
              <a:t>use the Earth’s resources for warmth, shelter, food and transport</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pic>
        <p:nvPicPr>
          <p:cNvPr id="3074" name="Picture 2" descr="Mark, Check, Tick, Red, Correct, Symbol, Choice, Yes">
            <a:extLst>
              <a:ext uri="{FF2B5EF4-FFF2-40B4-BE49-F238E27FC236}">
                <a16:creationId xmlns:a16="http://schemas.microsoft.com/office/drawing/2014/main" xmlns="" id="{41ECF071-1A6E-4299-B3D2-B2FF5F1437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0128" y="4645882"/>
            <a:ext cx="1338262" cy="1394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365" y="2111188"/>
            <a:ext cx="8601636" cy="1200329"/>
          </a:xfrm>
          <a:prstGeom prst="rect">
            <a:avLst/>
          </a:prstGeom>
          <a:noFill/>
        </p:spPr>
        <p:txBody>
          <a:bodyPr wrap="square" rtlCol="0">
            <a:spAutoFit/>
          </a:bodyPr>
          <a:lstStyle/>
          <a:p>
            <a:r>
              <a:rPr lang="en-US" sz="2400" dirty="0" smtClean="0">
                <a:latin typeface="Comic Sans MS" panose="030F0702030302020204" pitchFamily="66" charset="0"/>
              </a:rPr>
              <a:t>2. Cotton</a:t>
            </a:r>
            <a:r>
              <a:rPr lang="en-US" sz="2400" dirty="0">
                <a:latin typeface="Comic Sans MS" panose="030F0702030302020204" pitchFamily="66" charset="0"/>
              </a:rPr>
              <a:t>, which is produced by a plant, is grown in sufficient quantities to meet the demands of the world. In addition, trees are grown for timber and fuel</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
        <p:nvSpPr>
          <p:cNvPr id="3" name="TextBox 2"/>
          <p:cNvSpPr txBox="1"/>
          <p:nvPr/>
        </p:nvSpPr>
        <p:spPr>
          <a:xfrm>
            <a:off x="171450" y="3326902"/>
            <a:ext cx="8591550" cy="738664"/>
          </a:xfrm>
          <a:prstGeom prst="rect">
            <a:avLst/>
          </a:prstGeom>
          <a:noFill/>
        </p:spPr>
        <p:txBody>
          <a:bodyPr wrap="square" rtlCol="0">
            <a:spAutoFit/>
          </a:bodyPr>
          <a:lstStyle/>
          <a:p>
            <a:r>
              <a:rPr lang="en-US" sz="2400" dirty="0" smtClean="0">
                <a:latin typeface="Comic Sans MS" panose="030F0702030302020204" pitchFamily="66" charset="0"/>
              </a:rPr>
              <a:t>3. Synthetic </a:t>
            </a:r>
            <a:r>
              <a:rPr lang="en-US" sz="2400" dirty="0">
                <a:latin typeface="Comic Sans MS" panose="030F0702030302020204" pitchFamily="66" charset="0"/>
              </a:rPr>
              <a:t>means that it is a man-made material</a:t>
            </a:r>
            <a:r>
              <a:rPr lang="en-US" sz="2400" dirty="0" smtClean="0">
                <a:latin typeface="Comic Sans MS" panose="030F0702030302020204" pitchFamily="66" charset="0"/>
              </a:rPr>
              <a:t>.</a:t>
            </a:r>
            <a:endParaRPr lang="en-GB" sz="2400" dirty="0"/>
          </a:p>
          <a:p>
            <a:endParaRPr lang="en-GB" dirty="0"/>
          </a:p>
        </p:txBody>
      </p:sp>
      <p:sp>
        <p:nvSpPr>
          <p:cNvPr id="5" name="TextBox 4"/>
          <p:cNvSpPr txBox="1"/>
          <p:nvPr/>
        </p:nvSpPr>
        <p:spPr>
          <a:xfrm>
            <a:off x="171450" y="3680849"/>
            <a:ext cx="8475009" cy="1384995"/>
          </a:xfrm>
          <a:prstGeom prst="rect">
            <a:avLst/>
          </a:prstGeom>
          <a:noFill/>
        </p:spPr>
        <p:txBody>
          <a:bodyPr wrap="square" rtlCol="0">
            <a:spAutoFit/>
          </a:bodyPr>
          <a:lstStyle/>
          <a:p>
            <a:pPr marL="514350" indent="-514350">
              <a:buAutoNum type="arabicPeriod"/>
            </a:pPr>
            <a:endParaRPr lang="en-US" dirty="0">
              <a:latin typeface="Comic Sans MS" panose="030F0702030302020204" pitchFamily="66" charset="0"/>
            </a:endParaRPr>
          </a:p>
          <a:p>
            <a:r>
              <a:rPr lang="en-US" sz="2400" dirty="0" smtClean="0">
                <a:latin typeface="Comic Sans MS" panose="030F0702030302020204" pitchFamily="66" charset="0"/>
              </a:rPr>
              <a:t>4. Two </a:t>
            </a:r>
            <a:r>
              <a:rPr lang="en-US" sz="2400" dirty="0">
                <a:latin typeface="Comic Sans MS" panose="030F0702030302020204" pitchFamily="66" charset="0"/>
              </a:rPr>
              <a:t>examples of finite resources are fossil fuels and metals.</a:t>
            </a:r>
          </a:p>
          <a:p>
            <a:endParaRPr lang="en-GB" dirty="0"/>
          </a:p>
        </p:txBody>
      </p:sp>
      <p:sp>
        <p:nvSpPr>
          <p:cNvPr id="6" name="TextBox 5"/>
          <p:cNvSpPr txBox="1"/>
          <p:nvPr/>
        </p:nvSpPr>
        <p:spPr>
          <a:xfrm>
            <a:off x="171450" y="5065844"/>
            <a:ext cx="8475009" cy="738664"/>
          </a:xfrm>
          <a:prstGeom prst="rect">
            <a:avLst/>
          </a:prstGeom>
          <a:noFill/>
        </p:spPr>
        <p:txBody>
          <a:bodyPr wrap="square" rtlCol="0">
            <a:spAutoFit/>
          </a:bodyPr>
          <a:lstStyle/>
          <a:p>
            <a:r>
              <a:rPr lang="en-US" sz="2400" dirty="0" smtClean="0">
                <a:latin typeface="Comic Sans MS" panose="030F0702030302020204" pitchFamily="66" charset="0"/>
              </a:rPr>
              <a:t>5. One </a:t>
            </a:r>
            <a:r>
              <a:rPr lang="en-US" sz="2400" dirty="0">
                <a:latin typeface="Comic Sans MS" panose="030F0702030302020204" pitchFamily="66" charset="0"/>
              </a:rPr>
              <a:t>example of a renewable resource is wood.</a:t>
            </a:r>
          </a:p>
          <a:p>
            <a:endParaRPr lang="en-GB" dirty="0"/>
          </a:p>
        </p:txBody>
      </p:sp>
      <p:sp>
        <p:nvSpPr>
          <p:cNvPr id="7" name="TextBox 6"/>
          <p:cNvSpPr txBox="1"/>
          <p:nvPr/>
        </p:nvSpPr>
        <p:spPr>
          <a:xfrm>
            <a:off x="171450" y="5620345"/>
            <a:ext cx="7560609" cy="1477328"/>
          </a:xfrm>
          <a:prstGeom prst="rect">
            <a:avLst/>
          </a:prstGeom>
          <a:noFill/>
        </p:spPr>
        <p:txBody>
          <a:bodyPr wrap="square" rtlCol="0">
            <a:spAutoFit/>
          </a:bodyPr>
          <a:lstStyle/>
          <a:p>
            <a:r>
              <a:rPr lang="en-US" sz="2400" dirty="0" smtClean="0">
                <a:latin typeface="Comic Sans MS" panose="030F0702030302020204" pitchFamily="66" charset="0"/>
              </a:rPr>
              <a:t>6. Sustainability </a:t>
            </a:r>
            <a:r>
              <a:rPr lang="en-US" sz="2400" dirty="0">
                <a:latin typeface="Comic Sans MS" panose="030F0702030302020204" pitchFamily="66" charset="0"/>
              </a:rPr>
              <a:t>means that we meeting the needs of our generation without compromising the ability to meet the needs of future generations.</a:t>
            </a:r>
          </a:p>
          <a:p>
            <a:endParaRPr lang="en-GB" dirty="0"/>
          </a:p>
        </p:txBody>
      </p:sp>
    </p:spTree>
    <p:extLst>
      <p:ext uri="{BB962C8B-B14F-4D97-AF65-F5344CB8AC3E}">
        <p14:creationId xmlns:p14="http://schemas.microsoft.com/office/powerpoint/2010/main" val="72839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xmlns="" id="{5A17DEEF-3B93-408E-9287-26BECD5AC031}"/>
              </a:ext>
            </a:extLst>
          </p:cNvPr>
          <p:cNvSpPr/>
          <p:nvPr/>
        </p:nvSpPr>
        <p:spPr>
          <a:xfrm>
            <a:off x="276225" y="4781550"/>
            <a:ext cx="6324600" cy="1981200"/>
          </a:xfrm>
          <a:prstGeom prst="wedgeRoundRectCallout">
            <a:avLst>
              <a:gd name="adj1" fmla="val 67270"/>
              <a:gd name="adj2" fmla="val -108654"/>
              <a:gd name="adj3" fmla="val 16667"/>
            </a:avLst>
          </a:prstGeom>
          <a:solidFill>
            <a:srgbClr val="D6FAF7"/>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2BB23AFA-21C1-48EE-8F3C-F2E2CC2C7B4B}"/>
              </a:ext>
            </a:extLst>
          </p:cNvPr>
          <p:cNvSpPr txBox="1"/>
          <p:nvPr/>
        </p:nvSpPr>
        <p:spPr>
          <a:xfrm>
            <a:off x="85725" y="95250"/>
            <a:ext cx="4495800"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Finite resources</a:t>
            </a:r>
            <a:endParaRPr lang="en-GB" sz="40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xmlns="" id="{3E6FEBAB-7D0E-4A52-9308-DF97654E7CD8}"/>
              </a:ext>
            </a:extLst>
          </p:cNvPr>
          <p:cNvSpPr txBox="1"/>
          <p:nvPr/>
        </p:nvSpPr>
        <p:spPr>
          <a:xfrm>
            <a:off x="219075" y="923925"/>
            <a:ext cx="8705850" cy="4031873"/>
          </a:xfrm>
          <a:prstGeom prst="rect">
            <a:avLst/>
          </a:prstGeom>
          <a:noFill/>
        </p:spPr>
        <p:txBody>
          <a:bodyPr wrap="square" rtlCol="0">
            <a:spAutoFit/>
          </a:bodyPr>
          <a:lstStyle/>
          <a:p>
            <a:r>
              <a:rPr lang="en-US" sz="2000" dirty="0">
                <a:latin typeface="Comic Sans MS" panose="030F0702030302020204" pitchFamily="66" charset="0"/>
              </a:rPr>
              <a:t>The chemical industry uses natural resources as raw materials to make new products:</a:t>
            </a:r>
          </a:p>
          <a:p>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Crude oil is used to make polymers and petrochemicals </a:t>
            </a:r>
          </a:p>
          <a:p>
            <a:pPr marL="342900" indent="-342900">
              <a:buFont typeface="Arial" panose="020B0604020202020204" pitchFamily="34" charset="0"/>
              <a:buChar char="•"/>
            </a:pP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Crude oil is also used to produce fuels such as petrol, diesel and kerosene.</a:t>
            </a:r>
          </a:p>
          <a:p>
            <a:pPr marL="342900" indent="-342900">
              <a:buFont typeface="Arial" panose="020B0604020202020204" pitchFamily="34" charset="0"/>
              <a:buChar char="•"/>
            </a:pP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Metals ores are needed to extract metal</a:t>
            </a:r>
          </a:p>
          <a:p>
            <a:pPr marL="342900" indent="-342900">
              <a:buFont typeface="Arial" panose="020B0604020202020204" pitchFamily="34" charset="0"/>
              <a:buChar char="•"/>
            </a:pPr>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Limestone is used to make cement</a:t>
            </a:r>
          </a:p>
          <a:p>
            <a:endParaRPr lang="en-US" dirty="0"/>
          </a:p>
          <a:p>
            <a:endParaRPr lang="en-GB" dirty="0"/>
          </a:p>
        </p:txBody>
      </p:sp>
      <p:sp>
        <p:nvSpPr>
          <p:cNvPr id="6" name="TextBox 5">
            <a:extLst>
              <a:ext uri="{FF2B5EF4-FFF2-40B4-BE49-F238E27FC236}">
                <a16:creationId xmlns:a16="http://schemas.microsoft.com/office/drawing/2014/main" xmlns="" id="{51635471-DE99-44FD-8E0A-8BEBAC77BC1E}"/>
              </a:ext>
            </a:extLst>
          </p:cNvPr>
          <p:cNvSpPr txBox="1"/>
          <p:nvPr/>
        </p:nvSpPr>
        <p:spPr>
          <a:xfrm>
            <a:off x="381000" y="4837569"/>
            <a:ext cx="6105525" cy="1815882"/>
          </a:xfrm>
          <a:prstGeom prst="rect">
            <a:avLst/>
          </a:prstGeom>
          <a:noFill/>
        </p:spPr>
        <p:txBody>
          <a:bodyPr wrap="square" rtlCol="0">
            <a:spAutoFit/>
          </a:bodyPr>
          <a:lstStyle/>
          <a:p>
            <a:pPr algn="ctr"/>
            <a:r>
              <a:rPr lang="en-US" sz="2800" i="1" dirty="0"/>
              <a:t>How quickly these </a:t>
            </a:r>
            <a:r>
              <a:rPr lang="en-US" sz="2800" b="1" i="1" dirty="0">
                <a:solidFill>
                  <a:srgbClr val="0070C0"/>
                </a:solidFill>
              </a:rPr>
              <a:t>finite resources</a:t>
            </a:r>
            <a:r>
              <a:rPr lang="en-US" sz="2800" i="1" dirty="0">
                <a:solidFill>
                  <a:srgbClr val="0070C0"/>
                </a:solidFill>
              </a:rPr>
              <a:t> </a:t>
            </a:r>
            <a:r>
              <a:rPr lang="en-US" sz="2800" i="1" dirty="0"/>
              <a:t>may run out depends on several uncertain factors. In pairs, discuss what these factors might be.</a:t>
            </a:r>
            <a:endParaRPr lang="en-GB" sz="2800" i="1" dirty="0"/>
          </a:p>
        </p:txBody>
      </p:sp>
      <p:pic>
        <p:nvPicPr>
          <p:cNvPr id="4098" name="Picture 2" descr="Business, Cartoon, Comic, Comic Characters, Commerce">
            <a:extLst>
              <a:ext uri="{FF2B5EF4-FFF2-40B4-BE49-F238E27FC236}">
                <a16:creationId xmlns:a16="http://schemas.microsoft.com/office/drawing/2014/main" xmlns="" id="{615A4800-CE1E-4761-8CDE-4A7E4398B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1" y="2943224"/>
            <a:ext cx="1804988" cy="3609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neral Oil, Crude Oil, Gas Pump, Pumping Station">
            <a:extLst>
              <a:ext uri="{FF2B5EF4-FFF2-40B4-BE49-F238E27FC236}">
                <a16:creationId xmlns:a16="http://schemas.microsoft.com/office/drawing/2014/main" xmlns="" id="{DE4E9F16-1A3E-4DCB-8932-BE450AF54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956" y="1400175"/>
            <a:ext cx="825737" cy="98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9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xmlns="" id="{00478358-A4A2-4201-86F7-31278DDEA8F7}"/>
              </a:ext>
            </a:extLst>
          </p:cNvPr>
          <p:cNvCxnSpPr>
            <a:cxnSpLocks/>
          </p:cNvCxnSpPr>
          <p:nvPr/>
        </p:nvCxnSpPr>
        <p:spPr>
          <a:xfrm flipH="1" flipV="1">
            <a:off x="2362200" y="1762125"/>
            <a:ext cx="419100" cy="542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521C2076-F944-414C-B8EA-35E57178AC0F}"/>
              </a:ext>
            </a:extLst>
          </p:cNvPr>
          <p:cNvCxnSpPr>
            <a:cxnSpLocks/>
          </p:cNvCxnSpPr>
          <p:nvPr/>
        </p:nvCxnSpPr>
        <p:spPr>
          <a:xfrm flipH="1">
            <a:off x="2343150" y="3886200"/>
            <a:ext cx="600077" cy="952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202ED1B0-A689-42B1-B5F8-B2DF64029283}"/>
              </a:ext>
            </a:extLst>
          </p:cNvPr>
          <p:cNvCxnSpPr>
            <a:cxnSpLocks/>
          </p:cNvCxnSpPr>
          <p:nvPr/>
        </p:nvCxnSpPr>
        <p:spPr>
          <a:xfrm>
            <a:off x="6553200" y="3981450"/>
            <a:ext cx="381000" cy="771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7E7E1371-B812-44D7-AFF3-C7B2ECC37E8D}"/>
              </a:ext>
            </a:extLst>
          </p:cNvPr>
          <p:cNvCxnSpPr>
            <a:cxnSpLocks/>
          </p:cNvCxnSpPr>
          <p:nvPr/>
        </p:nvCxnSpPr>
        <p:spPr>
          <a:xfrm flipV="1">
            <a:off x="5229225" y="1581150"/>
            <a:ext cx="247650" cy="581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910C6311-1A17-4072-A9D9-5C0BA8E31AAF}"/>
              </a:ext>
            </a:extLst>
          </p:cNvPr>
          <p:cNvSpPr/>
          <p:nvPr/>
        </p:nvSpPr>
        <p:spPr>
          <a:xfrm>
            <a:off x="2124075" y="2114550"/>
            <a:ext cx="4743450" cy="2000250"/>
          </a:xfrm>
          <a:prstGeom prst="roundRect">
            <a:avLst/>
          </a:prstGeom>
          <a:solidFill>
            <a:srgbClr val="D6FA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58559C48-6657-4DEB-9B62-925E2414EFF4}"/>
              </a:ext>
            </a:extLst>
          </p:cNvPr>
          <p:cNvSpPr txBox="1"/>
          <p:nvPr/>
        </p:nvSpPr>
        <p:spPr>
          <a:xfrm>
            <a:off x="2209799" y="2105025"/>
            <a:ext cx="4505325" cy="2062103"/>
          </a:xfrm>
          <a:prstGeom prst="rect">
            <a:avLst/>
          </a:prstGeom>
          <a:noFill/>
        </p:spPr>
        <p:txBody>
          <a:bodyPr wrap="square" rtlCol="0">
            <a:spAutoFit/>
          </a:bodyPr>
          <a:lstStyle/>
          <a:p>
            <a:pPr algn="ctr"/>
            <a:r>
              <a:rPr lang="en-US" sz="3200" b="1" i="1" dirty="0">
                <a:solidFill>
                  <a:srgbClr val="0070C0"/>
                </a:solidFill>
              </a:rPr>
              <a:t>Uncertainties surrounding estimates of how long finite resources will last.</a:t>
            </a:r>
            <a:endParaRPr lang="en-GB" sz="3200" b="1" i="1" dirty="0">
              <a:solidFill>
                <a:srgbClr val="0070C0"/>
              </a:solidFill>
            </a:endParaRPr>
          </a:p>
        </p:txBody>
      </p:sp>
      <p:sp>
        <p:nvSpPr>
          <p:cNvPr id="14" name="TextBox 13">
            <a:extLst>
              <a:ext uri="{FF2B5EF4-FFF2-40B4-BE49-F238E27FC236}">
                <a16:creationId xmlns:a16="http://schemas.microsoft.com/office/drawing/2014/main" xmlns="" id="{A71968FD-814E-4FB1-BA3F-407C52380531}"/>
              </a:ext>
            </a:extLst>
          </p:cNvPr>
          <p:cNvSpPr txBox="1"/>
          <p:nvPr/>
        </p:nvSpPr>
        <p:spPr>
          <a:xfrm>
            <a:off x="0" y="152400"/>
            <a:ext cx="3952876" cy="1569660"/>
          </a:xfrm>
          <a:prstGeom prst="rect">
            <a:avLst/>
          </a:prstGeom>
          <a:noFill/>
        </p:spPr>
        <p:txBody>
          <a:bodyPr wrap="square" rtlCol="0">
            <a:spAutoFit/>
          </a:bodyPr>
          <a:lstStyle/>
          <a:p>
            <a:pPr algn="ctr"/>
            <a:r>
              <a:rPr lang="en-US" sz="2400" dirty="0">
                <a:latin typeface="Comic Sans MS" panose="030F0702030302020204" pitchFamily="66" charset="0"/>
              </a:rPr>
              <a:t>We are unsure of the exact quantities of certain finite resources left on Earth.</a:t>
            </a:r>
            <a:endParaRPr lang="en-GB" sz="2400" dirty="0">
              <a:latin typeface="Comic Sans MS" panose="030F0702030302020204" pitchFamily="66" charset="0"/>
            </a:endParaRPr>
          </a:p>
        </p:txBody>
      </p:sp>
      <p:sp>
        <p:nvSpPr>
          <p:cNvPr id="19" name="TextBox 18">
            <a:extLst>
              <a:ext uri="{FF2B5EF4-FFF2-40B4-BE49-F238E27FC236}">
                <a16:creationId xmlns:a16="http://schemas.microsoft.com/office/drawing/2014/main" xmlns="" id="{32C7CC7E-1C65-4B73-B268-51AB47C9A663}"/>
              </a:ext>
            </a:extLst>
          </p:cNvPr>
          <p:cNvSpPr txBox="1"/>
          <p:nvPr/>
        </p:nvSpPr>
        <p:spPr>
          <a:xfrm>
            <a:off x="4638675" y="4810125"/>
            <a:ext cx="4381500" cy="1938992"/>
          </a:xfrm>
          <a:prstGeom prst="rect">
            <a:avLst/>
          </a:prstGeom>
          <a:noFill/>
        </p:spPr>
        <p:txBody>
          <a:bodyPr wrap="square" rtlCol="0">
            <a:spAutoFit/>
          </a:bodyPr>
          <a:lstStyle/>
          <a:p>
            <a:pPr algn="ctr"/>
            <a:r>
              <a:rPr lang="en-US" sz="2400" dirty="0">
                <a:latin typeface="Comic Sans MS" panose="030F0702030302020204" pitchFamily="66" charset="0"/>
              </a:rPr>
              <a:t>The rate at which we are currently using finite resources may change in the future, this is hard to predict</a:t>
            </a:r>
            <a:endParaRPr lang="en-GB" sz="2400" dirty="0">
              <a:latin typeface="Comic Sans MS" panose="030F0702030302020204" pitchFamily="66" charset="0"/>
            </a:endParaRPr>
          </a:p>
        </p:txBody>
      </p:sp>
      <p:sp>
        <p:nvSpPr>
          <p:cNvPr id="22" name="TextBox 21">
            <a:extLst>
              <a:ext uri="{FF2B5EF4-FFF2-40B4-BE49-F238E27FC236}">
                <a16:creationId xmlns:a16="http://schemas.microsoft.com/office/drawing/2014/main" xmlns="" id="{258F775F-A046-4722-B596-F7E8C40D56F9}"/>
              </a:ext>
            </a:extLst>
          </p:cNvPr>
          <p:cNvSpPr txBox="1"/>
          <p:nvPr/>
        </p:nvSpPr>
        <p:spPr>
          <a:xfrm>
            <a:off x="4314826" y="238125"/>
            <a:ext cx="4467226" cy="1569660"/>
          </a:xfrm>
          <a:prstGeom prst="rect">
            <a:avLst/>
          </a:prstGeom>
          <a:noFill/>
        </p:spPr>
        <p:txBody>
          <a:bodyPr wrap="square" rtlCol="0">
            <a:spAutoFit/>
          </a:bodyPr>
          <a:lstStyle/>
          <a:p>
            <a:pPr algn="ctr"/>
            <a:r>
              <a:rPr lang="en-US" sz="2400" dirty="0">
                <a:latin typeface="Comic Sans MS" panose="030F0702030302020204" pitchFamily="66" charset="0"/>
              </a:rPr>
              <a:t>Are there areas on Earth, with a fresh supply of finite resources, that we are yet to discover?</a:t>
            </a:r>
            <a:endParaRPr lang="en-GB" sz="2400" dirty="0">
              <a:latin typeface="Comic Sans MS" panose="030F0702030302020204" pitchFamily="66" charset="0"/>
            </a:endParaRPr>
          </a:p>
        </p:txBody>
      </p:sp>
      <p:sp>
        <p:nvSpPr>
          <p:cNvPr id="25" name="TextBox 24">
            <a:extLst>
              <a:ext uri="{FF2B5EF4-FFF2-40B4-BE49-F238E27FC236}">
                <a16:creationId xmlns:a16="http://schemas.microsoft.com/office/drawing/2014/main" xmlns="" id="{9FE6234F-96CD-4D45-83D9-C18CC117F3F8}"/>
              </a:ext>
            </a:extLst>
          </p:cNvPr>
          <p:cNvSpPr txBox="1"/>
          <p:nvPr/>
        </p:nvSpPr>
        <p:spPr>
          <a:xfrm>
            <a:off x="123824" y="5048250"/>
            <a:ext cx="3952876" cy="1569660"/>
          </a:xfrm>
          <a:prstGeom prst="rect">
            <a:avLst/>
          </a:prstGeom>
          <a:noFill/>
        </p:spPr>
        <p:txBody>
          <a:bodyPr wrap="square" rtlCol="0">
            <a:spAutoFit/>
          </a:bodyPr>
          <a:lstStyle/>
          <a:p>
            <a:pPr algn="ctr"/>
            <a:r>
              <a:rPr lang="en-US" sz="2400" dirty="0">
                <a:latin typeface="Comic Sans MS" panose="030F0702030302020204" pitchFamily="66" charset="0"/>
              </a:rPr>
              <a:t>The effect of recycling finite resources, in order to ensure that they last longer.</a:t>
            </a:r>
            <a:endParaRPr lang="en-GB" sz="2400" dirty="0">
              <a:latin typeface="Comic Sans MS" panose="030F0702030302020204" pitchFamily="66" charset="0"/>
            </a:endParaRPr>
          </a:p>
        </p:txBody>
      </p:sp>
      <p:pic>
        <p:nvPicPr>
          <p:cNvPr id="27" name="Picture 2" descr="Mark, Check, Tick, Red, Correct, Symbol, Choice, Yes">
            <a:extLst>
              <a:ext uri="{FF2B5EF4-FFF2-40B4-BE49-F238E27FC236}">
                <a16:creationId xmlns:a16="http://schemas.microsoft.com/office/drawing/2014/main" xmlns="" id="{B15C1765-6000-4F6D-A268-4DDCAE944C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0089" y="5993983"/>
            <a:ext cx="728661" cy="75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88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76B395-A188-4F1A-BC78-C7A8E0759393}"/>
              </a:ext>
            </a:extLst>
          </p:cNvPr>
          <p:cNvSpPr txBox="1"/>
          <p:nvPr/>
        </p:nvSpPr>
        <p:spPr>
          <a:xfrm>
            <a:off x="219074" y="257175"/>
            <a:ext cx="8258175" cy="646331"/>
          </a:xfrm>
          <a:prstGeom prst="rect">
            <a:avLst/>
          </a:prstGeom>
          <a:noFill/>
        </p:spPr>
        <p:txBody>
          <a:bodyPr wrap="square" rtlCol="0">
            <a:spAutoFit/>
          </a:bodyPr>
          <a:lstStyle/>
          <a:p>
            <a:r>
              <a:rPr lang="en-US" sz="3600" dirty="0">
                <a:latin typeface="Comic Sans MS" panose="030F0702030302020204" pitchFamily="66" charset="0"/>
              </a:rPr>
              <a:t>Math Skill – </a:t>
            </a:r>
            <a:r>
              <a:rPr lang="en-US" sz="3600" dirty="0">
                <a:solidFill>
                  <a:srgbClr val="0070C0"/>
                </a:solidFill>
                <a:latin typeface="Comic Sans MS" panose="030F0702030302020204" pitchFamily="66" charset="0"/>
              </a:rPr>
              <a:t>Orders of magnitude</a:t>
            </a:r>
            <a:endParaRPr lang="en-GB" sz="36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xmlns="" id="{2F924F0D-575E-4E2E-B140-7969FCBAF512}"/>
              </a:ext>
            </a:extLst>
          </p:cNvPr>
          <p:cNvSpPr txBox="1"/>
          <p:nvPr/>
        </p:nvSpPr>
        <p:spPr>
          <a:xfrm>
            <a:off x="285750" y="1152525"/>
            <a:ext cx="8467725" cy="830997"/>
          </a:xfrm>
          <a:prstGeom prst="rect">
            <a:avLst/>
          </a:prstGeom>
          <a:noFill/>
        </p:spPr>
        <p:txBody>
          <a:bodyPr wrap="square" rtlCol="0">
            <a:spAutoFit/>
          </a:bodyPr>
          <a:lstStyle/>
          <a:p>
            <a:r>
              <a:rPr lang="en-US" sz="2400" dirty="0">
                <a:latin typeface="Comic Sans MS" panose="030F0702030302020204" pitchFamily="66" charset="0"/>
              </a:rPr>
              <a:t>A simple estimate is an order of magnitude estimate, this is an estimate the nearest 10.</a:t>
            </a:r>
            <a:endParaRPr lang="en-GB" sz="2400" dirty="0">
              <a:latin typeface="Comic Sans MS" panose="030F0702030302020204" pitchFamily="66" charset="0"/>
            </a:endParaRPr>
          </a:p>
        </p:txBody>
      </p:sp>
      <p:sp>
        <p:nvSpPr>
          <p:cNvPr id="6" name="TextBox 5">
            <a:extLst>
              <a:ext uri="{FF2B5EF4-FFF2-40B4-BE49-F238E27FC236}">
                <a16:creationId xmlns:a16="http://schemas.microsoft.com/office/drawing/2014/main" xmlns="" id="{EE64AC38-4683-44B9-B1C9-D339F6AE286F}"/>
              </a:ext>
            </a:extLst>
          </p:cNvPr>
          <p:cNvSpPr txBox="1"/>
          <p:nvPr/>
        </p:nvSpPr>
        <p:spPr>
          <a:xfrm>
            <a:off x="304799" y="2200275"/>
            <a:ext cx="8534401" cy="4093428"/>
          </a:xfrm>
          <a:prstGeom prst="rect">
            <a:avLst/>
          </a:prstGeom>
          <a:noFill/>
          <a:ln w="19050">
            <a:solidFill>
              <a:schemeClr val="tx1"/>
            </a:solidFill>
          </a:ln>
        </p:spPr>
        <p:txBody>
          <a:bodyPr wrap="square" rtlCol="0">
            <a:spAutoFit/>
          </a:bodyPr>
          <a:lstStyle/>
          <a:p>
            <a:r>
              <a:rPr lang="en-US" sz="2800" b="1" dirty="0">
                <a:solidFill>
                  <a:srgbClr val="0070C0"/>
                </a:solidFill>
              </a:rPr>
              <a:t>Worked example </a:t>
            </a:r>
            <a:r>
              <a:rPr lang="en-US" sz="2800" dirty="0"/>
              <a:t>- Comparing orders or magnitude</a:t>
            </a:r>
          </a:p>
          <a:p>
            <a:endParaRPr lang="en-US" sz="1600" dirty="0"/>
          </a:p>
          <a:p>
            <a:r>
              <a:rPr lang="en-US" sz="2400" dirty="0"/>
              <a:t>Say the size of a molecule is of the order 1 x 10</a:t>
            </a:r>
            <a:r>
              <a:rPr lang="en-US" sz="2400" baseline="30000" dirty="0"/>
              <a:t>-9</a:t>
            </a:r>
            <a:r>
              <a:rPr lang="en-US" sz="2400" dirty="0"/>
              <a:t> and the size of a nanoparticle is 1 x 10</a:t>
            </a:r>
            <a:r>
              <a:rPr lang="en-US" sz="2400" baseline="30000" dirty="0"/>
              <a:t>-8</a:t>
            </a:r>
            <a:r>
              <a:rPr lang="en-US" sz="2400" dirty="0"/>
              <a:t>, estimate how the size of the nanoparticle compares to the molecule, to the nearest order of magnitude.</a:t>
            </a:r>
          </a:p>
          <a:p>
            <a:endParaRPr lang="en-US" sz="2400" dirty="0"/>
          </a:p>
          <a:p>
            <a:r>
              <a:rPr lang="en-US" sz="2400" b="1" dirty="0"/>
              <a:t>Solution</a:t>
            </a:r>
          </a:p>
          <a:p>
            <a:r>
              <a:rPr lang="en-US" sz="2400" dirty="0"/>
              <a:t>Step 1: </a:t>
            </a:r>
            <a:r>
              <a:rPr lang="en-US" sz="2400" u="sng" dirty="0"/>
              <a:t>1x 10</a:t>
            </a:r>
            <a:r>
              <a:rPr lang="en-US" sz="2400" u="sng" baseline="30000" dirty="0"/>
              <a:t>-7</a:t>
            </a:r>
            <a:r>
              <a:rPr lang="en-US" sz="2400" u="sng" dirty="0"/>
              <a:t> </a:t>
            </a:r>
            <a:r>
              <a:rPr lang="en-US" sz="2400" dirty="0"/>
              <a:t>      =  10</a:t>
            </a:r>
          </a:p>
          <a:p>
            <a:r>
              <a:rPr lang="en-US" sz="2400" dirty="0"/>
              <a:t>		1 x 10</a:t>
            </a:r>
            <a:r>
              <a:rPr lang="en-US" sz="2400" baseline="30000" dirty="0"/>
              <a:t>-9</a:t>
            </a:r>
          </a:p>
          <a:p>
            <a:r>
              <a:rPr lang="en-US" sz="2400" dirty="0"/>
              <a:t>Step 2: Interpret answer to the calculation – The nanoparticle is one order of magnitude (10</a:t>
            </a:r>
            <a:r>
              <a:rPr lang="en-US" sz="2400" baseline="30000" dirty="0"/>
              <a:t>1</a:t>
            </a:r>
            <a:r>
              <a:rPr lang="en-US" sz="2400" dirty="0"/>
              <a:t>) larger than the molecule</a:t>
            </a:r>
          </a:p>
        </p:txBody>
      </p:sp>
    </p:spTree>
    <p:extLst>
      <p:ext uri="{BB962C8B-B14F-4D97-AF65-F5344CB8AC3E}">
        <p14:creationId xmlns:p14="http://schemas.microsoft.com/office/powerpoint/2010/main" val="368471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92488BD-E0BB-4951-8C31-C898AE217312}"/>
              </a:ext>
            </a:extLst>
          </p:cNvPr>
          <p:cNvSpPr txBox="1"/>
          <p:nvPr/>
        </p:nvSpPr>
        <p:spPr>
          <a:xfrm>
            <a:off x="152399" y="180975"/>
            <a:ext cx="8867775" cy="4755148"/>
          </a:xfrm>
          <a:prstGeom prst="rect">
            <a:avLst/>
          </a:prstGeom>
          <a:noFill/>
        </p:spPr>
        <p:txBody>
          <a:bodyPr wrap="square" rtlCol="0">
            <a:spAutoFit/>
          </a:bodyPr>
          <a:lstStyle/>
          <a:p>
            <a:r>
              <a:rPr lang="en-US" sz="3200" dirty="0">
                <a:solidFill>
                  <a:srgbClr val="0070C0"/>
                </a:solidFill>
                <a:latin typeface="Comic Sans MS" panose="030F0702030302020204" pitchFamily="66" charset="0"/>
              </a:rPr>
              <a:t>Quick Check</a:t>
            </a:r>
          </a:p>
          <a:p>
            <a:endParaRPr lang="en-US" sz="2000" dirty="0">
              <a:latin typeface="Comic Sans MS" panose="030F0702030302020204" pitchFamily="66" charset="0"/>
            </a:endParaRPr>
          </a:p>
          <a:p>
            <a:pPr marL="514350" indent="-514350">
              <a:buAutoNum type="arabicPeriod"/>
            </a:pPr>
            <a:r>
              <a:rPr lang="en-US" sz="2700" dirty="0">
                <a:latin typeface="Comic Sans MS" panose="030F0702030302020204" pitchFamily="66" charset="0"/>
              </a:rPr>
              <a:t>In 2012, it was estimated that 9.5 x 10</a:t>
            </a:r>
            <a:r>
              <a:rPr lang="en-US" sz="2700" baseline="30000" dirty="0">
                <a:latin typeface="Comic Sans MS" panose="030F0702030302020204" pitchFamily="66" charset="0"/>
              </a:rPr>
              <a:t>9</a:t>
            </a:r>
            <a:r>
              <a:rPr lang="en-US" sz="2700" dirty="0">
                <a:latin typeface="Comic Sans MS" panose="030F0702030302020204" pitchFamily="66" charset="0"/>
              </a:rPr>
              <a:t> metric tonnes of carbon were burned worldwide that year. It is also estimated that 1.5 x 10</a:t>
            </a:r>
            <a:r>
              <a:rPr lang="en-US" sz="2700" baseline="30000" dirty="0">
                <a:latin typeface="Comic Sans MS" panose="030F0702030302020204" pitchFamily="66" charset="0"/>
              </a:rPr>
              <a:t>16</a:t>
            </a:r>
            <a:r>
              <a:rPr lang="en-US" sz="2700" dirty="0">
                <a:latin typeface="Comic Sans MS" panose="030F0702030302020204" pitchFamily="66" charset="0"/>
              </a:rPr>
              <a:t> metric tonnes of ‘fossil carbon’ is left on Earth. Assuming the rate in 2012 continues, calculate an order of magnitude estimate of how long ‘fossil carbon’ will last.</a:t>
            </a:r>
          </a:p>
          <a:p>
            <a:pPr marL="514350" indent="-514350">
              <a:buAutoNum type="arabicPeriod"/>
            </a:pPr>
            <a:endParaRPr lang="en-US" sz="2700" dirty="0">
              <a:latin typeface="Comic Sans MS" panose="030F0702030302020204" pitchFamily="66" charset="0"/>
            </a:endParaRPr>
          </a:p>
          <a:p>
            <a:pPr marL="514350" indent="-514350">
              <a:buAutoNum type="arabicPeriod"/>
            </a:pPr>
            <a:endParaRPr lang="en-GB" sz="2700" dirty="0">
              <a:latin typeface="Comic Sans MS" panose="030F0702030302020204" pitchFamily="66" charset="0"/>
            </a:endParaRPr>
          </a:p>
        </p:txBody>
      </p:sp>
      <p:pic>
        <p:nvPicPr>
          <p:cNvPr id="5122" name="Picture 2" descr="Brown Coal, Open Pit Mining, Garzweiler, Industry">
            <a:extLst>
              <a:ext uri="{FF2B5EF4-FFF2-40B4-BE49-F238E27FC236}">
                <a16:creationId xmlns:a16="http://schemas.microsoft.com/office/drawing/2014/main" xmlns="" id="{8058DF0D-1C9F-4FD5-BD8A-37E6C9F605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375" y="4057650"/>
            <a:ext cx="3486149" cy="232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9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01F631-50A7-4924-A5CF-D87B4794003F}"/>
              </a:ext>
            </a:extLst>
          </p:cNvPr>
          <p:cNvSpPr txBox="1"/>
          <p:nvPr/>
        </p:nvSpPr>
        <p:spPr>
          <a:xfrm>
            <a:off x="190499" y="219075"/>
            <a:ext cx="5476875"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Renewable resources</a:t>
            </a:r>
            <a:endParaRPr lang="en-GB" sz="40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xmlns="" id="{9A443225-D9B6-4E6D-8EAA-2A216768C5A6}"/>
              </a:ext>
            </a:extLst>
          </p:cNvPr>
          <p:cNvSpPr txBox="1"/>
          <p:nvPr/>
        </p:nvSpPr>
        <p:spPr>
          <a:xfrm>
            <a:off x="171449" y="1133475"/>
            <a:ext cx="8696325" cy="3970318"/>
          </a:xfrm>
          <a:prstGeom prst="rect">
            <a:avLst/>
          </a:prstGeom>
          <a:noFill/>
        </p:spPr>
        <p:txBody>
          <a:bodyPr wrap="square" rtlCol="0">
            <a:spAutoFit/>
          </a:bodyPr>
          <a:lstStyle/>
          <a:p>
            <a:pPr algn="ctr"/>
            <a:r>
              <a:rPr lang="en-US" sz="2400" dirty="0">
                <a:latin typeface="Comic Sans MS" panose="030F0702030302020204" pitchFamily="66" charset="0"/>
              </a:rPr>
              <a:t>Wherever possible, industries are moving towards renewable resources to conserve finite resources and improve sustainability.</a:t>
            </a:r>
          </a:p>
          <a:p>
            <a:pPr algn="ctr"/>
            <a:endParaRPr lang="en-US" sz="1600" dirty="0">
              <a:latin typeface="Comic Sans MS" panose="030F0702030302020204" pitchFamily="66" charset="0"/>
            </a:endParaRPr>
          </a:p>
          <a:p>
            <a:pPr algn="ctr"/>
            <a:r>
              <a:rPr lang="en-GB" sz="2400" dirty="0">
                <a:latin typeface="Comic Sans MS" panose="030F0702030302020204" pitchFamily="66" charset="0"/>
              </a:rPr>
              <a:t>Crude oil is used to make a range of polymers using ethene.  An alternative way of producing these polymers is to make ethene from </a:t>
            </a:r>
            <a:r>
              <a:rPr lang="en-GB" sz="2400" dirty="0">
                <a:solidFill>
                  <a:srgbClr val="0070C0"/>
                </a:solidFill>
                <a:latin typeface="Comic Sans MS" panose="030F0702030302020204" pitchFamily="66" charset="0"/>
              </a:rPr>
              <a:t>ethanol</a:t>
            </a:r>
            <a:r>
              <a:rPr lang="en-GB" sz="2400" dirty="0">
                <a:latin typeface="Comic Sans MS" panose="030F0702030302020204" pitchFamily="66" charset="0"/>
              </a:rPr>
              <a:t>, ethanol is made by </a:t>
            </a:r>
            <a:r>
              <a:rPr lang="en-GB" sz="2400" dirty="0">
                <a:solidFill>
                  <a:srgbClr val="0070C0"/>
                </a:solidFill>
                <a:latin typeface="Comic Sans MS" panose="030F0702030302020204" pitchFamily="66" charset="0"/>
              </a:rPr>
              <a:t>fermenting sugar cane </a:t>
            </a:r>
            <a:r>
              <a:rPr lang="en-GB" sz="2400" dirty="0">
                <a:latin typeface="Comic Sans MS" panose="030F0702030302020204" pitchFamily="66" charset="0"/>
              </a:rPr>
              <a:t>– therefore this is a </a:t>
            </a:r>
            <a:r>
              <a:rPr lang="en-GB" sz="2400" dirty="0">
                <a:solidFill>
                  <a:srgbClr val="0070C0"/>
                </a:solidFill>
                <a:latin typeface="Comic Sans MS" panose="030F0702030302020204" pitchFamily="66" charset="0"/>
              </a:rPr>
              <a:t>renewable  resource</a:t>
            </a:r>
            <a:r>
              <a:rPr lang="en-GB" sz="2400" dirty="0">
                <a:latin typeface="Comic Sans MS" panose="030F0702030302020204" pitchFamily="66" charset="0"/>
              </a:rPr>
              <a:t>.</a:t>
            </a:r>
          </a:p>
          <a:p>
            <a:pPr algn="ctr"/>
            <a:endParaRPr lang="en-GB" dirty="0">
              <a:latin typeface="Comic Sans MS" panose="030F0702030302020204" pitchFamily="66" charset="0"/>
            </a:endParaRPr>
          </a:p>
          <a:p>
            <a:pPr algn="ctr"/>
            <a:r>
              <a:rPr lang="en-GB" sz="2400" dirty="0">
                <a:latin typeface="Comic Sans MS" panose="030F0702030302020204" pitchFamily="66" charset="0"/>
              </a:rPr>
              <a:t>Another example is the use of </a:t>
            </a:r>
            <a:r>
              <a:rPr lang="en-GB" sz="2400" dirty="0">
                <a:solidFill>
                  <a:srgbClr val="0070C0"/>
                </a:solidFill>
                <a:latin typeface="Comic Sans MS" panose="030F0702030302020204" pitchFamily="66" charset="0"/>
              </a:rPr>
              <a:t>woodchips </a:t>
            </a:r>
            <a:r>
              <a:rPr lang="en-GB" sz="2400" dirty="0">
                <a:latin typeface="Comic Sans MS" panose="030F0702030302020204" pitchFamily="66" charset="0"/>
              </a:rPr>
              <a:t>instead of fossil fuels to fuel power stations.</a:t>
            </a:r>
          </a:p>
        </p:txBody>
      </p:sp>
      <p:pic>
        <p:nvPicPr>
          <p:cNvPr id="6" name="Picture 4" descr="Sugarcane, Harvest, Bullock Cart, Men At Work">
            <a:extLst>
              <a:ext uri="{FF2B5EF4-FFF2-40B4-BE49-F238E27FC236}">
                <a16:creationId xmlns:a16="http://schemas.microsoft.com/office/drawing/2014/main" xmlns="" id="{61F6C484-B863-4A47-A5DB-7E98D968F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5124450"/>
            <a:ext cx="2281238" cy="1520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imber, Woodchip, Warped Timber, Texture, Ground">
            <a:extLst>
              <a:ext uri="{FF2B5EF4-FFF2-40B4-BE49-F238E27FC236}">
                <a16:creationId xmlns:a16="http://schemas.microsoft.com/office/drawing/2014/main" xmlns="" id="{455AC867-66B6-47BE-810D-0AEBEBBBF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4" y="5210175"/>
            <a:ext cx="2143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1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3316E6-9D1B-4124-A79C-A5D8D9B14D15}"/>
</file>

<file path=customXml/itemProps2.xml><?xml version="1.0" encoding="utf-8"?>
<ds:datastoreItem xmlns:ds="http://schemas.openxmlformats.org/officeDocument/2006/customXml" ds:itemID="{2FDA86E9-BC17-4DA2-A6EC-E9ACBD6CF873}"/>
</file>

<file path=customXml/itemProps3.xml><?xml version="1.0" encoding="utf-8"?>
<ds:datastoreItem xmlns:ds="http://schemas.openxmlformats.org/officeDocument/2006/customXml" ds:itemID="{1974184D-82E6-45E0-A10F-D43601DC89E8}"/>
</file>

<file path=docProps/app.xml><?xml version="1.0" encoding="utf-8"?>
<Properties xmlns="http://schemas.openxmlformats.org/officeDocument/2006/extended-properties" xmlns:vt="http://schemas.openxmlformats.org/officeDocument/2006/docPropsVTypes">
  <Template>Office Theme</Template>
  <TotalTime>44</TotalTime>
  <Words>1532</Words>
  <Application>Microsoft Office PowerPoint</Application>
  <PresentationFormat>On-screen Show (4:3)</PresentationFormat>
  <Paragraphs>171</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ＭＳ Ｐゴシック</vt:lpstr>
      <vt:lpstr>Arial</vt:lpstr>
      <vt:lpstr>Berlin Sans FB</vt:lpstr>
      <vt:lpstr>Calibri</vt:lpstr>
      <vt:lpstr>Calibri Light</vt:lpstr>
      <vt:lpstr>Comic Sans MS</vt:lpstr>
      <vt:lpstr>Consolas</vt:lpstr>
      <vt:lpstr>Eras Medium ITC</vt:lpstr>
      <vt:lpstr>MV Boli</vt:lpstr>
      <vt:lpstr>Palatino Linotype</vt:lpstr>
      <vt:lpstr>Office Theme</vt:lpstr>
      <vt:lpstr>Finite and renewable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Pair, Share!</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AQA GCSE Chemistry Specification</dc:title>
  <dc:creator>Jodie Rawlings</dc:creator>
  <cp:lastModifiedBy>Lou</cp:lastModifiedBy>
  <cp:revision>5</cp:revision>
  <dcterms:created xsi:type="dcterms:W3CDTF">2019-08-22T08:12:34Z</dcterms:created>
  <dcterms:modified xsi:type="dcterms:W3CDTF">2020-07-07T08:34:18Z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