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540" r:id="rId5"/>
    <p:sldId id="280" r:id="rId6"/>
    <p:sldId id="541" r:id="rId7"/>
    <p:sldId id="293" r:id="rId8"/>
    <p:sldId id="296" r:id="rId9"/>
    <p:sldId id="297" r:id="rId10"/>
    <p:sldId id="263" r:id="rId11"/>
    <p:sldId id="542" r:id="rId12"/>
    <p:sldId id="543" r:id="rId13"/>
    <p:sldId id="544" r:id="rId14"/>
    <p:sldId id="298" r:id="rId15"/>
    <p:sldId id="299" r:id="rId16"/>
    <p:sldId id="300" r:id="rId17"/>
    <p:sldId id="301" r:id="rId18"/>
    <p:sldId id="302" r:id="rId19"/>
    <p:sldId id="295" r:id="rId20"/>
    <p:sldId id="267" r:id="rId21"/>
    <p:sldId id="268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CA358-4F4B-4966-B4C6-73DB34AE06E3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9B47-1DC8-4C3F-99FB-4F6452731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7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Ciliated</a:t>
            </a:r>
            <a:r>
              <a:rPr lang="en-GB" baseline="0" dirty="0"/>
              <a:t> cell: By Esaah6 (Own work) [CC BY-SA 3.0 (https://creativecommons.org/licenses/by-sa/3.0)],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546-F698-4612-B409-E61035048B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Ciliated</a:t>
            </a:r>
            <a:r>
              <a:rPr lang="en-GB" baseline="0" dirty="0"/>
              <a:t> cell: By Esaah6 (Own work) [CC BY-SA 3.0 (https://creativecommons.org/licenses/by-sa/3.0)], via Wikimedia Commons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Images:</a:t>
            </a:r>
            <a:r>
              <a:rPr lang="en-GB" baseline="0" dirty="0"/>
              <a:t> Animal cell &amp; plant cell by </a:t>
            </a:r>
            <a:r>
              <a:rPr lang="en-GB" baseline="0" dirty="0" err="1"/>
              <a:t>domdomegg</a:t>
            </a:r>
            <a:r>
              <a:rPr lang="en-GB" baseline="0" dirty="0"/>
              <a:t> licensed under CC-by-SA 4.0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546-F698-4612-B409-E61035048B1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9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Ciliated</a:t>
            </a:r>
            <a:r>
              <a:rPr lang="en-GB" baseline="0" dirty="0"/>
              <a:t> cell: By Esaah6 (Own work) [CC BY-SA 3.0 (https://creativecommons.org/licenses/by-sa/3.0)], via Wikimedia Commons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Images:</a:t>
            </a:r>
            <a:r>
              <a:rPr lang="en-GB" baseline="0" dirty="0"/>
              <a:t> Animal cell &amp; plant cell by </a:t>
            </a:r>
            <a:r>
              <a:rPr lang="en-GB" baseline="0" dirty="0" err="1"/>
              <a:t>domdomegg</a:t>
            </a:r>
            <a:r>
              <a:rPr lang="en-GB" baseline="0" dirty="0"/>
              <a:t> licensed under CC-by-SA 4.0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546-F698-4612-B409-E61035048B1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9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Ciliated</a:t>
            </a:r>
            <a:r>
              <a:rPr lang="en-GB" baseline="0" dirty="0"/>
              <a:t> cell: By Esaah6 (Own work) [CC BY-SA 3.0 (https://creativecommons.org/licenses/by-sa/3.0)], via Wikimedia Commons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Images:</a:t>
            </a:r>
            <a:r>
              <a:rPr lang="en-GB" baseline="0" dirty="0"/>
              <a:t> Animal cell &amp; plant cell by </a:t>
            </a:r>
            <a:r>
              <a:rPr lang="en-GB" baseline="0" dirty="0" err="1"/>
              <a:t>domdomegg</a:t>
            </a:r>
            <a:r>
              <a:rPr lang="en-GB" baseline="0" dirty="0"/>
              <a:t> licensed under CC-by-SA 4.0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546-F698-4612-B409-E61035048B1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Ciliated</a:t>
            </a:r>
            <a:r>
              <a:rPr lang="en-GB" baseline="0" dirty="0"/>
              <a:t> cell: By Esaah6 (Own work) [CC BY-SA 3.0 (https://creativecommons.org/licenses/by-sa/3.0)], via Wikimedia Commons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Images:</a:t>
            </a:r>
            <a:r>
              <a:rPr lang="en-GB" baseline="0" dirty="0"/>
              <a:t> Animal cell &amp; plant cell by </a:t>
            </a:r>
            <a:r>
              <a:rPr lang="en-GB" baseline="0" dirty="0" err="1"/>
              <a:t>domdomegg</a:t>
            </a:r>
            <a:r>
              <a:rPr lang="en-GB" baseline="0" dirty="0"/>
              <a:t> licensed under CC-by-SA 4.0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546-F698-4612-B409-E61035048B1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0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6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8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37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9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2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1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2585-8364-4985-ABEF-72D5650BCDD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D6B8E-6AB7-4A01-BAA7-964991831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8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u87QpOOkdx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rgbClr val="B4D6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47002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itchFamily="66" charset="0"/>
              </a:rPr>
              <a:t>80/20 – THINK! What do you NEED to cover with your set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2BFA2-B7C9-4418-8E50-B7E3FEE7D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37462"/>
              </p:ext>
            </p:extLst>
          </p:nvPr>
        </p:nvGraphicFramePr>
        <p:xfrm>
          <a:off x="228600" y="1831427"/>
          <a:ext cx="8686800" cy="466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285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3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Describe some examples of specialised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Recall what a </a:t>
                      </a:r>
                      <a:r>
                        <a:rPr lang="en-US" sz="2400" dirty="0" err="1">
                          <a:latin typeface="Comic Sans MS" panose="030F0702030302020204" pitchFamily="66" charset="0"/>
                        </a:rPr>
                        <a:t>specialised</a:t>
                      </a:r>
                      <a:r>
                        <a:rPr lang="en-US" sz="2400" dirty="0">
                          <a:latin typeface="Comic Sans MS" panose="030F0702030302020204" pitchFamily="66" charset="0"/>
                        </a:rPr>
                        <a:t> cell is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Describe examples of </a:t>
                      </a:r>
                      <a:r>
                        <a:rPr lang="en-US" sz="2400" dirty="0" err="1">
                          <a:latin typeface="Comic Sans MS" panose="030F0702030302020204" pitchFamily="66" charset="0"/>
                        </a:rPr>
                        <a:t>specialised</a:t>
                      </a:r>
                      <a:r>
                        <a:rPr lang="en-US" sz="2400" dirty="0">
                          <a:latin typeface="Comic Sans MS" panose="030F0702030302020204" pitchFamily="66" charset="0"/>
                        </a:rPr>
                        <a:t> plant and animals cells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Explain how some cells are adapted for their function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46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33FBA4-7C07-4D99-9501-99DD557EF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5" y="266148"/>
            <a:ext cx="8247677" cy="6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57" y="1326224"/>
            <a:ext cx="7428216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Task: </a:t>
            </a:r>
            <a:r>
              <a:rPr lang="en-GB" sz="2400" dirty="0">
                <a:latin typeface="Comic Sans MS" pitchFamily="66" charset="0"/>
              </a:rPr>
              <a:t>Answer the following exam style questions: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438" y="2035140"/>
            <a:ext cx="87715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Name three organelles present in plant cells but not present in animal cells				</a:t>
            </a:r>
            <a:r>
              <a:rPr lang="en-GB" sz="2400" i="1" dirty="0">
                <a:latin typeface="Comic Sans MS" panose="030F0702030302020204" pitchFamily="66" charset="0"/>
              </a:rPr>
              <a:t>				</a:t>
            </a:r>
            <a:r>
              <a:rPr lang="en-GB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(3 marks)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Which type of specialised cell has a tail in order to swim</a:t>
            </a:r>
          </a:p>
          <a:p>
            <a:pPr marL="4114800" lvl="8" indent="-457200"/>
            <a:r>
              <a:rPr lang="en-GB" sz="2400" dirty="0">
                <a:latin typeface="Comic Sans MS" panose="030F0702030302020204" pitchFamily="66" charset="0"/>
              </a:rPr>
              <a:t>							</a:t>
            </a:r>
            <a:r>
              <a:rPr lang="en-GB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(1 mark)</a:t>
            </a:r>
          </a:p>
          <a:p>
            <a:pPr marL="4114800" lvl="8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Describe how a red blood cell is adapted for it’s function</a:t>
            </a:r>
          </a:p>
          <a:p>
            <a:pPr marL="4114800" lvl="8" indent="-457200"/>
            <a:r>
              <a:rPr lang="en-GB" sz="2400" dirty="0">
                <a:latin typeface="Comic Sans MS" panose="030F0702030302020204" pitchFamily="66" charset="0"/>
              </a:rPr>
              <a:t>						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	</a:t>
            </a:r>
            <a:r>
              <a:rPr lang="en-GB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(2 marks)</a:t>
            </a:r>
          </a:p>
          <a:p>
            <a:pPr marL="4114800" lvl="8" indent="-457200"/>
            <a:endParaRPr lang="en-GB" sz="2400" i="1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Many cells need oxygen in order to survive, for which process is oxygen needed for?					</a:t>
            </a:r>
            <a:r>
              <a:rPr lang="en-GB" sz="2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(1 mark)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A57CD-170E-4E45-927F-F34C0D61B1B0}"/>
              </a:ext>
            </a:extLst>
          </p:cNvPr>
          <p:cNvSpPr txBox="1"/>
          <p:nvPr/>
        </p:nvSpPr>
        <p:spPr>
          <a:xfrm>
            <a:off x="2188397" y="226031"/>
            <a:ext cx="4756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Assessment Task</a:t>
            </a:r>
            <a:endParaRPr lang="en-GB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Biology, Cell Organelle, Cells, Cellular Respiration">
            <a:extLst>
              <a:ext uri="{FF2B5EF4-FFF2-40B4-BE49-F238E27FC236}">
                <a16:creationId xmlns:a16="http://schemas.microsoft.com/office/drawing/2014/main" id="{6CFAB133-7EB4-401C-BF4C-18A52A55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72" y="154113"/>
            <a:ext cx="1472800" cy="14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euron, Nerve Cell, Axon, Dendrite, Cell, Biology">
            <a:extLst>
              <a:ext uri="{FF2B5EF4-FFF2-40B4-BE49-F238E27FC236}">
                <a16:creationId xmlns:a16="http://schemas.microsoft.com/office/drawing/2014/main" id="{68866B5D-31D4-4D06-82D8-99D823E4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4" y="193828"/>
            <a:ext cx="1664846" cy="8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  <a:p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itchFamily="66" charset="0"/>
              </a:rPr>
              <a:t>Vacuole, chloroplast &amp; cell wall.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itchFamily="66" charset="0"/>
              </a:rPr>
              <a:t>A sperm cell has a tail in order to swim to the egg cell.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itchFamily="66" charset="0"/>
              </a:rPr>
              <a:t>A red blood cell has no nucleus which means it can carry more oxygen, a red blood cell also has a disk shape so that it can fit through narrow blood vessels, it also has a large surface area to absorb more oxygen.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itchFamily="66" charset="0"/>
              </a:rPr>
              <a:t>Oxygen is needed by cells in order to carry out respiration.</a:t>
            </a:r>
            <a:endParaRPr lang="en-GB" sz="3200" dirty="0">
              <a:latin typeface="Comic Sans MS" pitchFamily="66" charset="0"/>
            </a:endParaRPr>
          </a:p>
          <a:p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Mark, Check, Tick, Red, Correct, Symbol, Choice, Yes">
            <a:extLst>
              <a:ext uri="{FF2B5EF4-FFF2-40B4-BE49-F238E27FC236}">
                <a16:creationId xmlns:a16="http://schemas.microsoft.com/office/drawing/2014/main" id="{9C8DB9AF-DA83-469A-B26C-232B39CF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66" y="4849402"/>
            <a:ext cx="1760070" cy="1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>
            <a:extLst>
              <a:ext uri="{FF2B5EF4-FFF2-40B4-BE49-F238E27FC236}">
                <a16:creationId xmlns:a16="http://schemas.microsoft.com/office/drawing/2014/main" id="{63FC893F-289E-479B-AA77-AB8C4A83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48" y="219735"/>
            <a:ext cx="8816369" cy="792162"/>
          </a:xfrm>
          <a:prstGeom prst="wedgeRoundRectCallout">
            <a:avLst>
              <a:gd name="adj1" fmla="val 33116"/>
              <a:gd name="adj2" fmla="val -50551"/>
              <a:gd name="adj3" fmla="val 16667"/>
            </a:avLst>
          </a:prstGeom>
          <a:solidFill>
            <a:srgbClr val="E5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omic Sans MS" panose="030F0702030302020204" pitchFamily="66" charset="0"/>
              </a:rPr>
              <a:t>Specialised Cells - Job Advert</a:t>
            </a:r>
            <a:endParaRPr lang="en-GB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3385A-3BE8-484D-B5E0-EEC121A0A4C5}"/>
              </a:ext>
            </a:extLst>
          </p:cNvPr>
          <p:cNvSpPr txBox="1"/>
          <p:nvPr/>
        </p:nvSpPr>
        <p:spPr>
          <a:xfrm>
            <a:off x="250824" y="1299716"/>
            <a:ext cx="8749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sz="3000" dirty="0">
                <a:latin typeface="Comic Sans MS" panose="030F0702030302020204" pitchFamily="66" charset="0"/>
              </a:rPr>
              <a:t>Write a </a:t>
            </a:r>
            <a:r>
              <a:rPr lang="en-GB" sz="3000" b="1" dirty="0">
                <a:latin typeface="Comic Sans MS" panose="030F0702030302020204" pitchFamily="66" charset="0"/>
              </a:rPr>
              <a:t>job description </a:t>
            </a:r>
            <a:r>
              <a:rPr lang="en-GB" sz="3000" dirty="0">
                <a:latin typeface="Comic Sans MS" panose="030F0702030302020204" pitchFamily="66" charset="0"/>
              </a:rPr>
              <a:t>for one of the specialised cells we have been looking at today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9632CF-88E3-4225-A8F0-24700F0F6486}"/>
              </a:ext>
            </a:extLst>
          </p:cNvPr>
          <p:cNvSpPr/>
          <p:nvPr/>
        </p:nvSpPr>
        <p:spPr>
          <a:xfrm>
            <a:off x="416102" y="3256042"/>
            <a:ext cx="8460770" cy="3170099"/>
          </a:xfrm>
          <a:prstGeom prst="rect">
            <a:avLst/>
          </a:prstGeom>
          <a:solidFill>
            <a:srgbClr val="EAFC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WANTED!! </a:t>
            </a:r>
            <a:r>
              <a:rPr lang="en-GB" sz="2800" dirty="0">
                <a:latin typeface="Comic Sans MS" panose="030F0702030302020204" pitchFamily="66" charset="0"/>
              </a:rPr>
              <a:t>A messenger who is </a:t>
            </a:r>
            <a:r>
              <a:rPr lang="en-GB" sz="2800" b="1" dirty="0">
                <a:latin typeface="Comic Sans MS" panose="030F0702030302020204" pitchFamily="66" charset="0"/>
              </a:rPr>
              <a:t>RAPID</a:t>
            </a:r>
            <a:r>
              <a:rPr lang="en-GB" sz="2800" dirty="0">
                <a:latin typeface="Comic Sans MS" panose="030F0702030302020204" pitchFamily="66" charset="0"/>
              </a:rPr>
              <a:t> at delivering messages!</a:t>
            </a:r>
          </a:p>
          <a:p>
            <a:pPr algn="ctr">
              <a:defRPr/>
            </a:pPr>
            <a:endParaRPr lang="en-GB" sz="28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Must be</a:t>
            </a:r>
            <a:r>
              <a:rPr lang="en-GB" sz="3200" b="1" dirty="0">
                <a:latin typeface="Comic Sans MS" panose="030F0702030302020204" pitchFamily="66" charset="0"/>
              </a:rPr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omic Sans MS" panose="030F0702030302020204" pitchFamily="66" charset="0"/>
              </a:rPr>
              <a:t>Extremely efficient at delivering signals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omic Sans MS" panose="030F0702030302020204" pitchFamily="66" charset="0"/>
              </a:rPr>
              <a:t>Long and thin so messages are able to reach all over the body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21DD4-BD20-4D55-AC9A-E056BC213134}"/>
              </a:ext>
            </a:extLst>
          </p:cNvPr>
          <p:cNvSpPr/>
          <p:nvPr/>
        </p:nvSpPr>
        <p:spPr>
          <a:xfrm>
            <a:off x="303860" y="2597062"/>
            <a:ext cx="23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i="1" dirty="0">
                <a:latin typeface="Comic Sans MS" panose="030F0702030302020204" pitchFamily="66" charset="0"/>
              </a:rPr>
              <a:t>Example: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7DB53C-4FE0-48FC-97B9-6B1C1E3F643A}"/>
              </a:ext>
            </a:extLst>
          </p:cNvPr>
          <p:cNvSpPr txBox="1"/>
          <p:nvPr/>
        </p:nvSpPr>
        <p:spPr>
          <a:xfrm>
            <a:off x="352746" y="353336"/>
            <a:ext cx="866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Plenary</a:t>
            </a:r>
            <a:r>
              <a:rPr lang="en-US" sz="4000" dirty="0">
                <a:latin typeface="Comic Sans MS" panose="030F0702030302020204" pitchFamily="66" charset="0"/>
              </a:rPr>
              <a:t> ~ Copy &amp; Complete: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3C3A3-C476-4AAE-9E3F-745E4B4207FA}"/>
              </a:ext>
            </a:extLst>
          </p:cNvPr>
          <p:cNvSpPr txBox="1"/>
          <p:nvPr/>
        </p:nvSpPr>
        <p:spPr>
          <a:xfrm>
            <a:off x="369869" y="1479479"/>
            <a:ext cx="8383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____________ cells have special _________ which allow them to carry out their functions.  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Red blood cells carry __________ around the body, palisade cells are packed full of __________ to carry out ____________.  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Sperm cells have streamlined head and long ________ which helps it to swim to towards the _______ cell.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73D4-0AEF-49F0-8738-CB75E965CF2C}"/>
              </a:ext>
            </a:extLst>
          </p:cNvPr>
          <p:cNvSpPr txBox="1"/>
          <p:nvPr/>
        </p:nvSpPr>
        <p:spPr>
          <a:xfrm>
            <a:off x="491448" y="1395573"/>
            <a:ext cx="838371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Specialised</a:t>
            </a:r>
            <a:r>
              <a:rPr lang="en-US" sz="2800" dirty="0">
                <a:latin typeface="Comic Sans MS" panose="030F0702030302020204" pitchFamily="66" charset="0"/>
              </a:rPr>
              <a:t> cells have special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features/structures </a:t>
            </a:r>
            <a:r>
              <a:rPr lang="en-US" sz="2800" dirty="0">
                <a:latin typeface="Comic Sans MS" panose="030F0702030302020204" pitchFamily="66" charset="0"/>
              </a:rPr>
              <a:t>which allow them to carry out their functions.  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Red blood cells carry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oxygen </a:t>
            </a:r>
            <a:r>
              <a:rPr lang="en-US" sz="2800" dirty="0">
                <a:latin typeface="Comic Sans MS" panose="030F0702030302020204" pitchFamily="66" charset="0"/>
              </a:rPr>
              <a:t>around the body, palisade cells are packed full of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chloroplasts</a:t>
            </a:r>
            <a:r>
              <a:rPr lang="en-US" sz="2800" dirty="0">
                <a:latin typeface="Comic Sans MS" panose="030F0702030302020204" pitchFamily="66" charset="0"/>
              </a:rPr>
              <a:t> to carry out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photosynthesis</a:t>
            </a:r>
            <a:r>
              <a:rPr lang="en-US" sz="2800" dirty="0">
                <a:latin typeface="Comic Sans MS" panose="030F0702030302020204" pitchFamily="66" charset="0"/>
              </a:rPr>
              <a:t>.  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Sperm cells have streamlined head and long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tails</a:t>
            </a:r>
            <a:r>
              <a:rPr lang="en-US" sz="2800" dirty="0">
                <a:latin typeface="Comic Sans MS" panose="030F0702030302020204" pitchFamily="66" charset="0"/>
              </a:rPr>
              <a:t> which helps it to swim to towards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egg </a:t>
            </a:r>
            <a:r>
              <a:rPr lang="en-US" sz="2800" dirty="0">
                <a:latin typeface="Comic Sans MS" panose="030F0702030302020204" pitchFamily="66" charset="0"/>
              </a:rPr>
              <a:t>cell.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400" dirty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r>
              <a:rPr lang="en-GB" sz="4400" dirty="0">
                <a:latin typeface="Comic Sans MS" pitchFamily="66" charset="0"/>
              </a:rPr>
              <a:t> – What have you learnt</a:t>
            </a:r>
          </a:p>
          <a:p>
            <a:pPr algn="ctr">
              <a:buNone/>
            </a:pPr>
            <a:r>
              <a:rPr lang="en-GB" sz="4400" dirty="0">
                <a:latin typeface="Comic Sans MS" pitchFamily="66" charset="0"/>
              </a:rPr>
              <a:t>today? Tweet a message – remember only 140 characters! </a:t>
            </a:r>
            <a:r>
              <a:rPr lang="en-GB" sz="4400" b="1" i="1" dirty="0">
                <a:solidFill>
                  <a:srgbClr val="0070C0"/>
                </a:solidFill>
                <a:latin typeface="Comic Sans MS" pitchFamily="66" charset="0"/>
              </a:rPr>
              <a:t>#keywords</a:t>
            </a:r>
          </a:p>
        </p:txBody>
      </p:sp>
      <p:pic>
        <p:nvPicPr>
          <p:cNvPr id="4" name="Picture 2" descr="Sperm, Cell, Reproductive, Reproduction, Fertil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714892" cy="2573338"/>
          </a:xfrm>
          <a:prstGeom prst="rect">
            <a:avLst/>
          </a:prstGeom>
          <a:noFill/>
        </p:spPr>
      </p:pic>
      <p:pic>
        <p:nvPicPr>
          <p:cNvPr id="6146" name="Picture 2" descr="Twitter, Tweet, Bird, Funny, Cute, Blue, Messaging">
            <a:extLst>
              <a:ext uri="{FF2B5EF4-FFF2-40B4-BE49-F238E27FC236}">
                <a16:creationId xmlns:a16="http://schemas.microsoft.com/office/drawing/2014/main" id="{3193D82A-ACDA-4266-BBDB-344F5F44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4" y="3462390"/>
            <a:ext cx="2647629" cy="27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DE1D-AF0F-48AE-9CE6-1C81D342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Resources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30830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0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Large surface area to hold lots of haemoglobin so </a:t>
            </a:r>
            <a:r>
              <a:rPr lang="en-GB" sz="1400" b="1" dirty="0">
                <a:latin typeface="Comic Sans MS" panose="030F0702030302020204" pitchFamily="66" charset="0"/>
              </a:rPr>
              <a:t>oxygen</a:t>
            </a:r>
            <a:r>
              <a:rPr lang="en-GB" sz="1400" dirty="0">
                <a:latin typeface="Comic Sans MS" panose="030F0702030302020204" pitchFamily="66" charset="0"/>
              </a:rPr>
              <a:t> can be carried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Has no nucleus to make room for more oxygen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Disk-shape to fit through narrow blood vessels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Carries oxygen to respiring cells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76200"/>
            <a:ext cx="263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Red Blood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0"/>
            <a:ext cx="175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Nerve Cell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762000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Structure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Very long, elongated cells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Nerve cells have branched at either end to make connections with many other nerve cells</a:t>
            </a:r>
          </a:p>
          <a:p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Function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To carry electrical nerve impulses around your body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4057233"/>
            <a:ext cx="4038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Long tail to swim towards the egg cell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Lots of mitochondria near tail to release energy to aid swimming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Enzymes in the head of cell to digest outer layer of the egg cell 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To swim towards the egg cell to fertilise it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505200"/>
            <a:ext cx="263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Sperm 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3505200"/>
            <a:ext cx="175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Egg Cell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4057233"/>
            <a:ext cx="441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Structure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Contains vesicles of fat and other nutrients which acts as a food source for the developing embryo 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Mitochondria to provide energy for cell division</a:t>
            </a:r>
          </a:p>
          <a:p>
            <a:endParaRPr lang="en-GB" altLang="en-US" sz="1600" b="1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Function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To be fertilised by the sperm cell</a:t>
            </a:r>
          </a:p>
        </p:txBody>
      </p:sp>
      <p:pic>
        <p:nvPicPr>
          <p:cNvPr id="18" name="Picture 2" descr="File:Human spermatoz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38600"/>
            <a:ext cx="1524000" cy="425061"/>
          </a:xfrm>
          <a:prstGeom prst="rect">
            <a:avLst/>
          </a:prstGeom>
          <a:noFill/>
        </p:spPr>
      </p:pic>
      <p:pic>
        <p:nvPicPr>
          <p:cNvPr id="19" name="Picture 4" descr="File:Ov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657600"/>
            <a:ext cx="901700" cy="676275"/>
          </a:xfrm>
          <a:prstGeom prst="rect">
            <a:avLst/>
          </a:prstGeom>
          <a:noFill/>
        </p:spPr>
      </p:pic>
      <p:pic>
        <p:nvPicPr>
          <p:cNvPr id="20" name="Picture 2" descr="Red Blood Cell, Rbc, Erythrocyte, Blood, Red,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"/>
            <a:ext cx="914401" cy="914401"/>
          </a:xfrm>
          <a:prstGeom prst="rect">
            <a:avLst/>
          </a:prstGeom>
          <a:noFill/>
        </p:spPr>
      </p:pic>
      <p:pic>
        <p:nvPicPr>
          <p:cNvPr id="21" name="Picture 4" descr="Brain, Neuron, Nerves, Cell, Science, Neurolo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57200"/>
            <a:ext cx="16764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Lots of tiny hairs called cilia line the </a:t>
            </a:r>
            <a:r>
              <a:rPr lang="en-GB" sz="1400" dirty="0" err="1">
                <a:latin typeface="Comic Sans MS" panose="030F0702030302020204" pitchFamily="66" charset="0"/>
              </a:rPr>
              <a:t>sirface</a:t>
            </a:r>
            <a:r>
              <a:rPr lang="en-GB" sz="1400" dirty="0">
                <a:latin typeface="Comic Sans MS" panose="030F0702030302020204" pitchFamily="66" charset="0"/>
              </a:rPr>
              <a:t> of these cells</a:t>
            </a:r>
          </a:p>
          <a:p>
            <a:pPr>
              <a:buFont typeface="Arial" pitchFamily="34" charset="0"/>
              <a:buChar char="•"/>
            </a:pP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Cilia hairs sweep mucus containing trapped dirt/pathogens back up to the throat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Stop lung/respiratory damage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Ciliated Epithelial Cell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057233"/>
            <a:ext cx="4038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Large surface area to absorb large amount of sunlight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Lots chloroplasts to increase sites of photosynthesis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To trap sunlight, carry out photosynthesis and generate food for the plant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505200"/>
            <a:ext cx="263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Palisade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3505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Root Hair Cell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4267200"/>
            <a:ext cx="3886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Structure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Large surface area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Thin cell wall so water can pass through easily</a:t>
            </a: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Function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To be absorb minerals and water from the soil through the roots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t="23821"/>
          <a:stretch>
            <a:fillRect/>
          </a:stretch>
        </p:blipFill>
        <p:spPr bwMode="auto">
          <a:xfrm>
            <a:off x="2743200" y="1524000"/>
            <a:ext cx="990600" cy="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File:Simple diagram of plant cell (blank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82708" y="3622892"/>
            <a:ext cx="692583" cy="914400"/>
          </a:xfrm>
          <a:prstGeom prst="rect">
            <a:avLst/>
          </a:prstGeom>
          <a:noFill/>
        </p:spPr>
      </p:pic>
      <p:pic>
        <p:nvPicPr>
          <p:cNvPr id="16" name="Picture 6" descr="Image result for root hair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20000" y="4191000"/>
            <a:ext cx="914400" cy="614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33FBA4-7C07-4D99-9501-99DD557EF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5" y="266148"/>
            <a:ext cx="8247677" cy="6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5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94FAE-2D5B-442E-9E50-F878C3F8BFA8}"/>
              </a:ext>
            </a:extLst>
          </p:cNvPr>
          <p:cNvSpPr/>
          <p:nvPr/>
        </p:nvSpPr>
        <p:spPr>
          <a:xfrm>
            <a:off x="279133" y="115503"/>
            <a:ext cx="8701238" cy="1174282"/>
          </a:xfrm>
          <a:prstGeom prst="roundRect">
            <a:avLst/>
          </a:prstGeom>
          <a:solidFill>
            <a:srgbClr val="D6FA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FC36-9D77-409B-9A03-045CC12C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" y="236839"/>
            <a:ext cx="8631454" cy="1129948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Specialised Cells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0DE4B-358D-4137-B98A-12B26A92DA2F}"/>
              </a:ext>
            </a:extLst>
          </p:cNvPr>
          <p:cNvSpPr txBox="1"/>
          <p:nvPr/>
        </p:nvSpPr>
        <p:spPr>
          <a:xfrm>
            <a:off x="235857" y="1488123"/>
            <a:ext cx="8546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Do now activity: </a:t>
            </a:r>
            <a:r>
              <a:rPr lang="en-GB" sz="3200" dirty="0">
                <a:latin typeface="Comic Sans MS" panose="030F0702030302020204" pitchFamily="66" charset="0"/>
              </a:rPr>
              <a:t>Label the following parts of an animal and plant cell: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B85C7-A0A0-4769-9504-6F5F004B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3" y="2892056"/>
            <a:ext cx="5972811" cy="3645643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8E004DA1-8F5C-4B2E-BA93-8211A55B973D}"/>
              </a:ext>
            </a:extLst>
          </p:cNvPr>
          <p:cNvSpPr>
            <a:spLocks/>
          </p:cNvSpPr>
          <p:nvPr/>
        </p:nvSpPr>
        <p:spPr bwMode="auto">
          <a:xfrm>
            <a:off x="3983349" y="4454616"/>
            <a:ext cx="55344" cy="520522"/>
          </a:xfrm>
          <a:custGeom>
            <a:avLst/>
            <a:gdLst>
              <a:gd name="T0" fmla="*/ 2147483646 w 58"/>
              <a:gd name="T1" fmla="*/ 0 h 439"/>
              <a:gd name="T2" fmla="*/ 2147483646 w 58"/>
              <a:gd name="T3" fmla="*/ 2147483646 h 439"/>
              <a:gd name="T4" fmla="*/ 2147483646 w 58"/>
              <a:gd name="T5" fmla="*/ 2147483646 h 439"/>
              <a:gd name="T6" fmla="*/ 2147483646 w 58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439"/>
              <a:gd name="T14" fmla="*/ 58 w 58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439">
                <a:moveTo>
                  <a:pt x="58" y="0"/>
                </a:moveTo>
                <a:cubicBezTo>
                  <a:pt x="51" y="53"/>
                  <a:pt x="50" y="77"/>
                  <a:pt x="21" y="119"/>
                </a:cubicBezTo>
                <a:cubicBezTo>
                  <a:pt x="16" y="212"/>
                  <a:pt x="0" y="311"/>
                  <a:pt x="30" y="402"/>
                </a:cubicBezTo>
                <a:cubicBezTo>
                  <a:pt x="27" y="414"/>
                  <a:pt x="21" y="439"/>
                  <a:pt x="21" y="439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" name="Picture 2" descr="Neuron, Nerve Cell, Axon, Dendrite, Cell, Biology">
            <a:extLst>
              <a:ext uri="{FF2B5EF4-FFF2-40B4-BE49-F238E27FC236}">
                <a16:creationId xmlns:a16="http://schemas.microsoft.com/office/drawing/2014/main" id="{E687B849-7246-46C4-97EC-B92AC948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86" y="5182434"/>
            <a:ext cx="2090481" cy="1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perium, Cum, Sperm, Winner, First, Competition">
            <a:extLst>
              <a:ext uri="{FF2B5EF4-FFF2-40B4-BE49-F238E27FC236}">
                <a16:creationId xmlns:a16="http://schemas.microsoft.com/office/drawing/2014/main" id="{89E5558B-6235-4D8D-9E9E-FFC7FA210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1908" r="20527" b="7881"/>
          <a:stretch/>
        </p:blipFill>
        <p:spPr bwMode="auto">
          <a:xfrm>
            <a:off x="6774386" y="2686677"/>
            <a:ext cx="1937045" cy="21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9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Recall what a </a:t>
            </a:r>
            <a:r>
              <a:rPr lang="en-US" dirty="0" err="1">
                <a:latin typeface="Comic Sans MS" panose="030F0702030302020204" pitchFamily="66" charset="0"/>
              </a:rPr>
              <a:t>specialised</a:t>
            </a:r>
            <a:r>
              <a:rPr lang="en-US" dirty="0">
                <a:latin typeface="Comic Sans MS" panose="030F0702030302020204" pitchFamily="66" charset="0"/>
              </a:rPr>
              <a:t> cell is</a:t>
            </a:r>
          </a:p>
          <a:p>
            <a:pPr marL="457200" indent="-457200"/>
            <a:endParaRPr lang="en-US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Describe examples of </a:t>
            </a:r>
            <a:r>
              <a:rPr lang="en-US" dirty="0" err="1">
                <a:latin typeface="Comic Sans MS" panose="030F0702030302020204" pitchFamily="66" charset="0"/>
              </a:rPr>
              <a:t>specialised</a:t>
            </a:r>
            <a:r>
              <a:rPr lang="en-US" dirty="0">
                <a:latin typeface="Comic Sans MS" panose="030F0702030302020204" pitchFamily="66" charset="0"/>
              </a:rPr>
              <a:t> plant and animals cells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r>
              <a:rPr lang="en-US" dirty="0">
                <a:latin typeface="Comic Sans MS" panose="030F0702030302020204" pitchFamily="66" charset="0"/>
              </a:rPr>
              <a:t>Explain how some cells are adapted for their function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7288-63B0-4812-8EDA-DC7066B6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8" charset="-128"/>
              </a:rPr>
              <a:t>Specialised...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8B174-4CFA-4EB3-AF2E-F7AE03AC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85256"/>
            <a:ext cx="4864100" cy="127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Q: What does </a:t>
            </a:r>
            <a: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specialised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>
                <a:latin typeface="Comic Sans MS" panose="030F0702030302020204" pitchFamily="66" charset="0"/>
              </a:rPr>
              <a:t>mean??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CFC139-AB8D-4BD9-A5A7-423179794F03}"/>
              </a:ext>
            </a:extLst>
          </p:cNvPr>
          <p:cNvSpPr txBox="1">
            <a:spLocks/>
          </p:cNvSpPr>
          <p:nvPr/>
        </p:nvSpPr>
        <p:spPr bwMode="auto">
          <a:xfrm>
            <a:off x="374650" y="4928172"/>
            <a:ext cx="4075113" cy="15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i="1" dirty="0">
                <a:latin typeface="Comic Sans MS" panose="030F0702030302020204" pitchFamily="66" charset="0"/>
              </a:rPr>
              <a:t>A: Something that is designed to do a particular job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45AACC-DCCA-4A71-AD61-21255CCF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671763"/>
            <a:ext cx="14065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0B47DF-157E-4F58-BBDF-5B952817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5214"/>
          <a:stretch>
            <a:fillRect/>
          </a:stretch>
        </p:blipFill>
        <p:spPr bwMode="auto">
          <a:xfrm>
            <a:off x="3184826" y="2662137"/>
            <a:ext cx="1293813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D37A0E0-90E5-44CE-AFF5-7279E48A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671763"/>
            <a:ext cx="12398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AB47F2-F8A2-457A-9B82-579DDCAB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36675"/>
          </a:xfrm>
          <a:prstGeom prst="rect">
            <a:avLst/>
          </a:prstGeom>
          <a:solidFill>
            <a:srgbClr val="E5FAF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latin typeface="Comic Sans MS"/>
                <a:ea typeface="+mn-ea"/>
                <a:cs typeface="Comic Sans MS"/>
              </a:rPr>
              <a:t>Specialised Cells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9A29D75-D31C-41FD-9B57-C441FB59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778125"/>
            <a:ext cx="161607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693E4B5-8954-47D7-BD01-9937F647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3333"/>
          <a:stretch>
            <a:fillRect/>
          </a:stretch>
        </p:blipFill>
        <p:spPr bwMode="auto">
          <a:xfrm>
            <a:off x="6429375" y="2778125"/>
            <a:ext cx="1216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72787B19-5F81-441B-9008-B0C12A31B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/>
          <a:stretch>
            <a:fillRect/>
          </a:stretch>
        </p:blipFill>
        <p:spPr bwMode="auto">
          <a:xfrm>
            <a:off x="7645400" y="2779713"/>
            <a:ext cx="142398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3B2FB7-F104-41F5-ACC5-2C178DE7C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21" y="1657769"/>
            <a:ext cx="437580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Q: What is a </a:t>
            </a: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specialised</a:t>
            </a:r>
            <a:r>
              <a:rPr lang="en-GB" altLang="en-US" sz="2800" dirty="0">
                <a:latin typeface="Comic Sans MS" panose="030F0702030302020204" pitchFamily="66" charset="0"/>
              </a:rPr>
              <a:t> cell?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F2C584-C219-4510-9F47-426506C65F83}"/>
              </a:ext>
            </a:extLst>
          </p:cNvPr>
          <p:cNvSpPr txBox="1">
            <a:spLocks/>
          </p:cNvSpPr>
          <p:nvPr/>
        </p:nvSpPr>
        <p:spPr bwMode="auto">
          <a:xfrm>
            <a:off x="4890392" y="4721582"/>
            <a:ext cx="37639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  <a:latin typeface="Comic Sans MS" panose="030F0702030302020204" pitchFamily="66" charset="0"/>
              </a:rPr>
              <a:t>A: A cell that has a special shape </a:t>
            </a:r>
            <a:br>
              <a:rPr lang="en-GB" altLang="en-US" sz="2800" i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800" i="1">
                <a:solidFill>
                  <a:srgbClr val="000000"/>
                </a:solidFill>
                <a:latin typeface="Comic Sans MS" panose="030F0702030302020204" pitchFamily="66" charset="0"/>
              </a:rPr>
              <a:t>and features that help it to do it’s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82F1F-931A-490A-9471-4E0814B64E5B}"/>
              </a:ext>
            </a:extLst>
          </p:cNvPr>
          <p:cNvSpPr/>
          <p:nvPr/>
        </p:nvSpPr>
        <p:spPr>
          <a:xfrm>
            <a:off x="4628507" y="6126436"/>
            <a:ext cx="4515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https://www.youtube.com/watch?v=u87QpOOkdxI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FE0F7-E820-4DD0-8FE3-5BC6E4563837}"/>
              </a:ext>
            </a:extLst>
          </p:cNvPr>
          <p:cNvSpPr txBox="1"/>
          <p:nvPr/>
        </p:nvSpPr>
        <p:spPr>
          <a:xfrm>
            <a:off x="154111" y="267128"/>
            <a:ext cx="8763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There are lots of different types of </a:t>
            </a:r>
            <a:r>
              <a:rPr lang="en-US" sz="3200" dirty="0" err="1">
                <a:latin typeface="Comic Sans MS" panose="030F0702030302020204" pitchFamily="66" charset="0"/>
              </a:rPr>
              <a:t>specialised</a:t>
            </a:r>
            <a:r>
              <a:rPr lang="en-US" sz="3200" dirty="0">
                <a:latin typeface="Comic Sans MS" panose="030F0702030302020204" pitchFamily="66" charset="0"/>
              </a:rPr>
              <a:t> cells found in animals and plants.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CC7AE-4891-4463-9816-414FCE86B97A}"/>
              </a:ext>
            </a:extLst>
          </p:cNvPr>
          <p:cNvSpPr txBox="1"/>
          <p:nvPr/>
        </p:nvSpPr>
        <p:spPr>
          <a:xfrm>
            <a:off x="0" y="1674689"/>
            <a:ext cx="9144000" cy="1477328"/>
          </a:xfrm>
          <a:prstGeom prst="rect">
            <a:avLst/>
          </a:prstGeom>
          <a:solidFill>
            <a:srgbClr val="E5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US" sz="3000" dirty="0">
                <a:latin typeface="Comic Sans MS" panose="030F0702030302020204" pitchFamily="66" charset="0"/>
              </a:rPr>
              <a:t>Watch the video, try to note down as many </a:t>
            </a:r>
            <a:r>
              <a:rPr lang="en-US" sz="3000" dirty="0" err="1">
                <a:latin typeface="Comic Sans MS" panose="030F0702030302020204" pitchFamily="66" charset="0"/>
              </a:rPr>
              <a:t>specialised</a:t>
            </a:r>
            <a:r>
              <a:rPr lang="en-US" sz="3000" dirty="0">
                <a:latin typeface="Comic Sans MS" panose="030F0702030302020204" pitchFamily="66" charset="0"/>
              </a:rPr>
              <a:t> cells as you can and identify whether they are found in an animal or a plant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Neuron, Nerve Cell, Axon, Dendrite, Cell, Biology">
            <a:extLst>
              <a:ext uri="{FF2B5EF4-FFF2-40B4-BE49-F238E27FC236}">
                <a16:creationId xmlns:a16="http://schemas.microsoft.com/office/drawing/2014/main" id="{B563BE89-BB36-4986-97F3-29E289EC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7" y="3635672"/>
            <a:ext cx="2464067" cy="12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d Blood Cell, Rbc, Erythrocyte, Blood, Red, Cell">
            <a:extLst>
              <a:ext uri="{FF2B5EF4-FFF2-40B4-BE49-F238E27FC236}">
                <a16:creationId xmlns:a16="http://schemas.microsoft.com/office/drawing/2014/main" id="{A4ED2E71-C1F1-4A19-9B3F-5DE6E00D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25" y="3154164"/>
            <a:ext cx="2594225" cy="2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root hair cell">
            <a:extLst>
              <a:ext uri="{FF2B5EF4-FFF2-40B4-BE49-F238E27FC236}">
                <a16:creationId xmlns:a16="http://schemas.microsoft.com/office/drawing/2014/main" id="{316B1F8A-74CD-449C-BA8E-42E55AB6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746607" y="5109742"/>
            <a:ext cx="1970902" cy="1325563"/>
          </a:xfrm>
          <a:prstGeom prst="rect">
            <a:avLst/>
          </a:prstGeom>
          <a:noFill/>
        </p:spPr>
      </p:pic>
      <p:pic>
        <p:nvPicPr>
          <p:cNvPr id="11" name="Picture 7" descr="File:Simple diagram of plant cell (blank).svg">
            <a:extLst>
              <a:ext uri="{FF2B5EF4-FFF2-40B4-BE49-F238E27FC236}">
                <a16:creationId xmlns:a16="http://schemas.microsoft.com/office/drawing/2014/main" id="{338CAE5B-B103-49C3-80BF-4E78108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08887" y="3662489"/>
            <a:ext cx="1483592" cy="195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4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84461B-E9C4-43AD-9844-D477EEEEA998}"/>
              </a:ext>
            </a:extLst>
          </p:cNvPr>
          <p:cNvSpPr txBox="1"/>
          <p:nvPr/>
        </p:nvSpPr>
        <p:spPr>
          <a:xfrm>
            <a:off x="2763750" y="2291137"/>
            <a:ext cx="3102794" cy="1323439"/>
          </a:xfrm>
          <a:prstGeom prst="rect">
            <a:avLst/>
          </a:prstGeom>
          <a:solidFill>
            <a:srgbClr val="E5FA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Specialised Cells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3120AE-4FEA-4FAA-8CDF-0D6F2A17F2D3}"/>
              </a:ext>
            </a:extLst>
          </p:cNvPr>
          <p:cNvCxnSpPr>
            <a:cxnSpLocks/>
          </p:cNvCxnSpPr>
          <p:nvPr/>
        </p:nvCxnSpPr>
        <p:spPr>
          <a:xfrm flipV="1">
            <a:off x="5876819" y="1797978"/>
            <a:ext cx="1428107" cy="934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404A80-CFD1-4AB7-AF63-4797BE150497}"/>
              </a:ext>
            </a:extLst>
          </p:cNvPr>
          <p:cNvCxnSpPr>
            <a:cxnSpLocks/>
          </p:cNvCxnSpPr>
          <p:nvPr/>
        </p:nvCxnSpPr>
        <p:spPr>
          <a:xfrm flipH="1">
            <a:off x="2434975" y="3604517"/>
            <a:ext cx="1344207" cy="1522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3E713F-D2F6-42A3-9174-A1D51CE12336}"/>
              </a:ext>
            </a:extLst>
          </p:cNvPr>
          <p:cNvSpPr txBox="1"/>
          <p:nvPr/>
        </p:nvSpPr>
        <p:spPr>
          <a:xfrm>
            <a:off x="6575460" y="1191802"/>
            <a:ext cx="20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Nerve Cell</a:t>
            </a:r>
            <a:endParaRPr lang="en-GB" sz="3200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140FF-BBFC-4FF2-BF06-68B14C138335}"/>
              </a:ext>
            </a:extLst>
          </p:cNvPr>
          <p:cNvSpPr txBox="1"/>
          <p:nvPr/>
        </p:nvSpPr>
        <p:spPr>
          <a:xfrm>
            <a:off x="6349429" y="4631932"/>
            <a:ext cx="260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Red Blood Cell</a:t>
            </a:r>
            <a:endParaRPr lang="en-GB" sz="3200" i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B81F5A-D9D1-4FC0-A2AB-0B8BADCC0DEC}"/>
              </a:ext>
            </a:extLst>
          </p:cNvPr>
          <p:cNvCxnSpPr>
            <a:cxnSpLocks/>
          </p:cNvCxnSpPr>
          <p:nvPr/>
        </p:nvCxnSpPr>
        <p:spPr>
          <a:xfrm>
            <a:off x="4991529" y="3614791"/>
            <a:ext cx="1378449" cy="1131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76CE90-7E14-431F-90F6-69626E9E9B5C}"/>
              </a:ext>
            </a:extLst>
          </p:cNvPr>
          <p:cNvSpPr txBox="1"/>
          <p:nvPr/>
        </p:nvSpPr>
        <p:spPr>
          <a:xfrm>
            <a:off x="296239" y="3304853"/>
            <a:ext cx="188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Root Hair Cell</a:t>
            </a:r>
            <a:endParaRPr lang="en-GB" sz="3200" i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20B77-DE53-41E4-AF26-D46870D141A3}"/>
              </a:ext>
            </a:extLst>
          </p:cNvPr>
          <p:cNvSpPr txBox="1"/>
          <p:nvPr/>
        </p:nvSpPr>
        <p:spPr>
          <a:xfrm>
            <a:off x="6945331" y="2830528"/>
            <a:ext cx="1941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Palisade Cell</a:t>
            </a:r>
            <a:endParaRPr lang="en-GB" sz="3200" i="1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C397AB-1A49-4F2D-BB59-E8ECDA143174}"/>
              </a:ext>
            </a:extLst>
          </p:cNvPr>
          <p:cNvCxnSpPr>
            <a:cxnSpLocks/>
          </p:cNvCxnSpPr>
          <p:nvPr/>
        </p:nvCxnSpPr>
        <p:spPr>
          <a:xfrm>
            <a:off x="5864832" y="3214099"/>
            <a:ext cx="1234611" cy="1969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15D1B8-6623-4D30-888E-004C8DB128BF}"/>
              </a:ext>
            </a:extLst>
          </p:cNvPr>
          <p:cNvSpPr txBox="1"/>
          <p:nvPr/>
        </p:nvSpPr>
        <p:spPr>
          <a:xfrm>
            <a:off x="368158" y="948645"/>
            <a:ext cx="194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Sperm cell</a:t>
            </a:r>
            <a:endParaRPr lang="en-GB" sz="3200" i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39FFC4-20F2-4EF9-9D78-D2B8220451B8}"/>
              </a:ext>
            </a:extLst>
          </p:cNvPr>
          <p:cNvCxnSpPr>
            <a:cxnSpLocks/>
          </p:cNvCxnSpPr>
          <p:nvPr/>
        </p:nvCxnSpPr>
        <p:spPr>
          <a:xfrm flipH="1" flipV="1">
            <a:off x="1797978" y="1530850"/>
            <a:ext cx="962349" cy="818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769245F-60D7-4700-A342-11BE421C9168}"/>
              </a:ext>
            </a:extLst>
          </p:cNvPr>
          <p:cNvSpPr txBox="1"/>
          <p:nvPr/>
        </p:nvSpPr>
        <p:spPr>
          <a:xfrm>
            <a:off x="626723" y="5277492"/>
            <a:ext cx="289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Ovum (Egg Cell)</a:t>
            </a:r>
            <a:endParaRPr lang="en-GB" sz="3200" i="1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883C77-11CA-49E8-8507-878441270FEF}"/>
              </a:ext>
            </a:extLst>
          </p:cNvPr>
          <p:cNvCxnSpPr>
            <a:cxnSpLocks/>
          </p:cNvCxnSpPr>
          <p:nvPr/>
        </p:nvCxnSpPr>
        <p:spPr>
          <a:xfrm flipH="1">
            <a:off x="1900720" y="3462392"/>
            <a:ext cx="863028" cy="4828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C2470B-94C8-4797-862A-0FFB508A5E92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4315147" y="1416123"/>
            <a:ext cx="183222" cy="875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8EA3651-92DD-4015-9466-C9B97F770AD7}"/>
              </a:ext>
            </a:extLst>
          </p:cNvPr>
          <p:cNvSpPr txBox="1"/>
          <p:nvPr/>
        </p:nvSpPr>
        <p:spPr>
          <a:xfrm>
            <a:off x="3287732" y="875013"/>
            <a:ext cx="241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Ciliated cell</a:t>
            </a:r>
            <a:endParaRPr lang="en-GB" sz="3200" i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5C7B11-B4F9-4348-BEBF-9D61C3D7FFA9}"/>
              </a:ext>
            </a:extLst>
          </p:cNvPr>
          <p:cNvSpPr txBox="1"/>
          <p:nvPr/>
        </p:nvSpPr>
        <p:spPr>
          <a:xfrm>
            <a:off x="4118224" y="5419617"/>
            <a:ext cx="289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Xylem Vessel</a:t>
            </a:r>
            <a:endParaRPr lang="en-GB" sz="3200" i="1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35738B-4BE4-41AC-9E87-0E49A1B43EC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315147" y="3614576"/>
            <a:ext cx="1027415" cy="173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7731331-CE79-4FC1-A683-C2258536C105}"/>
              </a:ext>
            </a:extLst>
          </p:cNvPr>
          <p:cNvSpPr txBox="1"/>
          <p:nvPr/>
        </p:nvSpPr>
        <p:spPr>
          <a:xfrm>
            <a:off x="92466" y="174661"/>
            <a:ext cx="43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6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42365"/>
              </p:ext>
            </p:extLst>
          </p:nvPr>
        </p:nvGraphicFramePr>
        <p:xfrm>
          <a:off x="156557" y="118948"/>
          <a:ext cx="8713788" cy="661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03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CELL</a:t>
                      </a:r>
                    </a:p>
                  </a:txBody>
                  <a:tcPr marL="91449" marR="91449" marT="45724" marB="45724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CELL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</a:rPr>
                        <a:t> NAME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9" marR="91449" marT="45724" marB="45724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FUNCTION (JOB)</a:t>
                      </a:r>
                    </a:p>
                  </a:txBody>
                  <a:tcPr marL="91449" marR="91449" marT="45724" marB="45724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6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0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88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64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2835293330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82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691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63449" y="1937394"/>
            <a:ext cx="5251013" cy="3608172"/>
          </a:xfrm>
          <a:prstGeom prst="roundRect">
            <a:avLst/>
          </a:prstGeom>
          <a:solidFill>
            <a:srgbClr val="CCFFCC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00400" y="2133600"/>
            <a:ext cx="502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Task: </a:t>
            </a:r>
            <a:r>
              <a:rPr lang="en-GB" sz="3000" dirty="0">
                <a:latin typeface="Comic Sans MS" panose="030F0702030302020204" pitchFamily="66" charset="0"/>
                <a:cs typeface="Consolas" panose="020B0609020204030204" pitchFamily="49" charset="0"/>
              </a:rPr>
              <a:t>Use the information on slide 8 and 9 to complete the table on slide 10.</a:t>
            </a:r>
          </a:p>
        </p:txBody>
      </p:sp>
      <p:pic>
        <p:nvPicPr>
          <p:cNvPr id="16" name="Picture 2" descr="File:Human spermatoz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1524000" cy="425061"/>
          </a:xfrm>
          <a:prstGeom prst="rect">
            <a:avLst/>
          </a:prstGeom>
          <a:noFill/>
        </p:spPr>
      </p:pic>
      <p:pic>
        <p:nvPicPr>
          <p:cNvPr id="17" name="Picture 4" descr="File:Ov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901700" cy="676275"/>
          </a:xfrm>
          <a:prstGeom prst="rect">
            <a:avLst/>
          </a:prstGeom>
          <a:noFill/>
        </p:spPr>
      </p:pic>
      <p:pic>
        <p:nvPicPr>
          <p:cNvPr id="7170" name="Picture 2" descr="Red Blood Cell, Rbc, Erythrocyte, Blood, Red,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276600"/>
            <a:ext cx="914401" cy="914401"/>
          </a:xfrm>
          <a:prstGeom prst="rect">
            <a:avLst/>
          </a:prstGeom>
          <a:noFill/>
        </p:spPr>
      </p:pic>
      <p:pic>
        <p:nvPicPr>
          <p:cNvPr id="7172" name="Picture 4" descr="Brain, Neuron, Nerves, Cell, Science, Neurolo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362200"/>
            <a:ext cx="1676400" cy="8382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 t="23821"/>
          <a:stretch>
            <a:fillRect/>
          </a:stretch>
        </p:blipFill>
        <p:spPr bwMode="auto">
          <a:xfrm>
            <a:off x="914400" y="4191000"/>
            <a:ext cx="990600" cy="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ile:Simple diagram of plant cell (blank)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025308" y="4918292"/>
            <a:ext cx="692583" cy="914400"/>
          </a:xfrm>
          <a:prstGeom prst="rect">
            <a:avLst/>
          </a:prstGeom>
          <a:noFill/>
        </p:spPr>
      </p:pic>
      <p:pic>
        <p:nvPicPr>
          <p:cNvPr id="18" name="Picture 6" descr="Image result for root hair ce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990600" y="5943600"/>
            <a:ext cx="914400" cy="614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66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0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Large surface area to hold lots of haemoglobin so </a:t>
            </a:r>
            <a:r>
              <a:rPr lang="en-GB" sz="1400" b="1" dirty="0">
                <a:latin typeface="Comic Sans MS" panose="030F0702030302020204" pitchFamily="66" charset="0"/>
              </a:rPr>
              <a:t>oxygen</a:t>
            </a:r>
            <a:r>
              <a:rPr lang="en-GB" sz="1400" dirty="0">
                <a:latin typeface="Comic Sans MS" panose="030F0702030302020204" pitchFamily="66" charset="0"/>
              </a:rPr>
              <a:t> can be carried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Has no nucleus to make room for more oxygen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Disk-shape to fit through narrow blood vessels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Carries oxygen to respiring cells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76200"/>
            <a:ext cx="263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Red Blood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0"/>
            <a:ext cx="175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Nerve Cell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762000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Structure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Very long, elongated cells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Nerve cells have branched at either end to make connections with many other nerve cells</a:t>
            </a:r>
          </a:p>
          <a:p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Function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To carry electrical nerve impulses around your body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4057233"/>
            <a:ext cx="4038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Long tail to swim towards the egg cell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Lots of mitochondria near tail to release energy to aid swimming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Enzymes in the head of cell to digest outer layer of the egg cell 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To swim towards the egg cell to fertilise it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505200"/>
            <a:ext cx="263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Sperm 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3505200"/>
            <a:ext cx="175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Egg Cell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4057233"/>
            <a:ext cx="441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Structure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Contains vesicles of fat and other nutrients which acts as a food source for the developing embryo 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Mitochondria to provide energy for cell division</a:t>
            </a:r>
          </a:p>
          <a:p>
            <a:endParaRPr lang="en-GB" altLang="en-US" sz="1600" b="1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Function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To be fertilised by the sperm cell</a:t>
            </a:r>
          </a:p>
        </p:txBody>
      </p:sp>
      <p:pic>
        <p:nvPicPr>
          <p:cNvPr id="18" name="Picture 2" descr="File:Human spermatoz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38600"/>
            <a:ext cx="1524000" cy="425061"/>
          </a:xfrm>
          <a:prstGeom prst="rect">
            <a:avLst/>
          </a:prstGeom>
          <a:noFill/>
        </p:spPr>
      </p:pic>
      <p:pic>
        <p:nvPicPr>
          <p:cNvPr id="19" name="Picture 4" descr="File:Ov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657600"/>
            <a:ext cx="901700" cy="676275"/>
          </a:xfrm>
          <a:prstGeom prst="rect">
            <a:avLst/>
          </a:prstGeom>
          <a:noFill/>
        </p:spPr>
      </p:pic>
      <p:pic>
        <p:nvPicPr>
          <p:cNvPr id="20" name="Picture 2" descr="Red Blood Cell, Rbc, Erythrocyte, Blood, Red,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"/>
            <a:ext cx="914401" cy="914401"/>
          </a:xfrm>
          <a:prstGeom prst="rect">
            <a:avLst/>
          </a:prstGeom>
          <a:noFill/>
        </p:spPr>
      </p:pic>
      <p:pic>
        <p:nvPicPr>
          <p:cNvPr id="21" name="Picture 4" descr="Brain, Neuron, Nerves, Cell, Science, Neurolo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57200"/>
            <a:ext cx="16764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34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Lots of tiny hairs called cilia line the </a:t>
            </a:r>
            <a:r>
              <a:rPr lang="en-GB" sz="1400" dirty="0" err="1">
                <a:latin typeface="Comic Sans MS" panose="030F0702030302020204" pitchFamily="66" charset="0"/>
              </a:rPr>
              <a:t>sirface</a:t>
            </a:r>
            <a:r>
              <a:rPr lang="en-GB" sz="1400" dirty="0">
                <a:latin typeface="Comic Sans MS" panose="030F0702030302020204" pitchFamily="66" charset="0"/>
              </a:rPr>
              <a:t> of these cells</a:t>
            </a:r>
          </a:p>
          <a:p>
            <a:pPr>
              <a:buFont typeface="Arial" pitchFamily="34" charset="0"/>
              <a:buChar char="•"/>
            </a:pP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Cilia hairs sweep mucus containing trapped dirt/pathogens back up to the throat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Stop lung/respiratory damage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Ciliated Epithelial Cell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057233"/>
            <a:ext cx="4038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Structure: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Large surface area to absorb large amount of sunlight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Lots chloroplasts to increase sites of photosynthesis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Function: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  To trap sunlight, carry out photosynthesis and generate food for the plant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505200"/>
            <a:ext cx="263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Palisade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3505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Root Hair Cell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4267200"/>
            <a:ext cx="3886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Structure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Large surface area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400" dirty="0">
                <a:latin typeface="Comic Sans MS" panose="030F0702030302020204" pitchFamily="66" charset="0"/>
                <a:ea typeface="ＭＳ Ｐゴシック" pitchFamily="-112" charset="-128"/>
              </a:rPr>
              <a:t>  Thin cell wall so water can pass through easily</a:t>
            </a: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r>
              <a:rPr lang="en-GB" altLang="en-US" sz="1600" b="1" dirty="0">
                <a:latin typeface="Comic Sans MS" panose="030F0702030302020204" pitchFamily="66" charset="0"/>
                <a:ea typeface="ＭＳ Ｐゴシック" pitchFamily="-112" charset="-128"/>
              </a:rPr>
              <a:t>Function</a:t>
            </a:r>
          </a:p>
          <a:p>
            <a:pPr>
              <a:buFont typeface="Arial" pitchFamily="34" charset="0"/>
              <a:buChar char="•"/>
            </a:pPr>
            <a:endParaRPr lang="en-GB" altLang="en-US" sz="1600" dirty="0">
              <a:latin typeface="Comic Sans MS" panose="030F0702030302020204" pitchFamily="66" charset="0"/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altLang="en-US" sz="1600" dirty="0">
                <a:latin typeface="Comic Sans MS" panose="030F0702030302020204" pitchFamily="66" charset="0"/>
                <a:ea typeface="ＭＳ Ｐゴシック" pitchFamily="-112" charset="-128"/>
              </a:rPr>
              <a:t>  To be absorb minerals and water from the soil through the roots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t="23821"/>
          <a:stretch>
            <a:fillRect/>
          </a:stretch>
        </p:blipFill>
        <p:spPr bwMode="auto">
          <a:xfrm>
            <a:off x="2743200" y="1524000"/>
            <a:ext cx="990600" cy="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File:Simple diagram of plant cell (blank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82708" y="3622892"/>
            <a:ext cx="692583" cy="914400"/>
          </a:xfrm>
          <a:prstGeom prst="rect">
            <a:avLst/>
          </a:prstGeom>
          <a:noFill/>
        </p:spPr>
      </p:pic>
      <p:pic>
        <p:nvPicPr>
          <p:cNvPr id="16" name="Picture 6" descr="Image result for root hair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20000" y="4191000"/>
            <a:ext cx="914400" cy="614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43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500B4C-4099-443D-92D5-A7094547AD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DD479F-A630-4F76-9417-2755155F6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C6164-C384-414B-A5A1-740A519DC2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1402</Words>
  <Application>Microsoft Office PowerPoint</Application>
  <PresentationFormat>On-screen Show (4:3)</PresentationFormat>
  <Paragraphs>231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Calibri Light</vt:lpstr>
      <vt:lpstr>Comic Sans MS</vt:lpstr>
      <vt:lpstr>Consolas</vt:lpstr>
      <vt:lpstr>Office Theme</vt:lpstr>
      <vt:lpstr>80/20 – THINK! What do you NEED to cover with your set</vt:lpstr>
      <vt:lpstr>Specialised Cells</vt:lpstr>
      <vt:lpstr>PowerPoint Presentation</vt:lpstr>
      <vt:lpstr>Specialised...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Zachariah Sullivan</cp:lastModifiedBy>
  <cp:revision>2</cp:revision>
  <dcterms:created xsi:type="dcterms:W3CDTF">2020-08-25T10:22:22Z</dcterms:created>
  <dcterms:modified xsi:type="dcterms:W3CDTF">2020-09-11T06:56:38Z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