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370" r:id="rId6"/>
    <p:sldId id="260" r:id="rId7"/>
    <p:sldId id="261" r:id="rId8"/>
    <p:sldId id="262" r:id="rId9"/>
    <p:sldId id="266" r:id="rId10"/>
    <p:sldId id="280" r:id="rId11"/>
    <p:sldId id="263" r:id="rId12"/>
    <p:sldId id="268" r:id="rId13"/>
    <p:sldId id="265" r:id="rId14"/>
    <p:sldId id="269" r:id="rId15"/>
    <p:sldId id="270" r:id="rId16"/>
    <p:sldId id="271" r:id="rId17"/>
    <p:sldId id="272" r:id="rId18"/>
    <p:sldId id="273" r:id="rId19"/>
    <p:sldId id="277" r:id="rId20"/>
    <p:sldId id="278" r:id="rId21"/>
    <p:sldId id="274" r:id="rId22"/>
    <p:sldId id="371" r:id="rId23"/>
    <p:sldId id="372" r:id="rId24"/>
    <p:sldId id="279" r:id="rId25"/>
    <p:sldId id="275" r:id="rId26"/>
    <p:sldId id="27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0" d="100"/>
          <a:sy n="90" d="100"/>
        </p:scale>
        <p:origin x="8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CB699-CA75-4E9B-AAF5-7FF1549496BC}"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D5307-144B-4FD3-9F46-5BEA8ED86241}" type="slidenum">
              <a:rPr lang="en-GB" smtClean="0"/>
              <a:t>‹#›</a:t>
            </a:fld>
            <a:endParaRPr lang="en-GB"/>
          </a:p>
        </p:txBody>
      </p:sp>
    </p:spTree>
    <p:extLst>
      <p:ext uri="{BB962C8B-B14F-4D97-AF65-F5344CB8AC3E}">
        <p14:creationId xmlns:p14="http://schemas.microsoft.com/office/powerpoint/2010/main" val="149028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solidFill>
                  <a:srgbClr val="FF0000"/>
                </a:solidFill>
              </a:rPr>
              <a:t>Activity 1:</a:t>
            </a:r>
            <a:r>
              <a:rPr lang="en-GB" baseline="0" dirty="0"/>
              <a:t> </a:t>
            </a:r>
            <a:r>
              <a:rPr lang="en-GB" dirty="0"/>
              <a:t>Second card sort activity – resources at</a:t>
            </a:r>
            <a:r>
              <a:rPr lang="en-GB" baseline="0" dirty="0"/>
              <a:t> the end of the PowerPoint Presentation</a:t>
            </a:r>
            <a:endParaRPr lang="en-GB" dirty="0"/>
          </a:p>
        </p:txBody>
      </p:sp>
      <p:sp>
        <p:nvSpPr>
          <p:cNvPr id="4" name="Slide Number Placeholder 3"/>
          <p:cNvSpPr>
            <a:spLocks noGrp="1"/>
          </p:cNvSpPr>
          <p:nvPr>
            <p:ph type="sldNum" sz="quarter" idx="10"/>
          </p:nvPr>
        </p:nvSpPr>
        <p:spPr/>
        <p:txBody>
          <a:bodyPr/>
          <a:lstStyle/>
          <a:p>
            <a:fld id="{799740CE-9D2F-47FB-B782-06C0155E5C9F}" type="slidenum">
              <a:rPr lang="en-GB" smtClean="0"/>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baseline="0" dirty="0"/>
              <a:t>Activity 2 </a:t>
            </a:r>
            <a:r>
              <a:rPr lang="en-GB" baseline="0" dirty="0"/>
              <a:t>– Posters used to l</a:t>
            </a:r>
            <a:r>
              <a:rPr lang="en-GB" dirty="0"/>
              <a:t>abel brain on handout</a:t>
            </a:r>
            <a:r>
              <a:rPr lang="en-GB" baseline="0" dirty="0"/>
              <a:t> and complete table of functions (resources at the end of the PowerPoint)</a:t>
            </a:r>
          </a:p>
          <a:p>
            <a:endParaRPr lang="en-GB" baseline="0" dirty="0"/>
          </a:p>
          <a:p>
            <a:r>
              <a:rPr lang="en-GB" dirty="0"/>
              <a:t>By Cancer Research UK (Original email from CRUK) [CC BY-SA 4.0 (https://creativecommons.org/licenses/by-sa/4.0)], via Wikimedia Commons</a:t>
            </a:r>
          </a:p>
        </p:txBody>
      </p:sp>
      <p:sp>
        <p:nvSpPr>
          <p:cNvPr id="4" name="Slide Number Placeholder 3"/>
          <p:cNvSpPr>
            <a:spLocks noGrp="1"/>
          </p:cNvSpPr>
          <p:nvPr>
            <p:ph type="sldNum" sz="quarter" idx="10"/>
          </p:nvPr>
        </p:nvSpPr>
        <p:spPr/>
        <p:txBody>
          <a:bodyPr/>
          <a:lstStyle/>
          <a:p>
            <a:fld id="{799740CE-9D2F-47FB-B782-06C0155E5C9F}" type="slidenum">
              <a:rPr lang="en-GB" smtClean="0"/>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Animation</a:t>
            </a:r>
            <a:r>
              <a:rPr lang="en-GB" baseline="0" dirty="0"/>
              <a:t> by Polygon data is generated by Database </a:t>
            </a:r>
            <a:r>
              <a:rPr lang="en-GB" baseline="0" dirty="0" err="1"/>
              <a:t>Center</a:t>
            </a:r>
            <a:r>
              <a:rPr lang="en-GB" baseline="0" dirty="0"/>
              <a:t> for Life Science(DBCLS)[3]. [CC BY-SA 2.1 </a:t>
            </a:r>
            <a:r>
              <a:rPr lang="en-GB" baseline="0" dirty="0" err="1"/>
              <a:t>jp</a:t>
            </a:r>
            <a:r>
              <a:rPr lang="en-GB" baseline="0" dirty="0"/>
              <a:t> (https://creativecommons.org/licenses/by-sa/2.1/jp/deed.en)], via Wikimedia Commons</a:t>
            </a:r>
            <a:endParaRPr lang="en-GB" dirty="0"/>
          </a:p>
        </p:txBody>
      </p:sp>
      <p:sp>
        <p:nvSpPr>
          <p:cNvPr id="4" name="Slide Number Placeholder 3"/>
          <p:cNvSpPr>
            <a:spLocks noGrp="1"/>
          </p:cNvSpPr>
          <p:nvPr>
            <p:ph type="sldNum" sz="quarter" idx="10"/>
          </p:nvPr>
        </p:nvSpPr>
        <p:spPr/>
        <p:txBody>
          <a:bodyPr/>
          <a:lstStyle/>
          <a:p>
            <a:fld id="{799740CE-9D2F-47FB-B782-06C0155E5C9F}" type="slidenum">
              <a:rPr lang="en-GB" smtClean="0"/>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by</a:t>
            </a:r>
            <a:r>
              <a:rPr lang="en-GB" baseline="0" dirty="0"/>
              <a:t> [Public domain], via Wikimedia Commons https://commons.wikimedia.org/wiki/File:Phineas_Gage.jpg</a:t>
            </a:r>
            <a:endParaRPr lang="en-GB" dirty="0"/>
          </a:p>
        </p:txBody>
      </p:sp>
      <p:sp>
        <p:nvSpPr>
          <p:cNvPr id="4" name="Slide Number Placeholder 3"/>
          <p:cNvSpPr>
            <a:spLocks noGrp="1"/>
          </p:cNvSpPr>
          <p:nvPr>
            <p:ph type="sldNum" sz="quarter" idx="10"/>
          </p:nvPr>
        </p:nvSpPr>
        <p:spPr/>
        <p:txBody>
          <a:bodyPr/>
          <a:lstStyle/>
          <a:p>
            <a:fld id="{799740CE-9D2F-47FB-B782-06C0155E5C9F}" type="slidenum">
              <a:rPr lang="en-GB" smtClean="0"/>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Posters for </a:t>
            </a:r>
            <a:r>
              <a:rPr lang="en-GB" b="1" u="sng" dirty="0"/>
              <a:t>Activity</a:t>
            </a:r>
            <a:r>
              <a:rPr lang="en-GB" b="1" u="sng" baseline="0" dirty="0"/>
              <a:t> 2</a:t>
            </a:r>
          </a:p>
          <a:p>
            <a:endParaRPr lang="en-GB" b="1" u="sng" baseline="0" dirty="0"/>
          </a:p>
          <a:p>
            <a:r>
              <a:rPr lang="en-GB" b="0" u="none" dirty="0"/>
              <a:t>Image of brain by Cancer Research UK (Original email from CRUK) [CC BY-SA 4.0 (https://creativecommons.org/licenses/by-sa/4.0)], via Wikimedia Commons</a:t>
            </a:r>
          </a:p>
        </p:txBody>
      </p:sp>
      <p:sp>
        <p:nvSpPr>
          <p:cNvPr id="4" name="Slide Number Placeholder 3"/>
          <p:cNvSpPr>
            <a:spLocks noGrp="1"/>
          </p:cNvSpPr>
          <p:nvPr>
            <p:ph type="sldNum" sz="quarter" idx="10"/>
          </p:nvPr>
        </p:nvSpPr>
        <p:spPr/>
        <p:txBody>
          <a:bodyPr/>
          <a:lstStyle/>
          <a:p>
            <a:fld id="{799740CE-9D2F-47FB-B782-06C0155E5C9F}" type="slidenum">
              <a:rPr lang="en-GB" smtClean="0"/>
              <a:t>22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Posters for </a:t>
            </a:r>
            <a:r>
              <a:rPr lang="en-GB" b="1" u="sng" dirty="0"/>
              <a:t>Activity 2</a:t>
            </a:r>
          </a:p>
          <a:p>
            <a:endParaRPr lang="en-GB"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GB" b="0" u="none" dirty="0"/>
              <a:t>Image of brain by Cancer Research UK (Original email from CRUK) [CC BY-SA 4.0 (https://creativecommons.org/licenses/by-sa/4.0)], via Wikimedia Commons</a:t>
            </a:r>
          </a:p>
          <a:p>
            <a:endParaRPr lang="en-GB" b="1" u="sng" dirty="0"/>
          </a:p>
        </p:txBody>
      </p:sp>
      <p:sp>
        <p:nvSpPr>
          <p:cNvPr id="4" name="Slide Number Placeholder 3"/>
          <p:cNvSpPr>
            <a:spLocks noGrp="1"/>
          </p:cNvSpPr>
          <p:nvPr>
            <p:ph type="sldNum" sz="quarter" idx="10"/>
          </p:nvPr>
        </p:nvSpPr>
        <p:spPr/>
        <p:txBody>
          <a:bodyPr/>
          <a:lstStyle/>
          <a:p>
            <a:fld id="{799740CE-9D2F-47FB-B782-06C0155E5C9F}" type="slidenum">
              <a:rPr lang="en-GB" smtClean="0"/>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67676C-D2CC-4904-85D1-A3FE6CDF0F3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323525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7676C-D2CC-4904-85D1-A3FE6CDF0F3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276370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7676C-D2CC-4904-85D1-A3FE6CDF0F3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243229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7676C-D2CC-4904-85D1-A3FE6CDF0F3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153402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67676C-D2CC-4904-85D1-A3FE6CDF0F3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10865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67676C-D2CC-4904-85D1-A3FE6CDF0F3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102410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67676C-D2CC-4904-85D1-A3FE6CDF0F3B}"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380484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67676C-D2CC-4904-85D1-A3FE6CDF0F3B}"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5768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7676C-D2CC-4904-85D1-A3FE6CDF0F3B}"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30830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67676C-D2CC-4904-85D1-A3FE6CDF0F3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237123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67676C-D2CC-4904-85D1-A3FE6CDF0F3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A4636-6596-497E-89DD-6FF9C4DAEF87}" type="slidenum">
              <a:rPr lang="en-GB" smtClean="0"/>
              <a:t>‹#›</a:t>
            </a:fld>
            <a:endParaRPr lang="en-GB"/>
          </a:p>
        </p:txBody>
      </p:sp>
    </p:spTree>
    <p:extLst>
      <p:ext uri="{BB962C8B-B14F-4D97-AF65-F5344CB8AC3E}">
        <p14:creationId xmlns:p14="http://schemas.microsoft.com/office/powerpoint/2010/main" val="199028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7676C-D2CC-4904-85D1-A3FE6CDF0F3B}" type="datetimeFigureOut">
              <a:rPr lang="en-GB" smtClean="0"/>
              <a:t>24/09/2020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A4636-6596-497E-89DD-6FF9C4DAEF87}" type="slidenum">
              <a:rPr lang="en-GB" smtClean="0"/>
              <a:t>‹#›</a:t>
            </a:fld>
            <a:endParaRPr lang="en-GB"/>
          </a:p>
        </p:txBody>
      </p:sp>
    </p:spTree>
    <p:extLst>
      <p:ext uri="{BB962C8B-B14F-4D97-AF65-F5344CB8AC3E}">
        <p14:creationId xmlns:p14="http://schemas.microsoft.com/office/powerpoint/2010/main" val="3208497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vHrmiy4W9C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KKuS1TLhtG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hyperlink" Target="https://www.youtube.com/watch?v=fxZWtc0mYpQ"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XLGXAiSpN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28600"/>
            <a:ext cx="8534400" cy="1295400"/>
          </a:xfrm>
          <a:prstGeom prst="roundRect">
            <a:avLst/>
          </a:prstGeom>
          <a:solidFill>
            <a:srgbClr val="B1F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04800" y="228600"/>
            <a:ext cx="8534400" cy="1295400"/>
          </a:xfrm>
        </p:spPr>
        <p:txBody>
          <a:bodyPr>
            <a:normAutofit/>
          </a:bodyPr>
          <a:lstStyle/>
          <a:p>
            <a:r>
              <a:rPr lang="en-GB" sz="6600" dirty="0">
                <a:latin typeface="Comic Sans MS" pitchFamily="66" charset="0"/>
              </a:rPr>
              <a:t>The brain</a:t>
            </a:r>
          </a:p>
        </p:txBody>
      </p:sp>
      <p:sp>
        <p:nvSpPr>
          <p:cNvPr id="7" name="TextBox 6"/>
          <p:cNvSpPr txBox="1"/>
          <p:nvPr/>
        </p:nvSpPr>
        <p:spPr>
          <a:xfrm>
            <a:off x="152400" y="1658816"/>
            <a:ext cx="6635262" cy="4955203"/>
          </a:xfrm>
          <a:prstGeom prst="rect">
            <a:avLst/>
          </a:prstGeom>
          <a:noFill/>
        </p:spPr>
        <p:txBody>
          <a:bodyPr wrap="square" rtlCol="0">
            <a:spAutoFit/>
          </a:bodyPr>
          <a:lstStyle/>
          <a:p>
            <a:r>
              <a:rPr lang="en-GB" sz="3200" b="1" dirty="0"/>
              <a:t>Do now activity:</a:t>
            </a:r>
          </a:p>
          <a:p>
            <a:endParaRPr lang="en-GB" sz="3200" b="1" dirty="0"/>
          </a:p>
          <a:p>
            <a:pPr marL="457200" indent="-457200">
              <a:buAutoNum type="arabicPeriod"/>
            </a:pPr>
            <a:r>
              <a:rPr lang="en-GB" sz="2800" dirty="0">
                <a:solidFill>
                  <a:srgbClr val="FF0000"/>
                </a:solidFill>
              </a:rPr>
              <a:t>Name some of the important structures which are involved in a reflex arc</a:t>
            </a:r>
          </a:p>
          <a:p>
            <a:pPr marL="457200" indent="-457200">
              <a:buAutoNum type="arabicPeriod"/>
            </a:pPr>
            <a:endParaRPr lang="en-GB" sz="2800" dirty="0">
              <a:solidFill>
                <a:srgbClr val="FF0000"/>
              </a:solidFill>
            </a:endParaRPr>
          </a:p>
          <a:p>
            <a:pPr marL="457200" indent="-457200">
              <a:buAutoNum type="arabicPeriod"/>
            </a:pPr>
            <a:r>
              <a:rPr lang="en-GB" sz="2800" dirty="0">
                <a:solidFill>
                  <a:schemeClr val="accent6">
                    <a:lumMod val="75000"/>
                  </a:schemeClr>
                </a:solidFill>
              </a:rPr>
              <a:t>Describe how an electrical impulse moves from a sensory neurone to a relay neurone</a:t>
            </a:r>
          </a:p>
          <a:p>
            <a:pPr marL="457200" indent="-457200">
              <a:buAutoNum type="arabicPeriod"/>
            </a:pPr>
            <a:endParaRPr lang="en-GB" sz="2800" dirty="0">
              <a:solidFill>
                <a:schemeClr val="accent6">
                  <a:lumMod val="75000"/>
                </a:schemeClr>
              </a:solidFill>
            </a:endParaRPr>
          </a:p>
          <a:p>
            <a:pPr marL="457200" indent="-457200">
              <a:buAutoNum type="arabicPeriod"/>
            </a:pPr>
            <a:r>
              <a:rPr lang="en-GB" sz="2800" dirty="0">
                <a:solidFill>
                  <a:srgbClr val="00B050"/>
                </a:solidFill>
              </a:rPr>
              <a:t>Explain why a nervous impulse could be described as both electrical and chemical</a:t>
            </a:r>
          </a:p>
        </p:txBody>
      </p:sp>
      <p:pic>
        <p:nvPicPr>
          <p:cNvPr id="21506" name="Picture 2" descr="Brain, Icon, Human, Background, Idea, Symbol, Design"/>
          <p:cNvPicPr>
            <a:picLocks noChangeAspect="1" noChangeArrowheads="1"/>
          </p:cNvPicPr>
          <p:nvPr/>
        </p:nvPicPr>
        <p:blipFill>
          <a:blip r:embed="rId2" cstate="print"/>
          <a:srcRect/>
          <a:stretch>
            <a:fillRect/>
          </a:stretch>
        </p:blipFill>
        <p:spPr bwMode="auto">
          <a:xfrm>
            <a:off x="6787662" y="2268415"/>
            <a:ext cx="2203938" cy="352278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424936" cy="2062103"/>
          </a:xfrm>
          <a:prstGeom prst="rect">
            <a:avLst/>
          </a:prstGeom>
          <a:noFill/>
        </p:spPr>
        <p:txBody>
          <a:bodyPr wrap="square" rtlCol="0">
            <a:spAutoFit/>
          </a:bodyPr>
          <a:lstStyle/>
          <a:p>
            <a:r>
              <a:rPr lang="en-GB" sz="3200" dirty="0">
                <a:latin typeface="Comic Sans MS" pitchFamily="66" charset="0"/>
              </a:rPr>
              <a:t>We can study individuals with damaged brain regions:</a:t>
            </a:r>
          </a:p>
          <a:p>
            <a:endParaRPr lang="en-GB" sz="3200" dirty="0">
              <a:latin typeface="Comic Sans MS" pitchFamily="66" charset="0"/>
            </a:endParaRPr>
          </a:p>
          <a:p>
            <a:r>
              <a:rPr lang="en-GB" sz="3200" dirty="0">
                <a:latin typeface="Comic Sans MS" pitchFamily="66" charset="0"/>
              </a:rPr>
              <a:t>E.g. Phineas Gage 1848</a:t>
            </a:r>
          </a:p>
        </p:txBody>
      </p:sp>
      <p:sp>
        <p:nvSpPr>
          <p:cNvPr id="7" name="TextBox 6"/>
          <p:cNvSpPr txBox="1"/>
          <p:nvPr/>
        </p:nvSpPr>
        <p:spPr>
          <a:xfrm>
            <a:off x="4876800" y="2667000"/>
            <a:ext cx="3429000" cy="3539430"/>
          </a:xfrm>
          <a:prstGeom prst="rect">
            <a:avLst/>
          </a:prstGeom>
          <a:solidFill>
            <a:srgbClr val="CCFFFF"/>
          </a:solidFill>
        </p:spPr>
        <p:txBody>
          <a:bodyPr wrap="square" rtlCol="0">
            <a:spAutoFit/>
          </a:bodyPr>
          <a:lstStyle/>
          <a:p>
            <a:pPr algn="ctr"/>
            <a:r>
              <a:rPr lang="en-GB" sz="3200" dirty="0">
                <a:latin typeface="Comic Sans MS" pitchFamily="66" charset="0"/>
              </a:rPr>
              <a:t>He went from being a popular responsible man to a foul-mouthed irresponsible and obstinate man</a:t>
            </a:r>
          </a:p>
        </p:txBody>
      </p:sp>
      <p:pic>
        <p:nvPicPr>
          <p:cNvPr id="13314" name="Picture 2" descr="Image result for phineas gage"/>
          <p:cNvPicPr>
            <a:picLocks noChangeAspect="1" noChangeArrowheads="1"/>
          </p:cNvPicPr>
          <p:nvPr/>
        </p:nvPicPr>
        <p:blipFill>
          <a:blip r:embed="rId3" cstate="print"/>
          <a:srcRect/>
          <a:stretch>
            <a:fillRect/>
          </a:stretch>
        </p:blipFill>
        <p:spPr bwMode="auto">
          <a:xfrm>
            <a:off x="1371600" y="2514600"/>
            <a:ext cx="2847975" cy="3876676"/>
          </a:xfrm>
          <a:prstGeom prst="rect">
            <a:avLst/>
          </a:prstGeom>
          <a:noFill/>
        </p:spPr>
      </p:pic>
    </p:spTree>
    <p:extLst>
      <p:ext uri="{BB962C8B-B14F-4D97-AF65-F5344CB8AC3E}">
        <p14:creationId xmlns:p14="http://schemas.microsoft.com/office/powerpoint/2010/main" val="250827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5509200"/>
          </a:xfrm>
          <a:prstGeom prst="rect">
            <a:avLst/>
          </a:prstGeom>
          <a:noFill/>
        </p:spPr>
        <p:txBody>
          <a:bodyPr wrap="square" rtlCol="0">
            <a:spAutoFit/>
          </a:bodyPr>
          <a:lstStyle/>
          <a:p>
            <a:r>
              <a:rPr lang="en-GB" sz="3200" dirty="0">
                <a:solidFill>
                  <a:srgbClr val="0070C0"/>
                </a:solidFill>
                <a:latin typeface="Comic Sans MS" pitchFamily="66" charset="0"/>
              </a:rPr>
              <a:t>Task: </a:t>
            </a:r>
            <a:r>
              <a:rPr lang="en-GB" sz="3200" dirty="0">
                <a:latin typeface="Comic Sans MS" pitchFamily="66" charset="0"/>
              </a:rPr>
              <a:t>Watch the video and answer the following questions:</a:t>
            </a:r>
          </a:p>
          <a:p>
            <a:endParaRPr lang="en-GB" sz="3200" dirty="0">
              <a:latin typeface="Comic Sans MS" pitchFamily="66" charset="0"/>
            </a:endParaRPr>
          </a:p>
          <a:p>
            <a:pPr marL="514350" indent="-514350">
              <a:buAutoNum type="arabicPeriod"/>
            </a:pPr>
            <a:r>
              <a:rPr lang="en-GB" sz="3200" dirty="0">
                <a:latin typeface="Comic Sans MS" pitchFamily="66" charset="0"/>
              </a:rPr>
              <a:t>Describe what happened to </a:t>
            </a:r>
            <a:r>
              <a:rPr lang="en-GB" sz="3200" dirty="0" err="1">
                <a:latin typeface="Comic Sans MS" pitchFamily="66" charset="0"/>
              </a:rPr>
              <a:t>Phineas</a:t>
            </a:r>
            <a:r>
              <a:rPr lang="en-GB" sz="3200" dirty="0">
                <a:latin typeface="Comic Sans MS" pitchFamily="66" charset="0"/>
              </a:rPr>
              <a:t> Gage.</a:t>
            </a:r>
          </a:p>
          <a:p>
            <a:pPr marL="514350" indent="-514350">
              <a:buAutoNum type="arabicPeriod"/>
            </a:pPr>
            <a:endParaRPr lang="en-GB" sz="3200" dirty="0">
              <a:latin typeface="Comic Sans MS" pitchFamily="66" charset="0"/>
            </a:endParaRPr>
          </a:p>
          <a:p>
            <a:pPr marL="514350" indent="-514350">
              <a:buAutoNum type="arabicPeriod"/>
            </a:pPr>
            <a:r>
              <a:rPr lang="en-GB" sz="3200" dirty="0">
                <a:latin typeface="Comic Sans MS" pitchFamily="66" charset="0"/>
              </a:rPr>
              <a:t>Describe what his friends reported of </a:t>
            </a:r>
            <a:r>
              <a:rPr lang="en-GB" sz="3200" dirty="0" err="1">
                <a:latin typeface="Comic Sans MS" pitchFamily="66" charset="0"/>
              </a:rPr>
              <a:t>Phineas</a:t>
            </a:r>
            <a:r>
              <a:rPr lang="en-GB" sz="3200" dirty="0">
                <a:latin typeface="Comic Sans MS" pitchFamily="66" charset="0"/>
              </a:rPr>
              <a:t> before and after the incident.</a:t>
            </a:r>
          </a:p>
          <a:p>
            <a:pPr marL="514350" indent="-514350">
              <a:buAutoNum type="arabicPeriod"/>
            </a:pPr>
            <a:endParaRPr lang="en-GB" sz="3200" dirty="0">
              <a:latin typeface="Comic Sans MS" pitchFamily="66" charset="0"/>
            </a:endParaRPr>
          </a:p>
          <a:p>
            <a:pPr marL="514350" indent="-514350">
              <a:buAutoNum type="arabicPeriod"/>
            </a:pPr>
            <a:r>
              <a:rPr lang="en-GB" sz="3200" dirty="0">
                <a:latin typeface="Comic Sans MS" pitchFamily="66" charset="0"/>
              </a:rPr>
              <a:t>Evaluate the impact of this case study on our knowledge of brain function.</a:t>
            </a:r>
          </a:p>
          <a:p>
            <a:pPr marL="514350" indent="-514350">
              <a:buAutoNum type="arabicPeriod"/>
            </a:pPr>
            <a:endParaRPr lang="en-GB" sz="3200" dirty="0">
              <a:latin typeface="Comic Sans MS" pitchFamily="66" charset="0"/>
            </a:endParaRPr>
          </a:p>
        </p:txBody>
      </p:sp>
      <p:sp>
        <p:nvSpPr>
          <p:cNvPr id="5" name="Rectangle 4"/>
          <p:cNvSpPr/>
          <p:nvPr/>
        </p:nvSpPr>
        <p:spPr>
          <a:xfrm>
            <a:off x="3581400" y="5967046"/>
            <a:ext cx="5334000" cy="369332"/>
          </a:xfrm>
          <a:prstGeom prst="rect">
            <a:avLst/>
          </a:prstGeom>
        </p:spPr>
        <p:txBody>
          <a:bodyPr wrap="square">
            <a:spAutoFit/>
          </a:bodyPr>
          <a:lstStyle/>
          <a:p>
            <a:pPr algn="ctr"/>
            <a:r>
              <a:rPr lang="en-GB" dirty="0">
                <a:hlinkClick r:id="rId2"/>
              </a:rPr>
              <a:t>https://www.youtube.com/watch?v=vHrmiy4W9C0</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703957"/>
            <a:ext cx="8915400" cy="6001643"/>
          </a:xfrm>
          <a:prstGeom prst="rect">
            <a:avLst/>
          </a:prstGeom>
          <a:noFill/>
        </p:spPr>
        <p:txBody>
          <a:bodyPr wrap="square" rtlCol="0">
            <a:spAutoFit/>
          </a:bodyPr>
          <a:lstStyle/>
          <a:p>
            <a:pPr marL="514350" indent="-514350">
              <a:buAutoNum type="arabicPeriod"/>
            </a:pPr>
            <a:r>
              <a:rPr lang="en-GB" sz="2400" dirty="0" err="1">
                <a:latin typeface="Comic Sans MS" pitchFamily="66" charset="0"/>
              </a:rPr>
              <a:t>Phineas</a:t>
            </a:r>
            <a:r>
              <a:rPr lang="en-GB" sz="2400" dirty="0">
                <a:latin typeface="Comic Sans MS" pitchFamily="66" charset="0"/>
              </a:rPr>
              <a:t> Gage was blasted with an iron rod which shot through his eye and out of the back of his head, passing through part of his brain.</a:t>
            </a:r>
          </a:p>
          <a:p>
            <a:pPr marL="514350" indent="-514350">
              <a:buAutoNum type="arabicPeriod"/>
            </a:pPr>
            <a:endParaRPr lang="en-GB" sz="2400" dirty="0">
              <a:latin typeface="Comic Sans MS" pitchFamily="66" charset="0"/>
            </a:endParaRPr>
          </a:p>
          <a:p>
            <a:pPr marL="514350" indent="-514350">
              <a:buAutoNum type="arabicPeriod"/>
            </a:pPr>
            <a:r>
              <a:rPr lang="en-GB" sz="2400" dirty="0" err="1">
                <a:latin typeface="Comic Sans MS" pitchFamily="66" charset="0"/>
              </a:rPr>
              <a:t>Phineas</a:t>
            </a:r>
            <a:r>
              <a:rPr lang="en-GB" sz="2400" dirty="0">
                <a:latin typeface="Comic Sans MS" pitchFamily="66" charset="0"/>
              </a:rPr>
              <a:t>’ friends reported that </a:t>
            </a:r>
            <a:r>
              <a:rPr lang="en-GB" sz="2400" dirty="0" err="1">
                <a:latin typeface="Comic Sans MS" pitchFamily="66" charset="0"/>
              </a:rPr>
              <a:t>Phineas</a:t>
            </a:r>
            <a:r>
              <a:rPr lang="en-GB" sz="2400" dirty="0">
                <a:latin typeface="Comic Sans MS" pitchFamily="66" charset="0"/>
              </a:rPr>
              <a:t>, who was once a mild mannered, polite and softly spoken man, was now rude, angry and vulgar.  His personality had changed somewhat since his brain had become damaged in the incident</a:t>
            </a:r>
          </a:p>
          <a:p>
            <a:pPr marL="514350" indent="-514350">
              <a:buAutoNum type="arabicPeriod"/>
            </a:pPr>
            <a:endParaRPr lang="en-GB" sz="2400" dirty="0">
              <a:latin typeface="Comic Sans MS" pitchFamily="66" charset="0"/>
            </a:endParaRPr>
          </a:p>
          <a:p>
            <a:pPr marL="514350" indent="-514350">
              <a:buAutoNum type="arabicPeriod"/>
            </a:pPr>
            <a:r>
              <a:rPr lang="en-GB" sz="2400" dirty="0">
                <a:latin typeface="Comic Sans MS" pitchFamily="66" charset="0"/>
              </a:rPr>
              <a:t>This case study does provide us with evidence that there are localised areas in the brain dedicated to specific functions, which relate to our psychology.  However, this is an individual case-study which occurred many years ago and we do not have any data on how </a:t>
            </a:r>
            <a:r>
              <a:rPr lang="en-GB" sz="2400" dirty="0" err="1">
                <a:latin typeface="Comic Sans MS" pitchFamily="66" charset="0"/>
              </a:rPr>
              <a:t>Phineas</a:t>
            </a:r>
            <a:r>
              <a:rPr lang="en-GB" sz="2400" dirty="0">
                <a:latin typeface="Comic Sans MS" pitchFamily="66" charset="0"/>
              </a:rPr>
              <a:t> was before or even after the accident.</a:t>
            </a:r>
          </a:p>
        </p:txBody>
      </p:sp>
      <p:sp>
        <p:nvSpPr>
          <p:cNvPr id="5" name="TextBox 4"/>
          <p:cNvSpPr txBox="1"/>
          <p:nvPr/>
        </p:nvSpPr>
        <p:spPr>
          <a:xfrm>
            <a:off x="152400" y="152400"/>
            <a:ext cx="35052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11266" name="Picture 2" descr="Mark, Check, Tick, Red, Correct, Symbol, Choice, Yes"/>
          <p:cNvPicPr>
            <a:picLocks noChangeAspect="1" noChangeArrowheads="1"/>
          </p:cNvPicPr>
          <p:nvPr/>
        </p:nvPicPr>
        <p:blipFill>
          <a:blip r:embed="rId2" cstate="print"/>
          <a:srcRect/>
          <a:stretch>
            <a:fillRect/>
          </a:stretch>
        </p:blipFill>
        <p:spPr bwMode="auto">
          <a:xfrm>
            <a:off x="8124093" y="5826149"/>
            <a:ext cx="905608" cy="9436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34272"/>
            <a:ext cx="8604737" cy="584775"/>
          </a:xfrm>
          <a:prstGeom prst="rect">
            <a:avLst/>
          </a:prstGeom>
          <a:noFill/>
        </p:spPr>
        <p:txBody>
          <a:bodyPr wrap="square" rtlCol="0">
            <a:spAutoFit/>
          </a:bodyPr>
          <a:lstStyle/>
          <a:p>
            <a:r>
              <a:rPr lang="en-GB" sz="3200" dirty="0">
                <a:solidFill>
                  <a:srgbClr val="0070C0"/>
                </a:solidFill>
                <a:latin typeface="Comic Sans MS" pitchFamily="66" charset="0"/>
              </a:rPr>
              <a:t>Electrically stimulating parts of the brain</a:t>
            </a:r>
          </a:p>
        </p:txBody>
      </p:sp>
      <p:sp>
        <p:nvSpPr>
          <p:cNvPr id="5" name="Rectangle 4"/>
          <p:cNvSpPr/>
          <p:nvPr/>
        </p:nvSpPr>
        <p:spPr>
          <a:xfrm>
            <a:off x="3962400" y="6339959"/>
            <a:ext cx="5040923" cy="369332"/>
          </a:xfrm>
          <a:prstGeom prst="rect">
            <a:avLst/>
          </a:prstGeom>
        </p:spPr>
        <p:txBody>
          <a:bodyPr wrap="square">
            <a:spAutoFit/>
          </a:bodyPr>
          <a:lstStyle/>
          <a:p>
            <a:r>
              <a:rPr lang="en-GB" dirty="0">
                <a:hlinkClick r:id="rId2"/>
              </a:rPr>
              <a:t>https://www.youtube.com/watch?v=KKuS1TLhtGg</a:t>
            </a:r>
            <a:endParaRPr lang="en-GB" dirty="0"/>
          </a:p>
        </p:txBody>
      </p:sp>
      <p:sp>
        <p:nvSpPr>
          <p:cNvPr id="6" name="TextBox 5"/>
          <p:cNvSpPr txBox="1"/>
          <p:nvPr/>
        </p:nvSpPr>
        <p:spPr>
          <a:xfrm>
            <a:off x="128954" y="796769"/>
            <a:ext cx="8862646" cy="5632311"/>
          </a:xfrm>
          <a:prstGeom prst="rect">
            <a:avLst/>
          </a:prstGeom>
          <a:noFill/>
        </p:spPr>
        <p:txBody>
          <a:bodyPr wrap="square" rtlCol="0">
            <a:spAutoFit/>
          </a:bodyPr>
          <a:lstStyle/>
          <a:p>
            <a:r>
              <a:rPr lang="en-GB" sz="2400" dirty="0">
                <a:latin typeface="Comic Sans MS" pitchFamily="66" charset="0"/>
              </a:rPr>
              <a:t>Electrically stimulating parts of the brain can be achieved by removing the top of a patients skull and placing electrodes on a particular area of the brain. </a:t>
            </a:r>
          </a:p>
          <a:p>
            <a:endParaRPr lang="en-GB" sz="2400" dirty="0">
              <a:latin typeface="Comic Sans MS" pitchFamily="66" charset="0"/>
            </a:endParaRPr>
          </a:p>
          <a:p>
            <a:r>
              <a:rPr lang="en-GB" sz="2400" dirty="0">
                <a:latin typeface="Comic Sans MS" pitchFamily="66" charset="0"/>
              </a:rPr>
              <a:t>A similar effect can also be achieved </a:t>
            </a:r>
          </a:p>
          <a:p>
            <a:r>
              <a:rPr lang="en-GB" sz="2400" dirty="0">
                <a:latin typeface="Comic Sans MS" pitchFamily="66" charset="0"/>
              </a:rPr>
              <a:t>by a more recent technology which </a:t>
            </a:r>
          </a:p>
          <a:p>
            <a:r>
              <a:rPr lang="en-GB" sz="2400" dirty="0">
                <a:latin typeface="Comic Sans MS" pitchFamily="66" charset="0"/>
              </a:rPr>
              <a:t>uses magnetic stimulation to stimulate</a:t>
            </a:r>
          </a:p>
          <a:p>
            <a:r>
              <a:rPr lang="en-GB" sz="2400" dirty="0">
                <a:latin typeface="Comic Sans MS" pitchFamily="66" charset="0"/>
              </a:rPr>
              <a:t>parts of the brain. </a:t>
            </a:r>
          </a:p>
          <a:p>
            <a:endParaRPr lang="en-GB" sz="2400" dirty="0">
              <a:latin typeface="Comic Sans MS" pitchFamily="66" charset="0"/>
            </a:endParaRPr>
          </a:p>
          <a:p>
            <a:r>
              <a:rPr lang="en-GB" sz="2400" dirty="0">
                <a:latin typeface="Comic Sans MS" pitchFamily="66" charset="0"/>
              </a:rPr>
              <a:t>People can experience hunger, thirst, anger or fear simply because that area of the brain is stimulated. </a:t>
            </a:r>
          </a:p>
          <a:p>
            <a:endParaRPr lang="en-GB" sz="2400" dirty="0">
              <a:latin typeface="Comic Sans MS" pitchFamily="66" charset="0"/>
            </a:endParaRPr>
          </a:p>
          <a:p>
            <a:r>
              <a:rPr lang="en-GB" sz="2400" dirty="0">
                <a:latin typeface="Comic Sans MS" pitchFamily="66" charset="0"/>
              </a:rPr>
              <a:t>This is carried out on conscious patients and it helps scientists to build a better picture of the function of specific parts of the brain.</a:t>
            </a:r>
          </a:p>
        </p:txBody>
      </p:sp>
      <p:pic>
        <p:nvPicPr>
          <p:cNvPr id="10242" name="Picture 2" descr="The Device, Hospital, Surgery, Ambulance, Aseptic"/>
          <p:cNvPicPr>
            <a:picLocks noChangeAspect="1" noChangeArrowheads="1"/>
          </p:cNvPicPr>
          <p:nvPr/>
        </p:nvPicPr>
        <p:blipFill>
          <a:blip r:embed="rId3" cstate="print"/>
          <a:srcRect/>
          <a:stretch>
            <a:fillRect/>
          </a:stretch>
        </p:blipFill>
        <p:spPr bwMode="auto">
          <a:xfrm>
            <a:off x="5873262" y="1817077"/>
            <a:ext cx="3001106" cy="20652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2819400" cy="646331"/>
          </a:xfrm>
          <a:prstGeom prst="rect">
            <a:avLst/>
          </a:prstGeom>
          <a:noFill/>
        </p:spPr>
        <p:txBody>
          <a:bodyPr wrap="square" rtlCol="0">
            <a:spAutoFit/>
          </a:bodyPr>
          <a:lstStyle/>
          <a:p>
            <a:r>
              <a:rPr lang="en-GB" sz="3600" dirty="0">
                <a:solidFill>
                  <a:srgbClr val="0070C0"/>
                </a:solidFill>
                <a:latin typeface="Comic Sans MS" pitchFamily="66" charset="0"/>
              </a:rPr>
              <a:t>MRI scans</a:t>
            </a:r>
          </a:p>
        </p:txBody>
      </p:sp>
      <p:sp>
        <p:nvSpPr>
          <p:cNvPr id="5" name="TextBox 4"/>
          <p:cNvSpPr txBox="1"/>
          <p:nvPr/>
        </p:nvSpPr>
        <p:spPr>
          <a:xfrm>
            <a:off x="228600" y="990600"/>
            <a:ext cx="5562602" cy="5632311"/>
          </a:xfrm>
          <a:prstGeom prst="rect">
            <a:avLst/>
          </a:prstGeom>
          <a:noFill/>
        </p:spPr>
        <p:txBody>
          <a:bodyPr wrap="square" rtlCol="0">
            <a:spAutoFit/>
          </a:bodyPr>
          <a:lstStyle/>
          <a:p>
            <a:r>
              <a:rPr lang="en-GB" sz="2400" dirty="0">
                <a:latin typeface="Comic Sans MS" pitchFamily="66" charset="0"/>
              </a:rPr>
              <a:t>MRI scans have enabled scientists to develop a better understanding of how the brain works.</a:t>
            </a:r>
          </a:p>
          <a:p>
            <a:endParaRPr lang="en-GB" sz="2400" dirty="0">
              <a:latin typeface="Comic Sans MS" pitchFamily="66" charset="0"/>
            </a:endParaRPr>
          </a:p>
          <a:p>
            <a:r>
              <a:rPr lang="en-GB" sz="2400" dirty="0">
                <a:latin typeface="Comic Sans MS" pitchFamily="66" charset="0"/>
              </a:rPr>
              <a:t>An magnetic resonance imaging (MRI) scan takes images of the brain in living people and enable scientists to link the loss of a certain function, e.g. speech or hearing, with a specific region of the brain. </a:t>
            </a:r>
          </a:p>
          <a:p>
            <a:endParaRPr lang="en-GB" sz="2400" dirty="0">
              <a:latin typeface="Comic Sans MS" pitchFamily="66" charset="0"/>
            </a:endParaRPr>
          </a:p>
          <a:p>
            <a:r>
              <a:rPr lang="en-GB" sz="2400" dirty="0">
                <a:latin typeface="Comic Sans MS" pitchFamily="66" charset="0"/>
              </a:rPr>
              <a:t>The most recent MRI scanners are able to take live images of patients whilst they are undertaking a particular task. </a:t>
            </a:r>
          </a:p>
        </p:txBody>
      </p:sp>
      <p:pic>
        <p:nvPicPr>
          <p:cNvPr id="9218" name="Picture 2" descr="Mri, Magnetic Resonance Imaging, Diagnostics, Hospital"/>
          <p:cNvPicPr>
            <a:picLocks noChangeAspect="1" noChangeArrowheads="1"/>
          </p:cNvPicPr>
          <p:nvPr/>
        </p:nvPicPr>
        <p:blipFill>
          <a:blip r:embed="rId2" cstate="print"/>
          <a:srcRect/>
          <a:stretch>
            <a:fillRect/>
          </a:stretch>
        </p:blipFill>
        <p:spPr bwMode="auto">
          <a:xfrm>
            <a:off x="5949461" y="3669323"/>
            <a:ext cx="3026509" cy="2909277"/>
          </a:xfrm>
          <a:prstGeom prst="rect">
            <a:avLst/>
          </a:prstGeom>
          <a:noFill/>
        </p:spPr>
      </p:pic>
      <p:pic>
        <p:nvPicPr>
          <p:cNvPr id="9220" name="Picture 4" descr="Mri, Magnetic, X Ray, Skull, Head, Brain, Medical"/>
          <p:cNvPicPr>
            <a:picLocks noChangeAspect="1" noChangeArrowheads="1"/>
          </p:cNvPicPr>
          <p:nvPr/>
        </p:nvPicPr>
        <p:blipFill>
          <a:blip r:embed="rId3" cstate="print"/>
          <a:srcRect/>
          <a:stretch>
            <a:fillRect/>
          </a:stretch>
        </p:blipFill>
        <p:spPr bwMode="auto">
          <a:xfrm>
            <a:off x="5949462" y="279400"/>
            <a:ext cx="3026508" cy="30265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077200" cy="646331"/>
          </a:xfrm>
          <a:prstGeom prst="rect">
            <a:avLst/>
          </a:prstGeom>
          <a:noFill/>
        </p:spPr>
        <p:txBody>
          <a:bodyPr wrap="square" rtlCol="0">
            <a:spAutoFit/>
          </a:bodyPr>
          <a:lstStyle/>
          <a:p>
            <a:r>
              <a:rPr lang="en-GB" sz="3600" dirty="0">
                <a:solidFill>
                  <a:srgbClr val="0070C0"/>
                </a:solidFill>
                <a:latin typeface="Comic Sans MS" pitchFamily="66" charset="0"/>
              </a:rPr>
              <a:t>Treating problems with the brain</a:t>
            </a:r>
          </a:p>
        </p:txBody>
      </p:sp>
      <p:sp>
        <p:nvSpPr>
          <p:cNvPr id="5" name="TextBox 4"/>
          <p:cNvSpPr txBox="1"/>
          <p:nvPr/>
        </p:nvSpPr>
        <p:spPr>
          <a:xfrm>
            <a:off x="152400" y="933547"/>
            <a:ext cx="5263662" cy="5693866"/>
          </a:xfrm>
          <a:prstGeom prst="rect">
            <a:avLst/>
          </a:prstGeom>
          <a:noFill/>
        </p:spPr>
        <p:txBody>
          <a:bodyPr wrap="square" rtlCol="0">
            <a:spAutoFit/>
          </a:bodyPr>
          <a:lstStyle/>
          <a:p>
            <a:r>
              <a:rPr lang="en-GB" sz="2600" dirty="0">
                <a:latin typeface="Comic Sans MS" pitchFamily="66" charset="0"/>
              </a:rPr>
              <a:t>The brain is incredibly complex and can be easily damaged. </a:t>
            </a:r>
          </a:p>
          <a:p>
            <a:endParaRPr lang="en-GB" sz="2600" dirty="0">
              <a:latin typeface="Comic Sans MS" pitchFamily="66" charset="0"/>
            </a:endParaRPr>
          </a:p>
          <a:p>
            <a:r>
              <a:rPr lang="en-GB" sz="2600" dirty="0">
                <a:latin typeface="Comic Sans MS" pitchFamily="66" charset="0"/>
              </a:rPr>
              <a:t>Scientists and doctors do what they can to diagnose and treat conditions related to the brain but it is an incredibly delicate process.  </a:t>
            </a:r>
          </a:p>
          <a:p>
            <a:endParaRPr lang="en-GB" sz="2600" dirty="0">
              <a:latin typeface="Comic Sans MS" pitchFamily="66" charset="0"/>
            </a:endParaRPr>
          </a:p>
          <a:p>
            <a:r>
              <a:rPr lang="en-GB" sz="2600" dirty="0">
                <a:latin typeface="Comic Sans MS" pitchFamily="66" charset="0"/>
              </a:rPr>
              <a:t>As it is still not fully understood which parts of the brain carry out which functions surgery can be incredibly difficult and damaging to a patients life.</a:t>
            </a:r>
          </a:p>
        </p:txBody>
      </p:sp>
      <p:pic>
        <p:nvPicPr>
          <p:cNvPr id="8194" name="Picture 2" descr="Surgery, Surgeons, Operation, Medical, Health, Doctors"/>
          <p:cNvPicPr>
            <a:picLocks noChangeAspect="1" noChangeArrowheads="1"/>
          </p:cNvPicPr>
          <p:nvPr/>
        </p:nvPicPr>
        <p:blipFill>
          <a:blip r:embed="rId2" cstate="print"/>
          <a:srcRect/>
          <a:stretch>
            <a:fillRect/>
          </a:stretch>
        </p:blipFill>
        <p:spPr bwMode="auto">
          <a:xfrm>
            <a:off x="5416062" y="3837533"/>
            <a:ext cx="3575538" cy="2827338"/>
          </a:xfrm>
          <a:prstGeom prst="rect">
            <a:avLst/>
          </a:prstGeom>
          <a:noFill/>
        </p:spPr>
      </p:pic>
      <p:pic>
        <p:nvPicPr>
          <p:cNvPr id="8196" name="Picture 4" descr="Computer Tomography, Ct, Radiography, Brain, X Ray"/>
          <p:cNvPicPr>
            <a:picLocks noChangeAspect="1" noChangeArrowheads="1"/>
          </p:cNvPicPr>
          <p:nvPr/>
        </p:nvPicPr>
        <p:blipFill>
          <a:blip r:embed="rId3" cstate="print"/>
          <a:srcRect/>
          <a:stretch>
            <a:fillRect/>
          </a:stretch>
        </p:blipFill>
        <p:spPr bwMode="auto">
          <a:xfrm>
            <a:off x="5416062" y="968276"/>
            <a:ext cx="3505200" cy="26773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686800" cy="584775"/>
          </a:xfrm>
          <a:prstGeom prst="rect">
            <a:avLst/>
          </a:prstGeom>
          <a:noFill/>
        </p:spPr>
        <p:txBody>
          <a:bodyPr wrap="square" rtlCol="0">
            <a:spAutoFit/>
          </a:bodyPr>
          <a:lstStyle/>
          <a:p>
            <a:r>
              <a:rPr lang="en-GB" sz="3200" b="1" dirty="0">
                <a:solidFill>
                  <a:srgbClr val="0070C0"/>
                </a:solidFill>
                <a:latin typeface="Comic Sans MS" pitchFamily="66" charset="0"/>
              </a:rPr>
              <a:t>Task: </a:t>
            </a:r>
            <a:r>
              <a:rPr lang="en-GB" sz="3200" dirty="0">
                <a:latin typeface="Comic Sans MS" pitchFamily="66" charset="0"/>
              </a:rPr>
              <a:t>Fill in the blanks on your worksheet:</a:t>
            </a:r>
          </a:p>
        </p:txBody>
      </p:sp>
      <p:sp>
        <p:nvSpPr>
          <p:cNvPr id="5" name="Rectangle 4"/>
          <p:cNvSpPr/>
          <p:nvPr/>
        </p:nvSpPr>
        <p:spPr>
          <a:xfrm>
            <a:off x="228600" y="1905000"/>
            <a:ext cx="8763000" cy="4524315"/>
          </a:xfrm>
          <a:prstGeom prst="rect">
            <a:avLst/>
          </a:prstGeom>
        </p:spPr>
        <p:txBody>
          <a:bodyPr wrap="square">
            <a:spAutoFit/>
          </a:bodyPr>
          <a:lstStyle/>
          <a:p>
            <a:r>
              <a:rPr lang="en-GB" sz="2400" b="1" dirty="0">
                <a:solidFill>
                  <a:srgbClr val="0070C0"/>
                </a:solidFill>
                <a:latin typeface="Comic Sans MS" panose="030F0702030302020204" pitchFamily="66" charset="0"/>
              </a:rPr>
              <a:t>How do we know the function of each brain region?</a:t>
            </a:r>
          </a:p>
          <a:p>
            <a:endParaRPr lang="en-GB" sz="2400" dirty="0">
              <a:latin typeface="Comic Sans MS" panose="030F0702030302020204" pitchFamily="66" charset="0"/>
            </a:endParaRPr>
          </a:p>
          <a:p>
            <a:r>
              <a:rPr lang="en-GB" sz="2400" dirty="0">
                <a:latin typeface="Comic Sans MS" panose="030F0702030302020204" pitchFamily="66" charset="0"/>
              </a:rPr>
              <a:t>Historically neuroscientists have collected information on how the brain works by studying ____________.</a:t>
            </a:r>
          </a:p>
          <a:p>
            <a:endParaRPr lang="en-GB" sz="2400" dirty="0">
              <a:latin typeface="Comic Sans MS" panose="030F0702030302020204" pitchFamily="66" charset="0"/>
            </a:endParaRPr>
          </a:p>
          <a:p>
            <a:r>
              <a:rPr lang="en-GB" sz="2400" dirty="0">
                <a:latin typeface="Comic Sans MS" panose="030F0702030302020204" pitchFamily="66" charset="0"/>
              </a:rPr>
              <a:t>As time has moved on neuroscientist have began to use ________  and by ________________________.</a:t>
            </a:r>
          </a:p>
          <a:p>
            <a:endParaRPr lang="en-GB" sz="2400" dirty="0">
              <a:latin typeface="Comic Sans MS" panose="030F0702030302020204" pitchFamily="66" charset="0"/>
            </a:endParaRPr>
          </a:p>
          <a:p>
            <a:r>
              <a:rPr lang="en-GB" sz="2400" dirty="0">
                <a:latin typeface="Comic Sans MS" panose="030F0702030302020204" pitchFamily="66" charset="0"/>
              </a:rPr>
              <a:t>Individual ____________________________ will continue to provide evidence in the study of the brain but now neuroscientists can use a range of ______________ to study the function of the living brain</a:t>
            </a:r>
            <a:r>
              <a:rPr lang="en-GB" dirty="0">
                <a:latin typeface="Comic Sans MS" panose="030F0702030302020204" pitchFamily="66" charset="0"/>
              </a:rPr>
              <a:t>.</a:t>
            </a:r>
          </a:p>
        </p:txBody>
      </p:sp>
      <p:sp>
        <p:nvSpPr>
          <p:cNvPr id="6" name="TextBox 5"/>
          <p:cNvSpPr txBox="1"/>
          <p:nvPr/>
        </p:nvSpPr>
        <p:spPr>
          <a:xfrm>
            <a:off x="0" y="914400"/>
            <a:ext cx="9144000" cy="707886"/>
          </a:xfrm>
          <a:prstGeom prst="rect">
            <a:avLst/>
          </a:prstGeom>
          <a:solidFill>
            <a:srgbClr val="B1F1DD"/>
          </a:solidFill>
        </p:spPr>
        <p:txBody>
          <a:bodyPr wrap="square" rtlCol="0">
            <a:spAutoFit/>
          </a:bodyPr>
          <a:lstStyle/>
          <a:p>
            <a:pPr algn="ctr"/>
            <a:r>
              <a:rPr lang="en-GB" sz="2000" b="1" i="1" dirty="0"/>
              <a:t>Key Words: </a:t>
            </a:r>
            <a:r>
              <a:rPr lang="en-GB" sz="2000" i="1" dirty="0"/>
              <a:t>case studies of people with brain damage, animal models, non-invasive techniques, pathological specimens, studying patients during surgery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458200" cy="5693866"/>
          </a:xfrm>
          <a:prstGeom prst="rect">
            <a:avLst/>
          </a:prstGeom>
        </p:spPr>
        <p:txBody>
          <a:bodyPr wrap="square">
            <a:spAutoFit/>
          </a:bodyPr>
          <a:lstStyle/>
          <a:p>
            <a:r>
              <a:rPr lang="en-GB" sz="2800" dirty="0">
                <a:latin typeface="Comic Sans MS" panose="030F0702030302020204" pitchFamily="66" charset="0"/>
              </a:rPr>
              <a:t>Historically neuroscientists have collected information on how the brain works by studying </a:t>
            </a:r>
            <a:r>
              <a:rPr lang="en-GB" sz="2800" dirty="0">
                <a:solidFill>
                  <a:srgbClr val="FF0000"/>
                </a:solidFill>
                <a:latin typeface="Comic Sans MS" panose="030F0702030302020204" pitchFamily="66" charset="0"/>
              </a:rPr>
              <a:t>pathological specimens</a:t>
            </a:r>
            <a:r>
              <a:rPr lang="en-GB" sz="2800" dirty="0">
                <a:solidFill>
                  <a:srgbClr val="002060"/>
                </a:solidFill>
                <a:latin typeface="Comic Sans MS" panose="030F0702030302020204" pitchFamily="66" charset="0"/>
              </a:rPr>
              <a:t>.  </a:t>
            </a:r>
          </a:p>
          <a:p>
            <a:endParaRPr lang="en-GB" sz="2800" dirty="0">
              <a:solidFill>
                <a:srgbClr val="002060"/>
              </a:solidFill>
              <a:latin typeface="Comic Sans MS" panose="030F0702030302020204" pitchFamily="66" charset="0"/>
            </a:endParaRPr>
          </a:p>
          <a:p>
            <a:r>
              <a:rPr lang="en-GB" sz="2800" dirty="0">
                <a:latin typeface="Comic Sans MS" panose="030F0702030302020204" pitchFamily="66" charset="0"/>
              </a:rPr>
              <a:t>As time has moved on neuroscientist have began to use</a:t>
            </a:r>
            <a:r>
              <a:rPr lang="en-GB" sz="2800" dirty="0">
                <a:solidFill>
                  <a:srgbClr val="002060"/>
                </a:solidFill>
                <a:latin typeface="Comic Sans MS" panose="030F0702030302020204" pitchFamily="66" charset="0"/>
              </a:rPr>
              <a:t> </a:t>
            </a:r>
            <a:r>
              <a:rPr lang="en-GB" sz="2800" dirty="0">
                <a:solidFill>
                  <a:srgbClr val="FF0000"/>
                </a:solidFill>
                <a:latin typeface="Comic Sans MS" panose="030F0702030302020204" pitchFamily="66" charset="0"/>
              </a:rPr>
              <a:t>animal models </a:t>
            </a:r>
            <a:r>
              <a:rPr lang="en-GB" sz="2800" dirty="0">
                <a:latin typeface="Comic Sans MS" panose="030F0702030302020204" pitchFamily="66" charset="0"/>
              </a:rPr>
              <a:t>and by </a:t>
            </a:r>
            <a:r>
              <a:rPr lang="en-GB" sz="2800" dirty="0">
                <a:solidFill>
                  <a:srgbClr val="FF0000"/>
                </a:solidFill>
                <a:latin typeface="Comic Sans MS" panose="030F0702030302020204" pitchFamily="66" charset="0"/>
              </a:rPr>
              <a:t>studying patients during surgery</a:t>
            </a:r>
            <a:r>
              <a:rPr lang="en-GB" sz="2800" dirty="0">
                <a:solidFill>
                  <a:srgbClr val="002060"/>
                </a:solidFill>
                <a:latin typeface="Comic Sans MS" panose="030F0702030302020204" pitchFamily="66" charset="0"/>
              </a:rPr>
              <a:t>.</a:t>
            </a:r>
          </a:p>
          <a:p>
            <a:endParaRPr lang="en-GB" sz="2800" dirty="0">
              <a:solidFill>
                <a:srgbClr val="002060"/>
              </a:solidFill>
              <a:latin typeface="Comic Sans MS" panose="030F0702030302020204" pitchFamily="66" charset="0"/>
            </a:endParaRPr>
          </a:p>
          <a:p>
            <a:r>
              <a:rPr lang="en-GB" sz="2800" dirty="0">
                <a:latin typeface="Comic Sans MS" panose="030F0702030302020204" pitchFamily="66" charset="0"/>
              </a:rPr>
              <a:t>Individual</a:t>
            </a:r>
            <a:r>
              <a:rPr lang="en-GB" sz="2800" dirty="0">
                <a:solidFill>
                  <a:srgbClr val="002060"/>
                </a:solidFill>
                <a:latin typeface="Comic Sans MS" panose="030F0702030302020204" pitchFamily="66" charset="0"/>
              </a:rPr>
              <a:t> </a:t>
            </a:r>
            <a:r>
              <a:rPr lang="en-GB" sz="2800" dirty="0">
                <a:solidFill>
                  <a:srgbClr val="FF0000"/>
                </a:solidFill>
                <a:latin typeface="Comic Sans MS" panose="030F0702030302020204" pitchFamily="66" charset="0"/>
              </a:rPr>
              <a:t>case studies of patients with brain damage</a:t>
            </a:r>
            <a:r>
              <a:rPr lang="en-GB" sz="2800" dirty="0">
                <a:solidFill>
                  <a:srgbClr val="002060"/>
                </a:solidFill>
                <a:latin typeface="Comic Sans MS" panose="030F0702030302020204" pitchFamily="66" charset="0"/>
              </a:rPr>
              <a:t> </a:t>
            </a:r>
            <a:r>
              <a:rPr lang="en-GB" sz="2800" dirty="0">
                <a:latin typeface="Comic Sans MS" panose="030F0702030302020204" pitchFamily="66" charset="0"/>
              </a:rPr>
              <a:t>will continue to provide evidence in the study of the brain but now neuroscientists can use a range of </a:t>
            </a:r>
            <a:r>
              <a:rPr lang="en-GB" sz="2800" dirty="0">
                <a:solidFill>
                  <a:srgbClr val="FF0000"/>
                </a:solidFill>
                <a:latin typeface="Comic Sans MS" panose="030F0702030302020204" pitchFamily="66" charset="0"/>
              </a:rPr>
              <a:t>non-invasive techniques </a:t>
            </a:r>
            <a:r>
              <a:rPr lang="en-GB" sz="2800" dirty="0">
                <a:latin typeface="Comic Sans MS" panose="030F0702030302020204" pitchFamily="66" charset="0"/>
              </a:rPr>
              <a:t>to study the function of the living brain</a:t>
            </a:r>
            <a:r>
              <a:rPr lang="en-GB" dirty="0">
                <a:latin typeface="Comic Sans MS" panose="030F0702030302020204" pitchFamily="66" charset="0"/>
              </a:rPr>
              <a:t>.</a:t>
            </a:r>
          </a:p>
        </p:txBody>
      </p:sp>
      <p:sp>
        <p:nvSpPr>
          <p:cNvPr id="5" name="TextBox 4"/>
          <p:cNvSpPr txBox="1"/>
          <p:nvPr/>
        </p:nvSpPr>
        <p:spPr>
          <a:xfrm>
            <a:off x="228600" y="228600"/>
            <a:ext cx="40386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pic>
        <p:nvPicPr>
          <p:cNvPr id="6146" name="Picture 2" descr="Mark, Check, Tick, Red, Correct, Symbol, Choice, Yes"/>
          <p:cNvPicPr>
            <a:picLocks noChangeAspect="1" noChangeArrowheads="1"/>
          </p:cNvPicPr>
          <p:nvPr/>
        </p:nvPicPr>
        <p:blipFill>
          <a:blip r:embed="rId2" cstate="print"/>
          <a:srcRect/>
          <a:stretch>
            <a:fillRect/>
          </a:stretch>
        </p:blipFill>
        <p:spPr bwMode="auto">
          <a:xfrm>
            <a:off x="7848600" y="5562600"/>
            <a:ext cx="1096962" cy="1143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7620000" cy="646331"/>
          </a:xfrm>
          <a:prstGeom prst="rect">
            <a:avLst/>
          </a:prstGeom>
          <a:noFill/>
        </p:spPr>
        <p:txBody>
          <a:bodyPr wrap="square" rtlCol="0">
            <a:spAutoFit/>
          </a:bodyPr>
          <a:lstStyle/>
          <a:p>
            <a:r>
              <a:rPr lang="en-GB" sz="3600" b="1" dirty="0">
                <a:solidFill>
                  <a:srgbClr val="0070C0"/>
                </a:solidFill>
                <a:latin typeface="Comic Sans MS" pitchFamily="66" charset="0"/>
              </a:rPr>
              <a:t>Plenary</a:t>
            </a:r>
            <a:r>
              <a:rPr lang="en-GB" sz="3600" dirty="0">
                <a:latin typeface="Comic Sans MS" pitchFamily="66" charset="0"/>
              </a:rPr>
              <a:t> – 6-mark exam question</a:t>
            </a:r>
          </a:p>
        </p:txBody>
      </p:sp>
      <p:sp>
        <p:nvSpPr>
          <p:cNvPr id="5" name="TextBox 4"/>
          <p:cNvSpPr txBox="1"/>
          <p:nvPr/>
        </p:nvSpPr>
        <p:spPr>
          <a:xfrm>
            <a:off x="152400" y="1752600"/>
            <a:ext cx="8839200" cy="1754326"/>
          </a:xfrm>
          <a:prstGeom prst="rect">
            <a:avLst/>
          </a:prstGeom>
          <a:noFill/>
        </p:spPr>
        <p:txBody>
          <a:bodyPr wrap="square" rtlCol="0">
            <a:spAutoFit/>
          </a:bodyPr>
          <a:lstStyle/>
          <a:p>
            <a:r>
              <a:rPr lang="en-GB" sz="3600" dirty="0">
                <a:latin typeface="Comic Sans MS" pitchFamily="66" charset="0"/>
              </a:rPr>
              <a:t>Q. Discuss the ways in which scientists can find out about the functions of the different areas of the brain.</a:t>
            </a:r>
          </a:p>
        </p:txBody>
      </p:sp>
      <p:sp>
        <p:nvSpPr>
          <p:cNvPr id="6" name="TextBox 5"/>
          <p:cNvSpPr txBox="1"/>
          <p:nvPr/>
        </p:nvSpPr>
        <p:spPr>
          <a:xfrm>
            <a:off x="6629400" y="3429000"/>
            <a:ext cx="2286000" cy="707886"/>
          </a:xfrm>
          <a:prstGeom prst="rect">
            <a:avLst/>
          </a:prstGeom>
          <a:noFill/>
        </p:spPr>
        <p:txBody>
          <a:bodyPr wrap="square" rtlCol="0">
            <a:spAutoFit/>
          </a:bodyPr>
          <a:lstStyle/>
          <a:p>
            <a:r>
              <a:rPr lang="en-GB" sz="4000" b="1" i="1" dirty="0">
                <a:solidFill>
                  <a:srgbClr val="0070C0"/>
                </a:solidFill>
              </a:rPr>
              <a:t>(6 marks)</a:t>
            </a:r>
          </a:p>
        </p:txBody>
      </p:sp>
      <p:pic>
        <p:nvPicPr>
          <p:cNvPr id="10" name="Picture 2" descr="Surgery, Surgeons, Operation, Medical, Health, Doctors"/>
          <p:cNvPicPr>
            <a:picLocks noChangeAspect="1" noChangeArrowheads="1"/>
          </p:cNvPicPr>
          <p:nvPr/>
        </p:nvPicPr>
        <p:blipFill>
          <a:blip r:embed="rId2" cstate="print"/>
          <a:srcRect/>
          <a:stretch>
            <a:fillRect/>
          </a:stretch>
        </p:blipFill>
        <p:spPr bwMode="auto">
          <a:xfrm>
            <a:off x="381000" y="4343400"/>
            <a:ext cx="3108070" cy="2217738"/>
          </a:xfrm>
          <a:prstGeom prst="rect">
            <a:avLst/>
          </a:prstGeom>
          <a:noFill/>
        </p:spPr>
      </p:pic>
      <p:pic>
        <p:nvPicPr>
          <p:cNvPr id="11" name="Picture 4" descr="Mri, Magnetic, X Ray, Skull, Head, Brain, Medical"/>
          <p:cNvPicPr>
            <a:picLocks noChangeAspect="1" noChangeArrowheads="1"/>
          </p:cNvPicPr>
          <p:nvPr/>
        </p:nvPicPr>
        <p:blipFill>
          <a:blip r:embed="rId3" cstate="print"/>
          <a:srcRect/>
          <a:stretch>
            <a:fillRect/>
          </a:stretch>
        </p:blipFill>
        <p:spPr bwMode="auto">
          <a:xfrm>
            <a:off x="4038600" y="4343400"/>
            <a:ext cx="2209800" cy="2209800"/>
          </a:xfrm>
          <a:prstGeom prst="rect">
            <a:avLst/>
          </a:prstGeom>
          <a:noFill/>
        </p:spPr>
      </p:pic>
      <p:pic>
        <p:nvPicPr>
          <p:cNvPr id="12" name="Picture 2" descr="Brain, Organ, Head, Mind, Gray Matter, Creativeness"/>
          <p:cNvPicPr>
            <a:picLocks noChangeAspect="1" noChangeArrowheads="1"/>
          </p:cNvPicPr>
          <p:nvPr/>
        </p:nvPicPr>
        <p:blipFill>
          <a:blip r:embed="rId4" cstate="print"/>
          <a:srcRect l="13393" r="25223"/>
          <a:stretch>
            <a:fillRect/>
          </a:stretch>
        </p:blipFill>
        <p:spPr bwMode="auto">
          <a:xfrm>
            <a:off x="6705600" y="4419600"/>
            <a:ext cx="1945822" cy="1981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D662-5E78-40B6-AAEE-580920317BB6}"/>
              </a:ext>
            </a:extLst>
          </p:cNvPr>
          <p:cNvSpPr>
            <a:spLocks noGrp="1"/>
          </p:cNvSpPr>
          <p:nvPr>
            <p:ph type="title"/>
          </p:nvPr>
        </p:nvSpPr>
        <p:spPr>
          <a:xfrm>
            <a:off x="722435" y="1525711"/>
            <a:ext cx="7886700" cy="1325563"/>
          </a:xfrm>
        </p:spPr>
        <p:txBody>
          <a:bodyPr>
            <a:normAutofit/>
          </a:bodyPr>
          <a:lstStyle/>
          <a:p>
            <a:pPr algn="ctr"/>
            <a:r>
              <a:rPr lang="en-GB" sz="6600" dirty="0"/>
              <a:t>Resources</a:t>
            </a:r>
          </a:p>
        </p:txBody>
      </p:sp>
    </p:spTree>
    <p:extLst>
      <p:ext uri="{BB962C8B-B14F-4D97-AF65-F5344CB8AC3E}">
        <p14:creationId xmlns:p14="http://schemas.microsoft.com/office/powerpoint/2010/main" val="3318051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solidFill>
                  <a:schemeClr val="dk1"/>
                </a:solidFill>
              </a:rPr>
              <a:t>Identify different areas within the brain</a:t>
            </a:r>
          </a:p>
          <a:p>
            <a:pPr marL="0" indent="0">
              <a:buNone/>
            </a:pPr>
            <a:r>
              <a:rPr lang="en-GB" dirty="0"/>
              <a:t>Describe the function of the main areas inside the brain</a:t>
            </a:r>
          </a:p>
          <a:p>
            <a:pPr marL="0" indent="0">
              <a:buNone/>
            </a:pPr>
            <a:endParaRPr lang="en-GB" dirty="0"/>
          </a:p>
          <a:p>
            <a:pPr marL="0" indent="0">
              <a:buNone/>
            </a:pPr>
            <a:r>
              <a:rPr lang="en-GB" dirty="0"/>
              <a:t>OUTSTANDING PROGRESS:</a:t>
            </a:r>
          </a:p>
          <a:p>
            <a:pPr marL="0" indent="0">
              <a:buNone/>
            </a:pPr>
            <a:r>
              <a:rPr lang="en-GB" dirty="0"/>
              <a:t>Explain how scientists find out about the structure and functions of the brain</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9DCE8-D4C3-4B6E-AF95-D0F68BDF11E4}"/>
              </a:ext>
            </a:extLst>
          </p:cNvPr>
          <p:cNvPicPr>
            <a:picLocks noChangeAspect="1"/>
          </p:cNvPicPr>
          <p:nvPr/>
        </p:nvPicPr>
        <p:blipFill rotWithShape="1">
          <a:blip r:embed="rId2"/>
          <a:srcRect l="30128" t="3162" r="29103" b="4302"/>
          <a:stretch/>
        </p:blipFill>
        <p:spPr>
          <a:xfrm>
            <a:off x="-1" y="0"/>
            <a:ext cx="4465321" cy="6858000"/>
          </a:xfrm>
          <a:prstGeom prst="rect">
            <a:avLst/>
          </a:prstGeom>
        </p:spPr>
      </p:pic>
      <p:pic>
        <p:nvPicPr>
          <p:cNvPr id="5" name="Picture 4">
            <a:extLst>
              <a:ext uri="{FF2B5EF4-FFF2-40B4-BE49-F238E27FC236}">
                <a16:creationId xmlns:a16="http://schemas.microsoft.com/office/drawing/2014/main" id="{87DF51C6-8BA8-48E1-A345-652EC325E825}"/>
              </a:ext>
            </a:extLst>
          </p:cNvPr>
          <p:cNvPicPr>
            <a:picLocks noChangeAspect="1"/>
          </p:cNvPicPr>
          <p:nvPr/>
        </p:nvPicPr>
        <p:blipFill rotWithShape="1">
          <a:blip r:embed="rId3"/>
          <a:srcRect l="29444" r="28986" b="5114"/>
          <a:stretch/>
        </p:blipFill>
        <p:spPr>
          <a:xfrm>
            <a:off x="4572000" y="169545"/>
            <a:ext cx="4465320" cy="6581775"/>
          </a:xfrm>
          <a:prstGeom prst="rect">
            <a:avLst/>
          </a:prstGeom>
        </p:spPr>
      </p:pic>
    </p:spTree>
    <p:extLst>
      <p:ext uri="{BB962C8B-B14F-4D97-AF65-F5344CB8AC3E}">
        <p14:creationId xmlns:p14="http://schemas.microsoft.com/office/powerpoint/2010/main" val="135032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3"/>
            <a:ext cx="8856984" cy="2376264"/>
          </a:xfrm>
        </p:spPr>
        <p:txBody>
          <a:bodyPr>
            <a:normAutofit lnSpcReduction="10000"/>
          </a:bodyPr>
          <a:lstStyle/>
          <a:p>
            <a:pPr marL="0" indent="0">
              <a:buNone/>
            </a:pPr>
            <a:r>
              <a:rPr lang="en-GB" sz="2400" b="1" dirty="0"/>
              <a:t>Frontal Lobe: </a:t>
            </a:r>
          </a:p>
          <a:p>
            <a:r>
              <a:rPr lang="en-GB" sz="1600" dirty="0"/>
              <a:t>Concerned with higher brain functions such as decision making, reasoning, planning and consciousness of emotions.</a:t>
            </a:r>
          </a:p>
          <a:p>
            <a:r>
              <a:rPr lang="en-GB" sz="1600" dirty="0"/>
              <a:t>It is also concerned with forming associations and with ideas</a:t>
            </a:r>
          </a:p>
          <a:p>
            <a:r>
              <a:rPr lang="en-GB" sz="1600" dirty="0"/>
              <a:t>It includes the primary motor cortex, this has neurones directly linked to the spinal cord and brain stem and from there to the muscles.  It sends information to the body via the motor neurones to carry out movements.</a:t>
            </a:r>
          </a:p>
          <a:p>
            <a:r>
              <a:rPr lang="en-GB" sz="1600" dirty="0"/>
              <a:t>The motor cortex also stores information about how to carry our different movements</a:t>
            </a:r>
          </a:p>
        </p:txBody>
      </p:sp>
      <p:sp>
        <p:nvSpPr>
          <p:cNvPr id="4" name="Content Placeholder 2"/>
          <p:cNvSpPr txBox="1">
            <a:spLocks/>
          </p:cNvSpPr>
          <p:nvPr/>
        </p:nvSpPr>
        <p:spPr>
          <a:xfrm>
            <a:off x="107504" y="2668316"/>
            <a:ext cx="8856984"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Parietal Lobe: </a:t>
            </a:r>
          </a:p>
          <a:p>
            <a:r>
              <a:rPr lang="en-GB" sz="1600" dirty="0"/>
              <a:t>Concerned with orientation, movement, sensation, calculation and some types of recognition and memory</a:t>
            </a:r>
          </a:p>
        </p:txBody>
      </p:sp>
      <p:sp>
        <p:nvSpPr>
          <p:cNvPr id="5" name="Content Placeholder 2"/>
          <p:cNvSpPr txBox="1">
            <a:spLocks/>
          </p:cNvSpPr>
          <p:nvPr/>
        </p:nvSpPr>
        <p:spPr>
          <a:xfrm>
            <a:off x="139067" y="3856448"/>
            <a:ext cx="8856984" cy="10085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Temporal Lobe: </a:t>
            </a:r>
          </a:p>
          <a:p>
            <a:r>
              <a:rPr lang="en-GB" sz="1600" dirty="0"/>
              <a:t>Concerned with processing auditory information i.e. hearing, sound recognition and speech (left temporal lobe). Also involved in memory</a:t>
            </a:r>
          </a:p>
          <a:p>
            <a:endParaRPr lang="en-GB" sz="1600" dirty="0"/>
          </a:p>
        </p:txBody>
      </p:sp>
      <p:sp>
        <p:nvSpPr>
          <p:cNvPr id="6" name="Content Placeholder 2"/>
          <p:cNvSpPr txBox="1">
            <a:spLocks/>
          </p:cNvSpPr>
          <p:nvPr/>
        </p:nvSpPr>
        <p:spPr>
          <a:xfrm>
            <a:off x="152400" y="4953000"/>
            <a:ext cx="8991600" cy="10085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t>Occipital Lobe: </a:t>
            </a:r>
          </a:p>
          <a:p>
            <a:r>
              <a:rPr lang="en-GB" sz="1600" dirty="0"/>
              <a:t>(visual cortex) – concerned with processing information from the eyes, including vision, colour, shape recognition and perspective.</a:t>
            </a:r>
          </a:p>
        </p:txBody>
      </p:sp>
      <p:sp>
        <p:nvSpPr>
          <p:cNvPr id="7" name="TextBox 6"/>
          <p:cNvSpPr txBox="1"/>
          <p:nvPr/>
        </p:nvSpPr>
        <p:spPr>
          <a:xfrm>
            <a:off x="3276600" y="5780782"/>
            <a:ext cx="5562600" cy="1077218"/>
          </a:xfrm>
          <a:prstGeom prst="rect">
            <a:avLst/>
          </a:prstGeom>
          <a:noFill/>
        </p:spPr>
        <p:txBody>
          <a:bodyPr wrap="square" rtlCol="0">
            <a:spAutoFit/>
          </a:bodyPr>
          <a:lstStyle/>
          <a:p>
            <a:pPr algn="ctr"/>
            <a:r>
              <a:rPr lang="en-GB" sz="3200" b="1" dirty="0"/>
              <a:t>To be cut up into a card sort for </a:t>
            </a:r>
            <a:r>
              <a:rPr lang="en-GB" sz="3200" b="1" u="sng" dirty="0"/>
              <a:t>Activity 1</a:t>
            </a:r>
          </a:p>
        </p:txBody>
      </p:sp>
    </p:spTree>
    <p:extLst>
      <p:ext uri="{BB962C8B-B14F-4D97-AF65-F5344CB8AC3E}">
        <p14:creationId xmlns:p14="http://schemas.microsoft.com/office/powerpoint/2010/main" val="160626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srcRect/>
          <a:stretch>
            <a:fillRect/>
          </a:stretch>
        </p:blipFill>
        <p:spPr bwMode="auto">
          <a:xfrm>
            <a:off x="0" y="1295400"/>
            <a:ext cx="4876800" cy="3962400"/>
          </a:xfrm>
          <a:prstGeom prst="rect">
            <a:avLst/>
          </a:prstGeom>
          <a:noFill/>
          <a:ln w="9525">
            <a:noFill/>
            <a:miter lim="800000"/>
            <a:headEnd/>
            <a:tailEnd/>
          </a:ln>
          <a:effectLst/>
        </p:spPr>
      </p:pic>
      <p:cxnSp>
        <p:nvCxnSpPr>
          <p:cNvPr id="6" name="Straight Arrow Connector 5"/>
          <p:cNvCxnSpPr/>
          <p:nvPr/>
        </p:nvCxnSpPr>
        <p:spPr>
          <a:xfrm flipV="1">
            <a:off x="3886200" y="762000"/>
            <a:ext cx="1219200" cy="533400"/>
          </a:xfrm>
          <a:prstGeom prst="straightConnector1">
            <a:avLst/>
          </a:prstGeom>
          <a:ln w="28575">
            <a:solidFill>
              <a:srgbClr val="1C9C74"/>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200" y="381000"/>
            <a:ext cx="3886200" cy="2677656"/>
          </a:xfrm>
          <a:prstGeom prst="rect">
            <a:avLst/>
          </a:prstGeom>
          <a:noFill/>
        </p:spPr>
        <p:txBody>
          <a:bodyPr wrap="square" rtlCol="0">
            <a:spAutoFit/>
          </a:bodyPr>
          <a:lstStyle/>
          <a:p>
            <a:pPr algn="ctr"/>
            <a:r>
              <a:rPr lang="en-GB" sz="2400" dirty="0">
                <a:latin typeface="Comic Sans MS" pitchFamily="66" charset="0"/>
              </a:rPr>
              <a:t>The hypothalamus holds the thermoregulatory centre which is needed for control of body temperature.  As well as this it is also controls thirst, hunger and sleep.</a:t>
            </a:r>
          </a:p>
        </p:txBody>
      </p:sp>
      <p:sp>
        <p:nvSpPr>
          <p:cNvPr id="10" name="TextBox 9"/>
          <p:cNvSpPr txBox="1"/>
          <p:nvPr/>
        </p:nvSpPr>
        <p:spPr>
          <a:xfrm>
            <a:off x="4876800" y="4495800"/>
            <a:ext cx="3886200" cy="1569660"/>
          </a:xfrm>
          <a:prstGeom prst="rect">
            <a:avLst/>
          </a:prstGeom>
          <a:noFill/>
        </p:spPr>
        <p:txBody>
          <a:bodyPr wrap="square" rtlCol="0">
            <a:spAutoFit/>
          </a:bodyPr>
          <a:lstStyle/>
          <a:p>
            <a:pPr algn="ctr"/>
            <a:r>
              <a:rPr lang="en-GB" sz="2400" dirty="0">
                <a:latin typeface="Comic Sans MS" pitchFamily="66" charset="0"/>
              </a:rPr>
              <a:t>The  cerebellum is required for coordination of muscular activity and also balance.</a:t>
            </a:r>
          </a:p>
        </p:txBody>
      </p:sp>
      <p:cxnSp>
        <p:nvCxnSpPr>
          <p:cNvPr id="12" name="Straight Arrow Connector 11"/>
          <p:cNvCxnSpPr/>
          <p:nvPr/>
        </p:nvCxnSpPr>
        <p:spPr>
          <a:xfrm>
            <a:off x="4114800" y="3733800"/>
            <a:ext cx="1143000" cy="838200"/>
          </a:xfrm>
          <a:prstGeom prst="straightConnector1">
            <a:avLst/>
          </a:prstGeom>
          <a:ln w="28575">
            <a:solidFill>
              <a:srgbClr val="1C9C7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print"/>
          <a:srcRect/>
          <a:stretch>
            <a:fillRect/>
          </a:stretch>
        </p:blipFill>
        <p:spPr bwMode="auto">
          <a:xfrm>
            <a:off x="228600" y="1371600"/>
            <a:ext cx="5076142" cy="4038600"/>
          </a:xfrm>
          <a:prstGeom prst="rect">
            <a:avLst/>
          </a:prstGeom>
          <a:noFill/>
          <a:ln w="9525">
            <a:noFill/>
            <a:miter lim="800000"/>
            <a:headEnd/>
            <a:tailEnd/>
          </a:ln>
          <a:effectLst/>
        </p:spPr>
      </p:pic>
      <p:cxnSp>
        <p:nvCxnSpPr>
          <p:cNvPr id="5" name="Straight Arrow Connector 4"/>
          <p:cNvCxnSpPr/>
          <p:nvPr/>
        </p:nvCxnSpPr>
        <p:spPr>
          <a:xfrm flipV="1">
            <a:off x="2057400" y="381000"/>
            <a:ext cx="2971800" cy="1752600"/>
          </a:xfrm>
          <a:prstGeom prst="straightConnector1">
            <a:avLst/>
          </a:prstGeom>
          <a:ln w="28575">
            <a:solidFill>
              <a:srgbClr val="1C9C74"/>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7800" y="228600"/>
            <a:ext cx="3581400" cy="2677656"/>
          </a:xfrm>
          <a:prstGeom prst="rect">
            <a:avLst/>
          </a:prstGeom>
          <a:noFill/>
        </p:spPr>
        <p:txBody>
          <a:bodyPr wrap="square" rtlCol="0">
            <a:spAutoFit/>
          </a:bodyPr>
          <a:lstStyle/>
          <a:p>
            <a:pPr algn="ctr"/>
            <a:r>
              <a:rPr lang="en-GB" sz="2400" dirty="0">
                <a:latin typeface="Comic Sans MS" pitchFamily="66" charset="0"/>
              </a:rPr>
              <a:t>The cerebral cortex us concerned with a vast array of functions. Mainly including consciousness, intelligence, memory and language</a:t>
            </a:r>
            <a:r>
              <a:rPr lang="en-GB" dirty="0"/>
              <a:t>.</a:t>
            </a:r>
          </a:p>
        </p:txBody>
      </p:sp>
      <p:sp>
        <p:nvSpPr>
          <p:cNvPr id="8" name="TextBox 7"/>
          <p:cNvSpPr txBox="1"/>
          <p:nvPr/>
        </p:nvSpPr>
        <p:spPr>
          <a:xfrm>
            <a:off x="5105400" y="3581400"/>
            <a:ext cx="3733800" cy="3046988"/>
          </a:xfrm>
          <a:prstGeom prst="rect">
            <a:avLst/>
          </a:prstGeom>
          <a:noFill/>
        </p:spPr>
        <p:txBody>
          <a:bodyPr wrap="square" rtlCol="0">
            <a:spAutoFit/>
          </a:bodyPr>
          <a:lstStyle/>
          <a:p>
            <a:pPr algn="ctr"/>
            <a:r>
              <a:rPr lang="en-GB" sz="2400" dirty="0">
                <a:latin typeface="Comic Sans MS" pitchFamily="66" charset="0"/>
              </a:rPr>
              <a:t>The medulla is concerned with unconscious activities, such as controlling the heartbeat, the movements of the gut and breathing and blood pressure</a:t>
            </a:r>
          </a:p>
        </p:txBody>
      </p:sp>
      <p:cxnSp>
        <p:nvCxnSpPr>
          <p:cNvPr id="9" name="Straight Arrow Connector 8"/>
          <p:cNvCxnSpPr/>
          <p:nvPr/>
        </p:nvCxnSpPr>
        <p:spPr>
          <a:xfrm>
            <a:off x="2895600" y="4572000"/>
            <a:ext cx="2286000" cy="381000"/>
          </a:xfrm>
          <a:prstGeom prst="straightConnector1">
            <a:avLst/>
          </a:prstGeom>
          <a:ln w="28575">
            <a:solidFill>
              <a:srgbClr val="1C9C74"/>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981200" y="2057400"/>
            <a:ext cx="152400" cy="152400"/>
          </a:xfrm>
          <a:prstGeom prst="ellipse">
            <a:avLst/>
          </a:prstGeom>
          <a:solidFill>
            <a:srgbClr val="1C9C74"/>
          </a:solidFill>
          <a:ln>
            <a:solidFill>
              <a:srgbClr val="1C9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743200" y="4495800"/>
            <a:ext cx="152400" cy="152400"/>
          </a:xfrm>
          <a:prstGeom prst="ellipse">
            <a:avLst/>
          </a:prstGeom>
          <a:solidFill>
            <a:srgbClr val="1C9C74"/>
          </a:solidFill>
          <a:ln>
            <a:solidFill>
              <a:srgbClr val="1C9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5979" y="1034733"/>
            <a:ext cx="3888432" cy="954107"/>
          </a:xfrm>
          <a:prstGeom prst="rect">
            <a:avLst/>
          </a:prstGeom>
          <a:noFill/>
        </p:spPr>
        <p:txBody>
          <a:bodyPr wrap="square" rtlCol="0">
            <a:spAutoFit/>
          </a:bodyPr>
          <a:lstStyle/>
          <a:p>
            <a:pPr algn="ctr"/>
            <a:r>
              <a:rPr lang="en-GB" sz="2800" dirty="0">
                <a:latin typeface="Comic Sans MS" pitchFamily="66" charset="0"/>
              </a:rPr>
              <a:t>Grey matter composed of …?</a:t>
            </a:r>
          </a:p>
        </p:txBody>
      </p:sp>
      <p:sp>
        <p:nvSpPr>
          <p:cNvPr id="6" name="Oval 5"/>
          <p:cNvSpPr/>
          <p:nvPr/>
        </p:nvSpPr>
        <p:spPr>
          <a:xfrm>
            <a:off x="5222043" y="116816"/>
            <a:ext cx="2736304" cy="935920"/>
          </a:xfrm>
          <a:prstGeom prst="ellipse">
            <a:avLst/>
          </a:prstGeom>
          <a:solidFill>
            <a:srgbClr val="B1F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omic Sans MS" pitchFamily="66" charset="0"/>
              </a:rPr>
              <a:t>CORTEX</a:t>
            </a:r>
          </a:p>
        </p:txBody>
      </p:sp>
      <p:sp>
        <p:nvSpPr>
          <p:cNvPr id="7" name="Down Arrow 6"/>
          <p:cNvSpPr/>
          <p:nvPr/>
        </p:nvSpPr>
        <p:spPr>
          <a:xfrm>
            <a:off x="6230155" y="1916832"/>
            <a:ext cx="864096" cy="1080120"/>
          </a:xfrm>
          <a:prstGeom prst="downArrow">
            <a:avLst/>
          </a:prstGeom>
          <a:solidFill>
            <a:srgbClr val="1C9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573971" y="2996952"/>
            <a:ext cx="4067944" cy="1944216"/>
          </a:xfrm>
          <a:prstGeom prst="ellipse">
            <a:avLst/>
          </a:prstGeom>
          <a:solidFill>
            <a:srgbClr val="1C9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omic Sans MS" pitchFamily="66" charset="0"/>
              </a:rPr>
              <a:t>LEFT &amp; RIGHT CEREBRAL HEMISPHERES</a:t>
            </a:r>
          </a:p>
        </p:txBody>
      </p:sp>
      <p:sp>
        <p:nvSpPr>
          <p:cNvPr id="10" name="Down Arrow 9"/>
          <p:cNvSpPr/>
          <p:nvPr/>
        </p:nvSpPr>
        <p:spPr>
          <a:xfrm rot="1666870">
            <a:off x="4684949" y="4589420"/>
            <a:ext cx="576064" cy="936104"/>
          </a:xfrm>
          <a:prstGeom prst="downArrow">
            <a:avLst/>
          </a:prstGeom>
          <a:solidFill>
            <a:srgbClr val="1C9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421134">
            <a:off x="5754205" y="4909479"/>
            <a:ext cx="576064" cy="936104"/>
          </a:xfrm>
          <a:prstGeom prst="downArrow">
            <a:avLst/>
          </a:prstGeom>
          <a:solidFill>
            <a:srgbClr val="1C9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21064028">
            <a:off x="6806219" y="4908208"/>
            <a:ext cx="576064" cy="936104"/>
          </a:xfrm>
          <a:prstGeom prst="downArrow">
            <a:avLst/>
          </a:prstGeom>
          <a:solidFill>
            <a:srgbClr val="1C9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20414694">
            <a:off x="7745089" y="4722945"/>
            <a:ext cx="576064" cy="936104"/>
          </a:xfrm>
          <a:prstGeom prst="downArrow">
            <a:avLst/>
          </a:prstGeom>
          <a:solidFill>
            <a:srgbClr val="1C9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275856" y="5373216"/>
            <a:ext cx="2160240" cy="954107"/>
          </a:xfrm>
          <a:prstGeom prst="rect">
            <a:avLst/>
          </a:prstGeom>
          <a:noFill/>
        </p:spPr>
        <p:txBody>
          <a:bodyPr wrap="square" rtlCol="0">
            <a:spAutoFit/>
          </a:bodyPr>
          <a:lstStyle/>
          <a:p>
            <a:pPr algn="ctr"/>
            <a:r>
              <a:rPr lang="en-GB" sz="2800" dirty="0">
                <a:latin typeface="Comic Sans MS" pitchFamily="66" charset="0"/>
              </a:rPr>
              <a:t>Frontal lobe</a:t>
            </a:r>
          </a:p>
        </p:txBody>
      </p:sp>
      <p:sp>
        <p:nvSpPr>
          <p:cNvPr id="15" name="TextBox 14"/>
          <p:cNvSpPr txBox="1"/>
          <p:nvPr/>
        </p:nvSpPr>
        <p:spPr>
          <a:xfrm>
            <a:off x="4572000" y="5715253"/>
            <a:ext cx="2160240" cy="954107"/>
          </a:xfrm>
          <a:prstGeom prst="rect">
            <a:avLst/>
          </a:prstGeom>
          <a:noFill/>
        </p:spPr>
        <p:txBody>
          <a:bodyPr wrap="square" rtlCol="0">
            <a:spAutoFit/>
          </a:bodyPr>
          <a:lstStyle/>
          <a:p>
            <a:pPr algn="ctr"/>
            <a:r>
              <a:rPr lang="en-GB" sz="2800" dirty="0">
                <a:latin typeface="Comic Sans MS" pitchFamily="66" charset="0"/>
              </a:rPr>
              <a:t>Parietal lobe</a:t>
            </a:r>
          </a:p>
        </p:txBody>
      </p:sp>
      <p:sp>
        <p:nvSpPr>
          <p:cNvPr id="16" name="TextBox 15"/>
          <p:cNvSpPr txBox="1"/>
          <p:nvPr/>
        </p:nvSpPr>
        <p:spPr>
          <a:xfrm>
            <a:off x="6012160" y="5787261"/>
            <a:ext cx="2160240" cy="954107"/>
          </a:xfrm>
          <a:prstGeom prst="rect">
            <a:avLst/>
          </a:prstGeom>
          <a:noFill/>
        </p:spPr>
        <p:txBody>
          <a:bodyPr wrap="square" rtlCol="0">
            <a:spAutoFit/>
          </a:bodyPr>
          <a:lstStyle/>
          <a:p>
            <a:pPr algn="ctr"/>
            <a:r>
              <a:rPr lang="en-GB" sz="2800" dirty="0">
                <a:latin typeface="Comic Sans MS" pitchFamily="66" charset="0"/>
              </a:rPr>
              <a:t>Occipital lobe</a:t>
            </a:r>
          </a:p>
        </p:txBody>
      </p:sp>
      <p:sp>
        <p:nvSpPr>
          <p:cNvPr id="17" name="TextBox 16"/>
          <p:cNvSpPr txBox="1"/>
          <p:nvPr/>
        </p:nvSpPr>
        <p:spPr>
          <a:xfrm>
            <a:off x="7308304" y="5517232"/>
            <a:ext cx="2160240" cy="954107"/>
          </a:xfrm>
          <a:prstGeom prst="rect">
            <a:avLst/>
          </a:prstGeom>
          <a:noFill/>
        </p:spPr>
        <p:txBody>
          <a:bodyPr wrap="square" rtlCol="0">
            <a:spAutoFit/>
          </a:bodyPr>
          <a:lstStyle/>
          <a:p>
            <a:pPr algn="ctr"/>
            <a:r>
              <a:rPr lang="en-GB" sz="2800" dirty="0">
                <a:latin typeface="Comic Sans MS" pitchFamily="66" charset="0"/>
              </a:rPr>
              <a:t>Temporal lobe</a:t>
            </a:r>
          </a:p>
        </p:txBody>
      </p:sp>
      <p:pic>
        <p:nvPicPr>
          <p:cNvPr id="20482" name="Picture 2" descr="Brain, Organ, Head, Mind, Gray Matter, Creativeness"/>
          <p:cNvPicPr>
            <a:picLocks noChangeAspect="1" noChangeArrowheads="1"/>
          </p:cNvPicPr>
          <p:nvPr/>
        </p:nvPicPr>
        <p:blipFill>
          <a:blip r:embed="rId2" cstate="print"/>
          <a:srcRect l="13393" r="25223"/>
          <a:stretch>
            <a:fillRect/>
          </a:stretch>
        </p:blipFill>
        <p:spPr bwMode="auto">
          <a:xfrm>
            <a:off x="152400" y="304799"/>
            <a:ext cx="4572000" cy="4655127"/>
          </a:xfrm>
          <a:prstGeom prst="rect">
            <a:avLst/>
          </a:prstGeom>
          <a:noFill/>
        </p:spPr>
      </p:pic>
    </p:spTree>
    <p:extLst>
      <p:ext uri="{BB962C8B-B14F-4D97-AF65-F5344CB8AC3E}">
        <p14:creationId xmlns:p14="http://schemas.microsoft.com/office/powerpoint/2010/main" val="189814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516215" y="763167"/>
            <a:ext cx="2501635" cy="3365212"/>
          </a:xfrm>
          <a:prstGeom prst="roundRect">
            <a:avLst/>
          </a:prstGeom>
          <a:solidFill>
            <a:srgbClr val="B1F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77896" y="332656"/>
            <a:ext cx="2640746" cy="523220"/>
          </a:xfrm>
          <a:prstGeom prst="rect">
            <a:avLst/>
          </a:prstGeom>
          <a:solidFill>
            <a:schemeClr val="accent1">
              <a:lumMod val="60000"/>
              <a:lumOff val="40000"/>
            </a:schemeClr>
          </a:solidFill>
        </p:spPr>
        <p:txBody>
          <a:bodyPr wrap="square" rtlCol="0">
            <a:spAutoFit/>
          </a:bodyPr>
          <a:lstStyle/>
          <a:p>
            <a:pPr algn="ctr"/>
            <a:r>
              <a:rPr lang="en-GB" sz="2800" dirty="0">
                <a:latin typeface="Comic Sans MS" panose="030F0702030302020204" pitchFamily="66" charset="0"/>
              </a:rPr>
              <a:t>Parietal lobe</a:t>
            </a:r>
          </a:p>
        </p:txBody>
      </p:sp>
      <p:sp>
        <p:nvSpPr>
          <p:cNvPr id="6" name="TextBox 5"/>
          <p:cNvSpPr txBox="1"/>
          <p:nvPr/>
        </p:nvSpPr>
        <p:spPr>
          <a:xfrm>
            <a:off x="3712225" y="2708920"/>
            <a:ext cx="2640746" cy="523220"/>
          </a:xfrm>
          <a:prstGeom prst="rect">
            <a:avLst/>
          </a:prstGeom>
          <a:solidFill>
            <a:schemeClr val="bg1"/>
          </a:solidFill>
        </p:spPr>
        <p:txBody>
          <a:bodyPr wrap="square" rtlCol="0">
            <a:spAutoFit/>
          </a:bodyPr>
          <a:lstStyle/>
          <a:p>
            <a:pPr algn="ctr"/>
            <a:r>
              <a:rPr lang="en-GB" sz="2800" dirty="0">
                <a:latin typeface="Comic Sans MS" panose="030F0702030302020204" pitchFamily="66" charset="0"/>
              </a:rPr>
              <a:t>Occipital lobe</a:t>
            </a:r>
          </a:p>
        </p:txBody>
      </p:sp>
      <p:sp>
        <p:nvSpPr>
          <p:cNvPr id="7" name="TextBox 6"/>
          <p:cNvSpPr txBox="1"/>
          <p:nvPr/>
        </p:nvSpPr>
        <p:spPr>
          <a:xfrm>
            <a:off x="3712225" y="1340768"/>
            <a:ext cx="2488330" cy="523220"/>
          </a:xfrm>
          <a:prstGeom prst="rect">
            <a:avLst/>
          </a:prstGeom>
          <a:solidFill>
            <a:srgbClr val="FFFF00"/>
          </a:solidFill>
        </p:spPr>
        <p:txBody>
          <a:bodyPr wrap="square" rtlCol="0">
            <a:spAutoFit/>
          </a:bodyPr>
          <a:lstStyle/>
          <a:p>
            <a:pPr algn="ctr"/>
            <a:r>
              <a:rPr lang="en-GB" sz="2800" dirty="0">
                <a:latin typeface="Comic Sans MS" panose="030F0702030302020204" pitchFamily="66" charset="0"/>
              </a:rPr>
              <a:t>Frontal lobe</a:t>
            </a:r>
          </a:p>
        </p:txBody>
      </p:sp>
      <p:sp>
        <p:nvSpPr>
          <p:cNvPr id="8" name="TextBox 7"/>
          <p:cNvSpPr txBox="1"/>
          <p:nvPr/>
        </p:nvSpPr>
        <p:spPr>
          <a:xfrm>
            <a:off x="3731696" y="3629500"/>
            <a:ext cx="2632346" cy="523220"/>
          </a:xfrm>
          <a:prstGeom prst="rect">
            <a:avLst/>
          </a:prstGeom>
          <a:solidFill>
            <a:srgbClr val="FF0000"/>
          </a:solidFill>
        </p:spPr>
        <p:txBody>
          <a:bodyPr wrap="square" rtlCol="0">
            <a:spAutoFit/>
          </a:bodyPr>
          <a:lstStyle/>
          <a:p>
            <a:pPr algn="ctr"/>
            <a:r>
              <a:rPr lang="en-GB" sz="2800" dirty="0">
                <a:solidFill>
                  <a:schemeClr val="bg1"/>
                </a:solidFill>
                <a:latin typeface="Comic Sans MS" panose="030F0702030302020204" pitchFamily="66" charset="0"/>
              </a:rPr>
              <a:t>Temporal lobe</a:t>
            </a:r>
          </a:p>
        </p:txBody>
      </p:sp>
      <p:sp>
        <p:nvSpPr>
          <p:cNvPr id="9" name="Rectangle 8"/>
          <p:cNvSpPr/>
          <p:nvPr/>
        </p:nvSpPr>
        <p:spPr>
          <a:xfrm>
            <a:off x="230545" y="4653136"/>
            <a:ext cx="8712968" cy="1815882"/>
          </a:xfrm>
          <a:prstGeom prst="rect">
            <a:avLst/>
          </a:prstGeom>
          <a:solidFill>
            <a:srgbClr val="FFFF99"/>
          </a:solidFill>
        </p:spPr>
        <p:txBody>
          <a:bodyPr wrap="square">
            <a:spAutoFit/>
          </a:bodyPr>
          <a:lstStyle/>
          <a:p>
            <a:pPr algn="ctr"/>
            <a:r>
              <a:rPr lang="en-GB" sz="2800" b="1" dirty="0">
                <a:solidFill>
                  <a:srgbClr val="0070C0"/>
                </a:solidFill>
                <a:latin typeface="Comic Sans MS" panose="030F0702030302020204" pitchFamily="66" charset="0"/>
              </a:rPr>
              <a:t>Task:</a:t>
            </a:r>
            <a:r>
              <a:rPr lang="en-GB" sz="2800" dirty="0">
                <a:solidFill>
                  <a:srgbClr val="0070C0"/>
                </a:solidFill>
                <a:latin typeface="Comic Sans MS" panose="030F0702030302020204" pitchFamily="66" charset="0"/>
              </a:rPr>
              <a:t> </a:t>
            </a:r>
            <a:r>
              <a:rPr lang="en-GB" sz="2800" dirty="0">
                <a:latin typeface="Comic Sans MS" panose="030F0702030302020204" pitchFamily="66" charset="0"/>
              </a:rPr>
              <a:t>You have each been given a set of information about each of these lobes.  Talk to each other to complete the table outlining the various functions of the brain’s structures</a:t>
            </a:r>
          </a:p>
        </p:txBody>
      </p:sp>
      <p:sp>
        <p:nvSpPr>
          <p:cNvPr id="10" name="TextBox 9"/>
          <p:cNvSpPr txBox="1"/>
          <p:nvPr/>
        </p:nvSpPr>
        <p:spPr>
          <a:xfrm>
            <a:off x="6516215" y="842547"/>
            <a:ext cx="2501635" cy="3046988"/>
          </a:xfrm>
          <a:prstGeom prst="rect">
            <a:avLst/>
          </a:prstGeom>
          <a:noFill/>
        </p:spPr>
        <p:txBody>
          <a:bodyPr wrap="square" rtlCol="0">
            <a:spAutoFit/>
          </a:bodyPr>
          <a:lstStyle/>
          <a:p>
            <a:pPr algn="ctr"/>
            <a:r>
              <a:rPr lang="en-GB" sz="2400" dirty="0">
                <a:latin typeface="Comic Sans MS" panose="030F0702030302020204" pitchFamily="66" charset="0"/>
              </a:rPr>
              <a:t>The two cerebral hemispheres are connected by a broad band of white matter called the </a:t>
            </a:r>
            <a:r>
              <a:rPr lang="en-GB" sz="2400" u="sng" dirty="0">
                <a:latin typeface="Comic Sans MS" panose="030F0702030302020204" pitchFamily="66" charset="0"/>
              </a:rPr>
              <a:t>corpus callosum</a:t>
            </a:r>
          </a:p>
        </p:txBody>
      </p:sp>
      <p:pic>
        <p:nvPicPr>
          <p:cNvPr id="19458" name="Picture 2" descr="Brain, Lobes, Neurology, Human, Body, Biology"/>
          <p:cNvPicPr>
            <a:picLocks noChangeAspect="1" noChangeArrowheads="1"/>
          </p:cNvPicPr>
          <p:nvPr/>
        </p:nvPicPr>
        <p:blipFill>
          <a:blip r:embed="rId3" cstate="print"/>
          <a:srcRect/>
          <a:stretch>
            <a:fillRect/>
          </a:stretch>
        </p:blipFill>
        <p:spPr bwMode="auto">
          <a:xfrm>
            <a:off x="0" y="228600"/>
            <a:ext cx="3671455" cy="3048000"/>
          </a:xfrm>
          <a:prstGeom prst="rect">
            <a:avLst/>
          </a:prstGeom>
          <a:noFill/>
        </p:spPr>
      </p:pic>
      <p:cxnSp>
        <p:nvCxnSpPr>
          <p:cNvPr id="13" name="Straight Arrow Connector 12"/>
          <p:cNvCxnSpPr/>
          <p:nvPr/>
        </p:nvCxnSpPr>
        <p:spPr>
          <a:xfrm flipH="1">
            <a:off x="2438400" y="533400"/>
            <a:ext cx="1219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9458" idx="3"/>
          </p:cNvCxnSpPr>
          <p:nvPr/>
        </p:nvCxnSpPr>
        <p:spPr>
          <a:xfrm flipH="1" flipV="1">
            <a:off x="1066800" y="1447800"/>
            <a:ext cx="2604655"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flipH="1" flipV="1">
            <a:off x="2971801" y="2209800"/>
            <a:ext cx="740424" cy="7607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981200" y="2133600"/>
            <a:ext cx="160020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2400" y="4572000"/>
            <a:ext cx="8610600" cy="2133600"/>
          </a:xfrm>
          <a:prstGeom prst="roundRect">
            <a:avLst/>
          </a:prstGeom>
          <a:solidFill>
            <a:srgbClr val="B1F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 y="152401"/>
            <a:ext cx="8856984" cy="1143000"/>
          </a:xfrm>
        </p:spPr>
        <p:txBody>
          <a:bodyPr>
            <a:normAutofit/>
          </a:bodyPr>
          <a:lstStyle/>
          <a:p>
            <a:pPr marL="0" indent="0">
              <a:buNone/>
            </a:pPr>
            <a:r>
              <a:rPr lang="en-GB" dirty="0">
                <a:latin typeface="Comic Sans MS" panose="030F0702030302020204" pitchFamily="66" charset="0"/>
              </a:rPr>
              <a:t>Your brain contains many intricate structures which all play integral roles.  </a:t>
            </a:r>
          </a:p>
        </p:txBody>
      </p:sp>
      <p:sp>
        <p:nvSpPr>
          <p:cNvPr id="10" name="TextBox 9"/>
          <p:cNvSpPr txBox="1"/>
          <p:nvPr/>
        </p:nvSpPr>
        <p:spPr>
          <a:xfrm>
            <a:off x="4267200" y="1295400"/>
            <a:ext cx="4419600" cy="3046988"/>
          </a:xfrm>
          <a:prstGeom prst="rect">
            <a:avLst/>
          </a:prstGeom>
          <a:noFill/>
        </p:spPr>
        <p:txBody>
          <a:bodyPr wrap="square" rtlCol="0">
            <a:spAutoFit/>
          </a:bodyPr>
          <a:lstStyle/>
          <a:p>
            <a:r>
              <a:rPr lang="en-GB" sz="2400" dirty="0">
                <a:latin typeface="Comic Sans MS" pitchFamily="66" charset="0"/>
              </a:rPr>
              <a:t>You need to know the functions of the following:</a:t>
            </a:r>
          </a:p>
          <a:p>
            <a:endParaRPr lang="en-GB" sz="2400" dirty="0">
              <a:latin typeface="Comic Sans MS" pitchFamily="66" charset="0"/>
            </a:endParaRPr>
          </a:p>
          <a:p>
            <a:pPr>
              <a:buFont typeface="Arial" pitchFamily="34" charset="0"/>
              <a:buChar char="•"/>
            </a:pPr>
            <a:r>
              <a:rPr lang="en-GB" sz="2400" dirty="0">
                <a:latin typeface="Comic Sans MS" pitchFamily="66" charset="0"/>
              </a:rPr>
              <a:t> Cerebral cortex</a:t>
            </a:r>
          </a:p>
          <a:p>
            <a:pPr>
              <a:buFont typeface="Arial" pitchFamily="34" charset="0"/>
              <a:buChar char="•"/>
            </a:pPr>
            <a:r>
              <a:rPr lang="en-GB" sz="2400" dirty="0">
                <a:latin typeface="Comic Sans MS" pitchFamily="66" charset="0"/>
              </a:rPr>
              <a:t> Cerebellum</a:t>
            </a:r>
          </a:p>
          <a:p>
            <a:pPr>
              <a:buFont typeface="Arial" pitchFamily="34" charset="0"/>
              <a:buChar char="•"/>
            </a:pPr>
            <a:r>
              <a:rPr lang="en-GB" sz="2400" dirty="0">
                <a:latin typeface="Comic Sans MS" pitchFamily="66" charset="0"/>
              </a:rPr>
              <a:t> Medulla</a:t>
            </a:r>
          </a:p>
          <a:p>
            <a:pPr>
              <a:buFont typeface="Arial" pitchFamily="34" charset="0"/>
              <a:buChar char="•"/>
            </a:pPr>
            <a:r>
              <a:rPr lang="en-GB" sz="2400" dirty="0">
                <a:latin typeface="Comic Sans MS" pitchFamily="66" charset="0"/>
              </a:rPr>
              <a:t> Hypothalamus</a:t>
            </a:r>
          </a:p>
          <a:p>
            <a:pPr>
              <a:buFont typeface="Arial" pitchFamily="34" charset="0"/>
              <a:buChar char="•"/>
            </a:pPr>
            <a:r>
              <a:rPr lang="en-GB" sz="2400" dirty="0">
                <a:latin typeface="Comic Sans MS" pitchFamily="66" charset="0"/>
              </a:rPr>
              <a:t> Pituitary Gland</a:t>
            </a:r>
          </a:p>
        </p:txBody>
      </p:sp>
      <p:sp>
        <p:nvSpPr>
          <p:cNvPr id="11" name="TextBox 10"/>
          <p:cNvSpPr txBox="1"/>
          <p:nvPr/>
        </p:nvSpPr>
        <p:spPr>
          <a:xfrm>
            <a:off x="304800" y="4648200"/>
            <a:ext cx="8686800" cy="2000548"/>
          </a:xfrm>
          <a:prstGeom prst="rect">
            <a:avLst/>
          </a:prstGeom>
          <a:noFill/>
        </p:spPr>
        <p:txBody>
          <a:bodyPr wrap="square" rtlCol="0">
            <a:spAutoFit/>
          </a:bodyPr>
          <a:lstStyle/>
          <a:p>
            <a:r>
              <a:rPr lang="en-GB" sz="2400" b="1" dirty="0">
                <a:solidFill>
                  <a:srgbClr val="0070C0"/>
                </a:solidFill>
                <a:latin typeface="Comic Sans MS" pitchFamily="66" charset="0"/>
              </a:rPr>
              <a:t>Task: </a:t>
            </a:r>
          </a:p>
          <a:p>
            <a:pPr marL="342900" indent="-342900">
              <a:buAutoNum type="arabicPeriod"/>
            </a:pPr>
            <a:r>
              <a:rPr lang="en-GB" sz="2500" dirty="0">
                <a:latin typeface="Comic Sans MS" pitchFamily="66" charset="0"/>
              </a:rPr>
              <a:t>Label your diagram of the brain cross-section to demonstrate the location of the structures above.  </a:t>
            </a:r>
          </a:p>
          <a:p>
            <a:pPr marL="342900" indent="-342900">
              <a:buAutoNum type="arabicPeriod"/>
            </a:pPr>
            <a:r>
              <a:rPr lang="en-GB" sz="2500" dirty="0">
                <a:latin typeface="Comic Sans MS" pitchFamily="66" charset="0"/>
              </a:rPr>
              <a:t>Use the posters of information around the room to describe the function of each of these structures.</a:t>
            </a:r>
          </a:p>
        </p:txBody>
      </p:sp>
      <p:pic>
        <p:nvPicPr>
          <p:cNvPr id="18436" name="Picture 4" descr="Image result for cerebellum"/>
          <p:cNvPicPr>
            <a:picLocks noChangeAspect="1" noChangeArrowheads="1"/>
          </p:cNvPicPr>
          <p:nvPr/>
        </p:nvPicPr>
        <p:blipFill>
          <a:blip r:embed="rId3" cstate="print"/>
          <a:srcRect/>
          <a:stretch>
            <a:fillRect/>
          </a:stretch>
        </p:blipFill>
        <p:spPr bwMode="auto">
          <a:xfrm>
            <a:off x="304800" y="1371600"/>
            <a:ext cx="3375328" cy="2835275"/>
          </a:xfrm>
          <a:prstGeom prst="rect">
            <a:avLst/>
          </a:prstGeom>
          <a:noFill/>
        </p:spPr>
      </p:pic>
      <p:cxnSp>
        <p:nvCxnSpPr>
          <p:cNvPr id="13" name="Straight Connector 12"/>
          <p:cNvCxnSpPr/>
          <p:nvPr/>
        </p:nvCxnSpPr>
        <p:spPr>
          <a:xfrm flipH="1">
            <a:off x="1752600" y="1676400"/>
            <a:ext cx="12192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1371600"/>
            <a:ext cx="1600200" cy="369332"/>
          </a:xfrm>
          <a:prstGeom prst="rect">
            <a:avLst/>
          </a:prstGeom>
          <a:noFill/>
        </p:spPr>
        <p:txBody>
          <a:bodyPr wrap="square" rtlCol="0">
            <a:spAutoFit/>
          </a:bodyPr>
          <a:lstStyle/>
          <a:p>
            <a:pPr algn="ctr"/>
            <a:r>
              <a:rPr lang="en-GB" dirty="0"/>
              <a:t>Hypothalamus</a:t>
            </a:r>
          </a:p>
        </p:txBody>
      </p:sp>
    </p:spTree>
    <p:extLst>
      <p:ext uri="{BB962C8B-B14F-4D97-AF65-F5344CB8AC3E}">
        <p14:creationId xmlns:p14="http://schemas.microsoft.com/office/powerpoint/2010/main" val="185814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022" y="4384430"/>
            <a:ext cx="8839955" cy="2215991"/>
          </a:xfrm>
          <a:prstGeom prst="rect">
            <a:avLst/>
          </a:prstGeom>
          <a:solidFill>
            <a:schemeClr val="bg1"/>
          </a:solidFill>
          <a:ln>
            <a:solidFill>
              <a:srgbClr val="FF0000"/>
            </a:solidFill>
          </a:ln>
        </p:spPr>
        <p:txBody>
          <a:bodyPr wrap="square" rtlCol="0">
            <a:spAutoFit/>
          </a:bodyPr>
          <a:lstStyle/>
          <a:p>
            <a:pPr marL="342900" indent="-342900">
              <a:buAutoNum type="arabicPeriod"/>
            </a:pPr>
            <a:r>
              <a:rPr lang="en-GB" sz="2300" dirty="0">
                <a:solidFill>
                  <a:srgbClr val="FF0000"/>
                </a:solidFill>
                <a:latin typeface="Comic Sans MS" panose="030F0702030302020204" pitchFamily="66" charset="0"/>
              </a:rPr>
              <a:t>Frontal lobe; parietal lobe; cerebellum</a:t>
            </a:r>
          </a:p>
          <a:p>
            <a:pPr marL="342900" indent="-342900">
              <a:buAutoNum type="arabicPeriod"/>
            </a:pPr>
            <a:endParaRPr lang="en-GB" sz="2300" dirty="0">
              <a:solidFill>
                <a:srgbClr val="FF0000"/>
              </a:solidFill>
              <a:latin typeface="Comic Sans MS" panose="030F0702030302020204" pitchFamily="66" charset="0"/>
            </a:endParaRPr>
          </a:p>
          <a:p>
            <a:pPr marL="342900" indent="-342900">
              <a:buAutoNum type="arabicPeriod"/>
            </a:pPr>
            <a:r>
              <a:rPr lang="en-GB" sz="2300" dirty="0">
                <a:solidFill>
                  <a:srgbClr val="FF0000"/>
                </a:solidFill>
                <a:latin typeface="Comic Sans MS" panose="030F0702030302020204" pitchFamily="66" charset="0"/>
              </a:rPr>
              <a:t>Sensory information would be sent to the occipital lobe (visual cortex) which processes information from the eyes; the frontal lobe and parietal lobe, part of your cerebral cortex, may be involved in interpreting the information.</a:t>
            </a:r>
          </a:p>
        </p:txBody>
      </p:sp>
      <p:sp>
        <p:nvSpPr>
          <p:cNvPr id="7" name="TextBox 6"/>
          <p:cNvSpPr txBox="1"/>
          <p:nvPr/>
        </p:nvSpPr>
        <p:spPr>
          <a:xfrm>
            <a:off x="133323" y="722099"/>
            <a:ext cx="8928992" cy="3046988"/>
          </a:xfrm>
          <a:prstGeom prst="rect">
            <a:avLst/>
          </a:prstGeom>
          <a:noFill/>
        </p:spPr>
        <p:txBody>
          <a:bodyPr wrap="square" rtlCol="0">
            <a:spAutoFit/>
          </a:bodyPr>
          <a:lstStyle/>
          <a:p>
            <a:pPr marL="457200" indent="-457200">
              <a:buAutoNum type="arabicPeriod"/>
            </a:pPr>
            <a:r>
              <a:rPr lang="en-GB" sz="2400" dirty="0">
                <a:latin typeface="Comic Sans MS" panose="030F0702030302020204" pitchFamily="66" charset="0"/>
              </a:rPr>
              <a:t>If you were biking downhill and came across an unexpected sharp bend in the road you would need to apply the brakes or turn the handlebars to stop yourself falling.  Which regions of the brain, including those in the brain stem, are involved in this subsequent action?</a:t>
            </a:r>
          </a:p>
          <a:p>
            <a:pPr marL="457200" indent="-457200">
              <a:buAutoNum type="arabicPeriod"/>
            </a:pPr>
            <a:endParaRPr lang="en-GB" sz="2400" dirty="0">
              <a:latin typeface="Comic Sans MS" panose="030F0702030302020204" pitchFamily="66" charset="0"/>
            </a:endParaRPr>
          </a:p>
          <a:p>
            <a:pPr marL="457200" indent="-457200">
              <a:buAutoNum type="arabicPeriod"/>
            </a:pPr>
            <a:r>
              <a:rPr lang="en-GB" sz="2400" dirty="0">
                <a:latin typeface="Comic Sans MS" panose="030F0702030302020204" pitchFamily="66" charset="0"/>
              </a:rPr>
              <a:t>What parts of the brain would be involved in seeing and interpreting your view of the world around you?</a:t>
            </a:r>
          </a:p>
        </p:txBody>
      </p:sp>
      <p:sp>
        <p:nvSpPr>
          <p:cNvPr id="8" name="TextBox 7"/>
          <p:cNvSpPr txBox="1"/>
          <p:nvPr/>
        </p:nvSpPr>
        <p:spPr>
          <a:xfrm>
            <a:off x="152022" y="74087"/>
            <a:ext cx="5105400" cy="584775"/>
          </a:xfrm>
          <a:prstGeom prst="rect">
            <a:avLst/>
          </a:prstGeom>
          <a:noFill/>
        </p:spPr>
        <p:txBody>
          <a:bodyPr wrap="square" rtlCol="0">
            <a:spAutoFit/>
          </a:bodyPr>
          <a:lstStyle/>
          <a:p>
            <a:r>
              <a:rPr lang="en-GB" sz="3200" dirty="0">
                <a:solidFill>
                  <a:srgbClr val="0070C0"/>
                </a:solidFill>
                <a:latin typeface="Comic Sans MS" pitchFamily="66" charset="0"/>
              </a:rPr>
              <a:t>Quick Check: </a:t>
            </a:r>
            <a:r>
              <a:rPr lang="en-GB" sz="3200" dirty="0">
                <a:latin typeface="Comic Sans MS" pitchFamily="66" charset="0"/>
              </a:rPr>
              <a:t>Silent 5</a:t>
            </a:r>
          </a:p>
        </p:txBody>
      </p:sp>
      <p:sp>
        <p:nvSpPr>
          <p:cNvPr id="9" name="TextBox 8"/>
          <p:cNvSpPr txBox="1"/>
          <p:nvPr/>
        </p:nvSpPr>
        <p:spPr>
          <a:xfrm>
            <a:off x="183882" y="3783810"/>
            <a:ext cx="35052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17410" name="Picture 2" descr="Mark, Check, Tick, Red, Correct, Symbol, Choice, Yes"/>
          <p:cNvPicPr>
            <a:picLocks noChangeAspect="1" noChangeArrowheads="1"/>
          </p:cNvPicPr>
          <p:nvPr/>
        </p:nvPicPr>
        <p:blipFill>
          <a:blip r:embed="rId2" cstate="print"/>
          <a:srcRect/>
          <a:stretch>
            <a:fillRect/>
          </a:stretch>
        </p:blipFill>
        <p:spPr bwMode="auto">
          <a:xfrm>
            <a:off x="8247261" y="5861539"/>
            <a:ext cx="815054" cy="849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0"/>
                                        </p:tgtEl>
                                        <p:attrNameLst>
                                          <p:attrName>style.visibility</p:attrName>
                                        </p:attrNameLst>
                                      </p:cBhvr>
                                      <p:to>
                                        <p:strVal val="visible"/>
                                      </p:to>
                                    </p:set>
                                    <p:anim calcmode="lin" valueType="num">
                                      <p:cBhvr additive="base">
                                        <p:cTn id="15" dur="500" fill="hold"/>
                                        <p:tgtEl>
                                          <p:spTgt spid="17410"/>
                                        </p:tgtEl>
                                        <p:attrNameLst>
                                          <p:attrName>ppt_x</p:attrName>
                                        </p:attrNameLst>
                                      </p:cBhvr>
                                      <p:tavLst>
                                        <p:tav tm="0">
                                          <p:val>
                                            <p:strVal val="#ppt_x"/>
                                          </p:val>
                                        </p:tav>
                                        <p:tav tm="100000">
                                          <p:val>
                                            <p:strVal val="#ppt_x"/>
                                          </p:val>
                                        </p:tav>
                                      </p:tavLst>
                                    </p:anim>
                                    <p:anim calcmode="lin" valueType="num">
                                      <p:cBhvr additive="base">
                                        <p:cTn id="16"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27607"/>
          <a:stretch/>
        </p:blipFill>
        <p:spPr bwMode="auto">
          <a:xfrm>
            <a:off x="173365" y="1986810"/>
            <a:ext cx="4232099" cy="1165274"/>
          </a:xfrm>
          <a:prstGeom prst="rect">
            <a:avLst/>
          </a:prstGeom>
          <a:noFill/>
          <a:ln w="9525">
            <a:noFill/>
            <a:miter lim="800000"/>
            <a:headEnd/>
            <a:tailEnd/>
          </a:ln>
        </p:spPr>
      </p:pic>
      <p:pic>
        <p:nvPicPr>
          <p:cNvPr id="5"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Lst>
          </a:blip>
          <a:srcRect t="28761"/>
          <a:stretch/>
        </p:blipFill>
        <p:spPr bwMode="auto">
          <a:xfrm>
            <a:off x="206917" y="4127007"/>
            <a:ext cx="4188064" cy="1126834"/>
          </a:xfrm>
          <a:prstGeom prst="rect">
            <a:avLst/>
          </a:prstGeom>
          <a:noFill/>
          <a:ln w="9525">
            <a:noFill/>
            <a:miter lim="800000"/>
            <a:headEnd/>
            <a:tailEnd/>
          </a:ln>
        </p:spPr>
      </p:pic>
      <p:pic>
        <p:nvPicPr>
          <p:cNvPr id="6"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Lst>
          </a:blip>
          <a:srcRect t="35714"/>
          <a:stretch/>
        </p:blipFill>
        <p:spPr bwMode="auto">
          <a:xfrm>
            <a:off x="152399" y="1120236"/>
            <a:ext cx="4232099" cy="1005147"/>
          </a:xfrm>
          <a:prstGeom prst="rect">
            <a:avLst/>
          </a:prstGeom>
          <a:noFill/>
          <a:ln w="9525">
            <a:noFill/>
            <a:miter lim="800000"/>
            <a:headEnd/>
            <a:tailEnd/>
          </a:ln>
        </p:spPr>
      </p:pic>
      <p:pic>
        <p:nvPicPr>
          <p:cNvPr id="7" name="Picture 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Lst>
          </a:blip>
          <a:srcRect t="29231"/>
          <a:stretch/>
        </p:blipFill>
        <p:spPr bwMode="auto">
          <a:xfrm>
            <a:off x="152398" y="3100306"/>
            <a:ext cx="4232099" cy="1142176"/>
          </a:xfrm>
          <a:prstGeom prst="rect">
            <a:avLst/>
          </a:prstGeom>
          <a:noFill/>
          <a:ln w="9525">
            <a:noFill/>
            <a:miter lim="800000"/>
            <a:headEnd/>
            <a:tailEnd/>
          </a:ln>
        </p:spPr>
      </p:pic>
      <p:pic>
        <p:nvPicPr>
          <p:cNvPr id="8"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Layer>
                </a14:imgProps>
              </a:ext>
            </a:extLst>
          </a:blip>
          <a:srcRect t="31837"/>
          <a:stretch/>
        </p:blipFill>
        <p:spPr bwMode="auto">
          <a:xfrm>
            <a:off x="4694500" y="1183896"/>
            <a:ext cx="4172228" cy="1142176"/>
          </a:xfrm>
          <a:prstGeom prst="rect">
            <a:avLst/>
          </a:prstGeom>
          <a:noFill/>
          <a:ln w="9525">
            <a:noFill/>
            <a:miter lim="800000"/>
            <a:headEnd/>
            <a:tailEnd/>
          </a:ln>
        </p:spPr>
      </p:pic>
      <p:pic>
        <p:nvPicPr>
          <p:cNvPr id="9" name="Picture 6"/>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sharpenSoften amount="50000"/>
                    </a14:imgEffect>
                  </a14:imgLayer>
                </a14:imgProps>
              </a:ext>
            </a:extLst>
          </a:blip>
          <a:srcRect t="40000"/>
          <a:stretch/>
        </p:blipFill>
        <p:spPr bwMode="auto">
          <a:xfrm>
            <a:off x="4738538" y="2244426"/>
            <a:ext cx="4172228" cy="978219"/>
          </a:xfrm>
          <a:prstGeom prst="rect">
            <a:avLst/>
          </a:prstGeom>
          <a:noFill/>
          <a:ln w="9525">
            <a:noFill/>
            <a:miter lim="800000"/>
            <a:headEnd/>
            <a:tailEnd/>
          </a:ln>
        </p:spPr>
      </p:pic>
      <p:pic>
        <p:nvPicPr>
          <p:cNvPr id="10" name="Picture 7"/>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sharpenSoften amount="50000"/>
                    </a14:imgEffect>
                  </a14:imgLayer>
                </a14:imgProps>
              </a:ext>
            </a:extLst>
          </a:blip>
          <a:srcRect t="39230"/>
          <a:stretch/>
        </p:blipFill>
        <p:spPr bwMode="auto">
          <a:xfrm>
            <a:off x="152400" y="5344059"/>
            <a:ext cx="4232099" cy="978219"/>
          </a:xfrm>
          <a:prstGeom prst="rect">
            <a:avLst/>
          </a:prstGeom>
          <a:noFill/>
          <a:ln w="9525">
            <a:noFill/>
            <a:miter lim="800000"/>
            <a:headEnd/>
            <a:tailEnd/>
          </a:ln>
        </p:spPr>
      </p:pic>
      <p:sp>
        <p:nvSpPr>
          <p:cNvPr id="12" name="Rounded Rectangle 8">
            <a:extLst>
              <a:ext uri="{FF2B5EF4-FFF2-40B4-BE49-F238E27FC236}">
                <a16:creationId xmlns:a16="http://schemas.microsoft.com/office/drawing/2014/main" id="{9C1D8EA3-1566-41F9-82C3-7163D821E8CD}"/>
              </a:ext>
            </a:extLst>
          </p:cNvPr>
          <p:cNvSpPr/>
          <p:nvPr/>
        </p:nvSpPr>
        <p:spPr>
          <a:xfrm>
            <a:off x="152400" y="152400"/>
            <a:ext cx="8839200" cy="1031496"/>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70C0"/>
                </a:solidFill>
                <a:latin typeface="Comic Sans MS" panose="030F0702030302020204" pitchFamily="66" charset="0"/>
              </a:rPr>
              <a:t>Task:</a:t>
            </a:r>
            <a:r>
              <a:rPr lang="en-GB" sz="2800" dirty="0">
                <a:solidFill>
                  <a:srgbClr val="0070C0"/>
                </a:solidFill>
                <a:latin typeface="Comic Sans MS" panose="030F0702030302020204" pitchFamily="66" charset="0"/>
              </a:rPr>
              <a:t> </a:t>
            </a:r>
            <a:r>
              <a:rPr lang="en-GB" sz="2800" dirty="0">
                <a:solidFill>
                  <a:schemeClr val="tx1"/>
                </a:solidFill>
                <a:latin typeface="Comic Sans MS" panose="030F0702030302020204" pitchFamily="66" charset="0"/>
              </a:rPr>
              <a:t>Match the structure to the function BEFORE the end of the video on HOMUNCULUS.</a:t>
            </a:r>
          </a:p>
        </p:txBody>
      </p:sp>
      <p:sp>
        <p:nvSpPr>
          <p:cNvPr id="13" name="Rectangle 12">
            <a:extLst>
              <a:ext uri="{FF2B5EF4-FFF2-40B4-BE49-F238E27FC236}">
                <a16:creationId xmlns:a16="http://schemas.microsoft.com/office/drawing/2014/main" id="{67296B2B-B609-4F64-87B7-004BE03A723A}"/>
              </a:ext>
            </a:extLst>
          </p:cNvPr>
          <p:cNvSpPr/>
          <p:nvPr/>
        </p:nvSpPr>
        <p:spPr>
          <a:xfrm>
            <a:off x="58649" y="6476033"/>
            <a:ext cx="4419600" cy="307777"/>
          </a:xfrm>
          <a:prstGeom prst="rect">
            <a:avLst/>
          </a:prstGeom>
        </p:spPr>
        <p:txBody>
          <a:bodyPr wrap="square">
            <a:spAutoFit/>
          </a:bodyPr>
          <a:lstStyle/>
          <a:p>
            <a:pPr algn="ctr"/>
            <a:r>
              <a:rPr lang="en-GB" sz="1400" dirty="0">
                <a:hlinkClick r:id="rId16"/>
              </a:rPr>
              <a:t>https://www.youtube.com/watch?v=fxZWtc0mYpQ</a:t>
            </a:r>
            <a:endParaRPr lang="en-GB" sz="1400" dirty="0"/>
          </a:p>
        </p:txBody>
      </p:sp>
      <p:sp>
        <p:nvSpPr>
          <p:cNvPr id="2" name="TextBox 1">
            <a:extLst>
              <a:ext uri="{FF2B5EF4-FFF2-40B4-BE49-F238E27FC236}">
                <a16:creationId xmlns:a16="http://schemas.microsoft.com/office/drawing/2014/main" id="{C51C0106-8E20-4429-8C9A-19E9F08C91C1}"/>
              </a:ext>
            </a:extLst>
          </p:cNvPr>
          <p:cNvSpPr txBox="1"/>
          <p:nvPr/>
        </p:nvSpPr>
        <p:spPr>
          <a:xfrm>
            <a:off x="4738538" y="3222645"/>
            <a:ext cx="4128190" cy="3539430"/>
          </a:xfrm>
          <a:prstGeom prst="rect">
            <a:avLst/>
          </a:prstGeom>
          <a:noFill/>
        </p:spPr>
        <p:txBody>
          <a:bodyPr wrap="square" rtlCol="0">
            <a:spAutoFit/>
          </a:bodyPr>
          <a:lstStyle/>
          <a:p>
            <a:pPr marL="514350" indent="-514350">
              <a:buFont typeface="+mj-lt"/>
              <a:buAutoNum type="arabicPeriod"/>
            </a:pPr>
            <a:r>
              <a:rPr lang="en-GB" sz="3200" dirty="0">
                <a:solidFill>
                  <a:srgbClr val="0070C0"/>
                </a:solidFill>
              </a:rPr>
              <a:t>Occipital lobe</a:t>
            </a:r>
          </a:p>
          <a:p>
            <a:pPr marL="514350" indent="-514350">
              <a:buFont typeface="+mj-lt"/>
              <a:buAutoNum type="arabicPeriod"/>
            </a:pPr>
            <a:r>
              <a:rPr lang="en-GB" sz="3200" dirty="0">
                <a:solidFill>
                  <a:srgbClr val="0070C0"/>
                </a:solidFill>
              </a:rPr>
              <a:t>Temporal lobe </a:t>
            </a:r>
          </a:p>
          <a:p>
            <a:pPr marL="514350" indent="-514350">
              <a:buFont typeface="+mj-lt"/>
              <a:buAutoNum type="arabicPeriod"/>
            </a:pPr>
            <a:r>
              <a:rPr lang="en-GB" sz="3200" dirty="0">
                <a:solidFill>
                  <a:srgbClr val="0070C0"/>
                </a:solidFill>
              </a:rPr>
              <a:t>Parietal lobe </a:t>
            </a:r>
          </a:p>
          <a:p>
            <a:pPr marL="514350" indent="-514350">
              <a:buFont typeface="+mj-lt"/>
              <a:buAutoNum type="arabicPeriod"/>
            </a:pPr>
            <a:r>
              <a:rPr lang="en-GB" sz="3200" dirty="0">
                <a:solidFill>
                  <a:srgbClr val="0070C0"/>
                </a:solidFill>
              </a:rPr>
              <a:t>Frontal lobe </a:t>
            </a:r>
          </a:p>
          <a:p>
            <a:pPr marL="514350" indent="-514350">
              <a:buFont typeface="+mj-lt"/>
              <a:buAutoNum type="arabicPeriod"/>
            </a:pPr>
            <a:r>
              <a:rPr lang="en-GB" sz="3200" dirty="0">
                <a:solidFill>
                  <a:srgbClr val="0070C0"/>
                </a:solidFill>
              </a:rPr>
              <a:t>Hypothalamus </a:t>
            </a:r>
          </a:p>
          <a:p>
            <a:pPr marL="514350" indent="-514350">
              <a:buFont typeface="+mj-lt"/>
              <a:buAutoNum type="arabicPeriod"/>
            </a:pPr>
            <a:r>
              <a:rPr lang="en-GB" sz="3200" dirty="0">
                <a:solidFill>
                  <a:srgbClr val="0070C0"/>
                </a:solidFill>
              </a:rPr>
              <a:t>Medulla oblongata</a:t>
            </a:r>
          </a:p>
          <a:p>
            <a:pPr marL="514350" indent="-514350">
              <a:buFont typeface="+mj-lt"/>
              <a:buAutoNum type="arabicPeriod"/>
            </a:pPr>
            <a:r>
              <a:rPr lang="en-GB" sz="3200" dirty="0">
                <a:solidFill>
                  <a:srgbClr val="0070C0"/>
                </a:solidFill>
              </a:rPr>
              <a:t>Cerebellum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75" y="5044782"/>
            <a:ext cx="3733800" cy="1754326"/>
          </a:xfrm>
          <a:prstGeom prst="rect">
            <a:avLst/>
          </a:prstGeom>
          <a:noFill/>
        </p:spPr>
        <p:txBody>
          <a:bodyPr wrap="square" rtlCol="0">
            <a:spAutoFit/>
          </a:bodyPr>
          <a:lstStyle/>
          <a:p>
            <a:pPr algn="ctr"/>
            <a:r>
              <a:rPr lang="en-GB" sz="3600" dirty="0">
                <a:solidFill>
                  <a:srgbClr val="FF0000"/>
                </a:solidFill>
                <a:latin typeface="Comic Sans MS" panose="030F0702030302020204" pitchFamily="66" charset="0"/>
              </a:rPr>
              <a:t>How many did you get correct?</a:t>
            </a:r>
          </a:p>
        </p:txBody>
      </p:sp>
      <p:pic>
        <p:nvPicPr>
          <p:cNvPr id="5121" name="Picture 1"/>
          <p:cNvPicPr>
            <a:picLocks noChangeAspect="1" noChangeArrowheads="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60961" y="1894272"/>
            <a:ext cx="4419599" cy="1757889"/>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duotone>
              <a:prstClr val="black"/>
              <a:schemeClr val="accent2">
                <a:lumMod val="50000"/>
                <a:tint val="45000"/>
                <a:satMod val="400000"/>
              </a:schemeClr>
            </a:duotone>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3562487" y="5151277"/>
            <a:ext cx="4145280" cy="1565600"/>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duotone>
              <a:prstClr val="black"/>
              <a:schemeClr val="accent3">
                <a:tint val="45000"/>
                <a:satMod val="400000"/>
              </a:schemeClr>
            </a:duotone>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4611730" y="3652161"/>
            <a:ext cx="4471309" cy="1459454"/>
          </a:xfrm>
          <a:prstGeom prst="rect">
            <a:avLst/>
          </a:prstGeom>
          <a:noFill/>
          <a:ln w="9525">
            <a:noFill/>
            <a:miter lim="800000"/>
            <a:headEnd/>
            <a:tailEnd/>
          </a:ln>
        </p:spPr>
      </p:pic>
      <p:pic>
        <p:nvPicPr>
          <p:cNvPr id="5124" name="Picture 4"/>
          <p:cNvPicPr>
            <a:picLocks noChangeAspect="1" noChangeArrowheads="1"/>
          </p:cNvPicPr>
          <p:nvPr/>
        </p:nvPicPr>
        <p:blipFill>
          <a:blip r:embed="rId8" cstate="print">
            <a:duotone>
              <a:prstClr val="black"/>
              <a:schemeClr val="accent4">
                <a:tint val="45000"/>
                <a:satMod val="400000"/>
              </a:schemeClr>
            </a:duotone>
            <a:extLst>
              <a:ext uri="{BEBA8EAE-BF5A-486C-A8C5-ECC9F3942E4B}">
                <a14:imgProps xmlns:a14="http://schemas.microsoft.com/office/drawing/2010/main">
                  <a14:imgLayer r:embed="rId9">
                    <a14:imgEffect>
                      <a14:sharpenSoften amount="50000"/>
                    </a14:imgEffect>
                  </a14:imgLayer>
                </a14:imgProps>
              </a:ext>
            </a:extLst>
          </a:blip>
          <a:srcRect/>
          <a:stretch>
            <a:fillRect/>
          </a:stretch>
        </p:blipFill>
        <p:spPr bwMode="auto">
          <a:xfrm>
            <a:off x="4623711" y="1846920"/>
            <a:ext cx="4419599" cy="1707234"/>
          </a:xfrm>
          <a:prstGeom prst="rect">
            <a:avLst/>
          </a:prstGeom>
          <a:noFill/>
          <a:ln w="9525">
            <a:noFill/>
            <a:miter lim="800000"/>
            <a:headEnd/>
            <a:tailEnd/>
          </a:ln>
        </p:spPr>
      </p:pic>
      <p:pic>
        <p:nvPicPr>
          <p:cNvPr id="5125" name="Picture 5"/>
          <p:cNvPicPr>
            <a:picLocks noChangeAspect="1" noChangeArrowheads="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sharpenSoften amount="50000"/>
                    </a14:imgEffect>
                  </a14:imgLayer>
                </a14:imgProps>
              </a:ext>
            </a:extLst>
          </a:blip>
          <a:srcRect/>
          <a:stretch>
            <a:fillRect/>
          </a:stretch>
        </p:blipFill>
        <p:spPr bwMode="auto">
          <a:xfrm>
            <a:off x="4623711" y="113799"/>
            <a:ext cx="4419599" cy="1757890"/>
          </a:xfrm>
          <a:prstGeom prst="rect">
            <a:avLst/>
          </a:prstGeom>
          <a:noFill/>
          <a:ln w="9525">
            <a:noFill/>
            <a:miter lim="800000"/>
            <a:headEnd/>
            <a:tailEnd/>
          </a:ln>
        </p:spPr>
      </p:pic>
      <p:pic>
        <p:nvPicPr>
          <p:cNvPr id="5126" name="Picture 6"/>
          <p:cNvPicPr>
            <a:picLocks noChangeAspect="1" noChangeArrowheads="1"/>
          </p:cNvPicPr>
          <p:nvPr/>
        </p:nvPicPr>
        <p:blipFill>
          <a:blip r:embed="rId12" cstate="print">
            <a:duotone>
              <a:prstClr val="black"/>
              <a:srgbClr val="00B0F0">
                <a:tint val="45000"/>
                <a:satMod val="400000"/>
              </a:srgbClr>
            </a:duotone>
            <a:extLst>
              <a:ext uri="{BEBA8EAE-BF5A-486C-A8C5-ECC9F3942E4B}">
                <a14:imgProps xmlns:a14="http://schemas.microsoft.com/office/drawing/2010/main">
                  <a14:imgLayer r:embed="rId13">
                    <a14:imgEffect>
                      <a14:sharpenSoften amount="50000"/>
                    </a14:imgEffect>
                  </a14:imgLayer>
                </a14:imgProps>
              </a:ext>
            </a:extLst>
          </a:blip>
          <a:srcRect/>
          <a:stretch>
            <a:fillRect/>
          </a:stretch>
        </p:blipFill>
        <p:spPr bwMode="auto">
          <a:xfrm>
            <a:off x="119403" y="3605611"/>
            <a:ext cx="4419599" cy="1463436"/>
          </a:xfrm>
          <a:prstGeom prst="rect">
            <a:avLst/>
          </a:prstGeom>
          <a:noFill/>
          <a:ln w="9525">
            <a:noFill/>
            <a:miter lim="800000"/>
            <a:headEnd/>
            <a:tailEnd/>
          </a:ln>
        </p:spPr>
      </p:pic>
      <p:pic>
        <p:nvPicPr>
          <p:cNvPr id="5127" name="Picture 7"/>
          <p:cNvPicPr>
            <a:picLocks noChangeAspect="1" noChangeArrowheads="1"/>
          </p:cNvPicPr>
          <p:nvPr/>
        </p:nvPicPr>
        <p:blipFill>
          <a:blip r:embed="rId14" cstate="print">
            <a:duotone>
              <a:prstClr val="black"/>
              <a:schemeClr val="accent6">
                <a:tint val="45000"/>
                <a:satMod val="400000"/>
              </a:schemeClr>
            </a:duotone>
            <a:extLst>
              <a:ext uri="{BEBA8EAE-BF5A-486C-A8C5-ECC9F3942E4B}">
                <a14:imgProps xmlns:a14="http://schemas.microsoft.com/office/drawing/2010/main">
                  <a14:imgLayer r:embed="rId15">
                    <a14:imgEffect>
                      <a14:sharpenSoften amount="50000"/>
                    </a14:imgEffect>
                  </a14:imgLayer>
                </a14:imgProps>
              </a:ext>
            </a:extLst>
          </a:blip>
          <a:srcRect/>
          <a:stretch>
            <a:fillRect/>
          </a:stretch>
        </p:blipFill>
        <p:spPr bwMode="auto">
          <a:xfrm>
            <a:off x="0" y="85984"/>
            <a:ext cx="4520290" cy="1757889"/>
          </a:xfrm>
          <a:prstGeom prst="rect">
            <a:avLst/>
          </a:prstGeom>
          <a:noFill/>
          <a:ln w="9525">
            <a:noFill/>
            <a:miter lim="800000"/>
            <a:headEnd/>
            <a:tailEnd/>
          </a:ln>
        </p:spPr>
      </p:pic>
      <p:pic>
        <p:nvPicPr>
          <p:cNvPr id="15362" name="Picture 2" descr="Mark, Check, Tick, Red, Correct, Symbol, Choice, Yes"/>
          <p:cNvPicPr>
            <a:picLocks noChangeAspect="1" noChangeArrowheads="1"/>
          </p:cNvPicPr>
          <p:nvPr/>
        </p:nvPicPr>
        <p:blipFill>
          <a:blip r:embed="rId16" cstate="print"/>
          <a:srcRect/>
          <a:stretch>
            <a:fillRect/>
          </a:stretch>
        </p:blipFill>
        <p:spPr bwMode="auto">
          <a:xfrm>
            <a:off x="7866157" y="5517645"/>
            <a:ext cx="1177153" cy="1226556"/>
          </a:xfrm>
          <a:prstGeom prst="rect">
            <a:avLst/>
          </a:prstGeom>
          <a:noFill/>
        </p:spPr>
      </p:pic>
    </p:spTree>
    <p:extLst>
      <p:ext uri="{BB962C8B-B14F-4D97-AF65-F5344CB8AC3E}">
        <p14:creationId xmlns:p14="http://schemas.microsoft.com/office/powerpoint/2010/main" val="35647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File:Phineas Gage injury - animation.gif"/>
          <p:cNvPicPr>
            <a:picLocks noChangeAspect="1" noChangeArrowheads="1" noCrop="1"/>
          </p:cNvPicPr>
          <p:nvPr/>
        </p:nvPicPr>
        <p:blipFill>
          <a:blip r:embed="rId3" cstate="print"/>
          <a:srcRect/>
          <a:stretch>
            <a:fillRect/>
          </a:stretch>
        </p:blipFill>
        <p:spPr bwMode="auto">
          <a:xfrm>
            <a:off x="5796339" y="4325815"/>
            <a:ext cx="2887285" cy="2369958"/>
          </a:xfrm>
          <a:prstGeom prst="rect">
            <a:avLst/>
          </a:prstGeom>
          <a:noFill/>
        </p:spPr>
      </p:pic>
      <p:sp>
        <p:nvSpPr>
          <p:cNvPr id="4" name="TextBox 3"/>
          <p:cNvSpPr txBox="1"/>
          <p:nvPr/>
        </p:nvSpPr>
        <p:spPr>
          <a:xfrm>
            <a:off x="161510" y="162227"/>
            <a:ext cx="8892988" cy="1077218"/>
          </a:xfrm>
          <a:prstGeom prst="rect">
            <a:avLst/>
          </a:prstGeom>
          <a:noFill/>
        </p:spPr>
        <p:txBody>
          <a:bodyPr wrap="square" rtlCol="0">
            <a:spAutoFit/>
          </a:bodyPr>
          <a:lstStyle/>
          <a:p>
            <a:pPr algn="ctr"/>
            <a:r>
              <a:rPr lang="en-GB" sz="3200" i="1" dirty="0">
                <a:solidFill>
                  <a:srgbClr val="0070C0"/>
                </a:solidFill>
                <a:latin typeface="Comic Sans MS" pitchFamily="66" charset="0"/>
              </a:rPr>
              <a:t>How do we know the function of each brain region?</a:t>
            </a:r>
          </a:p>
        </p:txBody>
      </p:sp>
      <p:sp>
        <p:nvSpPr>
          <p:cNvPr id="3" name="TextBox 2"/>
          <p:cNvSpPr txBox="1"/>
          <p:nvPr/>
        </p:nvSpPr>
        <p:spPr>
          <a:xfrm>
            <a:off x="282076" y="1411233"/>
            <a:ext cx="8651856" cy="4154984"/>
          </a:xfrm>
          <a:prstGeom prst="rect">
            <a:avLst/>
          </a:prstGeom>
          <a:noFill/>
        </p:spPr>
        <p:txBody>
          <a:bodyPr wrap="square" rtlCol="0">
            <a:spAutoFit/>
          </a:bodyPr>
          <a:lstStyle/>
          <a:p>
            <a:r>
              <a:rPr lang="en-GB" sz="2400" dirty="0">
                <a:latin typeface="Comic Sans MS" panose="030F0702030302020204" pitchFamily="66" charset="0"/>
              </a:rPr>
              <a:t>Historically neuroscientists have collected information on how the brain works by studying </a:t>
            </a:r>
            <a:r>
              <a:rPr lang="en-GB" sz="2400" dirty="0">
                <a:solidFill>
                  <a:srgbClr val="00B050"/>
                </a:solidFill>
                <a:latin typeface="Comic Sans MS" panose="030F0702030302020204" pitchFamily="66" charset="0"/>
              </a:rPr>
              <a:t>pathological specimens</a:t>
            </a:r>
            <a:r>
              <a:rPr lang="en-GB" sz="2400" dirty="0">
                <a:solidFill>
                  <a:srgbClr val="002060"/>
                </a:solidFill>
                <a:latin typeface="Comic Sans MS" panose="030F0702030302020204" pitchFamily="66" charset="0"/>
              </a:rPr>
              <a:t>.  </a:t>
            </a:r>
          </a:p>
          <a:p>
            <a:endParaRPr lang="en-GB" sz="2400" dirty="0">
              <a:solidFill>
                <a:srgbClr val="002060"/>
              </a:solidFill>
              <a:latin typeface="Comic Sans MS" panose="030F0702030302020204" pitchFamily="66" charset="0"/>
            </a:endParaRPr>
          </a:p>
          <a:p>
            <a:r>
              <a:rPr lang="en-GB" sz="2400" dirty="0">
                <a:latin typeface="Comic Sans MS" panose="030F0702030302020204" pitchFamily="66" charset="0"/>
              </a:rPr>
              <a:t>As time has moved on neuroscientist have begun to use</a:t>
            </a:r>
            <a:r>
              <a:rPr lang="en-GB" sz="2400" dirty="0">
                <a:solidFill>
                  <a:srgbClr val="002060"/>
                </a:solidFill>
                <a:latin typeface="Comic Sans MS" panose="030F0702030302020204" pitchFamily="66" charset="0"/>
              </a:rPr>
              <a:t> </a:t>
            </a:r>
            <a:r>
              <a:rPr lang="en-GB" sz="2400" dirty="0">
                <a:solidFill>
                  <a:srgbClr val="0070C0"/>
                </a:solidFill>
                <a:latin typeface="Comic Sans MS" panose="030F0702030302020204" pitchFamily="66" charset="0"/>
              </a:rPr>
              <a:t>animal models </a:t>
            </a:r>
            <a:r>
              <a:rPr lang="en-GB" sz="2400" dirty="0">
                <a:latin typeface="Comic Sans MS" panose="030F0702030302020204" pitchFamily="66" charset="0"/>
              </a:rPr>
              <a:t>and by </a:t>
            </a:r>
            <a:r>
              <a:rPr lang="en-GB" sz="2400" dirty="0">
                <a:solidFill>
                  <a:schemeClr val="accent6">
                    <a:lumMod val="75000"/>
                  </a:schemeClr>
                </a:solidFill>
                <a:latin typeface="Comic Sans MS" panose="030F0702030302020204" pitchFamily="66" charset="0"/>
              </a:rPr>
              <a:t>studying patients during surgery</a:t>
            </a:r>
            <a:r>
              <a:rPr lang="en-GB" sz="2400" dirty="0">
                <a:solidFill>
                  <a:srgbClr val="002060"/>
                </a:solidFill>
                <a:latin typeface="Comic Sans MS" panose="030F0702030302020204" pitchFamily="66" charset="0"/>
              </a:rPr>
              <a:t>.</a:t>
            </a:r>
          </a:p>
          <a:p>
            <a:endParaRPr lang="en-GB" sz="2400" dirty="0">
              <a:solidFill>
                <a:srgbClr val="002060"/>
              </a:solidFill>
              <a:latin typeface="Comic Sans MS" panose="030F0702030302020204" pitchFamily="66" charset="0"/>
            </a:endParaRPr>
          </a:p>
          <a:p>
            <a:r>
              <a:rPr lang="en-GB" sz="2400" dirty="0">
                <a:latin typeface="Comic Sans MS" panose="030F0702030302020204" pitchFamily="66" charset="0"/>
              </a:rPr>
              <a:t>Individual</a:t>
            </a:r>
            <a:r>
              <a:rPr lang="en-GB" sz="2400" dirty="0">
                <a:solidFill>
                  <a:srgbClr val="002060"/>
                </a:solidFill>
                <a:latin typeface="Comic Sans MS" panose="030F0702030302020204" pitchFamily="66" charset="0"/>
              </a:rPr>
              <a:t> </a:t>
            </a:r>
            <a:r>
              <a:rPr lang="en-GB" sz="2400" dirty="0">
                <a:solidFill>
                  <a:srgbClr val="FF0000"/>
                </a:solidFill>
                <a:latin typeface="Comic Sans MS" panose="030F0702030302020204" pitchFamily="66" charset="0"/>
              </a:rPr>
              <a:t>case studies of patients with brain damage</a:t>
            </a:r>
            <a:r>
              <a:rPr lang="en-GB" sz="2400" dirty="0">
                <a:solidFill>
                  <a:srgbClr val="002060"/>
                </a:solidFill>
                <a:latin typeface="Comic Sans MS" panose="030F0702030302020204" pitchFamily="66" charset="0"/>
              </a:rPr>
              <a:t> </a:t>
            </a:r>
            <a:r>
              <a:rPr lang="en-GB" sz="2400" dirty="0">
                <a:latin typeface="Comic Sans MS" panose="030F0702030302020204" pitchFamily="66" charset="0"/>
              </a:rPr>
              <a:t>will continue to provide evidence in the study of the brain but now neuroscientists can use a range of </a:t>
            </a:r>
          </a:p>
          <a:p>
            <a:r>
              <a:rPr lang="en-GB" sz="2400" dirty="0">
                <a:solidFill>
                  <a:srgbClr val="7030A0"/>
                </a:solidFill>
                <a:latin typeface="Comic Sans MS" panose="030F0702030302020204" pitchFamily="66" charset="0"/>
              </a:rPr>
              <a:t>non-invasive techniques </a:t>
            </a:r>
            <a:r>
              <a:rPr lang="en-GB" sz="2400" dirty="0">
                <a:latin typeface="Comic Sans MS" panose="030F0702030302020204" pitchFamily="66" charset="0"/>
              </a:rPr>
              <a:t>to study the </a:t>
            </a:r>
          </a:p>
          <a:p>
            <a:r>
              <a:rPr lang="en-GB" sz="2400" dirty="0">
                <a:latin typeface="Comic Sans MS" panose="030F0702030302020204" pitchFamily="66" charset="0"/>
              </a:rPr>
              <a:t>function of the living brain.</a:t>
            </a:r>
          </a:p>
        </p:txBody>
      </p:sp>
      <p:sp>
        <p:nvSpPr>
          <p:cNvPr id="6" name="Rectangle 5"/>
          <p:cNvSpPr/>
          <p:nvPr/>
        </p:nvSpPr>
        <p:spPr>
          <a:xfrm>
            <a:off x="460375" y="5793696"/>
            <a:ext cx="5421952" cy="646331"/>
          </a:xfrm>
          <a:prstGeom prst="rect">
            <a:avLst/>
          </a:prstGeom>
        </p:spPr>
        <p:txBody>
          <a:bodyPr wrap="square">
            <a:spAutoFit/>
          </a:bodyPr>
          <a:lstStyle/>
          <a:p>
            <a:r>
              <a:rPr lang="en-GB" dirty="0">
                <a:hlinkClick r:id="rId4"/>
              </a:rPr>
              <a:t>https://www.youtube.com/watch?v=XLGXAiSpN00</a:t>
            </a:r>
            <a:endParaRPr lang="en-GB" dirty="0"/>
          </a:p>
          <a:p>
            <a:endParaRPr lang="en-GB" dirty="0"/>
          </a:p>
        </p:txBody>
      </p:sp>
      <p:sp>
        <p:nvSpPr>
          <p:cNvPr id="14338" name="AutoShape 2" descr="Image result for phineas g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0" name="AutoShape 4" descr="Image result for phineas g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2" name="AutoShape 6" descr="Image result for phineas g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75233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F53C3B-00BB-4EE3-AA3D-C11A59DC5927}">
  <ds:schemaRefs>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049f97e1-32ae-4d3d-9c64-63be60dba368"/>
    <ds:schemaRef ds:uri="3eb4558b-8982-4134-8cf8-0edee52307a7"/>
    <ds:schemaRef ds:uri="http://purl.org/dc/terms/"/>
  </ds:schemaRefs>
</ds:datastoreItem>
</file>

<file path=customXml/itemProps2.xml><?xml version="1.0" encoding="utf-8"?>
<ds:datastoreItem xmlns:ds="http://schemas.openxmlformats.org/officeDocument/2006/customXml" ds:itemID="{FB0C2E53-3E54-439D-A9C2-ED8A8289E86A}">
  <ds:schemaRefs>
    <ds:schemaRef ds:uri="http://schemas.microsoft.com/sharepoint/v3/contenttype/forms"/>
  </ds:schemaRefs>
</ds:datastoreItem>
</file>

<file path=customXml/itemProps3.xml><?xml version="1.0" encoding="utf-8"?>
<ds:datastoreItem xmlns:ds="http://schemas.openxmlformats.org/officeDocument/2006/customXml" ds:itemID="{84331674-3D21-40EE-8297-F10E5085E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1673</Words>
  <Application>Microsoft Office PowerPoint</Application>
  <PresentationFormat>On-screen Show (4:3)</PresentationFormat>
  <Paragraphs>162</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Comic Sans MS</vt:lpstr>
      <vt:lpstr>Office Theme</vt:lpstr>
      <vt:lpstr>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Dawn Sutton</cp:lastModifiedBy>
  <cp:revision>7</cp:revision>
  <dcterms:created xsi:type="dcterms:W3CDTF">2020-05-03T10:32:02Z</dcterms:created>
  <dcterms:modified xsi:type="dcterms:W3CDTF">2020-09-24T08:00:43Z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