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notesSlides/notesSlide2.xml" ContentType="application/vnd.openxmlformats-officedocument.presentationml.notesSlide+xml"/>
  <Override PartName="/ppt/activeX/activeX2.xml" ContentType="application/vnd.ms-office.activeX+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3.xml" ContentType="application/vnd.ms-office.activeX+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2"/>
  </p:notesMasterIdLst>
  <p:sldIdLst>
    <p:sldId id="268" r:id="rId6"/>
    <p:sldId id="258" r:id="rId7"/>
    <p:sldId id="270" r:id="rId8"/>
    <p:sldId id="271" r:id="rId9"/>
    <p:sldId id="259" r:id="rId10"/>
    <p:sldId id="263" r:id="rId11"/>
    <p:sldId id="267" r:id="rId12"/>
    <p:sldId id="272" r:id="rId13"/>
    <p:sldId id="265" r:id="rId14"/>
    <p:sldId id="260" r:id="rId15"/>
    <p:sldId id="266" r:id="rId16"/>
    <p:sldId id="273" r:id="rId17"/>
    <p:sldId id="274" r:id="rId18"/>
    <p:sldId id="275" r:id="rId19"/>
    <p:sldId id="276" r:id="rId20"/>
    <p:sldId id="277" r:id="rId21"/>
    <p:sldId id="278" r:id="rId22"/>
    <p:sldId id="279" r:id="rId23"/>
    <p:sldId id="280" r:id="rId24"/>
    <p:sldId id="281" r:id="rId25"/>
    <p:sldId id="283" r:id="rId26"/>
    <p:sldId id="284" r:id="rId27"/>
    <p:sldId id="282" r:id="rId28"/>
    <p:sldId id="285" r:id="rId29"/>
    <p:sldId id="286" r:id="rId30"/>
    <p:sldId id="28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F56848-BB6E-E812-8E4D-5C73FA0E3EA3}" v="1" dt="2020-09-22T16:10:27.852"/>
    <p1510:client id="{A0DA8AB9-34C9-662E-C2C7-DAAE0DFBDCB4}" v="1" dt="2020-09-22T12:11:59.1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637" autoAdjust="0"/>
  </p:normalViewPr>
  <p:slideViewPr>
    <p:cSldViewPr snapToGrid="0">
      <p:cViewPr varScale="1">
        <p:scale>
          <a:sx n="63" d="100"/>
          <a:sy n="63" d="100"/>
        </p:scale>
        <p:origin x="1020"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D Szygowski" userId="S::dszygowski@thelinkacademy.org.uk::641eb8da-6e99-464a-a833-0886b9a9bf01" providerId="AD" clId="Web-{A0DA8AB9-34C9-662E-C2C7-DAAE0DFBDCB4}"/>
    <pc:docChg chg="modSld">
      <pc:chgData name="Mrs D Szygowski" userId="S::dszygowski@thelinkacademy.org.uk::641eb8da-6e99-464a-a833-0886b9a9bf01" providerId="AD" clId="Web-{A0DA8AB9-34C9-662E-C2C7-DAAE0DFBDCB4}" dt="2020-09-22T12:11:59.121" v="0" actId="1076"/>
      <pc:docMkLst>
        <pc:docMk/>
      </pc:docMkLst>
      <pc:sldChg chg="modSp">
        <pc:chgData name="Mrs D Szygowski" userId="S::dszygowski@thelinkacademy.org.uk::641eb8da-6e99-464a-a833-0886b9a9bf01" providerId="AD" clId="Web-{A0DA8AB9-34C9-662E-C2C7-DAAE0DFBDCB4}" dt="2020-09-22T12:11:59.121" v="0" actId="1076"/>
        <pc:sldMkLst>
          <pc:docMk/>
          <pc:sldMk cId="1048650564" sldId="258"/>
        </pc:sldMkLst>
        <pc:spChg chg="mod">
          <ac:chgData name="Mrs D Szygowski" userId="S::dszygowski@thelinkacademy.org.uk::641eb8da-6e99-464a-a833-0886b9a9bf01" providerId="AD" clId="Web-{A0DA8AB9-34C9-662E-C2C7-DAAE0DFBDCB4}" dt="2020-09-22T12:11:59.121" v="0" actId="1076"/>
          <ac:spMkLst>
            <pc:docMk/>
            <pc:sldMk cId="1048650564" sldId="258"/>
            <ac:spMk id="3" creationId="{00000000-0000-0000-0000-000000000000}"/>
          </ac:spMkLst>
        </pc:spChg>
      </pc:sldChg>
    </pc:docChg>
  </pc:docChgLst>
  <pc:docChgLst>
    <pc:chgData name="Mrs D Szygowski" userId="S::dszygowski@thelinkacademy.org.uk::641eb8da-6e99-464a-a833-0886b9a9bf01" providerId="AD" clId="Web-{27F56848-BB6E-E812-8E4D-5C73FA0E3EA3}"/>
    <pc:docChg chg="modSld">
      <pc:chgData name="Mrs D Szygowski" userId="S::dszygowski@thelinkacademy.org.uk::641eb8da-6e99-464a-a833-0886b9a9bf01" providerId="AD" clId="Web-{27F56848-BB6E-E812-8E4D-5C73FA0E3EA3}" dt="2020-09-22T16:10:27.852" v="0" actId="1076"/>
      <pc:docMkLst>
        <pc:docMk/>
      </pc:docMkLst>
      <pc:sldChg chg="modSp">
        <pc:chgData name="Mrs D Szygowski" userId="S::dszygowski@thelinkacademy.org.uk::641eb8da-6e99-464a-a833-0886b9a9bf01" providerId="AD" clId="Web-{27F56848-BB6E-E812-8E4D-5C73FA0E3EA3}" dt="2020-09-22T16:10:27.852" v="0" actId="1076"/>
        <pc:sldMkLst>
          <pc:docMk/>
          <pc:sldMk cId="1048650564" sldId="258"/>
        </pc:sldMkLst>
        <pc:spChg chg="mod">
          <ac:chgData name="Mrs D Szygowski" userId="S::dszygowski@thelinkacademy.org.uk::641eb8da-6e99-464a-a833-0886b9a9bf01" providerId="AD" clId="Web-{27F56848-BB6E-E812-8E4D-5C73FA0E3EA3}" dt="2020-09-22T16:10:27.852" v="0" actId="1076"/>
          <ac:spMkLst>
            <pc:docMk/>
            <pc:sldMk cId="1048650564" sldId="258"/>
            <ac:spMk id="3"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70C516-0C2C-441A-A2A4-51620272639A}" type="datetimeFigureOut">
              <a:rPr lang="en-GB" smtClean="0"/>
              <a:t>22/09/2020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497183-B7C0-4DA5-B5BC-6202EBD3BDCA}" type="slidenum">
              <a:rPr lang="en-GB" smtClean="0"/>
              <a:t>‹#›</a:t>
            </a:fld>
            <a:endParaRPr lang="en-GB"/>
          </a:p>
        </p:txBody>
      </p:sp>
    </p:spTree>
    <p:extLst>
      <p:ext uri="{BB962C8B-B14F-4D97-AF65-F5344CB8AC3E}">
        <p14:creationId xmlns:p14="http://schemas.microsoft.com/office/powerpoint/2010/main" val="3796101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a:t>
            </a:r>
            <a:r>
              <a:rPr lang="en-GB" baseline="0" dirty="0"/>
              <a:t> Pencil line</a:t>
            </a:r>
          </a:p>
          <a:p>
            <a:r>
              <a:rPr lang="en-GB" baseline="0" dirty="0"/>
              <a:t>B) Glass rod</a:t>
            </a:r>
          </a:p>
          <a:p>
            <a:r>
              <a:rPr lang="en-GB" baseline="0" dirty="0"/>
              <a:t>C) Chromatography paper</a:t>
            </a:r>
          </a:p>
          <a:p>
            <a:r>
              <a:rPr lang="en-GB" baseline="0" dirty="0"/>
              <a:t>D) Unknown colouring U</a:t>
            </a:r>
          </a:p>
          <a:p>
            <a:r>
              <a:rPr lang="en-GB" baseline="0" dirty="0"/>
              <a:t>E) Known colourings A-D</a:t>
            </a:r>
          </a:p>
          <a:p>
            <a:r>
              <a:rPr lang="en-GB" baseline="0" dirty="0"/>
              <a:t>F) Water solvent</a:t>
            </a:r>
          </a:p>
        </p:txBody>
      </p:sp>
      <p:sp>
        <p:nvSpPr>
          <p:cNvPr id="4" name="Slide Number Placeholder 3"/>
          <p:cNvSpPr>
            <a:spLocks noGrp="1"/>
          </p:cNvSpPr>
          <p:nvPr>
            <p:ph type="sldNum" sz="quarter" idx="10"/>
          </p:nvPr>
        </p:nvSpPr>
        <p:spPr/>
        <p:txBody>
          <a:bodyPr/>
          <a:lstStyle/>
          <a:p>
            <a:fld id="{08497183-B7C0-4DA5-B5BC-6202EBD3BDCA}" type="slidenum">
              <a:rPr lang="en-GB" smtClean="0"/>
              <a:t>1</a:t>
            </a:fld>
            <a:endParaRPr lang="en-GB"/>
          </a:p>
        </p:txBody>
      </p:sp>
    </p:spTree>
    <p:extLst>
      <p:ext uri="{BB962C8B-B14F-4D97-AF65-F5344CB8AC3E}">
        <p14:creationId xmlns:p14="http://schemas.microsoft.com/office/powerpoint/2010/main" val="1702831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Safety glasses</a:t>
            </a:r>
          </a:p>
        </p:txBody>
      </p:sp>
      <p:sp>
        <p:nvSpPr>
          <p:cNvPr id="4" name="Slide Number Placeholder 3"/>
          <p:cNvSpPr>
            <a:spLocks noGrp="1"/>
          </p:cNvSpPr>
          <p:nvPr>
            <p:ph type="sldNum" sz="quarter" idx="10"/>
          </p:nvPr>
        </p:nvSpPr>
        <p:spPr/>
        <p:txBody>
          <a:bodyPr/>
          <a:lstStyle/>
          <a:p>
            <a:fld id="{08497183-B7C0-4DA5-B5BC-6202EBD3BDCA}" type="slidenum">
              <a:rPr lang="en-GB" smtClean="0"/>
              <a:t>15</a:t>
            </a:fld>
            <a:endParaRPr lang="en-GB"/>
          </a:p>
        </p:txBody>
      </p:sp>
    </p:spTree>
    <p:extLst>
      <p:ext uri="{BB962C8B-B14F-4D97-AF65-F5344CB8AC3E}">
        <p14:creationId xmlns:p14="http://schemas.microsoft.com/office/powerpoint/2010/main" val="52894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F-B-E-D-A-C</a:t>
            </a:r>
          </a:p>
        </p:txBody>
      </p:sp>
      <p:sp>
        <p:nvSpPr>
          <p:cNvPr id="4" name="Slide Number Placeholder 3"/>
          <p:cNvSpPr>
            <a:spLocks noGrp="1"/>
          </p:cNvSpPr>
          <p:nvPr>
            <p:ph type="sldNum" sz="quarter" idx="10"/>
          </p:nvPr>
        </p:nvSpPr>
        <p:spPr/>
        <p:txBody>
          <a:bodyPr/>
          <a:lstStyle/>
          <a:p>
            <a:fld id="{08497183-B7C0-4DA5-B5BC-6202EBD3BDCA}" type="slidenum">
              <a:rPr lang="en-GB" smtClean="0"/>
              <a:t>16</a:t>
            </a:fld>
            <a:endParaRPr lang="en-GB"/>
          </a:p>
        </p:txBody>
      </p:sp>
    </p:spTree>
    <p:extLst>
      <p:ext uri="{BB962C8B-B14F-4D97-AF65-F5344CB8AC3E}">
        <p14:creationId xmlns:p14="http://schemas.microsoft.com/office/powerpoint/2010/main" val="3160930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F-B-E-D-A-C</a:t>
            </a:r>
          </a:p>
        </p:txBody>
      </p:sp>
      <p:sp>
        <p:nvSpPr>
          <p:cNvPr id="4" name="Slide Number Placeholder 3"/>
          <p:cNvSpPr>
            <a:spLocks noGrp="1"/>
          </p:cNvSpPr>
          <p:nvPr>
            <p:ph type="sldNum" sz="quarter" idx="10"/>
          </p:nvPr>
        </p:nvSpPr>
        <p:spPr/>
        <p:txBody>
          <a:bodyPr/>
          <a:lstStyle/>
          <a:p>
            <a:fld id="{08497183-B7C0-4DA5-B5BC-6202EBD3BDCA}" type="slidenum">
              <a:rPr lang="en-GB" smtClean="0"/>
              <a:t>17</a:t>
            </a:fld>
            <a:endParaRPr lang="en-GB"/>
          </a:p>
        </p:txBody>
      </p:sp>
    </p:spTree>
    <p:extLst>
      <p:ext uri="{BB962C8B-B14F-4D97-AF65-F5344CB8AC3E}">
        <p14:creationId xmlns:p14="http://schemas.microsoft.com/office/powerpoint/2010/main" val="1421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08497183-B7C0-4DA5-B5BC-6202EBD3BDCA}" type="slidenum">
              <a:rPr lang="en-GB" smtClean="0"/>
              <a:t>19</a:t>
            </a:fld>
            <a:endParaRPr lang="en-GB"/>
          </a:p>
        </p:txBody>
      </p:sp>
    </p:spTree>
    <p:extLst>
      <p:ext uri="{BB962C8B-B14F-4D97-AF65-F5344CB8AC3E}">
        <p14:creationId xmlns:p14="http://schemas.microsoft.com/office/powerpoint/2010/main" val="2028085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hdr" sz="quarter"/>
          </p:nvPr>
        </p:nvSpPr>
        <p:spPr>
          <a:ln/>
        </p:spPr>
        <p:txBody>
          <a:bodyPr/>
          <a:lstStyle/>
          <a:p>
            <a:r>
              <a:rPr lang="en-GB" altLang="en-US">
                <a:solidFill>
                  <a:srgbClr val="000000"/>
                </a:solidFill>
              </a:rPr>
              <a:t>Boardworks GCSE Separate Sciences 2009</a:t>
            </a:r>
          </a:p>
          <a:p>
            <a:r>
              <a:rPr lang="en-GB" altLang="en-US">
                <a:solidFill>
                  <a:srgbClr val="000000"/>
                </a:solidFill>
              </a:rPr>
              <a:t>Chemical Analysis: Instrumental Techniques</a:t>
            </a:r>
          </a:p>
        </p:txBody>
      </p:sp>
      <p:sp>
        <p:nvSpPr>
          <p:cNvPr id="768002" name="Rectangle 2"/>
          <p:cNvSpPr>
            <a:spLocks noGrp="1" noRot="1" noChangeAspect="1" noChangeArrowheads="1" noTextEdit="1"/>
          </p:cNvSpPr>
          <p:nvPr>
            <p:ph type="sldImg"/>
          </p:nvPr>
        </p:nvSpPr>
        <p:spPr>
          <a:ln/>
        </p:spPr>
      </p:sp>
      <p:sp>
        <p:nvSpPr>
          <p:cNvPr id="768003"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4085588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hdr" sz="quarter"/>
          </p:nvPr>
        </p:nvSpPr>
        <p:spPr>
          <a:ln/>
        </p:spPr>
        <p:txBody>
          <a:bodyPr/>
          <a:lstStyle/>
          <a:p>
            <a:r>
              <a:rPr lang="en-GB" altLang="en-US">
                <a:solidFill>
                  <a:srgbClr val="000000"/>
                </a:solidFill>
              </a:rPr>
              <a:t>Boardworks GCSE Separate Sciences 2009</a:t>
            </a:r>
          </a:p>
          <a:p>
            <a:r>
              <a:rPr lang="en-GB" altLang="en-US">
                <a:solidFill>
                  <a:srgbClr val="000000"/>
                </a:solidFill>
              </a:rPr>
              <a:t>Chemical Analysis: Instrumental Techniques</a:t>
            </a:r>
          </a:p>
        </p:txBody>
      </p:sp>
      <p:sp>
        <p:nvSpPr>
          <p:cNvPr id="770050" name="Rectangle 2"/>
          <p:cNvSpPr>
            <a:spLocks noGrp="1" noRot="1" noChangeAspect="1" noChangeArrowheads="1" noTextEdit="1"/>
          </p:cNvSpPr>
          <p:nvPr>
            <p:ph type="sldImg"/>
          </p:nvPr>
        </p:nvSpPr>
        <p:spPr>
          <a:ln/>
        </p:spPr>
      </p:sp>
      <p:sp>
        <p:nvSpPr>
          <p:cNvPr id="770051"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999652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 X</a:t>
            </a:r>
          </a:p>
        </p:txBody>
      </p:sp>
      <p:sp>
        <p:nvSpPr>
          <p:cNvPr id="4" name="Slide Number Placeholder 3"/>
          <p:cNvSpPr>
            <a:spLocks noGrp="1"/>
          </p:cNvSpPr>
          <p:nvPr>
            <p:ph type="sldNum" sz="quarter" idx="10"/>
          </p:nvPr>
        </p:nvSpPr>
        <p:spPr/>
        <p:txBody>
          <a:bodyPr/>
          <a:lstStyle/>
          <a:p>
            <a:fld id="{08497183-B7C0-4DA5-B5BC-6202EBD3BDCA}" type="slidenum">
              <a:rPr lang="en-GB" smtClean="0"/>
              <a:t>6</a:t>
            </a:fld>
            <a:endParaRPr lang="en-GB"/>
          </a:p>
        </p:txBody>
      </p:sp>
    </p:spTree>
    <p:extLst>
      <p:ext uri="{BB962C8B-B14F-4D97-AF65-F5344CB8AC3E}">
        <p14:creationId xmlns:p14="http://schemas.microsoft.com/office/powerpoint/2010/main" val="1619934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Black food colouring contains </a:t>
            </a:r>
            <a:r>
              <a:rPr lang="en-GB" dirty="0" err="1"/>
              <a:t>contains</a:t>
            </a:r>
            <a:r>
              <a:rPr lang="en-GB" dirty="0"/>
              <a:t> A and E (1) </a:t>
            </a:r>
          </a:p>
          <a:p>
            <a:r>
              <a:rPr lang="en-GB" dirty="0"/>
              <a:t>and one other (unknown substance) (1) </a:t>
            </a:r>
          </a:p>
          <a:p>
            <a:endParaRPr lang="en-GB" dirty="0"/>
          </a:p>
          <a:p>
            <a:r>
              <a:rPr lang="en-GB" dirty="0"/>
              <a:t>if no other marks awarded, an answer saying it is made up of three colours gains 1 mark</a:t>
            </a:r>
          </a:p>
        </p:txBody>
      </p:sp>
      <p:sp>
        <p:nvSpPr>
          <p:cNvPr id="4" name="Slide Number Placeholder 3"/>
          <p:cNvSpPr>
            <a:spLocks noGrp="1"/>
          </p:cNvSpPr>
          <p:nvPr>
            <p:ph type="sldNum" sz="quarter" idx="10"/>
          </p:nvPr>
        </p:nvSpPr>
        <p:spPr/>
        <p:txBody>
          <a:bodyPr/>
          <a:lstStyle/>
          <a:p>
            <a:fld id="{08497183-B7C0-4DA5-B5BC-6202EBD3BDCA}" type="slidenum">
              <a:rPr lang="en-GB" smtClean="0"/>
              <a:t>7</a:t>
            </a:fld>
            <a:endParaRPr lang="en-GB"/>
          </a:p>
        </p:txBody>
      </p:sp>
    </p:spTree>
    <p:extLst>
      <p:ext uri="{BB962C8B-B14F-4D97-AF65-F5344CB8AC3E}">
        <p14:creationId xmlns:p14="http://schemas.microsoft.com/office/powerpoint/2010/main" val="1446585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3"/>
          <p:cNvSpPr>
            <a:spLocks noGrp="1" noChangeArrowheads="1"/>
          </p:cNvSpPr>
          <p:nvPr>
            <p:ph type="hdr" sz="quarter"/>
          </p:nvPr>
        </p:nvSpPr>
        <p:spPr>
          <a:ln/>
        </p:spPr>
        <p:txBody>
          <a:bodyPr/>
          <a:lstStyle/>
          <a:p>
            <a:r>
              <a:rPr lang="en-GB" altLang="en-US">
                <a:solidFill>
                  <a:srgbClr val="000000"/>
                </a:solidFill>
              </a:rPr>
              <a:t>Boardworks GCSE Separate Sciences 2009</a:t>
            </a:r>
          </a:p>
          <a:p>
            <a:r>
              <a:rPr lang="en-GB" altLang="en-US">
                <a:solidFill>
                  <a:srgbClr val="000000"/>
                </a:solidFill>
              </a:rPr>
              <a:t>Chemical Analysis: Instrumental Techniques</a:t>
            </a:r>
          </a:p>
        </p:txBody>
      </p:sp>
      <p:sp>
        <p:nvSpPr>
          <p:cNvPr id="782338" name="Rectangle 2"/>
          <p:cNvSpPr>
            <a:spLocks noGrp="1" noRot="1" noChangeAspect="1" noChangeArrowheads="1" noTextEdit="1"/>
          </p:cNvSpPr>
          <p:nvPr>
            <p:ph type="sldImg"/>
          </p:nvPr>
        </p:nvSpPr>
        <p:spPr>
          <a:ln/>
        </p:spPr>
      </p:sp>
      <p:sp>
        <p:nvSpPr>
          <p:cNvPr id="78233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3062159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start line drawn in ink (1)</a:t>
            </a:r>
          </a:p>
          <a:p>
            <a:r>
              <a:rPr lang="en-GB" dirty="0"/>
              <a:t>so it will run / dissolve in the solvent / split up</a:t>
            </a:r>
          </a:p>
          <a:p>
            <a:r>
              <a:rPr lang="en-GB" dirty="0"/>
              <a:t>allow mixes with the spots (1) </a:t>
            </a:r>
          </a:p>
          <a:p>
            <a:r>
              <a:rPr lang="en-GB" dirty="0"/>
              <a:t>spots under solvent or solvent above spots / start line</a:t>
            </a:r>
            <a:r>
              <a:rPr lang="en-GB" baseline="0" dirty="0"/>
              <a:t> (</a:t>
            </a:r>
            <a:r>
              <a:rPr lang="en-GB" dirty="0"/>
              <a:t>1)</a:t>
            </a:r>
          </a:p>
          <a:p>
            <a:r>
              <a:rPr lang="en-GB" dirty="0"/>
              <a:t>so they will mix with solvent or wash off paper or colour the solvent or dissolve in the solvent (1)</a:t>
            </a:r>
          </a:p>
        </p:txBody>
      </p:sp>
      <p:sp>
        <p:nvSpPr>
          <p:cNvPr id="4" name="Slide Number Placeholder 3"/>
          <p:cNvSpPr>
            <a:spLocks noGrp="1"/>
          </p:cNvSpPr>
          <p:nvPr>
            <p:ph type="sldNum" sz="quarter" idx="10"/>
          </p:nvPr>
        </p:nvSpPr>
        <p:spPr/>
        <p:txBody>
          <a:bodyPr/>
          <a:lstStyle/>
          <a:p>
            <a:fld id="{08497183-B7C0-4DA5-B5BC-6202EBD3BDCA}" type="slidenum">
              <a:rPr lang="en-GB" smtClean="0"/>
              <a:t>10</a:t>
            </a:fld>
            <a:endParaRPr lang="en-GB"/>
          </a:p>
        </p:txBody>
      </p:sp>
    </p:spTree>
    <p:extLst>
      <p:ext uri="{BB962C8B-B14F-4D97-AF65-F5344CB8AC3E}">
        <p14:creationId xmlns:p14="http://schemas.microsoft.com/office/powerpoint/2010/main" val="2051952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250 cm3 beaker</a:t>
            </a:r>
          </a:p>
          <a:p>
            <a:r>
              <a:rPr lang="en-GB" dirty="0"/>
              <a:t>•	Glass rod</a:t>
            </a:r>
          </a:p>
          <a:p>
            <a:r>
              <a:rPr lang="en-GB" dirty="0"/>
              <a:t>•	A rectangle of chromatography paper</a:t>
            </a:r>
          </a:p>
          <a:p>
            <a:r>
              <a:rPr lang="en-GB" dirty="0"/>
              <a:t>•	Four known food colourings labelled A-D</a:t>
            </a:r>
          </a:p>
          <a:p>
            <a:r>
              <a:rPr lang="en-GB" dirty="0"/>
              <a:t>•	An unknown mixture of food colourings labelled U</a:t>
            </a:r>
          </a:p>
          <a:p>
            <a:r>
              <a:rPr lang="en-GB" dirty="0"/>
              <a:t>•	Glass capillary tubes.</a:t>
            </a:r>
          </a:p>
          <a:p>
            <a:endParaRPr lang="en-GB" dirty="0"/>
          </a:p>
        </p:txBody>
      </p:sp>
      <p:sp>
        <p:nvSpPr>
          <p:cNvPr id="4" name="Slide Number Placeholder 3"/>
          <p:cNvSpPr>
            <a:spLocks noGrp="1"/>
          </p:cNvSpPr>
          <p:nvPr>
            <p:ph type="sldNum" sz="quarter" idx="10"/>
          </p:nvPr>
        </p:nvSpPr>
        <p:spPr/>
        <p:txBody>
          <a:bodyPr/>
          <a:lstStyle/>
          <a:p>
            <a:fld id="{08497183-B7C0-4DA5-B5BC-6202EBD3BDCA}" type="slidenum">
              <a:rPr lang="en-GB" smtClean="0"/>
              <a:t>13</a:t>
            </a:fld>
            <a:endParaRPr lang="en-GB"/>
          </a:p>
        </p:txBody>
      </p:sp>
    </p:spTree>
    <p:extLst>
      <p:ext uri="{BB962C8B-B14F-4D97-AF65-F5344CB8AC3E}">
        <p14:creationId xmlns:p14="http://schemas.microsoft.com/office/powerpoint/2010/main" val="964478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Safety glasses</a:t>
            </a:r>
          </a:p>
        </p:txBody>
      </p:sp>
      <p:sp>
        <p:nvSpPr>
          <p:cNvPr id="4" name="Slide Number Placeholder 3"/>
          <p:cNvSpPr>
            <a:spLocks noGrp="1"/>
          </p:cNvSpPr>
          <p:nvPr>
            <p:ph type="sldNum" sz="quarter" idx="10"/>
          </p:nvPr>
        </p:nvSpPr>
        <p:spPr/>
        <p:txBody>
          <a:bodyPr/>
          <a:lstStyle/>
          <a:p>
            <a:fld id="{08497183-B7C0-4DA5-B5BC-6202EBD3BDCA}" type="slidenum">
              <a:rPr lang="en-GB" smtClean="0"/>
              <a:t>14</a:t>
            </a:fld>
            <a:endParaRPr lang="en-GB"/>
          </a:p>
        </p:txBody>
      </p:sp>
    </p:spTree>
    <p:extLst>
      <p:ext uri="{BB962C8B-B14F-4D97-AF65-F5344CB8AC3E}">
        <p14:creationId xmlns:p14="http://schemas.microsoft.com/office/powerpoint/2010/main" val="4005488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33711E6-C1BC-4DE5-8AE5-E1DCF8D844FF}"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FE91B8-48C5-4C9E-B025-E2CCB24990C7}" type="slidenum">
              <a:rPr lang="en-GB" smtClean="0"/>
              <a:t>‹#›</a:t>
            </a:fld>
            <a:endParaRPr lang="en-GB"/>
          </a:p>
        </p:txBody>
      </p:sp>
    </p:spTree>
    <p:extLst>
      <p:ext uri="{BB962C8B-B14F-4D97-AF65-F5344CB8AC3E}">
        <p14:creationId xmlns:p14="http://schemas.microsoft.com/office/powerpoint/2010/main" val="1404032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3711E6-C1BC-4DE5-8AE5-E1DCF8D844FF}"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FE91B8-48C5-4C9E-B025-E2CCB24990C7}" type="slidenum">
              <a:rPr lang="en-GB" smtClean="0"/>
              <a:t>‹#›</a:t>
            </a:fld>
            <a:endParaRPr lang="en-GB"/>
          </a:p>
        </p:txBody>
      </p:sp>
    </p:spTree>
    <p:extLst>
      <p:ext uri="{BB962C8B-B14F-4D97-AF65-F5344CB8AC3E}">
        <p14:creationId xmlns:p14="http://schemas.microsoft.com/office/powerpoint/2010/main" val="2843527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3711E6-C1BC-4DE5-8AE5-E1DCF8D844FF}"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FE91B8-48C5-4C9E-B025-E2CCB24990C7}" type="slidenum">
              <a:rPr lang="en-GB" smtClean="0"/>
              <a:t>‹#›</a:t>
            </a:fld>
            <a:endParaRPr lang="en-GB"/>
          </a:p>
        </p:txBody>
      </p:sp>
    </p:spTree>
    <p:extLst>
      <p:ext uri="{BB962C8B-B14F-4D97-AF65-F5344CB8AC3E}">
        <p14:creationId xmlns:p14="http://schemas.microsoft.com/office/powerpoint/2010/main" val="264135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4121" name="Picture 41" descr="CA_IT_title_slid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4085" name="Picture 5" descr="forward_arrow_colour">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62785" y="6167439"/>
            <a:ext cx="840316" cy="574675"/>
          </a:xfrm>
          <a:prstGeom prst="rect">
            <a:avLst/>
          </a:prstGeom>
          <a:noFill/>
          <a:extLst>
            <a:ext uri="{909E8E84-426E-40DD-AFC4-6F175D3DCCD1}">
              <a14:hiddenFill xmlns:a14="http://schemas.microsoft.com/office/drawing/2010/main">
                <a:solidFill>
                  <a:srgbClr val="FFFFFF"/>
                </a:solidFill>
              </a14:hiddenFill>
            </a:ext>
          </a:extLst>
        </p:spPr>
      </p:pic>
      <p:sp>
        <p:nvSpPr>
          <p:cNvPr id="174099" name="Text Box 19"/>
          <p:cNvSpPr txBox="1">
            <a:spLocks noChangeArrowheads="1"/>
          </p:cNvSpPr>
          <p:nvPr/>
        </p:nvSpPr>
        <p:spPr bwMode="auto">
          <a:xfrm>
            <a:off x="9433984" y="6654801"/>
            <a:ext cx="151836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altLang="en-US" sz="1000">
                <a:solidFill>
                  <a:srgbClr val="5B0091"/>
                </a:solidFill>
                <a:cs typeface="Arial" panose="020B0604020202020204" pitchFamily="34" charset="0"/>
              </a:rPr>
              <a:t>© Boardworks Ltd 2009</a:t>
            </a:r>
          </a:p>
        </p:txBody>
      </p:sp>
      <p:sp>
        <p:nvSpPr>
          <p:cNvPr id="174116" name="Text Box 36"/>
          <p:cNvSpPr txBox="1">
            <a:spLocks noChangeArrowheads="1"/>
          </p:cNvSpPr>
          <p:nvPr userDrawn="1"/>
        </p:nvSpPr>
        <p:spPr bwMode="auto">
          <a:xfrm>
            <a:off x="1195918" y="6654801"/>
            <a:ext cx="87418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fld id="{61428532-0100-4F1C-AB56-575C01CE542D}" type="slidenum">
              <a:rPr lang="en-GB" altLang="en-US" sz="1000" smtClean="0">
                <a:solidFill>
                  <a:srgbClr val="5B0091"/>
                </a:solidFill>
                <a:cs typeface="Arial" panose="020B0604020202020204" pitchFamily="34" charset="0"/>
              </a:rPr>
              <a:pPr algn="ctr" fontAlgn="base">
                <a:spcBef>
                  <a:spcPct val="50000"/>
                </a:spcBef>
                <a:spcAft>
                  <a:spcPct val="0"/>
                </a:spcAft>
              </a:pPr>
              <a:t>‹#›</a:t>
            </a:fld>
            <a:r>
              <a:rPr lang="en-GB" altLang="en-US" sz="1000">
                <a:solidFill>
                  <a:srgbClr val="5B0091"/>
                </a:solidFill>
                <a:cs typeface="Arial" panose="020B0604020202020204" pitchFamily="34" charset="0"/>
              </a:rPr>
              <a:t> of 37</a:t>
            </a:r>
          </a:p>
        </p:txBody>
      </p:sp>
    </p:spTree>
    <p:extLst>
      <p:ext uri="{BB962C8B-B14F-4D97-AF65-F5344CB8AC3E}">
        <p14:creationId xmlns:p14="http://schemas.microsoft.com/office/powerpoint/2010/main" val="412963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30940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141709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825625"/>
            <a:ext cx="515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11600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03010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8750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516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58785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33711E6-C1BC-4DE5-8AE5-E1DCF8D844FF}"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FE91B8-48C5-4C9E-B025-E2CCB24990C7}" type="slidenum">
              <a:rPr lang="en-GB" smtClean="0"/>
              <a:t>‹#›</a:t>
            </a:fld>
            <a:endParaRPr lang="en-GB"/>
          </a:p>
        </p:txBody>
      </p:sp>
    </p:spTree>
    <p:extLst>
      <p:ext uri="{BB962C8B-B14F-4D97-AF65-F5344CB8AC3E}">
        <p14:creationId xmlns:p14="http://schemas.microsoft.com/office/powerpoint/2010/main" val="2118807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01822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7898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04251" y="53975"/>
            <a:ext cx="2749549" cy="61229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49251" y="53975"/>
            <a:ext cx="8051800" cy="61229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520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3711E6-C1BC-4DE5-8AE5-E1DCF8D844FF}" type="datetimeFigureOut">
              <a:rPr lang="en-GB" smtClean="0"/>
              <a:t>22/09/2020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FE91B8-48C5-4C9E-B025-E2CCB24990C7}" type="slidenum">
              <a:rPr lang="en-GB" smtClean="0"/>
              <a:t>‹#›</a:t>
            </a:fld>
            <a:endParaRPr lang="en-GB"/>
          </a:p>
        </p:txBody>
      </p:sp>
    </p:spTree>
    <p:extLst>
      <p:ext uri="{BB962C8B-B14F-4D97-AF65-F5344CB8AC3E}">
        <p14:creationId xmlns:p14="http://schemas.microsoft.com/office/powerpoint/2010/main" val="107347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33711E6-C1BC-4DE5-8AE5-E1DCF8D844FF}"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FE91B8-48C5-4C9E-B025-E2CCB24990C7}" type="slidenum">
              <a:rPr lang="en-GB" smtClean="0"/>
              <a:t>‹#›</a:t>
            </a:fld>
            <a:endParaRPr lang="en-GB"/>
          </a:p>
        </p:txBody>
      </p:sp>
    </p:spTree>
    <p:extLst>
      <p:ext uri="{BB962C8B-B14F-4D97-AF65-F5344CB8AC3E}">
        <p14:creationId xmlns:p14="http://schemas.microsoft.com/office/powerpoint/2010/main" val="895030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33711E6-C1BC-4DE5-8AE5-E1DCF8D844FF}" type="datetimeFigureOut">
              <a:rPr lang="en-GB" smtClean="0"/>
              <a:t>22/09/2020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FE91B8-48C5-4C9E-B025-E2CCB24990C7}" type="slidenum">
              <a:rPr lang="en-GB" smtClean="0"/>
              <a:t>‹#›</a:t>
            </a:fld>
            <a:endParaRPr lang="en-GB"/>
          </a:p>
        </p:txBody>
      </p:sp>
    </p:spTree>
    <p:extLst>
      <p:ext uri="{BB962C8B-B14F-4D97-AF65-F5344CB8AC3E}">
        <p14:creationId xmlns:p14="http://schemas.microsoft.com/office/powerpoint/2010/main" val="3060947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33711E6-C1BC-4DE5-8AE5-E1DCF8D844FF}" type="datetimeFigureOut">
              <a:rPr lang="en-GB" smtClean="0"/>
              <a:t>22/09/2020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FE91B8-48C5-4C9E-B025-E2CCB24990C7}" type="slidenum">
              <a:rPr lang="en-GB" smtClean="0"/>
              <a:t>‹#›</a:t>
            </a:fld>
            <a:endParaRPr lang="en-GB"/>
          </a:p>
        </p:txBody>
      </p:sp>
    </p:spTree>
    <p:extLst>
      <p:ext uri="{BB962C8B-B14F-4D97-AF65-F5344CB8AC3E}">
        <p14:creationId xmlns:p14="http://schemas.microsoft.com/office/powerpoint/2010/main" val="529386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3711E6-C1BC-4DE5-8AE5-E1DCF8D844FF}" type="datetimeFigureOut">
              <a:rPr lang="en-GB" smtClean="0"/>
              <a:t>22/09/2020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FE91B8-48C5-4C9E-B025-E2CCB24990C7}" type="slidenum">
              <a:rPr lang="en-GB" smtClean="0"/>
              <a:t>‹#›</a:t>
            </a:fld>
            <a:endParaRPr lang="en-GB"/>
          </a:p>
        </p:txBody>
      </p:sp>
    </p:spTree>
    <p:extLst>
      <p:ext uri="{BB962C8B-B14F-4D97-AF65-F5344CB8AC3E}">
        <p14:creationId xmlns:p14="http://schemas.microsoft.com/office/powerpoint/2010/main" val="407215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3711E6-C1BC-4DE5-8AE5-E1DCF8D844FF}"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FE91B8-48C5-4C9E-B025-E2CCB24990C7}" type="slidenum">
              <a:rPr lang="en-GB" smtClean="0"/>
              <a:t>‹#›</a:t>
            </a:fld>
            <a:endParaRPr lang="en-GB"/>
          </a:p>
        </p:txBody>
      </p:sp>
    </p:spTree>
    <p:extLst>
      <p:ext uri="{BB962C8B-B14F-4D97-AF65-F5344CB8AC3E}">
        <p14:creationId xmlns:p14="http://schemas.microsoft.com/office/powerpoint/2010/main" val="3176654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3711E6-C1BC-4DE5-8AE5-E1DCF8D844FF}" type="datetimeFigureOut">
              <a:rPr lang="en-GB" smtClean="0"/>
              <a:t>22/09/2020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FE91B8-48C5-4C9E-B025-E2CCB24990C7}" type="slidenum">
              <a:rPr lang="en-GB" smtClean="0"/>
              <a:t>‹#›</a:t>
            </a:fld>
            <a:endParaRPr lang="en-GB"/>
          </a:p>
        </p:txBody>
      </p:sp>
    </p:spTree>
    <p:extLst>
      <p:ext uri="{BB962C8B-B14F-4D97-AF65-F5344CB8AC3E}">
        <p14:creationId xmlns:p14="http://schemas.microsoft.com/office/powerpoint/2010/main" val="1991255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3711E6-C1BC-4DE5-8AE5-E1DCF8D844FF}" type="datetimeFigureOut">
              <a:rPr lang="en-GB" smtClean="0"/>
              <a:t>22/09/2020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E91B8-48C5-4C9E-B025-E2CCB24990C7}" type="slidenum">
              <a:rPr lang="en-GB" smtClean="0"/>
              <a:t>‹#›</a:t>
            </a:fld>
            <a:endParaRPr lang="en-GB"/>
          </a:p>
        </p:txBody>
      </p:sp>
    </p:spTree>
    <p:extLst>
      <p:ext uri="{BB962C8B-B14F-4D97-AF65-F5344CB8AC3E}">
        <p14:creationId xmlns:p14="http://schemas.microsoft.com/office/powerpoint/2010/main" val="2058279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3072" name="Picture 16" descr="slide_backgroun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34" y="1"/>
            <a:ext cx="12187767" cy="6854825"/>
          </a:xfrm>
          <a:prstGeom prst="rect">
            <a:avLst/>
          </a:prstGeom>
          <a:noFill/>
          <a:extLst>
            <a:ext uri="{909E8E84-426E-40DD-AFC4-6F175D3DCCD1}">
              <a14:hiddenFill xmlns:a14="http://schemas.microsoft.com/office/drawing/2010/main">
                <a:solidFill>
                  <a:srgbClr val="FFFFFF"/>
                </a:solidFill>
              </a14:hiddenFill>
            </a:ext>
          </a:extLst>
        </p:spPr>
      </p:pic>
      <p:sp>
        <p:nvSpPr>
          <p:cNvPr id="173060" name="Text Box 4"/>
          <p:cNvSpPr txBox="1">
            <a:spLocks noChangeArrowheads="1"/>
          </p:cNvSpPr>
          <p:nvPr/>
        </p:nvSpPr>
        <p:spPr bwMode="auto">
          <a:xfrm>
            <a:off x="1104901" y="44451"/>
            <a:ext cx="80645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endParaRPr lang="en-GB" altLang="en-US" sz="2800" b="1">
              <a:solidFill>
                <a:srgbClr val="5B0091"/>
              </a:solidFill>
              <a:cs typeface="Arial" panose="020B0604020202020204" pitchFamily="34" charset="0"/>
            </a:endParaRPr>
          </a:p>
        </p:txBody>
      </p:sp>
      <p:sp>
        <p:nvSpPr>
          <p:cNvPr id="173061" name="Rectangle 5"/>
          <p:cNvSpPr>
            <a:spLocks noGrp="1" noChangeArrowheads="1"/>
          </p:cNvSpPr>
          <p:nvPr>
            <p:ph type="title"/>
          </p:nvPr>
        </p:nvSpPr>
        <p:spPr bwMode="auto">
          <a:xfrm>
            <a:off x="349251" y="53976"/>
            <a:ext cx="10314516"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73063" name="Picture 7" descr="back_arrow_trans">
            <a:hlinkClick r:id="" action="ppaction://hlinkshowjump?jump=previous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3934" y="6167439"/>
            <a:ext cx="840317" cy="574675"/>
          </a:xfrm>
          <a:prstGeom prst="rect">
            <a:avLst/>
          </a:prstGeom>
          <a:noFill/>
          <a:extLst>
            <a:ext uri="{909E8E84-426E-40DD-AFC4-6F175D3DCCD1}">
              <a14:hiddenFill xmlns:a14="http://schemas.microsoft.com/office/drawing/2010/main">
                <a:solidFill>
                  <a:srgbClr val="FFFFFF"/>
                </a:solidFill>
              </a14:hiddenFill>
            </a:ext>
          </a:extLst>
        </p:spPr>
      </p:pic>
      <p:pic>
        <p:nvPicPr>
          <p:cNvPr id="173071" name="Picture 15" descr="forward_arrow_grey">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262785" y="6167439"/>
            <a:ext cx="840316" cy="574675"/>
          </a:xfrm>
          <a:prstGeom prst="rect">
            <a:avLst/>
          </a:prstGeom>
          <a:noFill/>
          <a:extLst>
            <a:ext uri="{909E8E84-426E-40DD-AFC4-6F175D3DCCD1}">
              <a14:hiddenFill xmlns:a14="http://schemas.microsoft.com/office/drawing/2010/main">
                <a:solidFill>
                  <a:srgbClr val="FFFFFF"/>
                </a:solidFill>
              </a14:hiddenFill>
            </a:ext>
          </a:extLst>
        </p:spPr>
      </p:pic>
      <p:sp>
        <p:nvSpPr>
          <p:cNvPr id="173073" name="Text Box 17"/>
          <p:cNvSpPr txBox="1">
            <a:spLocks noChangeArrowheads="1"/>
          </p:cNvSpPr>
          <p:nvPr/>
        </p:nvSpPr>
        <p:spPr bwMode="auto">
          <a:xfrm>
            <a:off x="9433984" y="6654801"/>
            <a:ext cx="151836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GB" altLang="en-US" sz="1000">
                <a:solidFill>
                  <a:srgbClr val="5B0091"/>
                </a:solidFill>
                <a:cs typeface="Arial" panose="020B0604020202020204" pitchFamily="34" charset="0"/>
              </a:rPr>
              <a:t>© Boardworks Ltd 2009</a:t>
            </a:r>
          </a:p>
        </p:txBody>
      </p:sp>
      <p:sp>
        <p:nvSpPr>
          <p:cNvPr id="173074" name="Text Box 18"/>
          <p:cNvSpPr txBox="1">
            <a:spLocks noChangeArrowheads="1"/>
          </p:cNvSpPr>
          <p:nvPr userDrawn="1"/>
        </p:nvSpPr>
        <p:spPr bwMode="auto">
          <a:xfrm>
            <a:off x="1195918" y="6654801"/>
            <a:ext cx="87418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fld id="{4530816A-BF82-4192-96E4-931894BFBF82}" type="slidenum">
              <a:rPr lang="en-GB" altLang="en-US" sz="1000" smtClean="0">
                <a:solidFill>
                  <a:srgbClr val="5B0091"/>
                </a:solidFill>
                <a:cs typeface="Arial" panose="020B0604020202020204" pitchFamily="34" charset="0"/>
              </a:rPr>
              <a:pPr algn="ctr" fontAlgn="base">
                <a:spcBef>
                  <a:spcPct val="50000"/>
                </a:spcBef>
                <a:spcAft>
                  <a:spcPct val="0"/>
                </a:spcAft>
              </a:pPr>
              <a:t>‹#›</a:t>
            </a:fld>
            <a:r>
              <a:rPr lang="en-GB" altLang="en-US" sz="1000">
                <a:solidFill>
                  <a:srgbClr val="5B0091"/>
                </a:solidFill>
                <a:cs typeface="Arial" panose="020B0604020202020204" pitchFamily="34" charset="0"/>
              </a:rPr>
              <a:t> of 37</a:t>
            </a:r>
          </a:p>
        </p:txBody>
      </p:sp>
    </p:spTree>
    <p:extLst>
      <p:ext uri="{BB962C8B-B14F-4D97-AF65-F5344CB8AC3E}">
        <p14:creationId xmlns:p14="http://schemas.microsoft.com/office/powerpoint/2010/main" val="1288429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2800" b="1" kern="1200">
          <a:solidFill>
            <a:srgbClr val="FF6600"/>
          </a:solidFill>
          <a:latin typeface="+mj-lt"/>
          <a:ea typeface="+mj-ea"/>
          <a:cs typeface="+mj-cs"/>
        </a:defRPr>
      </a:lvl1pPr>
      <a:lvl2pPr algn="l" rtl="0" fontAlgn="base">
        <a:spcBef>
          <a:spcPct val="0"/>
        </a:spcBef>
        <a:spcAft>
          <a:spcPct val="0"/>
        </a:spcAft>
        <a:defRPr sz="2800" b="1">
          <a:solidFill>
            <a:srgbClr val="FF6600"/>
          </a:solidFill>
          <a:latin typeface="Arial" panose="020B0604020202020204" pitchFamily="34" charset="0"/>
        </a:defRPr>
      </a:lvl2pPr>
      <a:lvl3pPr algn="l" rtl="0" fontAlgn="base">
        <a:spcBef>
          <a:spcPct val="0"/>
        </a:spcBef>
        <a:spcAft>
          <a:spcPct val="0"/>
        </a:spcAft>
        <a:defRPr sz="2800" b="1">
          <a:solidFill>
            <a:srgbClr val="FF6600"/>
          </a:solidFill>
          <a:latin typeface="Arial" panose="020B0604020202020204" pitchFamily="34" charset="0"/>
        </a:defRPr>
      </a:lvl3pPr>
      <a:lvl4pPr algn="l" rtl="0" fontAlgn="base">
        <a:spcBef>
          <a:spcPct val="0"/>
        </a:spcBef>
        <a:spcAft>
          <a:spcPct val="0"/>
        </a:spcAft>
        <a:defRPr sz="2800" b="1">
          <a:solidFill>
            <a:srgbClr val="FF6600"/>
          </a:solidFill>
          <a:latin typeface="Arial" panose="020B0604020202020204" pitchFamily="34" charset="0"/>
        </a:defRPr>
      </a:lvl4pPr>
      <a:lvl5pPr algn="l" rtl="0" fontAlgn="base">
        <a:spcBef>
          <a:spcPct val="0"/>
        </a:spcBef>
        <a:spcAft>
          <a:spcPct val="0"/>
        </a:spcAft>
        <a:defRPr sz="2800" b="1">
          <a:solidFill>
            <a:srgbClr val="FF6600"/>
          </a:solidFill>
          <a:latin typeface="Arial" panose="020B0604020202020204" pitchFamily="34" charset="0"/>
        </a:defRPr>
      </a:lvl5pPr>
      <a:lvl6pPr marL="457200" algn="l" rtl="0" fontAlgn="base">
        <a:spcBef>
          <a:spcPct val="0"/>
        </a:spcBef>
        <a:spcAft>
          <a:spcPct val="0"/>
        </a:spcAft>
        <a:defRPr sz="2800" b="1">
          <a:solidFill>
            <a:srgbClr val="FF6600"/>
          </a:solidFill>
          <a:latin typeface="Arial" panose="020B0604020202020204" pitchFamily="34" charset="0"/>
        </a:defRPr>
      </a:lvl6pPr>
      <a:lvl7pPr marL="914400" algn="l" rtl="0" fontAlgn="base">
        <a:spcBef>
          <a:spcPct val="0"/>
        </a:spcBef>
        <a:spcAft>
          <a:spcPct val="0"/>
        </a:spcAft>
        <a:defRPr sz="2800" b="1">
          <a:solidFill>
            <a:srgbClr val="FF6600"/>
          </a:solidFill>
          <a:latin typeface="Arial" panose="020B0604020202020204" pitchFamily="34" charset="0"/>
        </a:defRPr>
      </a:lvl7pPr>
      <a:lvl8pPr marL="1371600" algn="l" rtl="0" fontAlgn="base">
        <a:spcBef>
          <a:spcPct val="0"/>
        </a:spcBef>
        <a:spcAft>
          <a:spcPct val="0"/>
        </a:spcAft>
        <a:defRPr sz="2800" b="1">
          <a:solidFill>
            <a:srgbClr val="FF6600"/>
          </a:solidFill>
          <a:latin typeface="Arial" panose="020B0604020202020204" pitchFamily="34" charset="0"/>
        </a:defRPr>
      </a:lvl8pPr>
      <a:lvl9pPr marL="1828800" algn="l" rtl="0" fontAlgn="base">
        <a:spcBef>
          <a:spcPct val="0"/>
        </a:spcBef>
        <a:spcAft>
          <a:spcPct val="0"/>
        </a:spcAft>
        <a:defRPr sz="2800" b="1">
          <a:solidFill>
            <a:srgbClr val="FF6600"/>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ByJ6lzD2Vb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5910" y="870712"/>
            <a:ext cx="5822714" cy="4031873"/>
          </a:xfrm>
          <a:prstGeom prst="rect">
            <a:avLst/>
          </a:prstGeom>
          <a:noFill/>
          <a:ln w="38100">
            <a:solidFill>
              <a:schemeClr val="tx1"/>
            </a:solidFill>
          </a:ln>
        </p:spPr>
        <p:txBody>
          <a:bodyPr wrap="square" rtlCol="0">
            <a:spAutoFit/>
          </a:bodyPr>
          <a:lstStyle/>
          <a:p>
            <a:r>
              <a:rPr lang="en-GB" sz="3200" b="1" dirty="0"/>
              <a:t>Do Now:  </a:t>
            </a:r>
            <a:r>
              <a:rPr lang="en-GB" sz="3200" dirty="0"/>
              <a:t>Copy and label parts of the apparatus:</a:t>
            </a:r>
          </a:p>
          <a:p>
            <a:r>
              <a:rPr lang="en-GB" sz="3200" dirty="0"/>
              <a:t>A) </a:t>
            </a:r>
          </a:p>
          <a:p>
            <a:r>
              <a:rPr lang="en-GB" sz="3200" dirty="0"/>
              <a:t>B)</a:t>
            </a:r>
          </a:p>
          <a:p>
            <a:r>
              <a:rPr lang="en-GB" sz="3200" dirty="0"/>
              <a:t>C)</a:t>
            </a:r>
          </a:p>
          <a:p>
            <a:r>
              <a:rPr lang="en-GB" sz="3200" dirty="0"/>
              <a:t>D)</a:t>
            </a:r>
          </a:p>
          <a:p>
            <a:r>
              <a:rPr lang="en-GB" sz="3200" dirty="0"/>
              <a:t>E)</a:t>
            </a:r>
          </a:p>
          <a:p>
            <a:r>
              <a:rPr lang="en-GB" sz="3200" dirty="0"/>
              <a:t>F)</a:t>
            </a:r>
          </a:p>
        </p:txBody>
      </p:sp>
      <p:sp>
        <p:nvSpPr>
          <p:cNvPr id="7" name="Title 3"/>
          <p:cNvSpPr txBox="1">
            <a:spLocks/>
          </p:cNvSpPr>
          <p:nvPr/>
        </p:nvSpPr>
        <p:spPr>
          <a:xfrm>
            <a:off x="115910" y="104546"/>
            <a:ext cx="11783746" cy="1889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u="sng" dirty="0"/>
              <a:t>Paper chromatography</a:t>
            </a:r>
            <a:br>
              <a:rPr lang="en-GB" sz="4000" b="1" u="sng" dirty="0">
                <a:solidFill>
                  <a:srgbClr val="FFFF00"/>
                </a:solidFill>
              </a:rPr>
            </a:br>
            <a:endParaRPr lang="en-GB" sz="4000" b="1" u="sng" dirty="0">
              <a:solidFill>
                <a:srgbClr val="FFFF00"/>
              </a:solidFill>
            </a:endParaRPr>
          </a:p>
        </p:txBody>
      </p:sp>
      <p:pic>
        <p:nvPicPr>
          <p:cNvPr id="8" name="Picture 7"/>
          <p:cNvPicPr>
            <a:picLocks noChangeAspect="1"/>
          </p:cNvPicPr>
          <p:nvPr/>
        </p:nvPicPr>
        <p:blipFill>
          <a:blip r:embed="rId3"/>
          <a:stretch>
            <a:fillRect/>
          </a:stretch>
        </p:blipFill>
        <p:spPr>
          <a:xfrm>
            <a:off x="6230453" y="565195"/>
            <a:ext cx="5792771" cy="45638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9934318" y="603295"/>
            <a:ext cx="876300" cy="226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rPr>
              <a:t>B</a:t>
            </a:r>
          </a:p>
        </p:txBody>
      </p:sp>
      <p:sp>
        <p:nvSpPr>
          <p:cNvPr id="10" name="Rectangle 9"/>
          <p:cNvSpPr/>
          <p:nvPr/>
        </p:nvSpPr>
        <p:spPr>
          <a:xfrm>
            <a:off x="6287603" y="2184445"/>
            <a:ext cx="876300" cy="226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rPr>
              <a:t>A</a:t>
            </a:r>
          </a:p>
        </p:txBody>
      </p:sp>
      <p:sp>
        <p:nvSpPr>
          <p:cNvPr id="11" name="Rectangle 10"/>
          <p:cNvSpPr/>
          <p:nvPr/>
        </p:nvSpPr>
        <p:spPr>
          <a:xfrm>
            <a:off x="10753468" y="1577328"/>
            <a:ext cx="1212606" cy="223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rPr>
              <a:t>C</a:t>
            </a:r>
          </a:p>
        </p:txBody>
      </p:sp>
      <p:sp>
        <p:nvSpPr>
          <p:cNvPr id="12" name="Rectangle 11"/>
          <p:cNvSpPr/>
          <p:nvPr/>
        </p:nvSpPr>
        <p:spPr>
          <a:xfrm>
            <a:off x="10105768" y="4390067"/>
            <a:ext cx="1009650" cy="2308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rPr>
              <a:t>D</a:t>
            </a:r>
          </a:p>
        </p:txBody>
      </p:sp>
      <p:sp>
        <p:nvSpPr>
          <p:cNvPr id="13" name="Rectangle 12"/>
          <p:cNvSpPr/>
          <p:nvPr/>
        </p:nvSpPr>
        <p:spPr>
          <a:xfrm>
            <a:off x="6287603" y="4163877"/>
            <a:ext cx="876300" cy="226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rPr>
              <a:t>F</a:t>
            </a:r>
          </a:p>
        </p:txBody>
      </p:sp>
      <p:sp>
        <p:nvSpPr>
          <p:cNvPr id="14" name="Rectangle 13"/>
          <p:cNvSpPr/>
          <p:nvPr/>
        </p:nvSpPr>
        <p:spPr>
          <a:xfrm>
            <a:off x="8250538" y="4810935"/>
            <a:ext cx="1683780" cy="260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FFFF00"/>
                </a:solidFill>
              </a:rPr>
              <a:t>E</a:t>
            </a:r>
          </a:p>
        </p:txBody>
      </p:sp>
      <p:sp>
        <p:nvSpPr>
          <p:cNvPr id="2" name="TextBox 1"/>
          <p:cNvSpPr txBox="1"/>
          <p:nvPr/>
        </p:nvSpPr>
        <p:spPr>
          <a:xfrm>
            <a:off x="620651" y="1894398"/>
            <a:ext cx="1909011" cy="461665"/>
          </a:xfrm>
          <a:prstGeom prst="rect">
            <a:avLst/>
          </a:prstGeom>
          <a:solidFill>
            <a:srgbClr val="FFFF00"/>
          </a:solidFill>
        </p:spPr>
        <p:txBody>
          <a:bodyPr wrap="square" rtlCol="0">
            <a:spAutoFit/>
          </a:bodyPr>
          <a:lstStyle/>
          <a:p>
            <a:pPr algn="ctr"/>
            <a:r>
              <a:rPr lang="en-GB" sz="2400" dirty="0">
                <a:solidFill>
                  <a:srgbClr val="0070C0"/>
                </a:solidFill>
              </a:rPr>
              <a:t>Pencil line</a:t>
            </a:r>
          </a:p>
        </p:txBody>
      </p:sp>
      <p:sp>
        <p:nvSpPr>
          <p:cNvPr id="16" name="TextBox 15"/>
          <p:cNvSpPr txBox="1"/>
          <p:nvPr/>
        </p:nvSpPr>
        <p:spPr>
          <a:xfrm>
            <a:off x="620651" y="2408941"/>
            <a:ext cx="1909011" cy="461665"/>
          </a:xfrm>
          <a:prstGeom prst="rect">
            <a:avLst/>
          </a:prstGeom>
          <a:solidFill>
            <a:srgbClr val="FFFF00"/>
          </a:solidFill>
        </p:spPr>
        <p:txBody>
          <a:bodyPr wrap="square" rtlCol="0">
            <a:spAutoFit/>
          </a:bodyPr>
          <a:lstStyle/>
          <a:p>
            <a:pPr algn="ctr"/>
            <a:r>
              <a:rPr lang="en-GB" sz="2400" dirty="0">
                <a:solidFill>
                  <a:srgbClr val="0070C0"/>
                </a:solidFill>
              </a:rPr>
              <a:t>Glass rod</a:t>
            </a:r>
          </a:p>
        </p:txBody>
      </p:sp>
      <p:sp>
        <p:nvSpPr>
          <p:cNvPr id="17" name="TextBox 16"/>
          <p:cNvSpPr txBox="1"/>
          <p:nvPr/>
        </p:nvSpPr>
        <p:spPr>
          <a:xfrm>
            <a:off x="620651" y="2923484"/>
            <a:ext cx="3192379" cy="461665"/>
          </a:xfrm>
          <a:prstGeom prst="rect">
            <a:avLst/>
          </a:prstGeom>
          <a:solidFill>
            <a:srgbClr val="FFFF00"/>
          </a:solidFill>
        </p:spPr>
        <p:txBody>
          <a:bodyPr wrap="square" rtlCol="0">
            <a:spAutoFit/>
          </a:bodyPr>
          <a:lstStyle/>
          <a:p>
            <a:pPr algn="ctr"/>
            <a:r>
              <a:rPr lang="en-GB" sz="2400" dirty="0">
                <a:solidFill>
                  <a:srgbClr val="0070C0"/>
                </a:solidFill>
              </a:rPr>
              <a:t>Chromatography paper</a:t>
            </a:r>
          </a:p>
        </p:txBody>
      </p:sp>
      <p:sp>
        <p:nvSpPr>
          <p:cNvPr id="18" name="TextBox 17"/>
          <p:cNvSpPr txBox="1"/>
          <p:nvPr/>
        </p:nvSpPr>
        <p:spPr>
          <a:xfrm>
            <a:off x="620650" y="3438771"/>
            <a:ext cx="3192380" cy="461665"/>
          </a:xfrm>
          <a:prstGeom prst="rect">
            <a:avLst/>
          </a:prstGeom>
          <a:solidFill>
            <a:srgbClr val="FFFF00"/>
          </a:solidFill>
        </p:spPr>
        <p:txBody>
          <a:bodyPr wrap="square" rtlCol="0">
            <a:spAutoFit/>
          </a:bodyPr>
          <a:lstStyle/>
          <a:p>
            <a:pPr algn="ctr"/>
            <a:r>
              <a:rPr lang="en-GB" sz="2400" dirty="0">
                <a:solidFill>
                  <a:srgbClr val="0070C0"/>
                </a:solidFill>
              </a:rPr>
              <a:t>Unknown colouring</a:t>
            </a:r>
          </a:p>
        </p:txBody>
      </p:sp>
      <p:sp>
        <p:nvSpPr>
          <p:cNvPr id="19" name="TextBox 18"/>
          <p:cNvSpPr txBox="1"/>
          <p:nvPr/>
        </p:nvSpPr>
        <p:spPr>
          <a:xfrm>
            <a:off x="620649" y="3954058"/>
            <a:ext cx="3192381" cy="461665"/>
          </a:xfrm>
          <a:prstGeom prst="rect">
            <a:avLst/>
          </a:prstGeom>
          <a:solidFill>
            <a:srgbClr val="FFFF00"/>
          </a:solidFill>
        </p:spPr>
        <p:txBody>
          <a:bodyPr wrap="square" rtlCol="0">
            <a:spAutoFit/>
          </a:bodyPr>
          <a:lstStyle/>
          <a:p>
            <a:r>
              <a:rPr lang="en-GB" sz="2400" dirty="0">
                <a:solidFill>
                  <a:srgbClr val="0070C0"/>
                </a:solidFill>
              </a:rPr>
              <a:t>Known colourings A-D</a:t>
            </a:r>
          </a:p>
        </p:txBody>
      </p:sp>
      <p:sp>
        <p:nvSpPr>
          <p:cNvPr id="20" name="TextBox 19"/>
          <p:cNvSpPr txBox="1"/>
          <p:nvPr/>
        </p:nvSpPr>
        <p:spPr>
          <a:xfrm>
            <a:off x="620648" y="4469560"/>
            <a:ext cx="1909011" cy="461665"/>
          </a:xfrm>
          <a:prstGeom prst="rect">
            <a:avLst/>
          </a:prstGeom>
          <a:solidFill>
            <a:srgbClr val="FFFF00"/>
          </a:solidFill>
        </p:spPr>
        <p:txBody>
          <a:bodyPr wrap="square" rtlCol="0">
            <a:spAutoFit/>
          </a:bodyPr>
          <a:lstStyle/>
          <a:p>
            <a:pPr algn="ctr"/>
            <a:r>
              <a:rPr lang="en-GB" sz="2400" dirty="0">
                <a:solidFill>
                  <a:srgbClr val="0070C0"/>
                </a:solidFill>
              </a:rPr>
              <a:t>Water solvent</a:t>
            </a:r>
          </a:p>
        </p:txBody>
      </p:sp>
      <p:sp>
        <p:nvSpPr>
          <p:cNvPr id="21" name="TextBox 20"/>
          <p:cNvSpPr txBox="1"/>
          <p:nvPr/>
        </p:nvSpPr>
        <p:spPr>
          <a:xfrm>
            <a:off x="115910" y="5203232"/>
            <a:ext cx="11856442" cy="1569660"/>
          </a:xfrm>
          <a:prstGeom prst="rect">
            <a:avLst/>
          </a:prstGeom>
          <a:noFill/>
          <a:ln w="38100">
            <a:solidFill>
              <a:schemeClr val="tx1"/>
            </a:solidFill>
          </a:ln>
        </p:spPr>
        <p:txBody>
          <a:bodyPr wrap="square" rtlCol="0">
            <a:spAutoFit/>
          </a:bodyPr>
          <a:lstStyle/>
          <a:p>
            <a:pPr algn="ctr"/>
            <a:r>
              <a:rPr lang="en-GB" sz="3200" dirty="0"/>
              <a:t>Words:</a:t>
            </a:r>
          </a:p>
          <a:p>
            <a:pPr algn="ctr"/>
            <a:r>
              <a:rPr lang="en-GB" sz="3200" dirty="0"/>
              <a:t>Water solvent, Chromatography paper, Pencil line, </a:t>
            </a:r>
          </a:p>
          <a:p>
            <a:pPr algn="ctr"/>
            <a:r>
              <a:rPr lang="en-GB" sz="3200" dirty="0"/>
              <a:t>Known colourings (A-D), Unknown colouring, Glass rod</a:t>
            </a:r>
          </a:p>
        </p:txBody>
      </p:sp>
    </p:spTree>
    <p:extLst>
      <p:ext uri="{BB962C8B-B14F-4D97-AF65-F5344CB8AC3E}">
        <p14:creationId xmlns:p14="http://schemas.microsoft.com/office/powerpoint/2010/main" val="385208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7" grpId="0" animBg="1"/>
      <p:bldP spid="18" grpId="0" animBg="1"/>
      <p:bldP spid="19" grpId="0" animBg="1"/>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61" y="159063"/>
            <a:ext cx="11860369" cy="1325563"/>
          </a:xfrm>
        </p:spPr>
        <p:txBody>
          <a:bodyPr>
            <a:normAutofit/>
          </a:bodyPr>
          <a:lstStyle/>
          <a:p>
            <a:r>
              <a:rPr lang="en-GB" sz="4000" b="1" dirty="0"/>
              <a:t>Explain how paper chromatography separates mixture </a:t>
            </a:r>
          </a:p>
        </p:txBody>
      </p:sp>
      <p:pic>
        <p:nvPicPr>
          <p:cNvPr id="3" name="Picture 2"/>
          <p:cNvPicPr>
            <a:picLocks noChangeAspect="1"/>
          </p:cNvPicPr>
          <p:nvPr/>
        </p:nvPicPr>
        <p:blipFill>
          <a:blip r:embed="rId3"/>
          <a:stretch>
            <a:fillRect/>
          </a:stretch>
        </p:blipFill>
        <p:spPr>
          <a:xfrm>
            <a:off x="2878290" y="1163784"/>
            <a:ext cx="7517708" cy="4103071"/>
          </a:xfrm>
          <a:prstGeom prst="rect">
            <a:avLst/>
          </a:prstGeom>
        </p:spPr>
      </p:pic>
      <p:pic>
        <p:nvPicPr>
          <p:cNvPr id="4" name="Picture 3"/>
          <p:cNvPicPr>
            <a:picLocks noChangeAspect="1"/>
          </p:cNvPicPr>
          <p:nvPr/>
        </p:nvPicPr>
        <p:blipFill rotWithShape="1">
          <a:blip r:embed="rId4"/>
          <a:srcRect l="25658" t="70889" r="20065" b="23190"/>
          <a:stretch/>
        </p:blipFill>
        <p:spPr>
          <a:xfrm>
            <a:off x="262713" y="5582653"/>
            <a:ext cx="10902592" cy="914400"/>
          </a:xfrm>
          <a:prstGeom prst="rect">
            <a:avLst/>
          </a:prstGeom>
        </p:spPr>
      </p:pic>
      <p:sp>
        <p:nvSpPr>
          <p:cNvPr id="5" name="TextBox 4"/>
          <p:cNvSpPr txBox="1"/>
          <p:nvPr/>
        </p:nvSpPr>
        <p:spPr>
          <a:xfrm>
            <a:off x="10090484" y="5633972"/>
            <a:ext cx="1026695" cy="830997"/>
          </a:xfrm>
          <a:prstGeom prst="rect">
            <a:avLst/>
          </a:prstGeom>
          <a:solidFill>
            <a:schemeClr val="bg1"/>
          </a:solidFill>
        </p:spPr>
        <p:txBody>
          <a:bodyPr wrap="square" rtlCol="0">
            <a:spAutoFit/>
          </a:bodyPr>
          <a:lstStyle/>
          <a:p>
            <a:r>
              <a:rPr lang="en-GB" sz="4800" dirty="0"/>
              <a:t>(2)</a:t>
            </a:r>
          </a:p>
        </p:txBody>
      </p:sp>
    </p:spTree>
    <p:extLst>
      <p:ext uri="{BB962C8B-B14F-4D97-AF65-F5344CB8AC3E}">
        <p14:creationId xmlns:p14="http://schemas.microsoft.com/office/powerpoint/2010/main" val="3554546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61" y="159063"/>
            <a:ext cx="11860369" cy="1325563"/>
          </a:xfrm>
        </p:spPr>
        <p:txBody>
          <a:bodyPr>
            <a:normAutofit/>
          </a:bodyPr>
          <a:lstStyle/>
          <a:p>
            <a:r>
              <a:rPr lang="en-GB" sz="4000" b="1" dirty="0"/>
              <a:t>Suggest how chromatographic methods can be used for distinguishing pure substances from impure substances </a:t>
            </a:r>
          </a:p>
        </p:txBody>
      </p:sp>
      <p:pic>
        <p:nvPicPr>
          <p:cNvPr id="3" name="Picture 2"/>
          <p:cNvPicPr>
            <a:picLocks noChangeAspect="1"/>
          </p:cNvPicPr>
          <p:nvPr/>
        </p:nvPicPr>
        <p:blipFill rotWithShape="1">
          <a:blip r:embed="rId2"/>
          <a:srcRect r="23915"/>
          <a:stretch/>
        </p:blipFill>
        <p:spPr>
          <a:xfrm>
            <a:off x="284748" y="1674395"/>
            <a:ext cx="6934200" cy="4790574"/>
          </a:xfrm>
          <a:prstGeom prst="rect">
            <a:avLst/>
          </a:prstGeom>
        </p:spPr>
      </p:pic>
      <p:sp>
        <p:nvSpPr>
          <p:cNvPr id="4" name="TextBox 3"/>
          <p:cNvSpPr txBox="1"/>
          <p:nvPr/>
        </p:nvSpPr>
        <p:spPr>
          <a:xfrm>
            <a:off x="7523747" y="1963152"/>
            <a:ext cx="4170947" cy="2246769"/>
          </a:xfrm>
          <a:prstGeom prst="rect">
            <a:avLst/>
          </a:prstGeom>
          <a:solidFill>
            <a:srgbClr val="FFFF00"/>
          </a:solidFill>
          <a:ln>
            <a:solidFill>
              <a:srgbClr val="FFFF00"/>
            </a:solidFill>
          </a:ln>
        </p:spPr>
        <p:txBody>
          <a:bodyPr wrap="square" rtlCol="0">
            <a:spAutoFit/>
          </a:bodyPr>
          <a:lstStyle/>
          <a:p>
            <a:r>
              <a:rPr lang="en-GB" sz="2800" dirty="0">
                <a:solidFill>
                  <a:srgbClr val="0070C0"/>
                </a:solidFill>
              </a:rPr>
              <a:t>Red, blue and yellow are all pure  substances. How can you tell from the chromatogram that they are pure?</a:t>
            </a:r>
          </a:p>
        </p:txBody>
      </p:sp>
      <p:sp>
        <p:nvSpPr>
          <p:cNvPr id="5" name="TextBox 4"/>
          <p:cNvSpPr txBox="1"/>
          <p:nvPr/>
        </p:nvSpPr>
        <p:spPr>
          <a:xfrm>
            <a:off x="7523747" y="1674395"/>
            <a:ext cx="4466483" cy="4524315"/>
          </a:xfrm>
          <a:prstGeom prst="rect">
            <a:avLst/>
          </a:prstGeom>
          <a:solidFill>
            <a:srgbClr val="FFFF00"/>
          </a:solidFill>
        </p:spPr>
        <p:txBody>
          <a:bodyPr wrap="square" rtlCol="0">
            <a:spAutoFit/>
          </a:bodyPr>
          <a:lstStyle/>
          <a:p>
            <a:r>
              <a:rPr lang="en-GB" sz="2400" dirty="0">
                <a:solidFill>
                  <a:srgbClr val="0070C0"/>
                </a:solidFill>
              </a:rPr>
              <a:t>A pure substance will only produce one spot on the chromatogram during paper chromatography. Two substances will be the same if they produce the same colour of spot, and their spots travel the same distance up the paper. In the example on the left, red, blue and yellow are three pure substances. The sample on the left is a mixture of all three so is classed as impure. </a:t>
            </a:r>
          </a:p>
        </p:txBody>
      </p:sp>
    </p:spTree>
    <p:extLst>
      <p:ext uri="{BB962C8B-B14F-4D97-AF65-F5344CB8AC3E}">
        <p14:creationId xmlns:p14="http://schemas.microsoft.com/office/powerpoint/2010/main" val="204002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2240280"/>
            <a:ext cx="6522720" cy="646331"/>
          </a:xfrm>
          <a:prstGeom prst="rect">
            <a:avLst/>
          </a:prstGeom>
          <a:noFill/>
        </p:spPr>
        <p:txBody>
          <a:bodyPr wrap="square" rtlCol="0">
            <a:spAutoFit/>
          </a:bodyPr>
          <a:lstStyle/>
          <a:p>
            <a:r>
              <a:rPr lang="en-US" sz="3600" dirty="0"/>
              <a:t>Required Practical</a:t>
            </a:r>
            <a:endParaRPr lang="en-GB" sz="3600" dirty="0"/>
          </a:p>
        </p:txBody>
      </p:sp>
    </p:spTree>
    <p:extLst>
      <p:ext uri="{BB962C8B-B14F-4D97-AF65-F5344CB8AC3E}">
        <p14:creationId xmlns:p14="http://schemas.microsoft.com/office/powerpoint/2010/main" val="3726120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3588" y="74698"/>
            <a:ext cx="4113277" cy="992826"/>
          </a:xfrm>
        </p:spPr>
        <p:txBody>
          <a:bodyPr>
            <a:normAutofit/>
          </a:bodyPr>
          <a:lstStyle/>
          <a:p>
            <a:pPr algn="ctr"/>
            <a:r>
              <a:rPr lang="en-GB" sz="5400" b="1" dirty="0"/>
              <a:t>List apparatus</a:t>
            </a:r>
          </a:p>
        </p:txBody>
      </p:sp>
      <p:pic>
        <p:nvPicPr>
          <p:cNvPr id="5" name="Picture 4"/>
          <p:cNvPicPr>
            <a:picLocks noChangeAspect="1"/>
          </p:cNvPicPr>
          <p:nvPr/>
        </p:nvPicPr>
        <p:blipFill>
          <a:blip r:embed="rId3"/>
          <a:stretch>
            <a:fillRect/>
          </a:stretch>
        </p:blipFill>
        <p:spPr>
          <a:xfrm>
            <a:off x="838200" y="1690688"/>
            <a:ext cx="2258949" cy="2933700"/>
          </a:xfrm>
          <a:prstGeom prst="rect">
            <a:avLst/>
          </a:prstGeom>
        </p:spPr>
      </p:pic>
      <p:pic>
        <p:nvPicPr>
          <p:cNvPr id="7" name="Picture 6"/>
          <p:cNvPicPr>
            <a:picLocks noChangeAspect="1"/>
          </p:cNvPicPr>
          <p:nvPr/>
        </p:nvPicPr>
        <p:blipFill>
          <a:blip r:embed="rId4"/>
          <a:stretch>
            <a:fillRect/>
          </a:stretch>
        </p:blipFill>
        <p:spPr>
          <a:xfrm>
            <a:off x="3128563" y="1690688"/>
            <a:ext cx="1762125" cy="2933700"/>
          </a:xfrm>
          <a:prstGeom prst="rect">
            <a:avLst/>
          </a:prstGeom>
        </p:spPr>
      </p:pic>
      <p:pic>
        <p:nvPicPr>
          <p:cNvPr id="8" name="Picture 7"/>
          <p:cNvPicPr>
            <a:picLocks noChangeAspect="1"/>
          </p:cNvPicPr>
          <p:nvPr/>
        </p:nvPicPr>
        <p:blipFill rotWithShape="1">
          <a:blip r:embed="rId5"/>
          <a:srcRect t="12450" b="13187"/>
          <a:stretch/>
        </p:blipFill>
        <p:spPr>
          <a:xfrm>
            <a:off x="4890688" y="1690688"/>
            <a:ext cx="4073762" cy="2933700"/>
          </a:xfrm>
          <a:prstGeom prst="rect">
            <a:avLst/>
          </a:prstGeom>
        </p:spPr>
      </p:pic>
      <p:pic>
        <p:nvPicPr>
          <p:cNvPr id="9" name="Picture 8"/>
          <p:cNvPicPr>
            <a:picLocks noChangeAspect="1"/>
          </p:cNvPicPr>
          <p:nvPr/>
        </p:nvPicPr>
        <p:blipFill>
          <a:blip r:embed="rId6"/>
          <a:stretch>
            <a:fillRect/>
          </a:stretch>
        </p:blipFill>
        <p:spPr>
          <a:xfrm>
            <a:off x="838200" y="4588317"/>
            <a:ext cx="3166048" cy="2121127"/>
          </a:xfrm>
          <a:prstGeom prst="rect">
            <a:avLst/>
          </a:prstGeom>
        </p:spPr>
      </p:pic>
      <p:pic>
        <p:nvPicPr>
          <p:cNvPr id="11" name="Picture 10"/>
          <p:cNvPicPr>
            <a:picLocks noChangeAspect="1"/>
          </p:cNvPicPr>
          <p:nvPr/>
        </p:nvPicPr>
        <p:blipFill>
          <a:blip r:embed="rId7"/>
          <a:stretch>
            <a:fillRect/>
          </a:stretch>
        </p:blipFill>
        <p:spPr>
          <a:xfrm>
            <a:off x="8964450" y="1728629"/>
            <a:ext cx="2859688" cy="2859688"/>
          </a:xfrm>
          <a:prstGeom prst="rect">
            <a:avLst/>
          </a:prstGeom>
        </p:spPr>
      </p:pic>
      <p:pic>
        <p:nvPicPr>
          <p:cNvPr id="12" name="Picture 11"/>
          <p:cNvPicPr>
            <a:picLocks noChangeAspect="1"/>
          </p:cNvPicPr>
          <p:nvPr/>
        </p:nvPicPr>
        <p:blipFill rotWithShape="1">
          <a:blip r:embed="rId8"/>
          <a:srcRect l="29383" r="47741"/>
          <a:stretch/>
        </p:blipFill>
        <p:spPr>
          <a:xfrm>
            <a:off x="10031687" y="4642007"/>
            <a:ext cx="725214" cy="2121592"/>
          </a:xfrm>
          <a:prstGeom prst="rect">
            <a:avLst/>
          </a:prstGeom>
        </p:spPr>
      </p:pic>
      <p:sp>
        <p:nvSpPr>
          <p:cNvPr id="3" name="TextBox 2"/>
          <p:cNvSpPr txBox="1"/>
          <p:nvPr/>
        </p:nvSpPr>
        <p:spPr>
          <a:xfrm>
            <a:off x="838200" y="6240379"/>
            <a:ext cx="3166048" cy="523220"/>
          </a:xfrm>
          <a:prstGeom prst="rect">
            <a:avLst/>
          </a:prstGeom>
          <a:solidFill>
            <a:schemeClr val="bg1"/>
          </a:solidFill>
          <a:ln w="38100">
            <a:solidFill>
              <a:schemeClr val="tx1"/>
            </a:solidFill>
          </a:ln>
        </p:spPr>
        <p:txBody>
          <a:bodyPr wrap="square" rtlCol="0">
            <a:spAutoFit/>
          </a:bodyPr>
          <a:lstStyle/>
          <a:p>
            <a:pPr algn="ctr"/>
            <a:r>
              <a:rPr lang="en-GB" sz="2800" dirty="0"/>
              <a:t>known</a:t>
            </a:r>
          </a:p>
        </p:txBody>
      </p:sp>
      <p:sp>
        <p:nvSpPr>
          <p:cNvPr id="10" name="TextBox 9"/>
          <p:cNvSpPr txBox="1"/>
          <p:nvPr/>
        </p:nvSpPr>
        <p:spPr>
          <a:xfrm>
            <a:off x="9428754" y="6240379"/>
            <a:ext cx="1931079" cy="523220"/>
          </a:xfrm>
          <a:prstGeom prst="rect">
            <a:avLst/>
          </a:prstGeom>
          <a:solidFill>
            <a:schemeClr val="bg1"/>
          </a:solidFill>
          <a:ln w="38100">
            <a:solidFill>
              <a:schemeClr val="tx1"/>
            </a:solidFill>
          </a:ln>
        </p:spPr>
        <p:txBody>
          <a:bodyPr wrap="square" rtlCol="0">
            <a:spAutoFit/>
          </a:bodyPr>
          <a:lstStyle/>
          <a:p>
            <a:pPr algn="ctr"/>
            <a:r>
              <a:rPr lang="en-GB" sz="2800" dirty="0"/>
              <a:t>unknown</a:t>
            </a:r>
          </a:p>
        </p:txBody>
      </p:sp>
      <p:sp>
        <p:nvSpPr>
          <p:cNvPr id="13" name="TextBox 12"/>
          <p:cNvSpPr txBox="1"/>
          <p:nvPr/>
        </p:nvSpPr>
        <p:spPr>
          <a:xfrm>
            <a:off x="869614" y="1067523"/>
            <a:ext cx="2258949" cy="954107"/>
          </a:xfrm>
          <a:prstGeom prst="rect">
            <a:avLst/>
          </a:prstGeom>
          <a:solidFill>
            <a:schemeClr val="bg1"/>
          </a:solidFill>
          <a:ln w="38100">
            <a:solidFill>
              <a:schemeClr val="tx1"/>
            </a:solidFill>
          </a:ln>
        </p:spPr>
        <p:txBody>
          <a:bodyPr wrap="square" rtlCol="0">
            <a:spAutoFit/>
          </a:bodyPr>
          <a:lstStyle/>
          <a:p>
            <a:pPr algn="ctr"/>
            <a:r>
              <a:rPr lang="en-GB" sz="2800" dirty="0"/>
              <a:t>250cm</a:t>
            </a:r>
            <a:r>
              <a:rPr lang="en-GB" sz="2800" baseline="30000" dirty="0"/>
              <a:t>3</a:t>
            </a:r>
            <a:r>
              <a:rPr lang="en-GB" sz="2800" dirty="0"/>
              <a:t> beaker</a:t>
            </a:r>
          </a:p>
        </p:txBody>
      </p:sp>
      <p:sp>
        <p:nvSpPr>
          <p:cNvPr id="14" name="TextBox 13"/>
          <p:cNvSpPr txBox="1"/>
          <p:nvPr/>
        </p:nvSpPr>
        <p:spPr>
          <a:xfrm>
            <a:off x="2722445" y="4116917"/>
            <a:ext cx="2258949" cy="523220"/>
          </a:xfrm>
          <a:prstGeom prst="rect">
            <a:avLst/>
          </a:prstGeom>
          <a:solidFill>
            <a:schemeClr val="bg1"/>
          </a:solidFill>
          <a:ln w="38100">
            <a:solidFill>
              <a:schemeClr val="tx1"/>
            </a:solidFill>
          </a:ln>
        </p:spPr>
        <p:txBody>
          <a:bodyPr wrap="square" rtlCol="0">
            <a:spAutoFit/>
          </a:bodyPr>
          <a:lstStyle/>
          <a:p>
            <a:pPr algn="ctr"/>
            <a:r>
              <a:rPr lang="en-GB" sz="2800" dirty="0"/>
              <a:t>Glass rod</a:t>
            </a:r>
          </a:p>
        </p:txBody>
      </p:sp>
      <p:sp>
        <p:nvSpPr>
          <p:cNvPr id="15" name="TextBox 14"/>
          <p:cNvSpPr txBox="1"/>
          <p:nvPr/>
        </p:nvSpPr>
        <p:spPr>
          <a:xfrm>
            <a:off x="7111619" y="1416501"/>
            <a:ext cx="2667519" cy="954107"/>
          </a:xfrm>
          <a:prstGeom prst="rect">
            <a:avLst/>
          </a:prstGeom>
          <a:solidFill>
            <a:schemeClr val="bg1"/>
          </a:solidFill>
          <a:ln w="38100">
            <a:solidFill>
              <a:schemeClr val="tx1"/>
            </a:solidFill>
          </a:ln>
        </p:spPr>
        <p:txBody>
          <a:bodyPr wrap="square" rtlCol="0">
            <a:spAutoFit/>
          </a:bodyPr>
          <a:lstStyle/>
          <a:p>
            <a:pPr algn="ctr"/>
            <a:r>
              <a:rPr lang="en-GB" sz="2800" dirty="0"/>
              <a:t>Chromatography paper</a:t>
            </a:r>
          </a:p>
        </p:txBody>
      </p:sp>
      <p:sp>
        <p:nvSpPr>
          <p:cNvPr id="16" name="TextBox 15"/>
          <p:cNvSpPr txBox="1"/>
          <p:nvPr/>
        </p:nvSpPr>
        <p:spPr>
          <a:xfrm>
            <a:off x="8823157" y="4065097"/>
            <a:ext cx="3272590" cy="523220"/>
          </a:xfrm>
          <a:prstGeom prst="rect">
            <a:avLst/>
          </a:prstGeom>
          <a:solidFill>
            <a:schemeClr val="bg1"/>
          </a:solidFill>
          <a:ln w="38100">
            <a:solidFill>
              <a:schemeClr val="tx1"/>
            </a:solidFill>
          </a:ln>
        </p:spPr>
        <p:txBody>
          <a:bodyPr wrap="square" rtlCol="0">
            <a:spAutoFit/>
          </a:bodyPr>
          <a:lstStyle/>
          <a:p>
            <a:pPr algn="ctr"/>
            <a:r>
              <a:rPr lang="en-GB" sz="2800" dirty="0"/>
              <a:t>Glass capillary tube</a:t>
            </a:r>
          </a:p>
        </p:txBody>
      </p:sp>
    </p:spTree>
    <p:extLst>
      <p:ext uri="{BB962C8B-B14F-4D97-AF65-F5344CB8AC3E}">
        <p14:creationId xmlns:p14="http://schemas.microsoft.com/office/powerpoint/2010/main" val="308291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861" y="339873"/>
            <a:ext cx="4945562" cy="1325563"/>
          </a:xfrm>
          <a:ln w="38100">
            <a:solidFill>
              <a:srgbClr val="FFFF00"/>
            </a:solidFill>
          </a:ln>
        </p:spPr>
        <p:txBody>
          <a:bodyPr>
            <a:normAutofit/>
          </a:bodyPr>
          <a:lstStyle/>
          <a:p>
            <a:r>
              <a:rPr lang="en-GB" sz="2800" b="1" dirty="0"/>
              <a:t>Identify the main hazards and suggest methods of reducing the risk of harm </a:t>
            </a:r>
          </a:p>
        </p:txBody>
      </p:sp>
      <p:pic>
        <p:nvPicPr>
          <p:cNvPr id="4" name="Picture 3"/>
          <p:cNvPicPr>
            <a:picLocks noChangeAspect="1"/>
          </p:cNvPicPr>
          <p:nvPr/>
        </p:nvPicPr>
        <p:blipFill>
          <a:blip r:embed="rId3"/>
          <a:stretch>
            <a:fillRect/>
          </a:stretch>
        </p:blipFill>
        <p:spPr>
          <a:xfrm>
            <a:off x="5375981" y="314623"/>
            <a:ext cx="2283542" cy="1376065"/>
          </a:xfrm>
          <a:prstGeom prst="rect">
            <a:avLst/>
          </a:prstGeom>
        </p:spPr>
      </p:pic>
      <p:graphicFrame>
        <p:nvGraphicFramePr>
          <p:cNvPr id="7" name="Table 6"/>
          <p:cNvGraphicFramePr>
            <a:graphicFrameLocks noGrp="1"/>
          </p:cNvGraphicFramePr>
          <p:nvPr/>
        </p:nvGraphicFramePr>
        <p:xfrm>
          <a:off x="208547" y="1920077"/>
          <a:ext cx="11774906" cy="1642399"/>
        </p:xfrm>
        <a:graphic>
          <a:graphicData uri="http://schemas.openxmlformats.org/drawingml/2006/table">
            <a:tbl>
              <a:tblPr firstRow="1" bandRow="1">
                <a:tableStyleId>{5C22544A-7EE6-4342-B048-85BDC9FD1C3A}</a:tableStyleId>
              </a:tblPr>
              <a:tblGrid>
                <a:gridCol w="2566737">
                  <a:extLst>
                    <a:ext uri="{9D8B030D-6E8A-4147-A177-3AD203B41FA5}">
                      <a16:colId xmlns:a16="http://schemas.microsoft.com/office/drawing/2014/main" val="20000"/>
                    </a:ext>
                  </a:extLst>
                </a:gridCol>
                <a:gridCol w="2550695">
                  <a:extLst>
                    <a:ext uri="{9D8B030D-6E8A-4147-A177-3AD203B41FA5}">
                      <a16:colId xmlns:a16="http://schemas.microsoft.com/office/drawing/2014/main" val="20001"/>
                    </a:ext>
                  </a:extLst>
                </a:gridCol>
                <a:gridCol w="6657474">
                  <a:extLst>
                    <a:ext uri="{9D8B030D-6E8A-4147-A177-3AD203B41FA5}">
                      <a16:colId xmlns:a16="http://schemas.microsoft.com/office/drawing/2014/main" val="20002"/>
                    </a:ext>
                  </a:extLst>
                </a:gridCol>
              </a:tblGrid>
              <a:tr h="697519">
                <a:tc>
                  <a:txBody>
                    <a:bodyPr/>
                    <a:lstStyle/>
                    <a:p>
                      <a:pPr algn="ctr"/>
                      <a:r>
                        <a:rPr lang="en-GB" sz="2800" dirty="0"/>
                        <a:t>Hazard</a:t>
                      </a:r>
                      <a:endParaRPr lang="en-GB" sz="2800" dirty="0">
                        <a:solidFill>
                          <a:sysClr val="windowText" lastClr="000000"/>
                        </a:solidFill>
                      </a:endParaRPr>
                    </a:p>
                  </a:txBody>
                  <a:tcPr anchor="ctr"/>
                </a:tc>
                <a:tc>
                  <a:txBody>
                    <a:bodyPr/>
                    <a:lstStyle/>
                    <a:p>
                      <a:pPr algn="ctr"/>
                      <a:r>
                        <a:rPr lang="en-GB" sz="2800" dirty="0"/>
                        <a:t>Associated Risk</a:t>
                      </a:r>
                      <a:endParaRPr lang="en-GB" sz="2800" dirty="0">
                        <a:solidFill>
                          <a:sysClr val="windowText" lastClr="000000"/>
                        </a:solidFill>
                      </a:endParaRPr>
                    </a:p>
                  </a:txBody>
                  <a:tcPr anchor="ctr"/>
                </a:tc>
                <a:tc>
                  <a:txBody>
                    <a:bodyPr/>
                    <a:lstStyle/>
                    <a:p>
                      <a:pPr algn="ctr"/>
                      <a:r>
                        <a:rPr lang="en-GB" sz="2800" dirty="0"/>
                        <a:t>Control Measures</a:t>
                      </a:r>
                      <a:r>
                        <a:rPr lang="en-GB" sz="2800" baseline="0" dirty="0"/>
                        <a:t> (minimum two for each)</a:t>
                      </a:r>
                      <a:endParaRPr lang="en-GB" sz="2800" dirty="0">
                        <a:solidFill>
                          <a:sysClr val="windowText" lastClr="000000"/>
                        </a:solidFill>
                      </a:endParaRPr>
                    </a:p>
                  </a:txBody>
                  <a:tcPr anchor="ctr"/>
                </a:tc>
                <a:extLst>
                  <a:ext uri="{0D108BD9-81ED-4DB2-BD59-A6C34878D82A}">
                    <a16:rowId xmlns:a16="http://schemas.microsoft.com/office/drawing/2014/main" val="10000"/>
                  </a:ext>
                </a:extLst>
              </a:tr>
              <a:tr h="923467">
                <a:tc>
                  <a:txBody>
                    <a:bodyPr/>
                    <a:lstStyle/>
                    <a:p>
                      <a:pPr algn="ctr"/>
                      <a:r>
                        <a:rPr lang="en-GB" sz="2800" dirty="0">
                          <a:solidFill>
                            <a:schemeClr val="dk1"/>
                          </a:solidFill>
                        </a:rPr>
                        <a:t>Slipping</a:t>
                      </a:r>
                      <a:r>
                        <a:rPr lang="en-GB" sz="2800" baseline="0" dirty="0">
                          <a:solidFill>
                            <a:schemeClr val="dk1"/>
                          </a:solidFill>
                        </a:rPr>
                        <a:t> on water</a:t>
                      </a:r>
                      <a:endParaRPr lang="en-GB" sz="2800" dirty="0">
                        <a:solidFill>
                          <a:sysClr val="windowText" lastClr="000000"/>
                        </a:solidFill>
                      </a:endParaRPr>
                    </a:p>
                  </a:txBody>
                  <a:tcPr anchor="ctr"/>
                </a:tc>
                <a:tc>
                  <a:txBody>
                    <a:bodyPr/>
                    <a:lstStyle/>
                    <a:p>
                      <a:pPr algn="ctr"/>
                      <a:endParaRPr lang="en-GB" sz="2000" dirty="0">
                        <a:solidFill>
                          <a:sysClr val="windowText" lastClr="000000"/>
                        </a:solidFill>
                      </a:endParaRPr>
                    </a:p>
                  </a:txBody>
                  <a:tcPr anchor="ctr"/>
                </a:tc>
                <a:tc>
                  <a:txBody>
                    <a:bodyPr/>
                    <a:lstStyle/>
                    <a:p>
                      <a:pPr marL="457200" indent="-457200" algn="l">
                        <a:buFont typeface="+mj-lt"/>
                        <a:buAutoNum type="arabicPeriod"/>
                      </a:pPr>
                      <a:endParaRPr lang="en-GB" sz="2000" baseline="0" dirty="0"/>
                    </a:p>
                  </a:txBody>
                  <a:tcPr anchor="ctr"/>
                </a:tc>
                <a:extLst>
                  <a:ext uri="{0D108BD9-81ED-4DB2-BD59-A6C34878D82A}">
                    <a16:rowId xmlns:a16="http://schemas.microsoft.com/office/drawing/2014/main" val="10001"/>
                  </a:ext>
                </a:extLst>
              </a:tr>
            </a:tbl>
          </a:graphicData>
        </a:graphic>
      </p:graphicFrame>
      <p:sp>
        <p:nvSpPr>
          <p:cNvPr id="8" name="TextBox 7"/>
          <p:cNvSpPr txBox="1"/>
          <p:nvPr/>
        </p:nvSpPr>
        <p:spPr>
          <a:xfrm>
            <a:off x="320843" y="3769896"/>
            <a:ext cx="11550316" cy="2985433"/>
          </a:xfrm>
          <a:prstGeom prst="rect">
            <a:avLst/>
          </a:prstGeom>
          <a:noFill/>
        </p:spPr>
        <p:txBody>
          <a:bodyPr wrap="square" rtlCol="0">
            <a:spAutoFit/>
          </a:bodyPr>
          <a:lstStyle/>
          <a:p>
            <a:r>
              <a:rPr lang="en-GB" sz="3200" b="1" dirty="0"/>
              <a:t>Hazard</a:t>
            </a:r>
            <a:r>
              <a:rPr lang="en-GB" sz="3200" dirty="0"/>
              <a:t> – Something that could potentially cause harm</a:t>
            </a:r>
          </a:p>
          <a:p>
            <a:endParaRPr lang="en-GB" sz="3200" dirty="0"/>
          </a:p>
          <a:p>
            <a:r>
              <a:rPr lang="en-GB" sz="3200" b="1" dirty="0"/>
              <a:t>Associated risk </a:t>
            </a:r>
            <a:r>
              <a:rPr lang="en-GB" sz="3200" dirty="0"/>
              <a:t>– How the hazard could cause harm</a:t>
            </a:r>
          </a:p>
          <a:p>
            <a:endParaRPr lang="en-GB" sz="3200" dirty="0"/>
          </a:p>
          <a:p>
            <a:r>
              <a:rPr lang="en-GB" sz="3200" b="1" dirty="0"/>
              <a:t>Control measures </a:t>
            </a:r>
            <a:r>
              <a:rPr lang="en-GB" sz="3200" dirty="0"/>
              <a:t>– What can be done to reduce the associated risk</a:t>
            </a:r>
          </a:p>
          <a:p>
            <a:endParaRPr lang="en-GB" sz="2800" dirty="0"/>
          </a:p>
        </p:txBody>
      </p:sp>
      <p:sp>
        <p:nvSpPr>
          <p:cNvPr id="9" name="Content Placeholder 2"/>
          <p:cNvSpPr txBox="1">
            <a:spLocks/>
          </p:cNvSpPr>
          <p:nvPr/>
        </p:nvSpPr>
        <p:spPr>
          <a:xfrm>
            <a:off x="7872081" y="314623"/>
            <a:ext cx="4111372" cy="1376065"/>
          </a:xfrm>
          <a:prstGeom prst="rect">
            <a:avLst/>
          </a:prstGeom>
          <a:solidFill>
            <a:srgbClr val="FFFF00"/>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600" b="1" dirty="0">
                <a:solidFill>
                  <a:srgbClr val="0070C0"/>
                </a:solidFill>
              </a:rPr>
              <a:t>Copy and complete the table.</a:t>
            </a:r>
            <a:endParaRPr lang="en-GB" sz="3600" b="1" dirty="0"/>
          </a:p>
        </p:txBody>
      </p:sp>
    </p:spTree>
    <p:extLst>
      <p:ext uri="{BB962C8B-B14F-4D97-AF65-F5344CB8AC3E}">
        <p14:creationId xmlns:p14="http://schemas.microsoft.com/office/powerpoint/2010/main" val="2799167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08547" y="295607"/>
          <a:ext cx="11774906" cy="6251762"/>
        </p:xfrm>
        <a:graphic>
          <a:graphicData uri="http://schemas.openxmlformats.org/drawingml/2006/table">
            <a:tbl>
              <a:tblPr firstRow="1" bandRow="1">
                <a:tableStyleId>{5C22544A-7EE6-4342-B048-85BDC9FD1C3A}</a:tableStyleId>
              </a:tblPr>
              <a:tblGrid>
                <a:gridCol w="2566737">
                  <a:extLst>
                    <a:ext uri="{9D8B030D-6E8A-4147-A177-3AD203B41FA5}">
                      <a16:colId xmlns:a16="http://schemas.microsoft.com/office/drawing/2014/main" val="20000"/>
                    </a:ext>
                  </a:extLst>
                </a:gridCol>
                <a:gridCol w="2550695">
                  <a:extLst>
                    <a:ext uri="{9D8B030D-6E8A-4147-A177-3AD203B41FA5}">
                      <a16:colId xmlns:a16="http://schemas.microsoft.com/office/drawing/2014/main" val="20001"/>
                    </a:ext>
                  </a:extLst>
                </a:gridCol>
                <a:gridCol w="6657474">
                  <a:extLst>
                    <a:ext uri="{9D8B030D-6E8A-4147-A177-3AD203B41FA5}">
                      <a16:colId xmlns:a16="http://schemas.microsoft.com/office/drawing/2014/main" val="20002"/>
                    </a:ext>
                  </a:extLst>
                </a:gridCol>
              </a:tblGrid>
              <a:tr h="697519">
                <a:tc>
                  <a:txBody>
                    <a:bodyPr/>
                    <a:lstStyle/>
                    <a:p>
                      <a:pPr algn="ctr"/>
                      <a:r>
                        <a:rPr lang="en-GB" sz="2800" dirty="0"/>
                        <a:t>Hazard</a:t>
                      </a:r>
                      <a:endParaRPr lang="en-GB" sz="2800" dirty="0">
                        <a:solidFill>
                          <a:sysClr val="windowText" lastClr="000000"/>
                        </a:solidFill>
                      </a:endParaRPr>
                    </a:p>
                  </a:txBody>
                  <a:tcPr anchor="ctr"/>
                </a:tc>
                <a:tc>
                  <a:txBody>
                    <a:bodyPr/>
                    <a:lstStyle/>
                    <a:p>
                      <a:pPr algn="ctr"/>
                      <a:r>
                        <a:rPr lang="en-GB" sz="2800" dirty="0"/>
                        <a:t>Associated Risk</a:t>
                      </a:r>
                      <a:endParaRPr lang="en-GB" sz="2800" dirty="0">
                        <a:solidFill>
                          <a:sysClr val="windowText" lastClr="000000"/>
                        </a:solidFill>
                      </a:endParaRPr>
                    </a:p>
                  </a:txBody>
                  <a:tcPr anchor="ctr"/>
                </a:tc>
                <a:tc>
                  <a:txBody>
                    <a:bodyPr/>
                    <a:lstStyle/>
                    <a:p>
                      <a:pPr algn="ctr"/>
                      <a:r>
                        <a:rPr lang="en-GB" sz="2800" dirty="0"/>
                        <a:t>Control Measures</a:t>
                      </a:r>
                      <a:r>
                        <a:rPr lang="en-GB" sz="2800" baseline="0" dirty="0"/>
                        <a:t> (minimum two for each)</a:t>
                      </a:r>
                      <a:endParaRPr lang="en-GB" sz="2800" dirty="0">
                        <a:solidFill>
                          <a:sysClr val="windowText" lastClr="000000"/>
                        </a:solidFill>
                      </a:endParaRPr>
                    </a:p>
                  </a:txBody>
                  <a:tcPr anchor="ctr"/>
                </a:tc>
                <a:extLst>
                  <a:ext uri="{0D108BD9-81ED-4DB2-BD59-A6C34878D82A}">
                    <a16:rowId xmlns:a16="http://schemas.microsoft.com/office/drawing/2014/main" val="10000"/>
                  </a:ext>
                </a:extLst>
              </a:tr>
              <a:tr h="923467">
                <a:tc>
                  <a:txBody>
                    <a:bodyPr/>
                    <a:lstStyle/>
                    <a:p>
                      <a:pPr algn="ctr"/>
                      <a:r>
                        <a:rPr lang="en-GB" sz="2000" dirty="0">
                          <a:solidFill>
                            <a:schemeClr val="dk1"/>
                          </a:solidFill>
                        </a:rPr>
                        <a:t>Slipping</a:t>
                      </a:r>
                      <a:r>
                        <a:rPr lang="en-GB" sz="2000" baseline="0" dirty="0">
                          <a:solidFill>
                            <a:schemeClr val="dk1"/>
                          </a:solidFill>
                        </a:rPr>
                        <a:t> on water</a:t>
                      </a:r>
                      <a:endParaRPr lang="en-GB" sz="2000" dirty="0">
                        <a:solidFill>
                          <a:sysClr val="windowText" lastClr="000000"/>
                        </a:solidFill>
                      </a:endParaRPr>
                    </a:p>
                  </a:txBody>
                  <a:tcPr anchor="ctr"/>
                </a:tc>
                <a:tc>
                  <a:txBody>
                    <a:bodyPr/>
                    <a:lstStyle/>
                    <a:p>
                      <a:pPr algn="ctr"/>
                      <a:r>
                        <a:rPr lang="en-GB" sz="2000" dirty="0"/>
                        <a:t>Someone could</a:t>
                      </a:r>
                      <a:r>
                        <a:rPr lang="en-GB" sz="2000" baseline="0" dirty="0"/>
                        <a:t> fall over</a:t>
                      </a:r>
                      <a:endParaRPr lang="en-GB" sz="2000" dirty="0">
                        <a:solidFill>
                          <a:sysClr val="windowText" lastClr="000000"/>
                        </a:solidFill>
                      </a:endParaRPr>
                    </a:p>
                  </a:txBody>
                  <a:tcPr anchor="ctr"/>
                </a:tc>
                <a:tc>
                  <a:txBody>
                    <a:bodyPr/>
                    <a:lstStyle/>
                    <a:p>
                      <a:pPr marL="457200" indent="-457200" algn="l">
                        <a:buFont typeface="+mj-lt"/>
                        <a:buAutoNum type="arabicPeriod"/>
                      </a:pPr>
                      <a:r>
                        <a:rPr lang="en-GB" sz="2000" dirty="0"/>
                        <a:t>Keep</a:t>
                      </a:r>
                      <a:r>
                        <a:rPr lang="en-GB" sz="2000" baseline="0" dirty="0"/>
                        <a:t> beaker away from the edge of table and other equipment (e.g. book)</a:t>
                      </a:r>
                    </a:p>
                    <a:p>
                      <a:pPr marL="457200" indent="-457200" algn="l">
                        <a:buFont typeface="+mj-lt"/>
                        <a:buAutoNum type="arabicPeriod"/>
                      </a:pPr>
                      <a:r>
                        <a:rPr lang="en-GB" sz="2000" baseline="0" dirty="0"/>
                        <a:t>Ensure spills are mopped up quickly until nearly dry.</a:t>
                      </a:r>
                    </a:p>
                    <a:p>
                      <a:pPr marL="457200" indent="-457200" algn="l">
                        <a:buFont typeface="+mj-lt"/>
                        <a:buAutoNum type="arabicPeriod"/>
                      </a:pPr>
                      <a:r>
                        <a:rPr lang="en-GB" sz="2000" baseline="0" dirty="0"/>
                        <a:t>Handle beakers carefully when walking across the classroom</a:t>
                      </a:r>
                    </a:p>
                  </a:txBody>
                  <a:tcPr anchor="ctr"/>
                </a:tc>
                <a:extLst>
                  <a:ext uri="{0D108BD9-81ED-4DB2-BD59-A6C34878D82A}">
                    <a16:rowId xmlns:a16="http://schemas.microsoft.com/office/drawing/2014/main" val="10001"/>
                  </a:ext>
                </a:extLst>
              </a:tr>
              <a:tr h="923467">
                <a:tc>
                  <a:txBody>
                    <a:bodyPr/>
                    <a:lstStyle/>
                    <a:p>
                      <a:pPr algn="ctr"/>
                      <a:r>
                        <a:rPr lang="en-GB" sz="2000" dirty="0">
                          <a:solidFill>
                            <a:schemeClr val="dk1"/>
                          </a:solidFill>
                        </a:rPr>
                        <a:t>Slipping</a:t>
                      </a:r>
                      <a:r>
                        <a:rPr lang="en-GB" sz="2000" baseline="0" dirty="0">
                          <a:solidFill>
                            <a:schemeClr val="dk1"/>
                          </a:solidFill>
                        </a:rPr>
                        <a:t> on food colouring</a:t>
                      </a:r>
                      <a:endParaRPr lang="en-GB" sz="2000" dirty="0">
                        <a:solidFill>
                          <a:sysClr val="windowText" lastClr="000000"/>
                        </a:solidFill>
                      </a:endParaRPr>
                    </a:p>
                  </a:txBody>
                  <a:tcPr anchor="ctr"/>
                </a:tc>
                <a:tc>
                  <a:txBody>
                    <a:bodyPr/>
                    <a:lstStyle/>
                    <a:p>
                      <a:pPr algn="ctr"/>
                      <a:r>
                        <a:rPr lang="en-GB" sz="2000" dirty="0"/>
                        <a:t>Someone could</a:t>
                      </a:r>
                      <a:r>
                        <a:rPr lang="en-GB" sz="2000" baseline="0" dirty="0"/>
                        <a:t> fall over</a:t>
                      </a:r>
                      <a:endParaRPr lang="en-GB" sz="2000" dirty="0">
                        <a:solidFill>
                          <a:sysClr val="windowText" lastClr="000000"/>
                        </a:solidFill>
                      </a:endParaRPr>
                    </a:p>
                  </a:txBody>
                  <a:tcPr anchor="ctr"/>
                </a:tc>
                <a:tc>
                  <a:txBody>
                    <a:bodyPr/>
                    <a:lstStyle/>
                    <a:p>
                      <a:pPr marL="457200" indent="-457200" algn="l">
                        <a:buFont typeface="+mj-lt"/>
                        <a:buAutoNum type="arabicPeriod"/>
                      </a:pPr>
                      <a:r>
                        <a:rPr lang="en-GB" sz="2000" dirty="0"/>
                        <a:t>Keep</a:t>
                      </a:r>
                      <a:r>
                        <a:rPr lang="en-GB" sz="2000" baseline="0" dirty="0"/>
                        <a:t> food colouring away from the edge of table and other equipment (e.g. book)</a:t>
                      </a:r>
                    </a:p>
                    <a:p>
                      <a:pPr marL="457200" indent="-457200" algn="l">
                        <a:buFont typeface="+mj-lt"/>
                        <a:buAutoNum type="arabicPeriod"/>
                      </a:pPr>
                      <a:r>
                        <a:rPr lang="en-GB" sz="2000" baseline="0" dirty="0"/>
                        <a:t>Ensure spills are mopped up quickly until nearly dry.</a:t>
                      </a:r>
                    </a:p>
                    <a:p>
                      <a:pPr marL="457200" indent="-457200" algn="l">
                        <a:buFont typeface="+mj-lt"/>
                        <a:buAutoNum type="arabicPeriod"/>
                      </a:pPr>
                      <a:r>
                        <a:rPr lang="en-GB" sz="2000" baseline="0" dirty="0"/>
                        <a:t>Handle food colouring carefully when walking across the classroom</a:t>
                      </a:r>
                    </a:p>
                  </a:txBody>
                  <a:tcPr anchor="ctr"/>
                </a:tc>
                <a:extLst>
                  <a:ext uri="{0D108BD9-81ED-4DB2-BD59-A6C34878D82A}">
                    <a16:rowId xmlns:a16="http://schemas.microsoft.com/office/drawing/2014/main" val="10002"/>
                  </a:ext>
                </a:extLst>
              </a:tr>
              <a:tr h="843825">
                <a:tc>
                  <a:txBody>
                    <a:bodyPr/>
                    <a:lstStyle/>
                    <a:p>
                      <a:pPr algn="ctr"/>
                      <a:r>
                        <a:rPr lang="en-GB" sz="2000" dirty="0">
                          <a:solidFill>
                            <a:sysClr val="windowText" lastClr="000000"/>
                          </a:solidFill>
                        </a:rPr>
                        <a:t>Glass</a:t>
                      </a:r>
                      <a:r>
                        <a:rPr lang="en-GB" sz="2000" baseline="0" dirty="0">
                          <a:solidFill>
                            <a:sysClr val="windowText" lastClr="000000"/>
                          </a:solidFill>
                        </a:rPr>
                        <a:t> breaking</a:t>
                      </a:r>
                      <a:endParaRPr lang="en-GB" sz="2000" dirty="0">
                        <a:solidFill>
                          <a:sysClr val="windowText" lastClr="000000"/>
                        </a:solidFill>
                      </a:endParaRPr>
                    </a:p>
                  </a:txBody>
                  <a:tcPr anchor="ctr"/>
                </a:tc>
                <a:tc>
                  <a:txBody>
                    <a:bodyPr/>
                    <a:lstStyle/>
                    <a:p>
                      <a:pPr algn="ctr"/>
                      <a:r>
                        <a:rPr lang="en-GB" sz="2000" dirty="0">
                          <a:solidFill>
                            <a:sysClr val="windowText" lastClr="000000"/>
                          </a:solidFill>
                        </a:rPr>
                        <a:t>Someone could incur a cut in their skin</a:t>
                      </a:r>
                      <a:r>
                        <a:rPr lang="en-GB" sz="2000" baseline="0" dirty="0">
                          <a:solidFill>
                            <a:sysClr val="windowText" lastClr="000000"/>
                          </a:solidFill>
                        </a:rPr>
                        <a:t> or injure their eyes</a:t>
                      </a:r>
                      <a:endParaRPr lang="en-GB" sz="2000" dirty="0">
                        <a:solidFill>
                          <a:sysClr val="windowText" lastClr="000000"/>
                        </a:solidFill>
                      </a:endParaRPr>
                    </a:p>
                  </a:txBody>
                  <a:tcPr anchor="ctr"/>
                </a:tc>
                <a:tc>
                  <a:txBody>
                    <a:bodyPr/>
                    <a:lstStyle/>
                    <a:p>
                      <a:pPr marL="457200" indent="-457200" algn="l">
                        <a:buFont typeface="+mj-lt"/>
                        <a:buAutoNum type="arabicPeriod"/>
                      </a:pPr>
                      <a:r>
                        <a:rPr lang="en-GB" sz="2000" dirty="0">
                          <a:solidFill>
                            <a:sysClr val="windowText" lastClr="000000"/>
                          </a:solidFill>
                        </a:rPr>
                        <a:t>Wear eye protection</a:t>
                      </a:r>
                    </a:p>
                    <a:p>
                      <a:pPr marL="457200" indent="-457200" algn="l">
                        <a:buFont typeface="+mj-lt"/>
                        <a:buAutoNum type="arabicPeriod"/>
                      </a:pPr>
                      <a:r>
                        <a:rPr lang="en-GB" sz="2000" dirty="0"/>
                        <a:t>Keep</a:t>
                      </a:r>
                      <a:r>
                        <a:rPr lang="en-GB" sz="2000" baseline="0" dirty="0"/>
                        <a:t> glassware away from the edge of table </a:t>
                      </a:r>
                      <a:endParaRPr lang="en-GB" sz="2000" dirty="0">
                        <a:solidFill>
                          <a:sysClr val="windowText" lastClr="000000"/>
                        </a:solidFill>
                      </a:endParaRPr>
                    </a:p>
                    <a:p>
                      <a:pPr marL="457200" marR="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000" baseline="0" dirty="0"/>
                        <a:t>Ensure breakages are brushed up quickly</a:t>
                      </a:r>
                    </a:p>
                    <a:p>
                      <a:pPr marL="457200" marR="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GB" sz="2000" dirty="0">
                          <a:solidFill>
                            <a:sysClr val="windowText" lastClr="000000"/>
                          </a:solidFill>
                        </a:rPr>
                        <a:t>Handle </a:t>
                      </a:r>
                      <a:r>
                        <a:rPr lang="en-GB" sz="2000" baseline="0" dirty="0"/>
                        <a:t>glassware carefully when walking across the classroom</a:t>
                      </a:r>
                    </a:p>
                  </a:txBody>
                  <a:tcPr anchor="ctr"/>
                </a:tc>
                <a:extLst>
                  <a:ext uri="{0D108BD9-81ED-4DB2-BD59-A6C34878D82A}">
                    <a16:rowId xmlns:a16="http://schemas.microsoft.com/office/drawing/2014/main" val="10003"/>
                  </a:ext>
                </a:extLst>
              </a:tr>
              <a:tr h="707923">
                <a:tc>
                  <a:txBody>
                    <a:bodyPr/>
                    <a:lstStyle/>
                    <a:p>
                      <a:pPr algn="ctr"/>
                      <a:r>
                        <a:rPr lang="en-GB" sz="2000" dirty="0">
                          <a:solidFill>
                            <a:sysClr val="windowText" lastClr="000000"/>
                          </a:solidFill>
                        </a:rPr>
                        <a:t>Chemicals in food colouring</a:t>
                      </a:r>
                    </a:p>
                  </a:txBody>
                  <a:tcPr anchor="ctr"/>
                </a:tc>
                <a:tc>
                  <a:txBody>
                    <a:bodyPr/>
                    <a:lstStyle/>
                    <a:p>
                      <a:pPr algn="ctr"/>
                      <a:r>
                        <a:rPr lang="en-GB" sz="2000" dirty="0">
                          <a:solidFill>
                            <a:sysClr val="windowText" lastClr="000000"/>
                          </a:solidFill>
                        </a:rPr>
                        <a:t>May irritate skin or eyes</a:t>
                      </a:r>
                    </a:p>
                  </a:txBody>
                  <a:tcPr anchor="ctr"/>
                </a:tc>
                <a:tc>
                  <a:txBody>
                    <a:bodyPr/>
                    <a:lstStyle/>
                    <a:p>
                      <a:pPr marL="457200" indent="-457200" algn="l">
                        <a:buFont typeface="+mj-lt"/>
                        <a:buAutoNum type="arabicPeriod"/>
                      </a:pPr>
                      <a:r>
                        <a:rPr lang="en-GB" sz="2000" dirty="0">
                          <a:solidFill>
                            <a:sysClr val="windowText" lastClr="000000"/>
                          </a:solidFill>
                        </a:rPr>
                        <a:t>Use glass capillary tubes when</a:t>
                      </a:r>
                      <a:r>
                        <a:rPr lang="en-GB" sz="2000" baseline="0" dirty="0">
                          <a:solidFill>
                            <a:sysClr val="windowText" lastClr="000000"/>
                          </a:solidFill>
                        </a:rPr>
                        <a:t> </a:t>
                      </a:r>
                      <a:r>
                        <a:rPr lang="en-GB" sz="2000" dirty="0">
                          <a:solidFill>
                            <a:sysClr val="windowText" lastClr="000000"/>
                          </a:solidFill>
                        </a:rPr>
                        <a:t>applying to paper</a:t>
                      </a:r>
                    </a:p>
                    <a:p>
                      <a:pPr marL="457200" indent="-457200" algn="l">
                        <a:buFont typeface="+mj-lt"/>
                        <a:buAutoNum type="arabicPeriod"/>
                      </a:pPr>
                      <a:r>
                        <a:rPr lang="en-GB" sz="2000" dirty="0">
                          <a:solidFill>
                            <a:sysClr val="windowText" lastClr="000000"/>
                          </a:solidFill>
                        </a:rPr>
                        <a:t>Use disposable gloves</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7875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884420"/>
          </a:xfrm>
        </p:spPr>
        <p:txBody>
          <a:bodyPr>
            <a:normAutofit/>
          </a:bodyPr>
          <a:lstStyle/>
          <a:p>
            <a:r>
              <a:rPr lang="en-GB" b="1" dirty="0"/>
              <a:t>Put</a:t>
            </a:r>
            <a:r>
              <a:rPr lang="en-GB" b="1" dirty="0">
                <a:solidFill>
                  <a:srgbClr val="FFFF00"/>
                </a:solidFill>
              </a:rPr>
              <a:t> </a:t>
            </a:r>
            <a:r>
              <a:rPr lang="en-GB" b="1" dirty="0"/>
              <a:t>the letters of the method in order</a:t>
            </a:r>
          </a:p>
        </p:txBody>
      </p:sp>
      <p:sp>
        <p:nvSpPr>
          <p:cNvPr id="3" name="Content Placeholder 2"/>
          <p:cNvSpPr>
            <a:spLocks noGrp="1"/>
          </p:cNvSpPr>
          <p:nvPr>
            <p:ph idx="1"/>
          </p:nvPr>
        </p:nvSpPr>
        <p:spPr>
          <a:xfrm>
            <a:off x="251086" y="5747968"/>
            <a:ext cx="11737298" cy="674556"/>
          </a:xfrm>
          <a:solidFill>
            <a:srgbClr val="FFFF00"/>
          </a:solidFill>
        </p:spPr>
        <p:txBody>
          <a:bodyPr>
            <a:normAutofit fontScale="92500" lnSpcReduction="10000"/>
          </a:bodyPr>
          <a:lstStyle/>
          <a:p>
            <a:pPr marL="0" indent="0" algn="ctr">
              <a:buNone/>
            </a:pPr>
            <a:r>
              <a:rPr lang="en-GB" sz="2400" b="1" dirty="0">
                <a:solidFill>
                  <a:srgbClr val="0070C0"/>
                </a:solidFill>
              </a:rPr>
              <a:t>F</a:t>
            </a:r>
            <a:r>
              <a:rPr lang="en-GB" sz="2400" dirty="0">
                <a:solidFill>
                  <a:srgbClr val="0070C0"/>
                </a:solidFill>
              </a:rPr>
              <a:t>) Use a ruler to draw a horizontal pencil line 2 cm from a short edge of the chromatography paper.  Mark five pencil spots at equal intervals across the line. Keep at least 1 cm away from each end.</a:t>
            </a:r>
          </a:p>
          <a:p>
            <a:pPr marL="0" indent="0">
              <a:buNone/>
            </a:pPr>
            <a:endParaRPr lang="en-GB" dirty="0"/>
          </a:p>
        </p:txBody>
      </p:sp>
      <p:sp>
        <p:nvSpPr>
          <p:cNvPr id="4" name="Content Placeholder 2"/>
          <p:cNvSpPr txBox="1">
            <a:spLocks/>
          </p:cNvSpPr>
          <p:nvPr/>
        </p:nvSpPr>
        <p:spPr>
          <a:xfrm>
            <a:off x="228600" y="2077927"/>
            <a:ext cx="11737298" cy="1008962"/>
          </a:xfrm>
          <a:prstGeom prst="rect">
            <a:avLst/>
          </a:prstGeom>
          <a:solidFill>
            <a:srgbClr val="FFFF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200" b="1" dirty="0">
                <a:solidFill>
                  <a:srgbClr val="0070C0"/>
                </a:solidFill>
              </a:rPr>
              <a:t>B) </a:t>
            </a:r>
            <a:r>
              <a:rPr lang="en-GB" sz="2200" dirty="0">
                <a:solidFill>
                  <a:srgbClr val="0070C0"/>
                </a:solidFill>
              </a:rPr>
              <a:t>Use a glass capillary tube to put a small spot of each of the known colourings on four of the pencil spots.  Then use the glass capillary tube to put a small spot of the unknown mixture on the 5th pencil spot.  Try to make sure each spot is no more than 5 mm in diameter.  Label each spot in pencil.</a:t>
            </a:r>
          </a:p>
        </p:txBody>
      </p:sp>
      <p:sp>
        <p:nvSpPr>
          <p:cNvPr id="5" name="Content Placeholder 2"/>
          <p:cNvSpPr txBox="1">
            <a:spLocks/>
          </p:cNvSpPr>
          <p:nvPr/>
        </p:nvSpPr>
        <p:spPr>
          <a:xfrm>
            <a:off x="273572" y="5080415"/>
            <a:ext cx="11714812" cy="44387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200" b="1" dirty="0">
                <a:solidFill>
                  <a:srgbClr val="0070C0"/>
                </a:solidFill>
              </a:rPr>
              <a:t>E) </a:t>
            </a:r>
            <a:r>
              <a:rPr lang="en-GB" sz="2200" dirty="0">
                <a:solidFill>
                  <a:srgbClr val="0070C0"/>
                </a:solidFill>
              </a:rPr>
              <a:t>Pour water into the beaker to a depth of no more than 1 cm.</a:t>
            </a:r>
            <a:endParaRPr lang="en-GB" sz="2200" dirty="0"/>
          </a:p>
        </p:txBody>
      </p:sp>
      <p:sp>
        <p:nvSpPr>
          <p:cNvPr id="6" name="Content Placeholder 2"/>
          <p:cNvSpPr txBox="1">
            <a:spLocks/>
          </p:cNvSpPr>
          <p:nvPr/>
        </p:nvSpPr>
        <p:spPr>
          <a:xfrm>
            <a:off x="239843" y="3905866"/>
            <a:ext cx="11714812" cy="950866"/>
          </a:xfrm>
          <a:prstGeom prst="rect">
            <a:avLst/>
          </a:prstGeom>
          <a:solidFill>
            <a:srgbClr val="FFFF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200" b="1" dirty="0">
                <a:solidFill>
                  <a:srgbClr val="0070C0"/>
                </a:solidFill>
              </a:rPr>
              <a:t>D</a:t>
            </a:r>
            <a:r>
              <a:rPr lang="en-GB" sz="2200" dirty="0">
                <a:solidFill>
                  <a:srgbClr val="0070C0"/>
                </a:solidFill>
              </a:rPr>
              <a:t>) Tape the edge of the chromatography paper to the glass rod.  The paper needs to be taped at the end furthest from the spots.  Rest the rod on the top edge of the beaker.  The bottom edge of the paper should dip into the water.</a:t>
            </a:r>
          </a:p>
        </p:txBody>
      </p:sp>
      <p:sp>
        <p:nvSpPr>
          <p:cNvPr id="7" name="Content Placeholder 2"/>
          <p:cNvSpPr txBox="1">
            <a:spLocks/>
          </p:cNvSpPr>
          <p:nvPr/>
        </p:nvSpPr>
        <p:spPr>
          <a:xfrm>
            <a:off x="251086" y="884421"/>
            <a:ext cx="11714812" cy="970616"/>
          </a:xfrm>
          <a:prstGeom prst="rect">
            <a:avLst/>
          </a:prstGeom>
          <a:solidFill>
            <a:srgbClr val="FFFF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200" b="1" dirty="0">
                <a:solidFill>
                  <a:srgbClr val="0070C0"/>
                </a:solidFill>
              </a:rPr>
              <a:t>A) </a:t>
            </a:r>
            <a:r>
              <a:rPr lang="en-GB" sz="2200" dirty="0">
                <a:solidFill>
                  <a:srgbClr val="0070C0"/>
                </a:solidFill>
              </a:rPr>
              <a:t>Wait for the water solvent to travel at least three quarters of the way up the paper.  Do not disturb the beaker during this time. Carefully remove the paper.  Draw another pencil line on the dry part of the paper as close to the wet edge as possible.</a:t>
            </a:r>
          </a:p>
        </p:txBody>
      </p:sp>
      <p:sp>
        <p:nvSpPr>
          <p:cNvPr id="8" name="Content Placeholder 2"/>
          <p:cNvSpPr txBox="1">
            <a:spLocks/>
          </p:cNvSpPr>
          <p:nvPr/>
        </p:nvSpPr>
        <p:spPr>
          <a:xfrm>
            <a:off x="228600" y="3270940"/>
            <a:ext cx="11737298" cy="450875"/>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200" b="1" dirty="0">
                <a:solidFill>
                  <a:srgbClr val="0070C0"/>
                </a:solidFill>
              </a:rPr>
              <a:t>C) </a:t>
            </a:r>
            <a:r>
              <a:rPr lang="en-GB" sz="2200" dirty="0">
                <a:solidFill>
                  <a:srgbClr val="0070C0"/>
                </a:solidFill>
              </a:rPr>
              <a:t>Hang the paper up to dry thoroughly.</a:t>
            </a:r>
            <a:endParaRPr lang="en-GB" sz="2200" dirty="0"/>
          </a:p>
        </p:txBody>
      </p:sp>
    </p:spTree>
    <p:extLst>
      <p:ext uri="{BB962C8B-B14F-4D97-AF65-F5344CB8AC3E}">
        <p14:creationId xmlns:p14="http://schemas.microsoft.com/office/powerpoint/2010/main" val="983224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884420"/>
          </a:xfrm>
        </p:spPr>
        <p:txBody>
          <a:bodyPr/>
          <a:lstStyle/>
          <a:p>
            <a:r>
              <a:rPr lang="en-GB" b="1" dirty="0"/>
              <a:t>Method in correct order		F-B-E-D-A-C</a:t>
            </a:r>
          </a:p>
        </p:txBody>
      </p:sp>
      <p:sp>
        <p:nvSpPr>
          <p:cNvPr id="3" name="Content Placeholder 2"/>
          <p:cNvSpPr>
            <a:spLocks noGrp="1"/>
          </p:cNvSpPr>
          <p:nvPr>
            <p:ph idx="1"/>
          </p:nvPr>
        </p:nvSpPr>
        <p:spPr>
          <a:xfrm>
            <a:off x="206114" y="918063"/>
            <a:ext cx="11737298" cy="674556"/>
          </a:xfrm>
          <a:solidFill>
            <a:srgbClr val="FFFF00"/>
          </a:solidFill>
        </p:spPr>
        <p:txBody>
          <a:bodyPr>
            <a:normAutofit fontScale="92500" lnSpcReduction="10000"/>
          </a:bodyPr>
          <a:lstStyle/>
          <a:p>
            <a:pPr marL="0" indent="0" algn="ctr">
              <a:buNone/>
            </a:pPr>
            <a:r>
              <a:rPr lang="en-GB" sz="2400" dirty="0">
                <a:solidFill>
                  <a:srgbClr val="0070C0"/>
                </a:solidFill>
              </a:rPr>
              <a:t>F) Use a ruler to draw a horizontal pencil line 2 cm from a short edge of the chromatography paper.  Mark five pencil spots at equal intervals across the line. Keep at least 1 cm away from each end.</a:t>
            </a:r>
          </a:p>
          <a:p>
            <a:pPr marL="0" indent="0">
              <a:buNone/>
            </a:pPr>
            <a:endParaRPr lang="en-GB" dirty="0"/>
          </a:p>
        </p:txBody>
      </p:sp>
      <p:sp>
        <p:nvSpPr>
          <p:cNvPr id="4" name="Content Placeholder 2"/>
          <p:cNvSpPr txBox="1">
            <a:spLocks/>
          </p:cNvSpPr>
          <p:nvPr/>
        </p:nvSpPr>
        <p:spPr>
          <a:xfrm>
            <a:off x="206114" y="1740280"/>
            <a:ext cx="11737298" cy="1008962"/>
          </a:xfrm>
          <a:prstGeom prst="rect">
            <a:avLst/>
          </a:prstGeom>
          <a:solidFill>
            <a:srgbClr val="FFFF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200" dirty="0">
                <a:solidFill>
                  <a:srgbClr val="0070C0"/>
                </a:solidFill>
              </a:rPr>
              <a:t>B) Use a glass capillary tube to put a small spot of each of the known colourings on four of the pencil spots.  Then use the glass capillary tube to put a small spot of the unknown mixture on the 5th pencil spot.  Try to make sure each spot is no more than 5 mm in diameter.  Label each spot in pencil.</a:t>
            </a:r>
          </a:p>
        </p:txBody>
      </p:sp>
      <p:sp>
        <p:nvSpPr>
          <p:cNvPr id="5" name="Content Placeholder 2"/>
          <p:cNvSpPr txBox="1">
            <a:spLocks/>
          </p:cNvSpPr>
          <p:nvPr/>
        </p:nvSpPr>
        <p:spPr>
          <a:xfrm>
            <a:off x="206114" y="2896903"/>
            <a:ext cx="11714812" cy="443870"/>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200" dirty="0">
                <a:solidFill>
                  <a:srgbClr val="0070C0"/>
                </a:solidFill>
              </a:rPr>
              <a:t>E) Pour water into the beaker to a depth of no more than 1 cm.</a:t>
            </a:r>
            <a:endParaRPr lang="en-GB" sz="2200" dirty="0"/>
          </a:p>
        </p:txBody>
      </p:sp>
      <p:sp>
        <p:nvSpPr>
          <p:cNvPr id="6" name="Content Placeholder 2"/>
          <p:cNvSpPr txBox="1">
            <a:spLocks/>
          </p:cNvSpPr>
          <p:nvPr/>
        </p:nvSpPr>
        <p:spPr>
          <a:xfrm>
            <a:off x="206114" y="3491982"/>
            <a:ext cx="11714812" cy="950866"/>
          </a:xfrm>
          <a:prstGeom prst="rect">
            <a:avLst/>
          </a:prstGeom>
          <a:solidFill>
            <a:srgbClr val="FFFF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200" dirty="0">
                <a:solidFill>
                  <a:srgbClr val="0070C0"/>
                </a:solidFill>
              </a:rPr>
              <a:t>D) Tape the edge of the chromatography paper to the glass rod.  The paper needs to be taped at the end furthest from the spots.  Rest the rod on the top edge of the beaker.  The bottom edge of the paper should dip into the water.</a:t>
            </a:r>
          </a:p>
        </p:txBody>
      </p:sp>
      <p:sp>
        <p:nvSpPr>
          <p:cNvPr id="7" name="Content Placeholder 2"/>
          <p:cNvSpPr txBox="1">
            <a:spLocks/>
          </p:cNvSpPr>
          <p:nvPr/>
        </p:nvSpPr>
        <p:spPr>
          <a:xfrm>
            <a:off x="217357" y="4614801"/>
            <a:ext cx="11714812" cy="970616"/>
          </a:xfrm>
          <a:prstGeom prst="rect">
            <a:avLst/>
          </a:prstGeom>
          <a:solidFill>
            <a:srgbClr val="FFFF00"/>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200" dirty="0">
                <a:solidFill>
                  <a:srgbClr val="0070C0"/>
                </a:solidFill>
              </a:rPr>
              <a:t>A) Wait for the water solvent to travel at least three quarters of the way up the paper.  Do not disturb the beaker during this time. Carefully remove the paper.  Draw another pencil line on the dry part of the paper as close to the wet edge as possible.</a:t>
            </a:r>
          </a:p>
        </p:txBody>
      </p:sp>
      <p:sp>
        <p:nvSpPr>
          <p:cNvPr id="8" name="Content Placeholder 2"/>
          <p:cNvSpPr txBox="1">
            <a:spLocks/>
          </p:cNvSpPr>
          <p:nvPr/>
        </p:nvSpPr>
        <p:spPr>
          <a:xfrm>
            <a:off x="217357" y="5757370"/>
            <a:ext cx="11737298" cy="450875"/>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200" dirty="0">
                <a:solidFill>
                  <a:srgbClr val="0070C0"/>
                </a:solidFill>
              </a:rPr>
              <a:t>C) Hang the paper up to dry thoroughly.</a:t>
            </a:r>
            <a:endParaRPr lang="en-GB" sz="2200" dirty="0"/>
          </a:p>
        </p:txBody>
      </p:sp>
    </p:spTree>
    <p:extLst>
      <p:ext uri="{BB962C8B-B14F-4D97-AF65-F5344CB8AC3E}">
        <p14:creationId xmlns:p14="http://schemas.microsoft.com/office/powerpoint/2010/main" val="3447528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9849" y="48960"/>
            <a:ext cx="8445078" cy="5387378"/>
          </a:xfrm>
          <a:prstGeom prst="rect">
            <a:avLst/>
          </a:prstGeom>
        </p:spPr>
      </p:pic>
      <p:sp>
        <p:nvSpPr>
          <p:cNvPr id="2" name="Title 1"/>
          <p:cNvSpPr>
            <a:spLocks noGrp="1"/>
          </p:cNvSpPr>
          <p:nvPr>
            <p:ph type="title"/>
          </p:nvPr>
        </p:nvSpPr>
        <p:spPr>
          <a:xfrm>
            <a:off x="6015790" y="479174"/>
            <a:ext cx="2502569" cy="1325563"/>
          </a:xfrm>
        </p:spPr>
        <p:txBody>
          <a:bodyPr/>
          <a:lstStyle/>
          <a:p>
            <a:pPr algn="ctr"/>
            <a:r>
              <a:rPr lang="en-GB" b="1" dirty="0">
                <a:solidFill>
                  <a:srgbClr val="0070C0"/>
                </a:solidFill>
              </a:rPr>
              <a:t>Recording results</a:t>
            </a:r>
          </a:p>
        </p:txBody>
      </p:sp>
      <p:pic>
        <p:nvPicPr>
          <p:cNvPr id="6" name="Picture 5"/>
          <p:cNvPicPr>
            <a:picLocks noChangeAspect="1"/>
          </p:cNvPicPr>
          <p:nvPr/>
        </p:nvPicPr>
        <p:blipFill rotWithShape="1">
          <a:blip r:embed="rId3"/>
          <a:srcRect l="19573" t="33059" r="21217" b="30427"/>
          <a:stretch/>
        </p:blipFill>
        <p:spPr>
          <a:xfrm>
            <a:off x="289849" y="73023"/>
            <a:ext cx="11600537" cy="5365251"/>
          </a:xfrm>
          <a:prstGeom prst="rect">
            <a:avLst/>
          </a:prstGeom>
        </p:spPr>
      </p:pic>
      <p:pic>
        <p:nvPicPr>
          <p:cNvPr id="7" name="Picture 6"/>
          <p:cNvPicPr>
            <a:picLocks noChangeAspect="1"/>
          </p:cNvPicPr>
          <p:nvPr/>
        </p:nvPicPr>
        <p:blipFill>
          <a:blip r:embed="rId4"/>
          <a:stretch>
            <a:fillRect/>
          </a:stretch>
        </p:blipFill>
        <p:spPr>
          <a:xfrm>
            <a:off x="3449053" y="5577566"/>
            <a:ext cx="8441333" cy="1171026"/>
          </a:xfrm>
          <a:prstGeom prst="rect">
            <a:avLst/>
          </a:prstGeom>
        </p:spPr>
      </p:pic>
      <p:sp>
        <p:nvSpPr>
          <p:cNvPr id="3" name="Rectangle 2"/>
          <p:cNvSpPr/>
          <p:nvPr/>
        </p:nvSpPr>
        <p:spPr>
          <a:xfrm>
            <a:off x="80209" y="5609550"/>
            <a:ext cx="3252803" cy="1107996"/>
          </a:xfrm>
          <a:prstGeom prst="rect">
            <a:avLst/>
          </a:prstGeom>
          <a:ln w="38100">
            <a:solidFill>
              <a:srgbClr val="FFFF00"/>
            </a:solidFill>
          </a:ln>
        </p:spPr>
        <p:txBody>
          <a:bodyPr wrap="square">
            <a:spAutoFit/>
          </a:bodyPr>
          <a:lstStyle/>
          <a:p>
            <a:pPr algn="ctr"/>
            <a:r>
              <a:rPr lang="en-GB" sz="2200" dirty="0"/>
              <a:t>Activity 2 - Read measurements off a scale and record appropriately. </a:t>
            </a:r>
          </a:p>
        </p:txBody>
      </p:sp>
    </p:spTree>
    <p:extLst>
      <p:ext uri="{BB962C8B-B14F-4D97-AF65-F5344CB8AC3E}">
        <p14:creationId xmlns:p14="http://schemas.microsoft.com/office/powerpoint/2010/main" val="153790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632"/>
            <a:ext cx="11357812" cy="922762"/>
          </a:xfrm>
        </p:spPr>
        <p:txBody>
          <a:bodyPr>
            <a:normAutofit/>
          </a:bodyPr>
          <a:lstStyle/>
          <a:p>
            <a:r>
              <a:rPr lang="en-GB" b="1" dirty="0"/>
              <a:t>Conclusion</a:t>
            </a:r>
          </a:p>
        </p:txBody>
      </p:sp>
      <p:sp>
        <p:nvSpPr>
          <p:cNvPr id="3" name="Content Placeholder 2"/>
          <p:cNvSpPr>
            <a:spLocks noGrp="1"/>
          </p:cNvSpPr>
          <p:nvPr>
            <p:ph idx="1"/>
          </p:nvPr>
        </p:nvSpPr>
        <p:spPr>
          <a:xfrm>
            <a:off x="457200" y="1686410"/>
            <a:ext cx="11357812" cy="3832073"/>
          </a:xfrm>
        </p:spPr>
        <p:txBody>
          <a:bodyPr>
            <a:noAutofit/>
          </a:bodyPr>
          <a:lstStyle/>
          <a:p>
            <a:pPr marL="0" indent="0">
              <a:buNone/>
            </a:pPr>
            <a:r>
              <a:rPr lang="en-GB" sz="3200" dirty="0"/>
              <a:t>Match the spots in mixture U with those from A–D.  Use the colour and distance travelled to help you.  </a:t>
            </a:r>
          </a:p>
          <a:p>
            <a:pPr marL="0" indent="0">
              <a:buNone/>
            </a:pPr>
            <a:endParaRPr lang="en-GB" sz="3200" dirty="0"/>
          </a:p>
          <a:p>
            <a:pPr marL="0" indent="0">
              <a:buNone/>
            </a:pPr>
            <a:r>
              <a:rPr lang="en-GB" sz="3200" dirty="0"/>
              <a:t>1.   Which of colourings A–D are in mixture U?  </a:t>
            </a:r>
          </a:p>
          <a:p>
            <a:pPr marL="0" indent="0">
              <a:buNone/>
            </a:pPr>
            <a:endParaRPr lang="en-GB" sz="3200" dirty="0"/>
          </a:p>
          <a:p>
            <a:pPr marL="0" indent="0">
              <a:buNone/>
            </a:pPr>
            <a:r>
              <a:rPr lang="en-GB" sz="3200" dirty="0"/>
              <a:t>2.   Are there any other colourings in mixture U which do not match A–D?</a:t>
            </a:r>
          </a:p>
          <a:p>
            <a:pPr marL="0" indent="0">
              <a:buNone/>
            </a:pPr>
            <a:endParaRPr lang="en-GB" sz="3200" dirty="0">
              <a:solidFill>
                <a:srgbClr val="FFFF00"/>
              </a:solidFill>
            </a:endParaRPr>
          </a:p>
        </p:txBody>
      </p:sp>
    </p:spTree>
    <p:extLst>
      <p:ext uri="{BB962C8B-B14F-4D97-AF65-F5344CB8AC3E}">
        <p14:creationId xmlns:p14="http://schemas.microsoft.com/office/powerpoint/2010/main" val="115635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08" y="64169"/>
            <a:ext cx="11744459" cy="962526"/>
          </a:xfrm>
        </p:spPr>
        <p:txBody>
          <a:bodyPr/>
          <a:lstStyle/>
          <a:p>
            <a:r>
              <a:rPr lang="en-GB" b="1" dirty="0"/>
              <a:t>Progress Outcomes</a:t>
            </a:r>
          </a:p>
        </p:txBody>
      </p:sp>
      <p:sp>
        <p:nvSpPr>
          <p:cNvPr id="3" name="Content Placeholder 2"/>
          <p:cNvSpPr>
            <a:spLocks noGrp="1"/>
          </p:cNvSpPr>
          <p:nvPr>
            <p:ph idx="1"/>
          </p:nvPr>
        </p:nvSpPr>
        <p:spPr>
          <a:xfrm>
            <a:off x="130751" y="957232"/>
            <a:ext cx="11744459" cy="5441449"/>
          </a:xfrm>
        </p:spPr>
        <p:txBody>
          <a:bodyPr>
            <a:noAutofit/>
          </a:bodyPr>
          <a:lstStyle/>
          <a:p>
            <a:pPr marL="0" indent="0">
              <a:buNone/>
            </a:pPr>
            <a:r>
              <a:rPr lang="en-GB" sz="4000" b="1" u="sng" dirty="0">
                <a:ln>
                  <a:solidFill>
                    <a:sysClr val="windowText" lastClr="000000"/>
                  </a:solidFill>
                </a:ln>
                <a:solidFill>
                  <a:srgbClr val="FFFF00"/>
                </a:solidFill>
              </a:rPr>
              <a:t>Good Progress</a:t>
            </a:r>
          </a:p>
          <a:p>
            <a:r>
              <a:rPr lang="en-GB" sz="4000" b="1" dirty="0">
                <a:ln>
                  <a:solidFill>
                    <a:sysClr val="windowText" lastClr="000000"/>
                  </a:solidFill>
                </a:ln>
                <a:solidFill>
                  <a:srgbClr val="FF0000"/>
                </a:solidFill>
              </a:rPr>
              <a:t>Interpret chromatograms and determine Rf values from chromatograms </a:t>
            </a:r>
            <a:endParaRPr lang="en-GB" sz="4000" dirty="0">
              <a:solidFill>
                <a:srgbClr val="FFFF00"/>
              </a:solidFill>
            </a:endParaRPr>
          </a:p>
          <a:p>
            <a:r>
              <a:rPr lang="en-GB" sz="4000" b="1" dirty="0">
                <a:ln>
                  <a:solidFill>
                    <a:sysClr val="windowText" lastClr="000000"/>
                  </a:solidFill>
                </a:ln>
                <a:solidFill>
                  <a:srgbClr val="FFC000"/>
                </a:solidFill>
              </a:rPr>
              <a:t>Explain how paper chromatography separates mixture </a:t>
            </a:r>
          </a:p>
          <a:p>
            <a:pPr marL="0" indent="0">
              <a:buNone/>
            </a:pPr>
            <a:r>
              <a:rPr lang="en-GB" sz="4000" b="1" u="sng" dirty="0">
                <a:ln>
                  <a:solidFill>
                    <a:sysClr val="windowText" lastClr="000000"/>
                  </a:solidFill>
                </a:ln>
                <a:solidFill>
                  <a:srgbClr val="FFFF00"/>
                </a:solidFill>
              </a:rPr>
              <a:t>Outstanding Progress</a:t>
            </a:r>
          </a:p>
          <a:p>
            <a:r>
              <a:rPr lang="en-GB" sz="4000" b="1" dirty="0">
                <a:ln>
                  <a:solidFill>
                    <a:sysClr val="windowText" lastClr="000000"/>
                  </a:solidFill>
                </a:ln>
                <a:solidFill>
                  <a:srgbClr val="92D050"/>
                </a:solidFill>
              </a:rPr>
              <a:t>Suggest how chromatographic methods can be used for distinguishing pure substances from impure substances </a:t>
            </a:r>
          </a:p>
          <a:p>
            <a:pPr marL="0" indent="0">
              <a:buNone/>
            </a:pPr>
            <a:endParaRPr lang="en-GB" sz="4000" dirty="0">
              <a:solidFill>
                <a:srgbClr val="FFFF00"/>
              </a:solidFill>
            </a:endParaRPr>
          </a:p>
        </p:txBody>
      </p:sp>
    </p:spTree>
    <p:extLst>
      <p:ext uri="{BB962C8B-B14F-4D97-AF65-F5344CB8AC3E}">
        <p14:creationId xmlns:p14="http://schemas.microsoft.com/office/powerpoint/2010/main" val="1048650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Demonstrate</a:t>
            </a:r>
            <a:endParaRPr lang="en-GB" dirty="0"/>
          </a:p>
        </p:txBody>
      </p:sp>
      <p:pic>
        <p:nvPicPr>
          <p:cNvPr id="6" name="Content Placeholder 5"/>
          <p:cNvPicPr>
            <a:picLocks noGrp="1" noChangeAspect="1"/>
          </p:cNvPicPr>
          <p:nvPr>
            <p:ph idx="1"/>
          </p:nvPr>
        </p:nvPicPr>
        <p:blipFill rotWithShape="1">
          <a:blip r:embed="rId2"/>
          <a:srcRect l="8894" t="24590" r="51230" b="22352"/>
          <a:stretch/>
        </p:blipFill>
        <p:spPr>
          <a:xfrm>
            <a:off x="3058723" y="576593"/>
            <a:ext cx="8600079" cy="6433807"/>
          </a:xfrm>
          <a:prstGeom prst="rect">
            <a:avLst/>
          </a:prstGeom>
        </p:spPr>
      </p:pic>
    </p:spTree>
    <p:extLst>
      <p:ext uri="{BB962C8B-B14F-4D97-AF65-F5344CB8AC3E}">
        <p14:creationId xmlns:p14="http://schemas.microsoft.com/office/powerpoint/2010/main" val="3339698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52400" y="-23376"/>
            <a:ext cx="1551798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Q3.</a:t>
            </a:r>
            <a:endParaRPr kumimoji="0" lang="en-GB" altLang="en-US" sz="3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Chromatography can be used to separate components of a mixture.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 </a:t>
            </a:r>
            <a:r>
              <a:rPr kumimoji="0" lang="en-GB"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kumimoji="0" lang="en-GB"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 student used paper chromatography to analyse a black food colouring.</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student placed spots of known food colours, </a:t>
            </a:r>
            <a:r>
              <a:rPr kumimoji="0" lang="en-GB"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a:t>
            </a:r>
            <a:r>
              <a:rPr kumimoji="0" lang="en-GB"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a:t>
            </a:r>
            <a:r>
              <a:rPr kumimoji="0" lang="en-GB"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t>
            </a:r>
            <a:r>
              <a:rPr kumimoji="0" lang="en-GB"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GB"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t>
            </a:r>
            <a:r>
              <a:rPr kumimoji="0" lang="en-GB"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 </a:t>
            </a:r>
            <a:r>
              <a:rPr kumimoji="0" lang="en-GB"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a:t>
            </a:r>
            <a:r>
              <a:rPr kumimoji="0" lang="en-GB"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and the black food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colouring on a sheet of chromatography paper.</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student set up the apparatus as shown in </a:t>
            </a:r>
            <a:r>
              <a:rPr kumimoji="0" lang="en-GB" alt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Diagram 1</a:t>
            </a:r>
            <a:r>
              <a:rPr kumimoji="0" lang="en-GB" altLang="en-US" sz="2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n-GB"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dirty="0">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kumimoji="0" lang="en-GB" alt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Diagram 1</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512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554" y="2970897"/>
            <a:ext cx="6473257" cy="35331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6335628" y="2732742"/>
            <a:ext cx="5799222" cy="315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GB" altLang="en-US"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student made </a:t>
            </a:r>
            <a:r>
              <a:rPr kumimoji="0" lang="en-GB" alt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two</a:t>
            </a:r>
            <a:r>
              <a:rPr kumimoji="0" lang="en-GB"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errors in setting up the apparatus.</a:t>
            </a:r>
            <a:br>
              <a:rPr kumimoji="0" lang="en-GB"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br>
            <a:r>
              <a:rPr kumimoji="0" lang="en-GB"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Identify the </a:t>
            </a:r>
            <a:r>
              <a:rPr kumimoji="0" lang="en-GB" alt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two</a:t>
            </a:r>
            <a:r>
              <a:rPr kumimoji="0" lang="en-GB" altLang="en-US"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errors and describe the problem each error would cause.</a:t>
            </a:r>
            <a:endParaRPr kumimoji="0" lang="en-GB" altLang="en-US"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___________________________________________________________________</a:t>
            </a:r>
            <a:endParaRPr kumimoji="0" lang="en-GB" altLang="en-US" sz="11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___________________________________________________________________</a:t>
            </a:r>
            <a:endParaRPr kumimoji="0" lang="en-GB" altLang="en-US" sz="11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___________________________________________________________________</a:t>
            </a:r>
            <a:endParaRPr kumimoji="0" lang="en-GB" altLang="en-US" sz="11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___________________________________________________________________</a:t>
            </a:r>
            <a:endParaRPr kumimoji="0" lang="en-GB" altLang="en-US" sz="11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___________________________________________________________________</a:t>
            </a:r>
            <a:endParaRPr kumimoji="0" lang="en-GB" altLang="en-US" sz="11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___________________________________________________________________</a:t>
            </a:r>
            <a:endParaRPr kumimoji="0" lang="en-GB" altLang="en-US" sz="11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___________________________________________________________________</a:t>
            </a:r>
            <a:endParaRPr kumimoji="0" lang="en-GB" altLang="en-US" sz="11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___________________________________________________________________</a:t>
            </a:r>
            <a:endParaRPr kumimoji="0" lang="en-GB" altLang="en-US" sz="11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___________________________________________________________________</a:t>
            </a:r>
            <a:endParaRPr kumimoji="0" lang="en-GB" altLang="en-US" sz="11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(4)</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51201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220" y="543473"/>
            <a:ext cx="11373853" cy="1325563"/>
          </a:xfrm>
        </p:spPr>
        <p:txBody>
          <a:bodyPr>
            <a:normAutofit fontScale="90000"/>
          </a:bodyPr>
          <a:lstStyle/>
          <a:p>
            <a:pPr lvl="0" eaLnBrk="0" fontAlgn="base" hangingPunct="0">
              <a:lnSpc>
                <a:spcPct val="100000"/>
              </a:lnSpc>
              <a:spcAft>
                <a:spcPct val="0"/>
              </a:spcAft>
            </a:pPr>
            <a:r>
              <a:rPr lang="en-GB" altLang="en-US" sz="3100" dirty="0">
                <a:latin typeface="Arial" panose="020B0604020202020204" pitchFamily="34" charset="0"/>
                <a:ea typeface="Times New Roman" panose="02020603050405020304" pitchFamily="18" charset="0"/>
                <a:cs typeface="Arial" panose="020B0604020202020204" pitchFamily="34" charset="0"/>
              </a:rPr>
              <a:t>b) </a:t>
            </a:r>
            <a:r>
              <a:rPr lang="en-GB" altLang="en-US" sz="3100" dirty="0">
                <a:latin typeface="Calibri" panose="020F0502020204030204" pitchFamily="34" charset="0"/>
                <a:ea typeface="Times New Roman" panose="02020603050405020304" pitchFamily="18" charset="0"/>
                <a:cs typeface="Arial" panose="020B0604020202020204" pitchFamily="34" charset="0"/>
              </a:rPr>
              <a:t>    </a:t>
            </a:r>
            <a:r>
              <a:rPr lang="en-GB" altLang="en-US" sz="3100" dirty="0">
                <a:latin typeface="Arial" panose="020B0604020202020204" pitchFamily="34" charset="0"/>
                <a:ea typeface="Times New Roman" panose="02020603050405020304" pitchFamily="18" charset="0"/>
                <a:cs typeface="Arial" panose="020B0604020202020204" pitchFamily="34" charset="0"/>
              </a:rPr>
              <a:t>A different student set up the apparatus without making any  errors.</a:t>
            </a:r>
            <a:br>
              <a:rPr lang="en-GB" altLang="en-US" sz="3100" dirty="0"/>
            </a:br>
            <a:r>
              <a:rPr lang="en-GB" altLang="en-US" sz="3100" dirty="0">
                <a:latin typeface="Arial" panose="020B0604020202020204" pitchFamily="34" charset="0"/>
                <a:ea typeface="Times New Roman" panose="02020603050405020304" pitchFamily="18" charset="0"/>
                <a:cs typeface="Arial" panose="020B0604020202020204" pitchFamily="34" charset="0"/>
              </a:rPr>
              <a:t>The chromatogram in </a:t>
            </a:r>
            <a:r>
              <a:rPr lang="en-GB" altLang="en-US" sz="3100" b="1" dirty="0">
                <a:latin typeface="Arial" panose="020B0604020202020204" pitchFamily="34" charset="0"/>
                <a:ea typeface="Times New Roman" panose="02020603050405020304" pitchFamily="18" charset="0"/>
                <a:cs typeface="Arial" panose="020B0604020202020204" pitchFamily="34" charset="0"/>
              </a:rPr>
              <a:t>Diagram 2</a:t>
            </a:r>
            <a:r>
              <a:rPr lang="en-GB" altLang="en-US" sz="3100" dirty="0">
                <a:latin typeface="Arial" panose="020B0604020202020204" pitchFamily="34" charset="0"/>
                <a:ea typeface="Times New Roman" panose="02020603050405020304" pitchFamily="18" charset="0"/>
                <a:cs typeface="Arial" panose="020B0604020202020204" pitchFamily="34" charset="0"/>
              </a:rPr>
              <a:t> shows the student</a:t>
            </a:r>
            <a:r>
              <a:rPr lang="en-GB" altLang="en-US" sz="3100" dirty="0">
                <a:latin typeface="Calibri" panose="020F0502020204030204" pitchFamily="34" charset="0"/>
                <a:ea typeface="Times New Roman" panose="02020603050405020304" pitchFamily="18" charset="0"/>
                <a:cs typeface="Arial" panose="020B0604020202020204" pitchFamily="34" charset="0"/>
              </a:rPr>
              <a:t>’</a:t>
            </a:r>
            <a:r>
              <a:rPr lang="en-GB" altLang="en-US" sz="3100" dirty="0">
                <a:latin typeface="Arial" panose="020B0604020202020204" pitchFamily="34" charset="0"/>
                <a:ea typeface="Times New Roman" panose="02020603050405020304" pitchFamily="18" charset="0"/>
                <a:cs typeface="Arial" panose="020B0604020202020204" pitchFamily="34" charset="0"/>
              </a:rPr>
              <a:t>s results.</a:t>
            </a:r>
            <a:br>
              <a:rPr lang="en-GB" altLang="en-US" sz="3100" dirty="0"/>
            </a:br>
            <a:r>
              <a:rPr lang="en-GB" altLang="en-US" sz="3100" dirty="0">
                <a:latin typeface="Calibri" panose="020F0502020204030204" pitchFamily="34" charset="0"/>
                <a:ea typeface="Times New Roman" panose="02020603050405020304" pitchFamily="18" charset="0"/>
                <a:cs typeface="Arial" panose="020B0604020202020204" pitchFamily="34" charset="0"/>
              </a:rPr>
              <a:t> </a:t>
            </a:r>
            <a:r>
              <a:rPr lang="en-GB" altLang="en-US" sz="3100" b="1" dirty="0">
                <a:latin typeface="Arial" panose="020B0604020202020204" pitchFamily="34" charset="0"/>
                <a:ea typeface="Times New Roman" panose="02020603050405020304" pitchFamily="18" charset="0"/>
                <a:cs typeface="Arial" panose="020B0604020202020204" pitchFamily="34" charset="0"/>
              </a:rPr>
              <a:t>Diagram 2</a:t>
            </a:r>
            <a:br>
              <a:rPr lang="en-GB" altLang="en-US" sz="3100" dirty="0"/>
            </a:br>
            <a:endParaRPr lang="en-GB" dirty="0"/>
          </a:p>
        </p:txBody>
      </p:sp>
      <p:sp>
        <p:nvSpPr>
          <p:cNvPr id="4" name="Rectangle 2"/>
          <p:cNvSpPr>
            <a:spLocks noChangeArrowheads="1"/>
          </p:cNvSpPr>
          <p:nvPr/>
        </p:nvSpPr>
        <p:spPr bwMode="auto">
          <a:xfrm>
            <a:off x="465221" y="1466222"/>
            <a:ext cx="309700"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61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035" y="2791785"/>
            <a:ext cx="5196365" cy="28185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5486400" y="2401666"/>
            <a:ext cx="6705600" cy="321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GB" altLang="en-US" sz="11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en-GB" altLang="en-US" sz="28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a:t>
            </a:r>
            <a:r>
              <a:rPr kumimoji="0" lang="en-GB"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en-GB" altLang="en-US" sz="2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r>
              <a:rPr kumimoji="0" lang="en-GB" altLang="en-US" sz="2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What do the results tell you about the composition of the black food colouring?</a:t>
            </a:r>
            <a:endParaRPr kumimoji="0" lang="en-GB" altLang="en-US" sz="28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_________________________________________________________________________________________________________________</a:t>
            </a:r>
            <a:endParaRPr kumimoji="0" lang="en-GB" altLang="en-US" sz="16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__________________________________________________________________________________________________________________</a:t>
            </a:r>
            <a:endParaRPr kumimoji="0" lang="en-GB" altLang="en-US" sz="16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_________________________________________________________________________________________________________________</a:t>
            </a:r>
            <a:endParaRPr kumimoji="0" lang="en-GB" altLang="en-US" sz="16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endParaRPr kumimoji="0" lang="en-GB"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66262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7340" t="50494" r="52466" b="21875"/>
          <a:stretch/>
        </p:blipFill>
        <p:spPr>
          <a:xfrm>
            <a:off x="210459" y="609600"/>
            <a:ext cx="11829141" cy="4572001"/>
          </a:xfrm>
          <a:prstGeom prst="rect">
            <a:avLst/>
          </a:prstGeom>
        </p:spPr>
      </p:pic>
    </p:spTree>
    <p:extLst>
      <p:ext uri="{BB962C8B-B14F-4D97-AF65-F5344CB8AC3E}">
        <p14:creationId xmlns:p14="http://schemas.microsoft.com/office/powerpoint/2010/main" val="3631961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8683" t="32072" r="18252" b="13652"/>
          <a:stretch/>
        </p:blipFill>
        <p:spPr>
          <a:xfrm>
            <a:off x="-238416" y="365124"/>
            <a:ext cx="12473729" cy="6035675"/>
          </a:xfrm>
          <a:prstGeom prst="rect">
            <a:avLst/>
          </a:prstGeom>
        </p:spPr>
      </p:pic>
    </p:spTree>
    <p:extLst>
      <p:ext uri="{BB962C8B-B14F-4D97-AF65-F5344CB8AC3E}">
        <p14:creationId xmlns:p14="http://schemas.microsoft.com/office/powerpoint/2010/main" val="843603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1188" y="3998794"/>
            <a:ext cx="8284191" cy="75062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6-8</a:t>
            </a:r>
            <a:endParaRPr lang="en-GB" sz="3600" dirty="0"/>
          </a:p>
        </p:txBody>
      </p:sp>
      <p:sp>
        <p:nvSpPr>
          <p:cNvPr id="5" name="Rectangle 4"/>
          <p:cNvSpPr/>
          <p:nvPr/>
        </p:nvSpPr>
        <p:spPr>
          <a:xfrm>
            <a:off x="2511188" y="2895600"/>
            <a:ext cx="8284191" cy="75062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4-5</a:t>
            </a:r>
            <a:endParaRPr lang="en-GB" sz="3600" dirty="0"/>
          </a:p>
        </p:txBody>
      </p:sp>
      <p:sp>
        <p:nvSpPr>
          <p:cNvPr id="6" name="Rectangle 5"/>
          <p:cNvSpPr/>
          <p:nvPr/>
        </p:nvSpPr>
        <p:spPr>
          <a:xfrm>
            <a:off x="2511188" y="1792406"/>
            <a:ext cx="8284191" cy="75062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endParaRPr lang="en-GB" sz="3600" dirty="0"/>
          </a:p>
        </p:txBody>
      </p:sp>
    </p:spTree>
    <p:extLst>
      <p:ext uri="{BB962C8B-B14F-4D97-AF65-F5344CB8AC3E}">
        <p14:creationId xmlns:p14="http://schemas.microsoft.com/office/powerpoint/2010/main" val="2302773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51147543"/>
              </p:ext>
            </p:extLst>
          </p:nvPr>
        </p:nvGraphicFramePr>
        <p:xfrm>
          <a:off x="0" y="0"/>
          <a:ext cx="10515600" cy="7498080"/>
        </p:xfrm>
        <a:graphic>
          <a:graphicData uri="http://schemas.openxmlformats.org/drawingml/2006/table">
            <a:tbl>
              <a:tblPr firstRow="1" bandRow="1">
                <a:tableStyleId>{5C22544A-7EE6-4342-B048-85BDC9FD1C3A}</a:tableStyleId>
              </a:tblPr>
              <a:tblGrid>
                <a:gridCol w="2300785">
                  <a:extLst>
                    <a:ext uri="{9D8B030D-6E8A-4147-A177-3AD203B41FA5}">
                      <a16:colId xmlns:a16="http://schemas.microsoft.com/office/drawing/2014/main" val="565370603"/>
                    </a:ext>
                  </a:extLst>
                </a:gridCol>
                <a:gridCol w="8214815">
                  <a:extLst>
                    <a:ext uri="{9D8B030D-6E8A-4147-A177-3AD203B41FA5}">
                      <a16:colId xmlns:a16="http://schemas.microsoft.com/office/drawing/2014/main" val="3678226950"/>
                    </a:ext>
                  </a:extLst>
                </a:gridCol>
              </a:tblGrid>
              <a:tr h="370840">
                <a:tc>
                  <a:txBody>
                    <a:bodyPr/>
                    <a:lstStyle/>
                    <a:p>
                      <a:pPr algn="ctr"/>
                      <a:r>
                        <a:rPr lang="en-US" sz="2800" dirty="0"/>
                        <a:t>Incorrect Question</a:t>
                      </a:r>
                      <a:endParaRPr lang="en-GB" sz="2800" dirty="0"/>
                    </a:p>
                  </a:txBody>
                  <a:tcPr/>
                </a:tc>
                <a:tc>
                  <a:txBody>
                    <a:bodyPr/>
                    <a:lstStyle/>
                    <a:p>
                      <a:pPr algn="ctr"/>
                      <a:r>
                        <a:rPr lang="en-US" sz="3600" dirty="0"/>
                        <a:t>Connect Task</a:t>
                      </a:r>
                      <a:endParaRPr lang="en-GB" sz="3600" dirty="0"/>
                    </a:p>
                  </a:txBody>
                  <a:tcPr/>
                </a:tc>
                <a:extLst>
                  <a:ext uri="{0D108BD9-81ED-4DB2-BD59-A6C34878D82A}">
                    <a16:rowId xmlns:a16="http://schemas.microsoft.com/office/drawing/2014/main" val="1510513599"/>
                  </a:ext>
                </a:extLst>
              </a:tr>
              <a:tr h="370840">
                <a:tc>
                  <a:txBody>
                    <a:bodyPr/>
                    <a:lstStyle/>
                    <a:p>
                      <a:pPr algn="ctr"/>
                      <a:r>
                        <a:rPr lang="en-US" sz="2800" dirty="0"/>
                        <a:t>1a</a:t>
                      </a:r>
                      <a:endParaRPr lang="en-GB" sz="2800" dirty="0"/>
                    </a:p>
                  </a:txBody>
                  <a:tcPr/>
                </a:tc>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GB" dirty="0"/>
                    </a:p>
                  </a:txBody>
                  <a:tcPr/>
                </a:tc>
                <a:extLst>
                  <a:ext uri="{0D108BD9-81ED-4DB2-BD59-A6C34878D82A}">
                    <a16:rowId xmlns:a16="http://schemas.microsoft.com/office/drawing/2014/main" val="3711180901"/>
                  </a:ext>
                </a:extLst>
              </a:tr>
              <a:tr h="370840">
                <a:tc>
                  <a:txBody>
                    <a:bodyPr/>
                    <a:lstStyle/>
                    <a:p>
                      <a:pPr algn="ctr"/>
                      <a:r>
                        <a:rPr lang="en-US" sz="2800" dirty="0"/>
                        <a:t>3a</a:t>
                      </a:r>
                    </a:p>
                    <a:p>
                      <a:pPr algn="ctr"/>
                      <a:endParaRPr lang="en-US" sz="2800" dirty="0"/>
                    </a:p>
                    <a:p>
                      <a:pPr algn="ctr"/>
                      <a:endParaRPr lang="en-US" sz="2800" dirty="0"/>
                    </a:p>
                    <a:p>
                      <a:pPr algn="ctr"/>
                      <a:endParaRPr lang="en-GB" sz="2800" dirty="0"/>
                    </a:p>
                  </a:txBody>
                  <a:tcPr/>
                </a:tc>
                <a:tc>
                  <a:txBody>
                    <a:bodyPr/>
                    <a:lstStyle/>
                    <a:p>
                      <a:r>
                        <a:rPr lang="en-US" sz="2400" dirty="0"/>
                        <a:t>It is important to draw the start line in ____________ and not ink because ink will dissolve in the s___________ and run.  This may</a:t>
                      </a:r>
                      <a:r>
                        <a:rPr lang="en-US" sz="2400" baseline="0" dirty="0"/>
                        <a:t> run into the spots you are investigating.  Another error is the spots are under the solvent and maybe w__________ off the paper.</a:t>
                      </a:r>
                      <a:endParaRPr lang="en-GB" sz="2400" dirty="0"/>
                    </a:p>
                  </a:txBody>
                  <a:tcPr/>
                </a:tc>
                <a:extLst>
                  <a:ext uri="{0D108BD9-81ED-4DB2-BD59-A6C34878D82A}">
                    <a16:rowId xmlns:a16="http://schemas.microsoft.com/office/drawing/2014/main" val="2438678770"/>
                  </a:ext>
                </a:extLst>
              </a:tr>
              <a:tr h="370840">
                <a:tc>
                  <a:txBody>
                    <a:bodyPr/>
                    <a:lstStyle/>
                    <a:p>
                      <a:pPr algn="ctr"/>
                      <a:r>
                        <a:rPr lang="en-US" sz="2800" dirty="0"/>
                        <a:t>3b</a:t>
                      </a:r>
                    </a:p>
                    <a:p>
                      <a:pPr algn="ctr"/>
                      <a:endParaRPr lang="en-US" sz="2800" dirty="0"/>
                    </a:p>
                    <a:p>
                      <a:pPr algn="ctr"/>
                      <a:endParaRPr lang="en-US" sz="2800" dirty="0"/>
                    </a:p>
                    <a:p>
                      <a:pPr algn="ctr"/>
                      <a:endParaRPr lang="en-US" sz="2800" dirty="0"/>
                    </a:p>
                  </a:txBody>
                  <a:tcPr/>
                </a:tc>
                <a:tc>
                  <a:txBody>
                    <a:bodyPr/>
                    <a:lstStyle/>
                    <a:p>
                      <a:r>
                        <a:rPr lang="en-US" sz="2400" dirty="0"/>
                        <a:t>Draw a chromatogram, showing  an unknown substance consists</a:t>
                      </a:r>
                      <a:r>
                        <a:rPr lang="en-US" sz="2400" baseline="0" dirty="0"/>
                        <a:t> of component A, C but not B and D.</a:t>
                      </a:r>
                      <a:endParaRPr lang="en-GB" sz="2400" dirty="0"/>
                    </a:p>
                  </a:txBody>
                  <a:tcPr/>
                </a:tc>
                <a:extLst>
                  <a:ext uri="{0D108BD9-81ED-4DB2-BD59-A6C34878D82A}">
                    <a16:rowId xmlns:a16="http://schemas.microsoft.com/office/drawing/2014/main" val="231954874"/>
                  </a:ext>
                </a:extLst>
              </a:tr>
            </a:tbl>
          </a:graphicData>
        </a:graphic>
      </p:graphicFrame>
      <p:pic>
        <p:nvPicPr>
          <p:cNvPr id="5" name="Picture 4"/>
          <p:cNvPicPr>
            <a:picLocks noChangeAspect="1"/>
          </p:cNvPicPr>
          <p:nvPr/>
        </p:nvPicPr>
        <p:blipFill rotWithShape="1">
          <a:blip r:embed="rId2"/>
          <a:srcRect l="27892" t="28385" r="26281" b="28161"/>
          <a:stretch/>
        </p:blipFill>
        <p:spPr>
          <a:xfrm>
            <a:off x="4114800" y="971551"/>
            <a:ext cx="5467230" cy="2914649"/>
          </a:xfrm>
          <a:prstGeom prst="rect">
            <a:avLst/>
          </a:prstGeom>
        </p:spPr>
      </p:pic>
      <p:sp>
        <p:nvSpPr>
          <p:cNvPr id="6" name="Rectangle 5"/>
          <p:cNvSpPr/>
          <p:nvPr/>
        </p:nvSpPr>
        <p:spPr>
          <a:xfrm>
            <a:off x="10515600" y="0"/>
            <a:ext cx="16764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Scored</a:t>
            </a:r>
            <a:r>
              <a:rPr lang="en-US" sz="2800" dirty="0"/>
              <a:t> </a:t>
            </a:r>
            <a:r>
              <a:rPr lang="en-US" sz="4000" dirty="0"/>
              <a:t>8/8</a:t>
            </a:r>
          </a:p>
          <a:p>
            <a:pPr algn="ctr"/>
            <a:r>
              <a:rPr lang="en-US" sz="4000" dirty="0"/>
              <a:t>Recall the </a:t>
            </a:r>
            <a:r>
              <a:rPr lang="en-US" sz="4000" dirty="0" err="1"/>
              <a:t>Rf</a:t>
            </a:r>
            <a:r>
              <a:rPr lang="en-US" sz="4000" dirty="0"/>
              <a:t> </a:t>
            </a:r>
            <a:r>
              <a:rPr lang="en-US" sz="3200" dirty="0"/>
              <a:t>equation</a:t>
            </a:r>
          </a:p>
          <a:p>
            <a:pPr algn="ctr"/>
            <a:endParaRPr lang="en-US" sz="3200" dirty="0"/>
          </a:p>
          <a:p>
            <a:pPr algn="ctr"/>
            <a:r>
              <a:rPr lang="en-US" sz="3200" dirty="0" err="1"/>
              <a:t>Rf</a:t>
            </a:r>
            <a:r>
              <a:rPr lang="en-US" sz="3200"/>
              <a:t> </a:t>
            </a:r>
            <a:r>
              <a:rPr lang="en-US" sz="3200" dirty="0"/>
              <a:t>is always between which </a:t>
            </a:r>
            <a:r>
              <a:rPr lang="en-US" sz="3200"/>
              <a:t>two values?</a:t>
            </a:r>
            <a:endParaRPr lang="en-US" sz="3200" dirty="0"/>
          </a:p>
        </p:txBody>
      </p:sp>
    </p:spTree>
    <p:extLst>
      <p:ext uri="{BB962C8B-B14F-4D97-AF65-F5344CB8AC3E}">
        <p14:creationId xmlns:p14="http://schemas.microsoft.com/office/powerpoint/2010/main" val="4266263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1042" name="ShockwaveFlash1" r:id="rId2" imgW="10566360" imgH="6494400"/>
        </mc:Choice>
        <mc:Fallback>
          <p:control name="ShockwaveFlash1" r:id="rId2" imgW="10566360" imgH="6494400">
            <p:pic>
              <p:nvPicPr>
                <p:cNvPr id="766984" name="ShockwaveFlash1"/>
                <p:cNvPicPr preferRelativeResize="0">
                  <a:picLocks noChangeArrowheads="1" noChangeShapeType="1"/>
                </p:cNvPicPr>
                <p:nvPr/>
              </p:nvPicPr>
              <p:blipFill>
                <a:blip r:embed="rId5"/>
                <a:srcRect/>
                <a:stretch>
                  <a:fillRect/>
                </a:stretch>
              </p:blipFill>
              <p:spPr bwMode="auto">
                <a:xfrm>
                  <a:off x="801542" y="197428"/>
                  <a:ext cx="10566111" cy="6494318"/>
                </a:xfrm>
                <a:prstGeom prst="rect">
                  <a:avLst/>
                </a:prstGeom>
                <a:noFill/>
                <a:ln>
                  <a:noFill/>
                </a:ln>
                <a:effectLst/>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719577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2066" name="ShockwaveFlash1" r:id="rId2" imgW="10441080" imgH="6556320"/>
        </mc:Choice>
        <mc:Fallback>
          <p:control name="ShockwaveFlash1" r:id="rId2" imgW="10441080" imgH="6556320">
            <p:pic>
              <p:nvPicPr>
                <p:cNvPr id="769093" name="ShockwaveFlash1"/>
                <p:cNvPicPr preferRelativeResize="0">
                  <a:picLocks noChangeArrowheads="1" noChangeShapeType="1"/>
                </p:cNvPicPr>
                <p:nvPr/>
              </p:nvPicPr>
              <p:blipFill>
                <a:blip r:embed="rId5"/>
                <a:srcRect/>
                <a:stretch>
                  <a:fillRect/>
                </a:stretch>
              </p:blipFill>
              <p:spPr bwMode="auto">
                <a:xfrm>
                  <a:off x="801546" y="114299"/>
                  <a:ext cx="10441420" cy="6556664"/>
                </a:xfrm>
                <a:prstGeom prst="rect">
                  <a:avLst/>
                </a:prstGeom>
                <a:noFill/>
                <a:ln>
                  <a:noFill/>
                </a:ln>
                <a:effectLst/>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198889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67" y="126980"/>
            <a:ext cx="11808854" cy="922762"/>
          </a:xfrm>
        </p:spPr>
        <p:txBody>
          <a:bodyPr>
            <a:normAutofit fontScale="90000"/>
          </a:bodyPr>
          <a:lstStyle/>
          <a:p>
            <a:r>
              <a:rPr lang="en-GB" sz="4000" b="1" dirty="0"/>
              <a:t>Interpret chromatograms and determine Rf values from chromatograms</a:t>
            </a:r>
          </a:p>
        </p:txBody>
      </p:sp>
      <p:pic>
        <p:nvPicPr>
          <p:cNvPr id="8" name="Picture 7"/>
          <p:cNvPicPr>
            <a:picLocks noChangeAspect="1"/>
          </p:cNvPicPr>
          <p:nvPr/>
        </p:nvPicPr>
        <p:blipFill rotWithShape="1">
          <a:blip r:embed="rId2"/>
          <a:srcRect l="36167" t="62873" r="14225" b="24894"/>
          <a:stretch/>
        </p:blipFill>
        <p:spPr>
          <a:xfrm>
            <a:off x="385011" y="1213003"/>
            <a:ext cx="11378600" cy="1578323"/>
          </a:xfrm>
          <a:prstGeom prst="rect">
            <a:avLst/>
          </a:prstGeom>
        </p:spPr>
      </p:pic>
      <p:pic>
        <p:nvPicPr>
          <p:cNvPr id="9" name="Picture 8"/>
          <p:cNvPicPr>
            <a:picLocks noChangeAspect="1"/>
          </p:cNvPicPr>
          <p:nvPr/>
        </p:nvPicPr>
        <p:blipFill rotWithShape="1">
          <a:blip r:embed="rId3"/>
          <a:srcRect l="38261" t="37102" r="19982" b="18504"/>
          <a:stretch/>
        </p:blipFill>
        <p:spPr>
          <a:xfrm>
            <a:off x="5667608" y="2954587"/>
            <a:ext cx="6384759" cy="3818020"/>
          </a:xfrm>
          <a:prstGeom prst="rect">
            <a:avLst/>
          </a:prstGeom>
        </p:spPr>
      </p:pic>
      <p:sp>
        <p:nvSpPr>
          <p:cNvPr id="10" name="TextBox 9"/>
          <p:cNvSpPr txBox="1"/>
          <p:nvPr/>
        </p:nvSpPr>
        <p:spPr>
          <a:xfrm>
            <a:off x="101167" y="2983832"/>
            <a:ext cx="5566441" cy="3539430"/>
          </a:xfrm>
          <a:prstGeom prst="rect">
            <a:avLst/>
          </a:prstGeom>
          <a:noFill/>
        </p:spPr>
        <p:txBody>
          <a:bodyPr wrap="square" rtlCol="0">
            <a:spAutoFit/>
          </a:bodyPr>
          <a:lstStyle/>
          <a:p>
            <a:r>
              <a:rPr lang="en-GB" sz="2800" dirty="0"/>
              <a:t>A scientist used chromatography to analyse the composition of five food colourings. Four of the food colourings were unknown (A-D). The other was sunrise yellow.</a:t>
            </a:r>
          </a:p>
          <a:p>
            <a:r>
              <a:rPr lang="en-GB" sz="2800" b="1" dirty="0"/>
              <a:t>Calculate the R</a:t>
            </a:r>
            <a:r>
              <a:rPr lang="en-GB" sz="2800" b="1" baseline="-25000" dirty="0"/>
              <a:t>f </a:t>
            </a:r>
            <a:r>
              <a:rPr lang="en-GB" sz="2800" b="1" dirty="0"/>
              <a:t>value for the spot of chemical in sunrise yellow which is furthest up the chromatogram. </a:t>
            </a:r>
          </a:p>
        </p:txBody>
      </p:sp>
    </p:spTree>
    <p:extLst>
      <p:ext uri="{BB962C8B-B14F-4D97-AF65-F5344CB8AC3E}">
        <p14:creationId xmlns:p14="http://schemas.microsoft.com/office/powerpoint/2010/main" val="1181634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60" y="89081"/>
            <a:ext cx="10515600" cy="946090"/>
          </a:xfrm>
        </p:spPr>
        <p:txBody>
          <a:bodyPr/>
          <a:lstStyle/>
          <a:p>
            <a:r>
              <a:rPr lang="en-GB" b="1" dirty="0"/>
              <a:t>Exam practice:</a:t>
            </a:r>
          </a:p>
        </p:txBody>
      </p:sp>
      <p:sp>
        <p:nvSpPr>
          <p:cNvPr id="4" name="Rectangle 3"/>
          <p:cNvSpPr/>
          <p:nvPr/>
        </p:nvSpPr>
        <p:spPr>
          <a:xfrm>
            <a:off x="8133454" y="1035170"/>
            <a:ext cx="3752490" cy="134844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rgbClr val="0070C0"/>
                </a:solidFill>
              </a:rPr>
              <a:t>Self assess:</a:t>
            </a:r>
          </a:p>
          <a:p>
            <a:pPr algn="ctr"/>
            <a:r>
              <a:rPr lang="en-GB" sz="3200" u="sng" dirty="0">
                <a:solidFill>
                  <a:srgbClr val="0070C0"/>
                </a:solidFill>
              </a:rPr>
              <a:t>?</a:t>
            </a:r>
          </a:p>
          <a:p>
            <a:pPr algn="ctr"/>
            <a:r>
              <a:rPr lang="en-GB" sz="3200" dirty="0">
                <a:solidFill>
                  <a:srgbClr val="0070C0"/>
                </a:solidFill>
              </a:rPr>
              <a:t>1</a:t>
            </a:r>
          </a:p>
        </p:txBody>
      </p:sp>
      <p:pic>
        <p:nvPicPr>
          <p:cNvPr id="3" name="Picture 2"/>
          <p:cNvPicPr>
            <a:picLocks noChangeAspect="1"/>
          </p:cNvPicPr>
          <p:nvPr/>
        </p:nvPicPr>
        <p:blipFill rotWithShape="1">
          <a:blip r:embed="rId3"/>
          <a:srcRect l="21381" t="27780" r="28618" b="28673"/>
          <a:stretch/>
        </p:blipFill>
        <p:spPr>
          <a:xfrm>
            <a:off x="520460" y="1035170"/>
            <a:ext cx="7231994" cy="4723945"/>
          </a:xfrm>
          <a:prstGeom prst="rect">
            <a:avLst/>
          </a:prstGeom>
        </p:spPr>
      </p:pic>
      <p:pic>
        <p:nvPicPr>
          <p:cNvPr id="5" name="Picture 4"/>
          <p:cNvPicPr>
            <a:picLocks noChangeAspect="1"/>
          </p:cNvPicPr>
          <p:nvPr/>
        </p:nvPicPr>
        <p:blipFill rotWithShape="1">
          <a:blip r:embed="rId4"/>
          <a:srcRect l="18914" t="57730" r="41612" b="37445"/>
          <a:stretch/>
        </p:blipFill>
        <p:spPr>
          <a:xfrm>
            <a:off x="520460" y="5871410"/>
            <a:ext cx="7231994" cy="662934"/>
          </a:xfrm>
          <a:prstGeom prst="rect">
            <a:avLst/>
          </a:prstGeom>
        </p:spPr>
      </p:pic>
    </p:spTree>
    <p:extLst>
      <p:ext uri="{BB962C8B-B14F-4D97-AF65-F5344CB8AC3E}">
        <p14:creationId xmlns:p14="http://schemas.microsoft.com/office/powerpoint/2010/main" val="354396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60" y="89081"/>
            <a:ext cx="10515600" cy="946090"/>
          </a:xfrm>
        </p:spPr>
        <p:txBody>
          <a:bodyPr/>
          <a:lstStyle/>
          <a:p>
            <a:r>
              <a:rPr lang="en-GB" b="1" dirty="0"/>
              <a:t>Exam practice:</a:t>
            </a:r>
          </a:p>
        </p:txBody>
      </p:sp>
      <p:sp>
        <p:nvSpPr>
          <p:cNvPr id="4" name="Rectangle 3"/>
          <p:cNvSpPr/>
          <p:nvPr/>
        </p:nvSpPr>
        <p:spPr>
          <a:xfrm>
            <a:off x="8999620" y="1035170"/>
            <a:ext cx="2886323" cy="134844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b="1" dirty="0">
                <a:solidFill>
                  <a:srgbClr val="0070C0"/>
                </a:solidFill>
              </a:rPr>
              <a:t>Self assess:</a:t>
            </a:r>
          </a:p>
          <a:p>
            <a:pPr algn="ctr"/>
            <a:r>
              <a:rPr lang="en-GB" sz="3200" u="sng" dirty="0">
                <a:solidFill>
                  <a:srgbClr val="0070C0"/>
                </a:solidFill>
              </a:rPr>
              <a:t>?</a:t>
            </a:r>
          </a:p>
          <a:p>
            <a:pPr algn="ctr"/>
            <a:r>
              <a:rPr lang="en-GB" sz="3200" dirty="0">
                <a:solidFill>
                  <a:srgbClr val="0070C0"/>
                </a:solidFill>
              </a:rPr>
              <a:t>2</a:t>
            </a:r>
          </a:p>
        </p:txBody>
      </p:sp>
      <p:pic>
        <p:nvPicPr>
          <p:cNvPr id="6" name="Picture 5"/>
          <p:cNvPicPr>
            <a:picLocks noChangeAspect="1"/>
          </p:cNvPicPr>
          <p:nvPr/>
        </p:nvPicPr>
        <p:blipFill rotWithShape="1">
          <a:blip r:embed="rId3"/>
          <a:srcRect l="25493" t="28563" r="15296" b="18585"/>
          <a:stretch/>
        </p:blipFill>
        <p:spPr>
          <a:xfrm>
            <a:off x="256672" y="1035170"/>
            <a:ext cx="8470351" cy="5670430"/>
          </a:xfrm>
          <a:prstGeom prst="rect">
            <a:avLst/>
          </a:prstGeom>
        </p:spPr>
      </p:pic>
    </p:spTree>
    <p:extLst>
      <p:ext uri="{BB962C8B-B14F-4D97-AF65-F5344CB8AC3E}">
        <p14:creationId xmlns:p14="http://schemas.microsoft.com/office/powerpoint/2010/main" val="303584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3090" name="ShockwaveFlash1" r:id="rId2" imgW="10399680" imgH="6400800"/>
        </mc:Choice>
        <mc:Fallback>
          <p:control name="ShockwaveFlash1" r:id="rId2" imgW="10399680" imgH="6400800">
            <p:pic>
              <p:nvPicPr>
                <p:cNvPr id="781325" name="ShockwaveFlash1"/>
                <p:cNvPicPr preferRelativeResize="0">
                  <a:picLocks noChangeArrowheads="1" noChangeShapeType="1"/>
                </p:cNvPicPr>
                <p:nvPr/>
              </p:nvPicPr>
              <p:blipFill>
                <a:blip r:embed="rId5"/>
                <a:srcRect/>
                <a:stretch>
                  <a:fillRect/>
                </a:stretch>
              </p:blipFill>
              <p:spPr bwMode="auto">
                <a:xfrm>
                  <a:off x="947015" y="290945"/>
                  <a:ext cx="10399858" cy="6400800"/>
                </a:xfrm>
                <a:prstGeom prst="rect">
                  <a:avLst/>
                </a:prstGeom>
                <a:noFill/>
                <a:ln>
                  <a:noFill/>
                </a:ln>
                <a:effectLst/>
                <a:extLst>
                  <a:ext uri="{91240B29-F687-4F45-9708-019B960494DF}">
                    <a14:hiddenLine xmlns:a14="http://schemas.microsoft.com/office/drawing/2010/main" w="9525"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851171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77" y="159064"/>
            <a:ext cx="11808854" cy="922762"/>
          </a:xfrm>
        </p:spPr>
        <p:txBody>
          <a:bodyPr>
            <a:normAutofit/>
          </a:bodyPr>
          <a:lstStyle/>
          <a:p>
            <a:r>
              <a:rPr lang="en-GB" sz="4000" b="1" dirty="0"/>
              <a:t>Explain how paper chromatography separates mixture </a:t>
            </a:r>
          </a:p>
        </p:txBody>
      </p:sp>
      <p:sp>
        <p:nvSpPr>
          <p:cNvPr id="3" name="Content Placeholder 2"/>
          <p:cNvSpPr>
            <a:spLocks noGrp="1"/>
          </p:cNvSpPr>
          <p:nvPr>
            <p:ph idx="1"/>
          </p:nvPr>
        </p:nvSpPr>
        <p:spPr>
          <a:xfrm>
            <a:off x="181377" y="3964670"/>
            <a:ext cx="11766208" cy="2756971"/>
          </a:xfrm>
        </p:spPr>
        <p:txBody>
          <a:bodyPr>
            <a:normAutofit fontScale="92500" lnSpcReduction="10000"/>
          </a:bodyPr>
          <a:lstStyle/>
          <a:p>
            <a:pPr marL="514350" indent="-514350">
              <a:buFont typeface="+mj-lt"/>
              <a:buAutoNum type="arabicPeriod"/>
            </a:pPr>
            <a:r>
              <a:rPr lang="en-GB" sz="3200" dirty="0"/>
              <a:t>Describe the steps used to create a chromatogram.</a:t>
            </a:r>
          </a:p>
          <a:p>
            <a:pPr marL="514350" indent="-514350">
              <a:buFont typeface="+mj-lt"/>
              <a:buAutoNum type="arabicPeriod"/>
            </a:pPr>
            <a:r>
              <a:rPr lang="en-GB" sz="3200" dirty="0"/>
              <a:t>What is meant by the terms ‘stationary phase’ and ‘mobile phase’?</a:t>
            </a:r>
          </a:p>
          <a:p>
            <a:pPr marL="514350" indent="-514350">
              <a:buFont typeface="+mj-lt"/>
              <a:buAutoNum type="arabicPeriod"/>
            </a:pPr>
            <a:r>
              <a:rPr lang="en-GB" sz="3200" dirty="0"/>
              <a:t>What does the Rf value tell you about the solubility of a separated component in the mobile phase solvent?</a:t>
            </a:r>
          </a:p>
          <a:p>
            <a:pPr marL="514350" indent="-514350">
              <a:buFont typeface="+mj-lt"/>
              <a:buAutoNum type="arabicPeriod"/>
            </a:pPr>
            <a:r>
              <a:rPr lang="en-GB" sz="3200" dirty="0"/>
              <a:t>Give examples of where chromatography is used to identify and compare samples.</a:t>
            </a:r>
          </a:p>
        </p:txBody>
      </p:sp>
      <p:sp>
        <p:nvSpPr>
          <p:cNvPr id="4" name="Rectangle 3"/>
          <p:cNvSpPr/>
          <p:nvPr/>
        </p:nvSpPr>
        <p:spPr>
          <a:xfrm>
            <a:off x="6606365" y="1141755"/>
            <a:ext cx="5039960" cy="2308324"/>
          </a:xfrm>
          <a:prstGeom prst="rect">
            <a:avLst/>
          </a:prstGeom>
          <a:solidFill>
            <a:srgbClr val="FFFF00"/>
          </a:solidFill>
        </p:spPr>
        <p:txBody>
          <a:bodyPr wrap="square">
            <a:spAutoFit/>
          </a:bodyPr>
          <a:lstStyle/>
          <a:p>
            <a:r>
              <a:rPr lang="en-GB" u="sng" dirty="0">
                <a:hlinkClick r:id="rId2"/>
              </a:rPr>
              <a:t>Paper and thin layer chromatography</a:t>
            </a:r>
            <a:endParaRPr lang="en-GB" dirty="0"/>
          </a:p>
          <a:p>
            <a:endParaRPr lang="en-GB" dirty="0"/>
          </a:p>
          <a:p>
            <a:r>
              <a:rPr lang="en-GB" sz="3600" dirty="0">
                <a:solidFill>
                  <a:srgbClr val="0070C0"/>
                </a:solidFill>
              </a:rPr>
              <a:t>Watch this video and answer the questions below:</a:t>
            </a:r>
          </a:p>
        </p:txBody>
      </p:sp>
      <p:pic>
        <p:nvPicPr>
          <p:cNvPr id="5" name="Picture 4"/>
          <p:cNvPicPr>
            <a:picLocks noChangeAspect="1"/>
          </p:cNvPicPr>
          <p:nvPr/>
        </p:nvPicPr>
        <p:blipFill rotWithShape="1">
          <a:blip r:embed="rId3"/>
          <a:srcRect l="8158" t="20818" r="36579" b="25380"/>
          <a:stretch/>
        </p:blipFill>
        <p:spPr>
          <a:xfrm>
            <a:off x="1000649" y="850364"/>
            <a:ext cx="5261810" cy="2881469"/>
          </a:xfrm>
          <a:prstGeom prst="rect">
            <a:avLst/>
          </a:prstGeom>
        </p:spPr>
      </p:pic>
    </p:spTree>
    <p:extLst>
      <p:ext uri="{BB962C8B-B14F-4D97-AF65-F5344CB8AC3E}">
        <p14:creationId xmlns:p14="http://schemas.microsoft.com/office/powerpoint/2010/main" val="1927743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cap="flat" cmpd="sng" algn="ctr">
              <a:solidFill>
                <a:srgbClr val="FF66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cap="flat" cmpd="sng" algn="ctr">
              <a:solidFill>
                <a:srgbClr val="FF66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altLang="en-US" sz="2400" b="1" i="0" u="none" strike="noStrike" cap="none" normalizeH="0" baseline="0" smtClean="0">
            <a:ln>
              <a:noFill/>
            </a:ln>
            <a:solidFill>
              <a:srgbClr val="010066"/>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1D201D27314143BE863E8D07D284B8" ma:contentTypeVersion="11" ma:contentTypeDescription="Create a new document." ma:contentTypeScope="" ma:versionID="2f7f06e0048ca94346dbef784c647201">
  <xsd:schema xmlns:xsd="http://www.w3.org/2001/XMLSchema" xmlns:xs="http://www.w3.org/2001/XMLSchema" xmlns:p="http://schemas.microsoft.com/office/2006/metadata/properties" xmlns:ns2="3eb4558b-8982-4134-8cf8-0edee52307a7" xmlns:ns3="049f97e1-32ae-4d3d-9c64-63be60dba368" targetNamespace="http://schemas.microsoft.com/office/2006/metadata/properties" ma:root="true" ma:fieldsID="21c465b36c7150a89b3ab222f12bea40" ns2:_="" ns3:_="">
    <xsd:import namespace="3eb4558b-8982-4134-8cf8-0edee52307a7"/>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b4558b-8982-4134-8cf8-0edee5230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247908-641D-4998-BA06-D53969090FAD}">
  <ds:schemaRefs>
    <ds:schemaRef ds:uri="http://schemas.microsoft.com/sharepoint/v3/contenttype/forms"/>
  </ds:schemaRefs>
</ds:datastoreItem>
</file>

<file path=customXml/itemProps2.xml><?xml version="1.0" encoding="utf-8"?>
<ds:datastoreItem xmlns:ds="http://schemas.openxmlformats.org/officeDocument/2006/customXml" ds:itemID="{42F2D54B-39AD-41E7-BF0D-31D42CE8D67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C2552B8-8949-45E1-BA1D-EB571053E9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b4558b-8982-4134-8cf8-0edee52307a7"/>
    <ds:schemaRef ds:uri="049f97e1-32ae-4d3d-9c64-63be60dba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370</TotalTime>
  <Words>1696</Words>
  <Application>Microsoft Office PowerPoint</Application>
  <PresentationFormat>Widescreen</PresentationFormat>
  <Paragraphs>215</Paragraphs>
  <Slides>26</Slides>
  <Notes>13</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Default Design</vt:lpstr>
      <vt:lpstr>PowerPoint Presentation</vt:lpstr>
      <vt:lpstr>Progress Outcomes</vt:lpstr>
      <vt:lpstr>PowerPoint Presentation</vt:lpstr>
      <vt:lpstr>PowerPoint Presentation</vt:lpstr>
      <vt:lpstr>Interpret chromatograms and determine Rf values from chromatograms</vt:lpstr>
      <vt:lpstr>Exam practice:</vt:lpstr>
      <vt:lpstr>Exam practice:</vt:lpstr>
      <vt:lpstr>PowerPoint Presentation</vt:lpstr>
      <vt:lpstr>Explain how paper chromatography separates mixture </vt:lpstr>
      <vt:lpstr>Explain how paper chromatography separates mixture </vt:lpstr>
      <vt:lpstr>Suggest how chromatographic methods can be used for distinguishing pure substances from impure substances </vt:lpstr>
      <vt:lpstr>PowerPoint Presentation</vt:lpstr>
      <vt:lpstr>List apparatus</vt:lpstr>
      <vt:lpstr>Identify the main hazards and suggest methods of reducing the risk of harm </vt:lpstr>
      <vt:lpstr>PowerPoint Presentation</vt:lpstr>
      <vt:lpstr>Put the letters of the method in order</vt:lpstr>
      <vt:lpstr>Method in correct order  F-B-E-D-A-C</vt:lpstr>
      <vt:lpstr>Recording results</vt:lpstr>
      <vt:lpstr>Conclusion</vt:lpstr>
      <vt:lpstr>Demonstrate</vt:lpstr>
      <vt:lpstr>PowerPoint Presentation</vt:lpstr>
      <vt:lpstr>b)     A different student set up the apparatus without making any  errors. The chromatogram in Diagram 2 shows the student’s results.  Diagram 2 </vt:lpstr>
      <vt:lpstr>PowerPoint Presentation</vt:lpstr>
      <vt:lpstr>PowerPoint Presentation</vt:lpstr>
      <vt:lpstr>PowerPoint Presentation</vt:lpstr>
      <vt:lpstr>PowerPoint Presentation</vt:lpstr>
    </vt:vector>
  </TitlesOfParts>
  <Company>RM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Eukaryotes and Prokaryotes WALT:</dc:title>
  <dc:creator>Amie Dyer</dc:creator>
  <cp:lastModifiedBy>Mr N Szygowski</cp:lastModifiedBy>
  <cp:revision>52</cp:revision>
  <dcterms:created xsi:type="dcterms:W3CDTF">2016-07-05T08:34:34Z</dcterms:created>
  <dcterms:modified xsi:type="dcterms:W3CDTF">2020-09-22T16:10:28Z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0x010100571D201D27314143BE863E8D07D284B8</vt:lpwstr>
  </property>
</Properties>
</file>