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8" r:id="rId12"/>
    <p:sldId id="284" r:id="rId13"/>
    <p:sldId id="279" r:id="rId14"/>
    <p:sldId id="281" r:id="rId15"/>
    <p:sldId id="28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C3C6-0DE2-4328-9AC4-DFC6D2CEDF6E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27EF-39E3-46E3-AFB1-628EAA6AB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74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C3C6-0DE2-4328-9AC4-DFC6D2CEDF6E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27EF-39E3-46E3-AFB1-628EAA6AB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618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C3C6-0DE2-4328-9AC4-DFC6D2CEDF6E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27EF-39E3-46E3-AFB1-628EAA6AB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570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C3C6-0DE2-4328-9AC4-DFC6D2CEDF6E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27EF-39E3-46E3-AFB1-628EAA6AB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84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C3C6-0DE2-4328-9AC4-DFC6D2CEDF6E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27EF-39E3-46E3-AFB1-628EAA6AB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751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C3C6-0DE2-4328-9AC4-DFC6D2CEDF6E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27EF-39E3-46E3-AFB1-628EAA6AB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480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C3C6-0DE2-4328-9AC4-DFC6D2CEDF6E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27EF-39E3-46E3-AFB1-628EAA6AB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923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C3C6-0DE2-4328-9AC4-DFC6D2CEDF6E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27EF-39E3-46E3-AFB1-628EAA6AB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344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C3C6-0DE2-4328-9AC4-DFC6D2CEDF6E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27EF-39E3-46E3-AFB1-628EAA6AB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96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C3C6-0DE2-4328-9AC4-DFC6D2CEDF6E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27EF-39E3-46E3-AFB1-628EAA6AB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44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C3C6-0DE2-4328-9AC4-DFC6D2CEDF6E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27EF-39E3-46E3-AFB1-628EAA6AB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082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5C3C6-0DE2-4328-9AC4-DFC6D2CEDF6E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F27EF-39E3-46E3-AFB1-628EAA6AB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52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2985" y="4872443"/>
            <a:ext cx="7028391" cy="1536823"/>
          </a:xfrm>
          <a:ln>
            <a:noFill/>
          </a:ln>
        </p:spPr>
        <p:txBody>
          <a:bodyPr>
            <a:noAutofit/>
          </a:bodyPr>
          <a:lstStyle/>
          <a:p>
            <a:r>
              <a:rPr lang="en-GB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Somatotypes</a:t>
            </a:r>
            <a:endParaRPr lang="en-GB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5284" y="874184"/>
            <a:ext cx="8534400" cy="792163"/>
          </a:xfrm>
        </p:spPr>
        <p:txBody>
          <a:bodyPr>
            <a:noAutofit/>
          </a:bodyPr>
          <a:lstStyle/>
          <a:p>
            <a:r>
              <a:rPr lang="en-GB" sz="8000" dirty="0"/>
              <a:t>Body Types</a:t>
            </a:r>
          </a:p>
        </p:txBody>
      </p:sp>
      <p:pic>
        <p:nvPicPr>
          <p:cNvPr id="2052" name="Picture 4" descr="Fat%20And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185" y="188914"/>
            <a:ext cx="3376082" cy="4488796"/>
          </a:xfrm>
          <a:prstGeom prst="rect">
            <a:avLst/>
          </a:prstGeom>
          <a:noFill/>
        </p:spPr>
      </p:pic>
      <p:pic>
        <p:nvPicPr>
          <p:cNvPr id="2053" name="Picture 5" descr="John%20Doherty%20Skinn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69400" y="188914"/>
            <a:ext cx="2294467" cy="3279775"/>
          </a:xfrm>
          <a:prstGeom prst="rect">
            <a:avLst/>
          </a:prstGeom>
          <a:noFill/>
        </p:spPr>
      </p:pic>
      <p:pic>
        <p:nvPicPr>
          <p:cNvPr id="2055" name="Picture 7" descr="26lin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4833" y="2420938"/>
            <a:ext cx="4445000" cy="4286250"/>
          </a:xfrm>
          <a:prstGeom prst="rect">
            <a:avLst/>
          </a:prstGeom>
          <a:noFill/>
        </p:spPr>
      </p:pic>
      <p:pic>
        <p:nvPicPr>
          <p:cNvPr id="1028" name="Picture 4" descr="Image result for weak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109" y="2794001"/>
            <a:ext cx="2848353" cy="160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185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983" t="21930" r="42127" b="30561"/>
          <a:stretch/>
        </p:blipFill>
        <p:spPr>
          <a:xfrm>
            <a:off x="0" y="0"/>
            <a:ext cx="12192000" cy="687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8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861" t="18889" r="26944" b="9333"/>
          <a:stretch/>
        </p:blipFill>
        <p:spPr>
          <a:xfrm>
            <a:off x="0" y="-1"/>
            <a:ext cx="1202055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56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0" y="3647607"/>
            <a:ext cx="10515600" cy="6126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 smtClean="0"/>
              <a:t> </a:t>
            </a:r>
          </a:p>
          <a:p>
            <a:pPr marL="0" indent="0">
              <a:buNone/>
            </a:pPr>
            <a:r>
              <a:rPr lang="en-GB" sz="3200" dirty="0" smtClean="0"/>
              <a:t>State the correct term, principle, content</a:t>
            </a:r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2050" name="Picture 2" descr="18 ft. x 2 ft. x 6 ft. Steel Jobsite Series Baker Scaffold Tower with 1000 lbs. Load Capac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000" l="24500" r="71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75" r="29643" b="6091"/>
          <a:stretch/>
        </p:blipFill>
        <p:spPr bwMode="auto">
          <a:xfrm>
            <a:off x="699248" y="150817"/>
            <a:ext cx="3186952" cy="660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619500" y="1181737"/>
            <a:ext cx="10515600" cy="578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3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32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200" dirty="0" smtClean="0"/>
              <a:t>Apply the term to the question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200" dirty="0" smtClean="0"/>
              <a:t> link to a sporting example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3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619500" y="0"/>
            <a:ext cx="10515600" cy="634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32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200" dirty="0" smtClean="0"/>
              <a:t>Discuss the term in more detail  &amp;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200" dirty="0" smtClean="0"/>
              <a:t>link/analyse to the question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933152" y="3851101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7030A0"/>
                </a:solidFill>
              </a:rPr>
              <a:t>AO1</a:t>
            </a:r>
            <a:endParaRPr lang="en-GB" sz="44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33152" y="412296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7030A0"/>
                </a:solidFill>
              </a:rPr>
              <a:t>AO3</a:t>
            </a:r>
            <a:endParaRPr lang="en-GB" sz="44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33152" y="2256476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7030A0"/>
                </a:solidFill>
              </a:rPr>
              <a:t>AO2</a:t>
            </a:r>
            <a:endParaRPr lang="en-GB" sz="4400" b="1" dirty="0">
              <a:solidFill>
                <a:srgbClr val="7030A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346823" y="797016"/>
            <a:ext cx="704850" cy="4133850"/>
          </a:xfrm>
          <a:prstGeom prst="up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76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7200" b="1" u="sng" dirty="0" smtClean="0">
                <a:solidFill>
                  <a:srgbClr val="00B0F0"/>
                </a:solidFill>
              </a:rPr>
              <a:t>AO1 </a:t>
            </a:r>
            <a:br>
              <a:rPr lang="en-GB" sz="7200" b="1" u="sng" dirty="0" smtClean="0">
                <a:solidFill>
                  <a:srgbClr val="00B0F0"/>
                </a:solidFill>
              </a:rPr>
            </a:br>
            <a:r>
              <a:rPr lang="en-GB" sz="4000" b="1" u="sng" dirty="0" smtClean="0">
                <a:solidFill>
                  <a:srgbClr val="00B0F0"/>
                </a:solidFill>
              </a:rPr>
              <a:t>(assessment outcome 1)</a:t>
            </a:r>
            <a:endParaRPr lang="en-GB" sz="7200" b="1" u="sng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82" y="1583746"/>
            <a:ext cx="1180203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 smtClean="0"/>
              <a:t>Demonstrate basic content to achieve 1</a:t>
            </a:r>
            <a:r>
              <a:rPr lang="en-GB" sz="3600" baseline="30000" dirty="0" smtClean="0"/>
              <a:t>st</a:t>
            </a:r>
            <a:r>
              <a:rPr lang="en-GB" sz="3600" dirty="0" smtClean="0"/>
              <a:t> mark in all questions</a:t>
            </a:r>
          </a:p>
          <a:p>
            <a:pPr marL="0" indent="0">
              <a:buNone/>
            </a:pPr>
            <a:endParaRPr lang="en-GB" sz="1100" dirty="0"/>
          </a:p>
          <a:p>
            <a:pPr marL="0" indent="0">
              <a:buNone/>
            </a:pPr>
            <a:r>
              <a:rPr lang="en-GB" sz="3600" dirty="0" smtClean="0"/>
              <a:t>Key words to look out for:</a:t>
            </a:r>
          </a:p>
          <a:p>
            <a:pPr marL="0" indent="0">
              <a:buNone/>
            </a:pPr>
            <a:r>
              <a:rPr lang="en-GB" sz="4400" dirty="0" smtClean="0">
                <a:solidFill>
                  <a:srgbClr val="00B050"/>
                </a:solidFill>
              </a:rPr>
              <a:t>IDENTIFY</a:t>
            </a:r>
          </a:p>
          <a:p>
            <a:pPr marL="0" indent="0">
              <a:buNone/>
            </a:pPr>
            <a:r>
              <a:rPr lang="en-GB" sz="4400" dirty="0" smtClean="0">
                <a:solidFill>
                  <a:srgbClr val="00B050"/>
                </a:solidFill>
              </a:rPr>
              <a:t>STATE</a:t>
            </a:r>
          </a:p>
          <a:p>
            <a:pPr marL="0" indent="0">
              <a:buNone/>
            </a:pPr>
            <a:r>
              <a:rPr lang="en-GB" sz="4400" dirty="0" smtClean="0">
                <a:solidFill>
                  <a:srgbClr val="00B050"/>
                </a:solidFill>
              </a:rPr>
              <a:t>GIVE</a:t>
            </a:r>
          </a:p>
          <a:p>
            <a:pPr marL="0" indent="0">
              <a:buNone/>
            </a:pPr>
            <a:r>
              <a:rPr lang="en-GB" sz="4400" dirty="0" smtClean="0">
                <a:solidFill>
                  <a:srgbClr val="00B050"/>
                </a:solidFill>
              </a:rPr>
              <a:t>EXPLAIN</a:t>
            </a:r>
          </a:p>
          <a:p>
            <a:pPr marL="0" indent="0">
              <a:buNone/>
            </a:pPr>
            <a:r>
              <a:rPr lang="en-GB" sz="4400" dirty="0" smtClean="0">
                <a:solidFill>
                  <a:srgbClr val="00B050"/>
                </a:solidFill>
              </a:rPr>
              <a:t>DESCRIBE</a:t>
            </a:r>
          </a:p>
        </p:txBody>
      </p:sp>
      <p:sp>
        <p:nvSpPr>
          <p:cNvPr id="4" name="Rectangle 3"/>
          <p:cNvSpPr/>
          <p:nvPr/>
        </p:nvSpPr>
        <p:spPr>
          <a:xfrm>
            <a:off x="194982" y="1583747"/>
            <a:ext cx="11732558" cy="675360"/>
          </a:xfrm>
          <a:prstGeom prst="rect">
            <a:avLst/>
          </a:prstGeom>
          <a:noFill/>
          <a:ln w="603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827060" y="2439246"/>
            <a:ext cx="50829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These key words in questions will </a:t>
            </a:r>
            <a:r>
              <a:rPr lang="en-GB" sz="4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usually</a:t>
            </a:r>
            <a:r>
              <a:rPr lang="en-GB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gain you </a:t>
            </a:r>
            <a:r>
              <a:rPr lang="en-GB" sz="40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 mark!</a:t>
            </a:r>
            <a:endParaRPr lang="en-GB" sz="4000" b="1" u="sng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Image by FlamingText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743" y="5467449"/>
            <a:ext cx="867727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2904566" y="3408742"/>
            <a:ext cx="2922494" cy="304800"/>
          </a:xfrm>
          <a:prstGeom prst="straightConnector1">
            <a:avLst/>
          </a:prstGeom>
          <a:ln w="793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595282" y="3574589"/>
            <a:ext cx="3343837" cy="1091540"/>
          </a:xfrm>
          <a:prstGeom prst="straightConnector1">
            <a:avLst/>
          </a:prstGeom>
          <a:ln w="793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486836" y="5282440"/>
            <a:ext cx="67904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i="1" dirty="0" smtClean="0"/>
              <a:t>Don’t get flustered by the question………</a:t>
            </a:r>
            <a:endParaRPr lang="en-GB" sz="32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10569387" y="16450"/>
            <a:ext cx="2716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7030A0"/>
                </a:solidFill>
              </a:rPr>
              <a:t>1 mark</a:t>
            </a:r>
            <a:endParaRPr lang="en-GB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93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988" y="9692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8800" b="1" u="sng" dirty="0" smtClean="0">
                <a:solidFill>
                  <a:srgbClr val="FFC000"/>
                </a:solidFill>
              </a:rPr>
              <a:t>AO2 </a:t>
            </a:r>
            <a:r>
              <a:rPr lang="en-GB" sz="4800" i="1" dirty="0" smtClean="0">
                <a:solidFill>
                  <a:srgbClr val="FFC000"/>
                </a:solidFill>
              </a:rPr>
              <a:t/>
            </a:r>
            <a:br>
              <a:rPr lang="en-GB" sz="4800" i="1" dirty="0" smtClean="0">
                <a:solidFill>
                  <a:srgbClr val="FFC000"/>
                </a:solidFill>
              </a:rPr>
            </a:br>
            <a:r>
              <a:rPr lang="en-GB" sz="3600" i="1" dirty="0" smtClean="0">
                <a:solidFill>
                  <a:srgbClr val="FFC000"/>
                </a:solidFill>
              </a:rPr>
              <a:t>(assessment outcome 1)</a:t>
            </a:r>
            <a:endParaRPr lang="en-GB" sz="4800" i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175" y="1801906"/>
            <a:ext cx="11362766" cy="49619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Apply to AO1 using examples of knowledge that underpins the meaning of your AO1.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Key words to look out for:</a:t>
            </a:r>
          </a:p>
          <a:p>
            <a:pPr marL="0" indent="0">
              <a:buNone/>
            </a:pPr>
            <a:r>
              <a:rPr lang="en-GB" sz="4000" dirty="0" smtClean="0">
                <a:solidFill>
                  <a:srgbClr val="7030A0"/>
                </a:solidFill>
              </a:rPr>
              <a:t>EXPLAIN</a:t>
            </a:r>
          </a:p>
          <a:p>
            <a:pPr marL="0" indent="0">
              <a:buNone/>
            </a:pPr>
            <a:r>
              <a:rPr lang="en-GB" sz="4000" dirty="0" smtClean="0">
                <a:solidFill>
                  <a:srgbClr val="7030A0"/>
                </a:solidFill>
              </a:rPr>
              <a:t>DESCRIBE</a:t>
            </a:r>
          </a:p>
          <a:p>
            <a:pPr marL="0" indent="0">
              <a:buNone/>
            </a:pPr>
            <a:r>
              <a:rPr lang="en-GB" sz="4000" dirty="0" smtClean="0">
                <a:solidFill>
                  <a:srgbClr val="7030A0"/>
                </a:solidFill>
              </a:rPr>
              <a:t>EXAMINE</a:t>
            </a:r>
          </a:p>
          <a:p>
            <a:pPr marL="0" indent="0">
              <a:buNone/>
            </a:pPr>
            <a:r>
              <a:rPr lang="en-GB" sz="4000" dirty="0" smtClean="0">
                <a:solidFill>
                  <a:srgbClr val="7030A0"/>
                </a:solidFill>
              </a:rPr>
              <a:t>STATE WITH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58753" y="4585726"/>
            <a:ext cx="50829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These key words are looking for more than one mark!    AO2</a:t>
            </a:r>
            <a:endParaRPr lang="en-GB" sz="4000" b="1" u="sng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9324" y="2442551"/>
            <a:ext cx="61296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Apply your AO1 statement to a </a:t>
            </a:r>
            <a:r>
              <a:rPr lang="en-GB" sz="4000" b="1" u="sng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practical example </a:t>
            </a:r>
            <a:r>
              <a:rPr lang="en-GB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or the </a:t>
            </a:r>
            <a:r>
              <a:rPr lang="en-GB" sz="4000" b="1" u="sng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context of the question</a:t>
            </a:r>
            <a:endParaRPr lang="en-GB" sz="4000" b="1" u="sng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254189" y="3412047"/>
            <a:ext cx="2447364" cy="905574"/>
          </a:xfrm>
          <a:prstGeom prst="straightConnector1">
            <a:avLst/>
          </a:prstGeom>
          <a:ln w="1047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469342" y="3630706"/>
            <a:ext cx="2232211" cy="1910040"/>
          </a:xfrm>
          <a:prstGeom prst="straightConnector1">
            <a:avLst/>
          </a:prstGeom>
          <a:ln w="1047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049435" y="-51496"/>
            <a:ext cx="2716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7030A0"/>
                </a:solidFill>
              </a:rPr>
              <a:t>marks 2-4</a:t>
            </a:r>
            <a:endParaRPr lang="en-GB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53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173" y="13179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8800" b="1" u="sng" dirty="0" smtClean="0">
                <a:solidFill>
                  <a:srgbClr val="00B050"/>
                </a:solidFill>
              </a:rPr>
              <a:t>AO3</a:t>
            </a:r>
            <a:r>
              <a:rPr lang="en-GB" sz="4800" dirty="0" smtClean="0">
                <a:solidFill>
                  <a:srgbClr val="00B050"/>
                </a:solidFill>
              </a:rPr>
              <a:t> </a:t>
            </a:r>
            <a:br>
              <a:rPr lang="en-GB" sz="4800" dirty="0" smtClean="0">
                <a:solidFill>
                  <a:srgbClr val="00B050"/>
                </a:solidFill>
              </a:rPr>
            </a:br>
            <a:r>
              <a:rPr lang="en-GB" sz="3600" i="1" dirty="0" smtClean="0">
                <a:solidFill>
                  <a:srgbClr val="00B050"/>
                </a:solidFill>
              </a:rPr>
              <a:t>(assessment outcome 1)</a:t>
            </a:r>
            <a:endParaRPr lang="en-GB" sz="4800" i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365" y="1653988"/>
            <a:ext cx="11779623" cy="50426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3900" dirty="0" smtClean="0"/>
              <a:t>Analyse and evaluate the factors that the content is on, consider performance, involvement and the physical activity itself.</a:t>
            </a:r>
          </a:p>
          <a:p>
            <a:pPr marL="0" indent="0"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B050"/>
                </a:solidFill>
              </a:rPr>
              <a:t>Key words to look out for:</a:t>
            </a:r>
          </a:p>
          <a:p>
            <a:pPr marL="0" indent="0">
              <a:buNone/>
            </a:pPr>
            <a:r>
              <a:rPr lang="en-GB" sz="4300" dirty="0" smtClean="0">
                <a:solidFill>
                  <a:srgbClr val="00B050"/>
                </a:solidFill>
              </a:rPr>
              <a:t>ANALYSE</a:t>
            </a:r>
          </a:p>
          <a:p>
            <a:pPr marL="0" indent="0">
              <a:buNone/>
            </a:pPr>
            <a:r>
              <a:rPr lang="en-GB" sz="4300" dirty="0" smtClean="0">
                <a:solidFill>
                  <a:srgbClr val="00B050"/>
                </a:solidFill>
              </a:rPr>
              <a:t>EXPLAIN</a:t>
            </a:r>
          </a:p>
          <a:p>
            <a:pPr marL="0" indent="0">
              <a:buNone/>
            </a:pPr>
            <a:r>
              <a:rPr lang="en-GB" sz="4300" dirty="0" smtClean="0">
                <a:solidFill>
                  <a:srgbClr val="00B050"/>
                </a:solidFill>
              </a:rPr>
              <a:t>JUSTIFY</a:t>
            </a:r>
          </a:p>
          <a:p>
            <a:pPr marL="0" indent="0">
              <a:buNone/>
            </a:pPr>
            <a:r>
              <a:rPr lang="en-GB" sz="4300" dirty="0" smtClean="0">
                <a:solidFill>
                  <a:srgbClr val="00B050"/>
                </a:solidFill>
              </a:rPr>
              <a:t>EXAMINE</a:t>
            </a:r>
          </a:p>
          <a:p>
            <a:pPr marL="0" indent="0">
              <a:buNone/>
            </a:pPr>
            <a:r>
              <a:rPr lang="en-GB" sz="4300" dirty="0" smtClean="0">
                <a:solidFill>
                  <a:srgbClr val="00B050"/>
                </a:solidFill>
              </a:rPr>
              <a:t>DISCUSS</a:t>
            </a:r>
          </a:p>
          <a:p>
            <a:pPr marL="0" indent="0">
              <a:buNone/>
            </a:pPr>
            <a:r>
              <a:rPr lang="en-GB" sz="4300" dirty="0" smtClean="0">
                <a:solidFill>
                  <a:srgbClr val="00B050"/>
                </a:solidFill>
              </a:rPr>
              <a:t>ASSESS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41308" y="2845520"/>
            <a:ext cx="6129617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Always consider the question direction with the content for AO3</a:t>
            </a:r>
            <a:endParaRPr lang="en-GB" sz="4000" b="1" u="sng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88657" y="5191214"/>
            <a:ext cx="104349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AO1 – state content</a:t>
            </a:r>
          </a:p>
          <a:p>
            <a:r>
              <a:rPr lang="en-GB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AO2 – Example/application</a:t>
            </a:r>
          </a:p>
          <a:p>
            <a:r>
              <a:rPr lang="en-GB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AO3 – Considering context of question with content</a:t>
            </a:r>
            <a:endParaRPr lang="en-GB" sz="3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74624" y="0"/>
            <a:ext cx="2716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7030A0"/>
                </a:solidFill>
              </a:rPr>
              <a:t>3 – 9 marks</a:t>
            </a:r>
            <a:endParaRPr lang="en-GB" sz="3600" dirty="0">
              <a:solidFill>
                <a:srgbClr val="7030A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381250" y="3412047"/>
            <a:ext cx="3320303" cy="493203"/>
          </a:xfrm>
          <a:prstGeom prst="straightConnector1">
            <a:avLst/>
          </a:prstGeom>
          <a:ln w="1047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647950" y="3630706"/>
            <a:ext cx="3053604" cy="1560508"/>
          </a:xfrm>
          <a:prstGeom prst="straightConnector1">
            <a:avLst/>
          </a:prstGeom>
          <a:ln w="1047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49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68037" y="0"/>
            <a:ext cx="11055351" cy="1858962"/>
          </a:xfrm>
        </p:spPr>
        <p:txBody>
          <a:bodyPr/>
          <a:lstStyle/>
          <a:p>
            <a:r>
              <a:rPr lang="en-GB" sz="4000" b="1" dirty="0"/>
              <a:t>Body Type</a:t>
            </a:r>
            <a:br>
              <a:rPr lang="en-GB" sz="4000" b="1" dirty="0"/>
            </a:br>
            <a:r>
              <a:rPr lang="en-GB" sz="4000" dirty="0"/>
              <a:t>There are three extremes of body types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214" y="2060575"/>
            <a:ext cx="4142317" cy="1800225"/>
          </a:xfrm>
        </p:spPr>
        <p:txBody>
          <a:bodyPr>
            <a:noAutofit/>
          </a:bodyPr>
          <a:lstStyle/>
          <a:p>
            <a:r>
              <a:rPr lang="en-GB" sz="4800" b="1" dirty="0"/>
              <a:t>Endomorph</a:t>
            </a:r>
          </a:p>
          <a:p>
            <a:r>
              <a:rPr lang="en-GB" sz="4800" b="1" dirty="0" err="1" smtClean="0"/>
              <a:t>Mesomorph</a:t>
            </a:r>
            <a:endParaRPr lang="en-GB" sz="4800" b="1" dirty="0"/>
          </a:p>
          <a:p>
            <a:r>
              <a:rPr lang="en-GB" sz="4800" b="1" dirty="0" err="1" smtClean="0"/>
              <a:t>Ectomorph</a:t>
            </a:r>
            <a:r>
              <a:rPr lang="en-GB" sz="4800" b="1" dirty="0" smtClean="0"/>
              <a:t> </a:t>
            </a:r>
            <a:endParaRPr lang="en-GB" sz="4800" b="1" dirty="0"/>
          </a:p>
        </p:txBody>
      </p:sp>
      <p:pic>
        <p:nvPicPr>
          <p:cNvPr id="5128" name="Picture 8" descr="Endmor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6848" y="1654387"/>
            <a:ext cx="2374592" cy="2782725"/>
          </a:xfrm>
          <a:prstGeom prst="rect">
            <a:avLst/>
          </a:prstGeom>
          <a:noFill/>
        </p:spPr>
      </p:pic>
      <p:pic>
        <p:nvPicPr>
          <p:cNvPr id="5133" name="Picture 13" descr="Mesmorp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0703" y="2995415"/>
            <a:ext cx="2345160" cy="2883393"/>
          </a:xfrm>
          <a:prstGeom prst="rect">
            <a:avLst/>
          </a:prstGeom>
          <a:noFill/>
        </p:spPr>
      </p:pic>
      <p:pic>
        <p:nvPicPr>
          <p:cNvPr id="5138" name="Picture 18" descr="Ectomorp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50549" y="4390730"/>
            <a:ext cx="1720531" cy="2283891"/>
          </a:xfrm>
          <a:prstGeom prst="rect">
            <a:avLst/>
          </a:prstGeom>
          <a:noFill/>
        </p:spPr>
      </p:pic>
      <p:sp>
        <p:nvSpPr>
          <p:cNvPr id="5139" name="Line 19"/>
          <p:cNvSpPr>
            <a:spLocks noChangeShapeType="1"/>
          </p:cNvSpPr>
          <p:nvPr/>
        </p:nvSpPr>
        <p:spPr bwMode="auto">
          <a:xfrm>
            <a:off x="3857106" y="2492375"/>
            <a:ext cx="4927194" cy="0"/>
          </a:xfrm>
          <a:prstGeom prst="line">
            <a:avLst/>
          </a:prstGeom>
          <a:noFill/>
          <a:ln w="1206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>
            <a:off x="3940233" y="3391593"/>
            <a:ext cx="2348384" cy="108846"/>
          </a:xfrm>
          <a:prstGeom prst="line">
            <a:avLst/>
          </a:prstGeom>
          <a:noFill/>
          <a:ln w="12382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>
            <a:off x="2502131" y="4538749"/>
            <a:ext cx="1769303" cy="690476"/>
          </a:xfrm>
          <a:prstGeom prst="line">
            <a:avLst/>
          </a:prstGeom>
          <a:noFill/>
          <a:ln w="123825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716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51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51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  <p:bldP spid="5139" grpId="0" animBg="1"/>
      <p:bldP spid="5140" grpId="0" animBg="1"/>
      <p:bldP spid="51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477" t="44008" r="37347" b="29709"/>
          <a:stretch/>
        </p:blipFill>
        <p:spPr>
          <a:xfrm>
            <a:off x="275770" y="261256"/>
            <a:ext cx="11714039" cy="3425372"/>
          </a:xfrm>
          <a:prstGeom prst="rect">
            <a:avLst/>
          </a:prstGeom>
        </p:spPr>
      </p:pic>
      <p:sp>
        <p:nvSpPr>
          <p:cNvPr id="6" name="AutoShape 2" descr="Image result for tennis ser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0" y="4201884"/>
            <a:ext cx="3325516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327" y="3889828"/>
            <a:ext cx="3713482" cy="278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083" y="4201884"/>
            <a:ext cx="4033688" cy="215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87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059" t="22939" r="38967" b="30851"/>
          <a:stretch/>
        </p:blipFill>
        <p:spPr>
          <a:xfrm>
            <a:off x="-1" y="0"/>
            <a:ext cx="12192001" cy="686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5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806" t="21142" r="38852" b="29646"/>
          <a:stretch/>
        </p:blipFill>
        <p:spPr>
          <a:xfrm>
            <a:off x="0" y="1258"/>
            <a:ext cx="12192001" cy="6899973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25"/>
          <a:stretch/>
        </p:blipFill>
        <p:spPr bwMode="auto">
          <a:xfrm>
            <a:off x="5198381" y="4078514"/>
            <a:ext cx="5135789" cy="240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9" b="7580"/>
          <a:stretch/>
        </p:blipFill>
        <p:spPr bwMode="auto">
          <a:xfrm>
            <a:off x="5208132" y="2061029"/>
            <a:ext cx="5126038" cy="183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1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049" y="18868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13800" b="1" u="sng" dirty="0" smtClean="0"/>
              <a:t>Basic Skills</a:t>
            </a:r>
            <a:endParaRPr lang="en-GB" sz="13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457" y="167567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i="1" u="sng" dirty="0" smtClean="0"/>
              <a:t>Basic skills are </a:t>
            </a:r>
          </a:p>
          <a:p>
            <a:r>
              <a:rPr lang="en-GB" sz="4400" dirty="0" smtClean="0"/>
              <a:t>Simple</a:t>
            </a:r>
          </a:p>
          <a:p>
            <a:r>
              <a:rPr lang="en-GB" sz="4400" dirty="0" smtClean="0"/>
              <a:t>Need little thought</a:t>
            </a:r>
          </a:p>
          <a:p>
            <a:r>
              <a:rPr lang="en-GB" sz="4400" dirty="0" smtClean="0"/>
              <a:t>Require little decision making</a:t>
            </a:r>
            <a:endParaRPr lang="en-GB" sz="4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841" y="1893387"/>
            <a:ext cx="3811208" cy="22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546" y="4701835"/>
            <a:ext cx="9093654" cy="191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51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049" y="18868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13800" b="1" u="sng" dirty="0" smtClean="0"/>
              <a:t>Complex Skills</a:t>
            </a:r>
            <a:endParaRPr lang="en-GB" sz="13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457" y="167567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i="1" u="sng" dirty="0" smtClean="0"/>
              <a:t>Complex skills are </a:t>
            </a:r>
          </a:p>
          <a:p>
            <a:r>
              <a:rPr lang="en-GB" sz="4400" dirty="0" smtClean="0"/>
              <a:t>Difficult</a:t>
            </a:r>
          </a:p>
          <a:p>
            <a:r>
              <a:rPr lang="en-GB" sz="4400" dirty="0" smtClean="0"/>
              <a:t>Need a high level of decision making</a:t>
            </a:r>
          </a:p>
          <a:p>
            <a:pPr marL="0" indent="0">
              <a:buNone/>
            </a:pPr>
            <a:endParaRPr lang="en-GB" sz="44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06" y="3981844"/>
            <a:ext cx="4100965" cy="266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864" y="3981844"/>
            <a:ext cx="4012532" cy="266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821" y="4414807"/>
            <a:ext cx="3204564" cy="179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58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058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21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415" t="19244" r="36565" b="29665"/>
          <a:stretch/>
        </p:blipFill>
        <p:spPr>
          <a:xfrm>
            <a:off x="0" y="0"/>
            <a:ext cx="12246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5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emoCoil.p3d 0"/>
  <p:tag name="POWER3D OPTIONS" val="Medium "/>
  <p:tag name="POWER3D IMAGE0" val="Pwrtrans.tga"/>
  <p:tag name="POWER3D SOUND" val="Coi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234</Words>
  <Application>Microsoft Office PowerPoint</Application>
  <PresentationFormat>Widescreen</PresentationFormat>
  <Paragraphs>65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Somatotypes</vt:lpstr>
      <vt:lpstr>Body Type There are three extremes of body types</vt:lpstr>
      <vt:lpstr>PowerPoint Presentation</vt:lpstr>
      <vt:lpstr>PowerPoint Presentation</vt:lpstr>
      <vt:lpstr>PowerPoint Presentation</vt:lpstr>
      <vt:lpstr>Basic Skills</vt:lpstr>
      <vt:lpstr>Complex Skills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AO1  (assessment outcome 1)</vt:lpstr>
      <vt:lpstr>AO2  (assessment outcome 1)</vt:lpstr>
      <vt:lpstr>AO3  (assessment outcome 1)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Moody</dc:creator>
  <cp:lastModifiedBy>Richard Moody</cp:lastModifiedBy>
  <cp:revision>6</cp:revision>
  <dcterms:created xsi:type="dcterms:W3CDTF">2018-11-22T13:26:47Z</dcterms:created>
  <dcterms:modified xsi:type="dcterms:W3CDTF">2020-03-12T12:57:41Z</dcterms:modified>
</cp:coreProperties>
</file>