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85" r:id="rId2"/>
    <p:sldId id="316" r:id="rId3"/>
    <p:sldId id="25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56E0"/>
    <a:srgbClr val="0070C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81" autoAdjust="0"/>
  </p:normalViewPr>
  <p:slideViewPr>
    <p:cSldViewPr>
      <p:cViewPr varScale="1">
        <p:scale>
          <a:sx n="104" d="100"/>
          <a:sy n="104" d="100"/>
        </p:scale>
        <p:origin x="132" y="4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06A6-3454-40FD-A3D8-F039C44CDB3B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10D6-F18C-4CE3-ACF1-ED4CF1B0A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9172"/>
            <a:ext cx="9144000" cy="1102519"/>
          </a:xfrm>
          <a:solidFill>
            <a:schemeClr val="bg1"/>
          </a:solidFill>
        </p:spPr>
        <p:txBody>
          <a:bodyPr>
            <a:noAutofit/>
          </a:bodyPr>
          <a:lstStyle>
            <a:lvl1pPr algn="ctr">
              <a:defRPr sz="8000" b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Candy Square BTN Striped" panose="020B0704010102040306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8646"/>
            <a:ext cx="9144000" cy="901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92191"/>
            <a:ext cx="9144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Add specification number here</a:t>
            </a:r>
          </a:p>
        </p:txBody>
      </p:sp>
    </p:spTree>
    <p:extLst>
      <p:ext uri="{BB962C8B-B14F-4D97-AF65-F5344CB8AC3E}">
        <p14:creationId xmlns:p14="http://schemas.microsoft.com/office/powerpoint/2010/main" val="5277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4702373"/>
            <a:ext cx="4499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077913"/>
            <a:r>
              <a:rPr lang="en-GB" sz="1200" b="1" dirty="0" smtClean="0">
                <a:solidFill>
                  <a:srgbClr val="B556E0"/>
                </a:solidFill>
              </a:rPr>
              <a:t>Good – </a:t>
            </a:r>
            <a:r>
              <a:rPr lang="en-GB" sz="1200" dirty="0" smtClean="0">
                <a:solidFill>
                  <a:srgbClr val="B556E0"/>
                </a:solidFill>
              </a:rPr>
              <a:t>Explain how sound can be sampled and stored in digital form</a:t>
            </a:r>
            <a:endParaRPr lang="en-GB" sz="1200" b="1" dirty="0" smtClean="0">
              <a:solidFill>
                <a:srgbClr val="B556E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90093"/>
            <a:ext cx="9144000" cy="461665"/>
            <a:chOff x="0" y="4690093"/>
            <a:chExt cx="9144000" cy="461665"/>
          </a:xfrm>
        </p:grpSpPr>
        <p:cxnSp>
          <p:nvCxnSpPr>
            <p:cNvPr id="5" name="Straight Connector 4"/>
            <p:cNvCxnSpPr/>
            <p:nvPr userDrawn="1"/>
          </p:nvCxnSpPr>
          <p:spPr>
            <a:xfrm>
              <a:off x="0" y="4690093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4690093"/>
              <a:ext cx="0" cy="4616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 userDrawn="1"/>
        </p:nvSpPr>
        <p:spPr>
          <a:xfrm>
            <a:off x="4572001" y="4702373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defTabSz="1970088">
              <a:spcBef>
                <a:spcPts val="0"/>
              </a:spcBef>
              <a:buClr>
                <a:schemeClr val="dk1"/>
              </a:buClr>
              <a:buSzPct val="39285"/>
            </a:pPr>
            <a:r>
              <a:rPr lang="en-GB" sz="1200" b="1" dirty="0" smtClean="0">
                <a:solidFill>
                  <a:srgbClr val="00B050"/>
                </a:solidFill>
                <a:latin typeface="+mj-lt"/>
              </a:rPr>
              <a:t>Outstanding – </a:t>
            </a:r>
            <a:r>
              <a:rPr lang="en-US" sz="1200" dirty="0" smtClean="0">
                <a:solidFill>
                  <a:srgbClr val="00B050"/>
                </a:solidFill>
                <a:latin typeface="+mj-lt"/>
                <a:ea typeface="Tahoma"/>
                <a:cs typeface="Tahoma"/>
                <a:sym typeface="Tahoma"/>
              </a:rPr>
              <a:t>Explain how sampling intervals and other considerations affect a</a:t>
            </a:r>
            <a:r>
              <a:rPr lang="en-US" sz="1200" baseline="0" dirty="0" smtClean="0">
                <a:solidFill>
                  <a:srgbClr val="00B050"/>
                </a:solidFill>
                <a:latin typeface="+mj-lt"/>
                <a:ea typeface="Tahoma"/>
                <a:cs typeface="Tahoma"/>
                <a:sym typeface="Tahoma"/>
              </a:rPr>
              <a:t> sound file</a:t>
            </a:r>
            <a:endParaRPr lang="en-US" sz="1200" dirty="0">
              <a:solidFill>
                <a:srgbClr val="00B050"/>
              </a:solidFill>
              <a:latin typeface="+mj-lt"/>
              <a:ea typeface="Tahoma"/>
              <a:cs typeface="Tahoma"/>
              <a:sym typeface="Tahoma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-1"/>
            <a:ext cx="9144000" cy="6400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19999" y="71113"/>
            <a:ext cx="9144000" cy="484413"/>
          </a:xfrm>
          <a:noFill/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28383" y="187035"/>
            <a:ext cx="1095617" cy="273844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D19BD-7837-4A96-8068-59BD5BFD070A}" type="datetime1">
              <a:rPr lang="en-GB" smtClean="0"/>
              <a:t>04/06/2019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07504" y="771525"/>
            <a:ext cx="4384228" cy="39604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652268" y="771525"/>
            <a:ext cx="4384228" cy="39604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solidFill>
            <a:srgbClr val="0070C0"/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735547"/>
            <a:ext cx="8640960" cy="3859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8384" y="4803998"/>
            <a:ext cx="10081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95D19BD-7837-4A96-8068-59BD5BFD070A}" type="datetime1">
              <a:rPr lang="en-GB" smtClean="0"/>
              <a:t>04/06/2019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2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ndy Square BTN Striped" panose="020B070401010204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04/06/2019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Whiteboards</a:t>
            </a:r>
            <a:endParaRPr lang="en-GB" dirty="0"/>
          </a:p>
        </p:txBody>
      </p:sp>
      <p:sp>
        <p:nvSpPr>
          <p:cNvPr id="14" name="Shape 37"/>
          <p:cNvSpPr txBox="1"/>
          <p:nvPr/>
        </p:nvSpPr>
        <p:spPr>
          <a:xfrm>
            <a:off x="-20678" y="594381"/>
            <a:ext cx="9144677" cy="4669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 dirty="0" smtClean="0">
                <a:latin typeface="Ubuntu"/>
                <a:ea typeface="Ubuntu"/>
                <a:cs typeface="Ubuntu"/>
                <a:sym typeface="Ubuntu"/>
              </a:rPr>
              <a:t>Calculate the file size of both images below in using suitable units:</a:t>
            </a:r>
            <a:endParaRPr lang="en-US" sz="2400" dirty="0"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131213" y="1135069"/>
            <a:ext cx="1727952" cy="1765439"/>
            <a:chOff x="1517515" y="1070042"/>
            <a:chExt cx="3409511" cy="3414409"/>
          </a:xfrm>
        </p:grpSpPr>
        <p:sp>
          <p:nvSpPr>
            <p:cNvPr id="16" name="Rectangle 15"/>
            <p:cNvSpPr/>
            <p:nvPr/>
          </p:nvSpPr>
          <p:spPr>
            <a:xfrm>
              <a:off x="1517515" y="1070042"/>
              <a:ext cx="3409511" cy="3414408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2" descr="Pictur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97" t="10201" r="29573" b="20760"/>
            <a:stretch/>
          </p:blipFill>
          <p:spPr bwMode="auto">
            <a:xfrm>
              <a:off x="1517515" y="1070042"/>
              <a:ext cx="3409511" cy="3414409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18" name="TextBox 17"/>
          <p:cNvSpPr txBox="1"/>
          <p:nvPr/>
        </p:nvSpPr>
        <p:spPr>
          <a:xfrm>
            <a:off x="658721" y="2908583"/>
            <a:ext cx="2672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20 pixels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13319" y="1580364"/>
            <a:ext cx="836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 pixels</a:t>
            </a:r>
            <a:endParaRPr lang="en-GB" sz="16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5" r="11319"/>
          <a:stretch/>
        </p:blipFill>
        <p:spPr>
          <a:xfrm>
            <a:off x="5354917" y="1153800"/>
            <a:ext cx="2673466" cy="177799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999462" y="2908583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800 pixels</a:t>
            </a:r>
          </a:p>
          <a:p>
            <a:pPr algn="ctr"/>
            <a:r>
              <a:rPr lang="en-GB" sz="1600" dirty="0" smtClean="0"/>
              <a:t>True Colour (24 bit / 3 bytes)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28383" y="1681386"/>
            <a:ext cx="852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600 pixels</a:t>
            </a:r>
            <a:endParaRPr lang="en-GB" sz="1600" dirty="0"/>
          </a:p>
        </p:txBody>
      </p:sp>
      <p:sp>
        <p:nvSpPr>
          <p:cNvPr id="30" name="Rectangle 29"/>
          <p:cNvSpPr/>
          <p:nvPr/>
        </p:nvSpPr>
        <p:spPr>
          <a:xfrm>
            <a:off x="303780" y="3147814"/>
            <a:ext cx="3630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5 colours = 3 </a:t>
            </a:r>
            <a:r>
              <a:rPr lang="en-GB" dirty="0" smtClean="0">
                <a:solidFill>
                  <a:srgbClr val="FF0000"/>
                </a:solidFill>
              </a:rPr>
              <a:t>bits (8 possible colours)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Converting sound waves to </a:t>
            </a:r>
            <a:r>
              <a:rPr lang="en-GB" dirty="0" smtClean="0"/>
              <a:t>binary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sp>
        <p:nvSpPr>
          <p:cNvPr id="22" name="Shape 142"/>
          <p:cNvSpPr txBox="1"/>
          <p:nvPr/>
        </p:nvSpPr>
        <p:spPr>
          <a:xfrm>
            <a:off x="43956" y="2173604"/>
            <a:ext cx="2372568" cy="10704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buNone/>
            </a:pPr>
            <a:r>
              <a:rPr lang="en-US" dirty="0" smtClean="0">
                <a:latin typeface="Ubuntu"/>
                <a:ea typeface="Ubuntu"/>
                <a:cs typeface="Ubuntu"/>
                <a:sym typeface="Ubuntu"/>
              </a:rPr>
              <a:t>Sample Interval:</a:t>
            </a:r>
            <a:endParaRPr lang="en-US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r" rtl="0">
              <a:spcBef>
                <a:spcPts val="0"/>
              </a:spcBef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Original sound wave:</a:t>
            </a:r>
          </a:p>
          <a:p>
            <a:pPr marL="0" lvl="0" indent="0" algn="r" rtl="0">
              <a:spcBef>
                <a:spcPts val="0"/>
              </a:spcBef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Binary sound wave:</a:t>
            </a:r>
          </a:p>
        </p:txBody>
      </p:sp>
      <p:cxnSp>
        <p:nvCxnSpPr>
          <p:cNvPr id="23" name="Shape 143"/>
          <p:cNvCxnSpPr/>
          <p:nvPr/>
        </p:nvCxnSpPr>
        <p:spPr>
          <a:xfrm flipV="1">
            <a:off x="2428782" y="2416710"/>
            <a:ext cx="625008" cy="1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4" name="Shape 144"/>
          <p:cNvCxnSpPr/>
          <p:nvPr/>
        </p:nvCxnSpPr>
        <p:spPr>
          <a:xfrm flipV="1">
            <a:off x="2432983" y="2697590"/>
            <a:ext cx="625008" cy="1"/>
          </a:xfrm>
          <a:prstGeom prst="straightConnector1">
            <a:avLst/>
          </a:prstGeom>
          <a:noFill/>
          <a:ln w="38100" cap="flat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5" name="Shape 145"/>
          <p:cNvCxnSpPr/>
          <p:nvPr/>
        </p:nvCxnSpPr>
        <p:spPr>
          <a:xfrm flipV="1">
            <a:off x="2432983" y="2986434"/>
            <a:ext cx="625008" cy="1"/>
          </a:xfrm>
          <a:prstGeom prst="straightConnector1">
            <a:avLst/>
          </a:prstGeom>
          <a:noFill/>
          <a:ln w="38100" cap="flat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cxnSp>
      <p:grpSp>
        <p:nvGrpSpPr>
          <p:cNvPr id="27" name="Shape 157"/>
          <p:cNvGrpSpPr/>
          <p:nvPr/>
        </p:nvGrpSpPr>
        <p:grpSpPr>
          <a:xfrm>
            <a:off x="3635896" y="836019"/>
            <a:ext cx="5338024" cy="3723141"/>
            <a:chOff x="1493923" y="1460491"/>
            <a:chExt cx="6123157" cy="4270752"/>
          </a:xfrm>
        </p:grpSpPr>
        <p:grpSp>
          <p:nvGrpSpPr>
            <p:cNvPr id="28" name="Shape 158"/>
            <p:cNvGrpSpPr/>
            <p:nvPr/>
          </p:nvGrpSpPr>
          <p:grpSpPr>
            <a:xfrm>
              <a:off x="1493923" y="1460491"/>
              <a:ext cx="6123157" cy="4270752"/>
              <a:chOff x="1484410" y="1439929"/>
              <a:chExt cx="6123157" cy="4270752"/>
            </a:xfrm>
          </p:grpSpPr>
          <p:grpSp>
            <p:nvGrpSpPr>
              <p:cNvPr id="42" name="Shape 159"/>
              <p:cNvGrpSpPr/>
              <p:nvPr/>
            </p:nvGrpSpPr>
            <p:grpSpPr>
              <a:xfrm>
                <a:off x="1484410" y="1439929"/>
                <a:ext cx="6123157" cy="4270752"/>
                <a:chOff x="114300" y="1746912"/>
                <a:chExt cx="5662250" cy="3963575"/>
              </a:xfrm>
            </p:grpSpPr>
            <p:pic>
              <p:nvPicPr>
                <p:cNvPr id="49" name="Shape 160"/>
                <p:cNvPicPr preferRelativeResize="0"/>
                <p:nvPr/>
              </p:nvPicPr>
              <p:blipFill>
                <a:blip r:embed="rId2">
                  <a:alphaModFix/>
                </a:blip>
                <a:stretch>
                  <a:fillRect/>
                </a:stretch>
              </p:blipFill>
              <p:spPr>
                <a:xfrm>
                  <a:off x="114300" y="1746912"/>
                  <a:ext cx="5662250" cy="39635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50" name="Shape 161"/>
                <p:cNvCxnSpPr/>
                <p:nvPr/>
              </p:nvCxnSpPr>
              <p:spPr>
                <a:xfrm rot="10800000" flipH="1">
                  <a:off x="1352100" y="3806475"/>
                  <a:ext cx="11400" cy="1536599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51" name="Shape 162"/>
                <p:cNvCxnSpPr/>
                <p:nvPr/>
              </p:nvCxnSpPr>
              <p:spPr>
                <a:xfrm rot="10800000" flipH="1">
                  <a:off x="2204075" y="3049574"/>
                  <a:ext cx="19500" cy="2293500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52" name="Shape 163"/>
                <p:cNvCxnSpPr/>
                <p:nvPr/>
              </p:nvCxnSpPr>
              <p:spPr>
                <a:xfrm rot="10800000">
                  <a:off x="2979200" y="3985580"/>
                  <a:ext cx="19500" cy="1357499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53" name="Shape 164"/>
                <p:cNvCxnSpPr/>
                <p:nvPr/>
              </p:nvCxnSpPr>
              <p:spPr>
                <a:xfrm rot="10800000">
                  <a:off x="3862150" y="3879380"/>
                  <a:ext cx="11400" cy="1463699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54" name="Shape 165"/>
                <p:cNvCxnSpPr/>
                <p:nvPr/>
              </p:nvCxnSpPr>
              <p:spPr>
                <a:xfrm rot="10800000">
                  <a:off x="4723599" y="2441774"/>
                  <a:ext cx="10200" cy="2901300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55" name="Shape 166"/>
                <p:cNvCxnSpPr/>
                <p:nvPr/>
              </p:nvCxnSpPr>
              <p:spPr>
                <a:xfrm rot="10800000" flipH="1">
                  <a:off x="5535325" y="1902674"/>
                  <a:ext cx="2699" cy="3440400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</p:grpSp>
          <p:cxnSp>
            <p:nvCxnSpPr>
              <p:cNvPr id="43" name="Shape 167"/>
              <p:cNvCxnSpPr/>
              <p:nvPr/>
            </p:nvCxnSpPr>
            <p:spPr>
              <a:xfrm rot="10800000" flipH="1">
                <a:off x="3300368" y="2865919"/>
                <a:ext cx="1199" cy="24521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4" name="Shape 168"/>
              <p:cNvCxnSpPr/>
              <p:nvPr/>
            </p:nvCxnSpPr>
            <p:spPr>
              <a:xfrm rot="10800000">
                <a:off x="2407068" y="4551919"/>
                <a:ext cx="2099" cy="7662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5" name="Shape 169"/>
              <p:cNvCxnSpPr/>
              <p:nvPr/>
            </p:nvCxnSpPr>
            <p:spPr>
              <a:xfrm rot="10800000">
                <a:off x="4184675" y="3221419"/>
                <a:ext cx="8100" cy="20966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6" name="Shape 170"/>
              <p:cNvCxnSpPr/>
              <p:nvPr/>
            </p:nvCxnSpPr>
            <p:spPr>
              <a:xfrm rot="10800000">
                <a:off x="5067776" y="4116025"/>
                <a:ext cx="29100" cy="12021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7" name="Shape 171"/>
              <p:cNvCxnSpPr/>
              <p:nvPr/>
            </p:nvCxnSpPr>
            <p:spPr>
              <a:xfrm rot="10800000">
                <a:off x="6031187" y="2889019"/>
                <a:ext cx="4799" cy="24291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8" name="Shape 172"/>
              <p:cNvCxnSpPr/>
              <p:nvPr/>
            </p:nvCxnSpPr>
            <p:spPr>
              <a:xfrm rot="10800000" flipH="1">
                <a:off x="6981413" y="1707619"/>
                <a:ext cx="13199" cy="36105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29" name="Shape 173"/>
            <p:cNvGrpSpPr/>
            <p:nvPr/>
          </p:nvGrpSpPr>
          <p:grpSpPr>
            <a:xfrm>
              <a:off x="1868175" y="1615750"/>
              <a:ext cx="5481850" cy="3704399"/>
              <a:chOff x="1868175" y="1615750"/>
              <a:chExt cx="5481850" cy="3704399"/>
            </a:xfrm>
          </p:grpSpPr>
          <p:cxnSp>
            <p:nvCxnSpPr>
              <p:cNvPr id="30" name="Shape 174"/>
              <p:cNvCxnSpPr/>
              <p:nvPr/>
            </p:nvCxnSpPr>
            <p:spPr>
              <a:xfrm rot="10800000" flipH="1">
                <a:off x="1868175" y="4574649"/>
                <a:ext cx="550500" cy="7455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1" name="Shape 175"/>
              <p:cNvCxnSpPr/>
              <p:nvPr/>
            </p:nvCxnSpPr>
            <p:spPr>
              <a:xfrm rot="10800000" flipH="1">
                <a:off x="2418675" y="3691750"/>
                <a:ext cx="389999" cy="8828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2" name="Shape 176"/>
              <p:cNvCxnSpPr/>
              <p:nvPr/>
            </p:nvCxnSpPr>
            <p:spPr>
              <a:xfrm rot="10800000" flipH="1">
                <a:off x="2808675" y="2911750"/>
                <a:ext cx="470100" cy="7799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3" name="Shape 177"/>
              <p:cNvCxnSpPr/>
              <p:nvPr/>
            </p:nvCxnSpPr>
            <p:spPr>
              <a:xfrm rot="10800000" flipH="1">
                <a:off x="3278775" y="2854450"/>
                <a:ext cx="493199" cy="572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4" name="Shape 178"/>
              <p:cNvCxnSpPr/>
              <p:nvPr/>
            </p:nvCxnSpPr>
            <p:spPr>
              <a:xfrm>
                <a:off x="3771975" y="2854450"/>
                <a:ext cx="401399" cy="3668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5" name="Shape 179"/>
              <p:cNvCxnSpPr/>
              <p:nvPr/>
            </p:nvCxnSpPr>
            <p:spPr>
              <a:xfrm>
                <a:off x="4184750" y="3210000"/>
                <a:ext cx="390299" cy="6536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6" name="Shape 180"/>
              <p:cNvCxnSpPr/>
              <p:nvPr/>
            </p:nvCxnSpPr>
            <p:spPr>
              <a:xfrm>
                <a:off x="4574675" y="3852200"/>
                <a:ext cx="493499" cy="2868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7" name="Shape 181"/>
              <p:cNvCxnSpPr/>
              <p:nvPr/>
            </p:nvCxnSpPr>
            <p:spPr>
              <a:xfrm rot="10800000" flipH="1">
                <a:off x="5067925" y="3771849"/>
                <a:ext cx="470100" cy="3672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8" name="Shape 182"/>
              <p:cNvCxnSpPr/>
              <p:nvPr/>
            </p:nvCxnSpPr>
            <p:spPr>
              <a:xfrm rot="10800000" flipH="1">
                <a:off x="5538025" y="2865800"/>
                <a:ext cx="493199" cy="8930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39" name="Shape 183"/>
              <p:cNvCxnSpPr/>
              <p:nvPr/>
            </p:nvCxnSpPr>
            <p:spPr>
              <a:xfrm rot="10800000" flipH="1">
                <a:off x="6031125" y="2246574"/>
                <a:ext cx="412800" cy="6423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0" name="Shape 184"/>
              <p:cNvCxnSpPr/>
              <p:nvPr/>
            </p:nvCxnSpPr>
            <p:spPr>
              <a:xfrm rot="10800000" flipH="1">
                <a:off x="6444025" y="1753450"/>
                <a:ext cx="527399" cy="4931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1" name="Shape 185"/>
              <p:cNvCxnSpPr/>
              <p:nvPr/>
            </p:nvCxnSpPr>
            <p:spPr>
              <a:xfrm rot="10800000" flipH="1">
                <a:off x="6971425" y="1615750"/>
                <a:ext cx="378600" cy="1376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</p:grpSp>
      <p:sp>
        <p:nvSpPr>
          <p:cNvPr id="2" name="TextBox 1"/>
          <p:cNvSpPr txBox="1"/>
          <p:nvPr/>
        </p:nvSpPr>
        <p:spPr>
          <a:xfrm>
            <a:off x="323528" y="791680"/>
            <a:ext cx="25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Sample every 0.5 second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25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Converting sound waves to </a:t>
            </a:r>
            <a:r>
              <a:rPr lang="en-GB" dirty="0" smtClean="0"/>
              <a:t>binary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grpSp>
        <p:nvGrpSpPr>
          <p:cNvPr id="56" name="Shape 192"/>
          <p:cNvGrpSpPr/>
          <p:nvPr/>
        </p:nvGrpSpPr>
        <p:grpSpPr>
          <a:xfrm>
            <a:off x="919075" y="2592560"/>
            <a:ext cx="2737799" cy="2043761"/>
            <a:chOff x="1493923" y="1460491"/>
            <a:chExt cx="6123157" cy="4270752"/>
          </a:xfrm>
        </p:grpSpPr>
        <p:grpSp>
          <p:nvGrpSpPr>
            <p:cNvPr id="57" name="Shape 193"/>
            <p:cNvGrpSpPr/>
            <p:nvPr/>
          </p:nvGrpSpPr>
          <p:grpSpPr>
            <a:xfrm>
              <a:off x="1493923" y="1460491"/>
              <a:ext cx="6123157" cy="4270752"/>
              <a:chOff x="1484410" y="1439929"/>
              <a:chExt cx="6123157" cy="4270752"/>
            </a:xfrm>
          </p:grpSpPr>
          <p:grpSp>
            <p:nvGrpSpPr>
              <p:cNvPr id="71" name="Shape 194"/>
              <p:cNvGrpSpPr/>
              <p:nvPr/>
            </p:nvGrpSpPr>
            <p:grpSpPr>
              <a:xfrm>
                <a:off x="1484410" y="1439929"/>
                <a:ext cx="6123157" cy="4270752"/>
                <a:chOff x="114300" y="1746912"/>
                <a:chExt cx="5662250" cy="3963575"/>
              </a:xfrm>
            </p:grpSpPr>
            <p:pic>
              <p:nvPicPr>
                <p:cNvPr id="78" name="Shape 195"/>
                <p:cNvPicPr preferRelativeResize="0"/>
                <p:nvPr/>
              </p:nvPicPr>
              <p:blipFill>
                <a:blip r:embed="rId2">
                  <a:alphaModFix/>
                </a:blip>
                <a:stretch>
                  <a:fillRect/>
                </a:stretch>
              </p:blipFill>
              <p:spPr>
                <a:xfrm>
                  <a:off x="114300" y="1746912"/>
                  <a:ext cx="5662250" cy="39635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79" name="Shape 196"/>
                <p:cNvCxnSpPr/>
                <p:nvPr/>
              </p:nvCxnSpPr>
              <p:spPr>
                <a:xfrm rot="10800000" flipH="1">
                  <a:off x="1352100" y="3806475"/>
                  <a:ext cx="11400" cy="1536599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80" name="Shape 197"/>
                <p:cNvCxnSpPr/>
                <p:nvPr/>
              </p:nvCxnSpPr>
              <p:spPr>
                <a:xfrm rot="10800000" flipH="1">
                  <a:off x="2204075" y="3049574"/>
                  <a:ext cx="19500" cy="2293500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81" name="Shape 198"/>
                <p:cNvCxnSpPr/>
                <p:nvPr/>
              </p:nvCxnSpPr>
              <p:spPr>
                <a:xfrm rot="10800000">
                  <a:off x="2979200" y="3985580"/>
                  <a:ext cx="19500" cy="1357499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82" name="Shape 199"/>
                <p:cNvCxnSpPr/>
                <p:nvPr/>
              </p:nvCxnSpPr>
              <p:spPr>
                <a:xfrm rot="10800000">
                  <a:off x="3862150" y="3879380"/>
                  <a:ext cx="11400" cy="1463699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83" name="Shape 200"/>
                <p:cNvCxnSpPr/>
                <p:nvPr/>
              </p:nvCxnSpPr>
              <p:spPr>
                <a:xfrm rot="10800000">
                  <a:off x="4723599" y="2441774"/>
                  <a:ext cx="10200" cy="2901300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84" name="Shape 201"/>
                <p:cNvCxnSpPr/>
                <p:nvPr/>
              </p:nvCxnSpPr>
              <p:spPr>
                <a:xfrm rot="10800000" flipH="1">
                  <a:off x="5535325" y="1902674"/>
                  <a:ext cx="2699" cy="3440400"/>
                </a:xfrm>
                <a:prstGeom prst="straightConnector1">
                  <a:avLst/>
                </a:prstGeom>
                <a:noFill/>
                <a:ln w="19050" cap="flat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:ln>
              </p:spPr>
            </p:cxnSp>
          </p:grpSp>
          <p:cxnSp>
            <p:nvCxnSpPr>
              <p:cNvPr id="72" name="Shape 202"/>
              <p:cNvCxnSpPr/>
              <p:nvPr/>
            </p:nvCxnSpPr>
            <p:spPr>
              <a:xfrm rot="10800000" flipH="1">
                <a:off x="3300368" y="2865919"/>
                <a:ext cx="1199" cy="24521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3" name="Shape 203"/>
              <p:cNvCxnSpPr/>
              <p:nvPr/>
            </p:nvCxnSpPr>
            <p:spPr>
              <a:xfrm rot="10800000">
                <a:off x="2407068" y="4551919"/>
                <a:ext cx="2099" cy="7662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4" name="Shape 204"/>
              <p:cNvCxnSpPr/>
              <p:nvPr/>
            </p:nvCxnSpPr>
            <p:spPr>
              <a:xfrm rot="10800000">
                <a:off x="4184675" y="3221419"/>
                <a:ext cx="8100" cy="20966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5" name="Shape 205"/>
              <p:cNvCxnSpPr/>
              <p:nvPr/>
            </p:nvCxnSpPr>
            <p:spPr>
              <a:xfrm rot="10800000">
                <a:off x="5067776" y="4116025"/>
                <a:ext cx="29100" cy="12021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6" name="Shape 206"/>
              <p:cNvCxnSpPr/>
              <p:nvPr/>
            </p:nvCxnSpPr>
            <p:spPr>
              <a:xfrm rot="10800000">
                <a:off x="6031187" y="2889019"/>
                <a:ext cx="4799" cy="24291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7" name="Shape 207"/>
              <p:cNvCxnSpPr/>
              <p:nvPr/>
            </p:nvCxnSpPr>
            <p:spPr>
              <a:xfrm rot="10800000" flipH="1">
                <a:off x="6981413" y="1707619"/>
                <a:ext cx="13199" cy="36105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58" name="Shape 208"/>
            <p:cNvGrpSpPr/>
            <p:nvPr/>
          </p:nvGrpSpPr>
          <p:grpSpPr>
            <a:xfrm>
              <a:off x="1868175" y="1615750"/>
              <a:ext cx="5481850" cy="3704399"/>
              <a:chOff x="1868175" y="1615750"/>
              <a:chExt cx="5481850" cy="3704399"/>
            </a:xfrm>
          </p:grpSpPr>
          <p:cxnSp>
            <p:nvCxnSpPr>
              <p:cNvPr id="59" name="Shape 209"/>
              <p:cNvCxnSpPr/>
              <p:nvPr/>
            </p:nvCxnSpPr>
            <p:spPr>
              <a:xfrm rot="10800000" flipH="1">
                <a:off x="1868175" y="4574649"/>
                <a:ext cx="550500" cy="7455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0" name="Shape 210"/>
              <p:cNvCxnSpPr/>
              <p:nvPr/>
            </p:nvCxnSpPr>
            <p:spPr>
              <a:xfrm rot="10800000" flipH="1">
                <a:off x="2418675" y="3691750"/>
                <a:ext cx="389999" cy="8828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1" name="Shape 211"/>
              <p:cNvCxnSpPr/>
              <p:nvPr/>
            </p:nvCxnSpPr>
            <p:spPr>
              <a:xfrm rot="10800000" flipH="1">
                <a:off x="2808675" y="2911750"/>
                <a:ext cx="470100" cy="7799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2" name="Shape 212"/>
              <p:cNvCxnSpPr/>
              <p:nvPr/>
            </p:nvCxnSpPr>
            <p:spPr>
              <a:xfrm rot="10800000" flipH="1">
                <a:off x="3278775" y="2854450"/>
                <a:ext cx="493199" cy="572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3" name="Shape 213"/>
              <p:cNvCxnSpPr/>
              <p:nvPr/>
            </p:nvCxnSpPr>
            <p:spPr>
              <a:xfrm>
                <a:off x="3771975" y="2854450"/>
                <a:ext cx="401399" cy="3668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4" name="Shape 214"/>
              <p:cNvCxnSpPr/>
              <p:nvPr/>
            </p:nvCxnSpPr>
            <p:spPr>
              <a:xfrm>
                <a:off x="4184750" y="3210000"/>
                <a:ext cx="390299" cy="6536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5" name="Shape 215"/>
              <p:cNvCxnSpPr/>
              <p:nvPr/>
            </p:nvCxnSpPr>
            <p:spPr>
              <a:xfrm>
                <a:off x="4574675" y="3852200"/>
                <a:ext cx="493499" cy="2868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6" name="Shape 216"/>
              <p:cNvCxnSpPr/>
              <p:nvPr/>
            </p:nvCxnSpPr>
            <p:spPr>
              <a:xfrm rot="10800000" flipH="1">
                <a:off x="5067925" y="3771849"/>
                <a:ext cx="470100" cy="3672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" name="Shape 217"/>
              <p:cNvCxnSpPr/>
              <p:nvPr/>
            </p:nvCxnSpPr>
            <p:spPr>
              <a:xfrm rot="10800000" flipH="1">
                <a:off x="5538025" y="2865800"/>
                <a:ext cx="493199" cy="8930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8" name="Shape 218"/>
              <p:cNvCxnSpPr/>
              <p:nvPr/>
            </p:nvCxnSpPr>
            <p:spPr>
              <a:xfrm rot="10800000" flipH="1">
                <a:off x="6031125" y="2246574"/>
                <a:ext cx="412800" cy="642300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9" name="Shape 219"/>
              <p:cNvCxnSpPr/>
              <p:nvPr/>
            </p:nvCxnSpPr>
            <p:spPr>
              <a:xfrm rot="10800000" flipH="1">
                <a:off x="6444025" y="1753450"/>
                <a:ext cx="527399" cy="4931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0" name="Shape 220"/>
              <p:cNvCxnSpPr/>
              <p:nvPr/>
            </p:nvCxnSpPr>
            <p:spPr>
              <a:xfrm rot="10800000" flipH="1">
                <a:off x="6971425" y="1615750"/>
                <a:ext cx="378600" cy="137699"/>
              </a:xfrm>
              <a:prstGeom prst="straightConnector1">
                <a:avLst/>
              </a:prstGeom>
              <a:noFill/>
              <a:ln w="38100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</p:grpSp>
      <p:grpSp>
        <p:nvGrpSpPr>
          <p:cNvPr id="85" name="Shape 221"/>
          <p:cNvGrpSpPr/>
          <p:nvPr/>
        </p:nvGrpSpPr>
        <p:grpSpPr>
          <a:xfrm>
            <a:off x="927205" y="691619"/>
            <a:ext cx="2729669" cy="1855673"/>
            <a:chOff x="188485" y="1624304"/>
            <a:chExt cx="6123157" cy="4270752"/>
          </a:xfrm>
        </p:grpSpPr>
        <p:grpSp>
          <p:nvGrpSpPr>
            <p:cNvPr id="86" name="Shape 222"/>
            <p:cNvGrpSpPr/>
            <p:nvPr/>
          </p:nvGrpSpPr>
          <p:grpSpPr>
            <a:xfrm>
              <a:off x="188485" y="1624304"/>
              <a:ext cx="6123157" cy="4270752"/>
              <a:chOff x="114300" y="1746912"/>
              <a:chExt cx="5662250" cy="3963575"/>
            </a:xfrm>
          </p:grpSpPr>
          <p:pic>
            <p:nvPicPr>
              <p:cNvPr id="94" name="Shape 22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114300" y="1746912"/>
                <a:ext cx="5662250" cy="3963575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95" name="Shape 224"/>
              <p:cNvCxnSpPr/>
              <p:nvPr/>
            </p:nvCxnSpPr>
            <p:spPr>
              <a:xfrm rot="10800000" flipH="1">
                <a:off x="1352100" y="3806475"/>
                <a:ext cx="11400" cy="15365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6" name="Shape 225"/>
              <p:cNvCxnSpPr/>
              <p:nvPr/>
            </p:nvCxnSpPr>
            <p:spPr>
              <a:xfrm rot="10800000" flipH="1">
                <a:off x="2204075" y="3049574"/>
                <a:ext cx="19500" cy="22935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7" name="Shape 226"/>
              <p:cNvCxnSpPr/>
              <p:nvPr/>
            </p:nvCxnSpPr>
            <p:spPr>
              <a:xfrm rot="10800000" flipH="1">
                <a:off x="2998700" y="4058775"/>
                <a:ext cx="16200" cy="12842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8" name="Shape 227"/>
              <p:cNvCxnSpPr/>
              <p:nvPr/>
            </p:nvCxnSpPr>
            <p:spPr>
              <a:xfrm rot="10800000" flipH="1">
                <a:off x="3873600" y="3897974"/>
                <a:ext cx="1500" cy="14451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9" name="Shape 228"/>
              <p:cNvCxnSpPr/>
              <p:nvPr/>
            </p:nvCxnSpPr>
            <p:spPr>
              <a:xfrm rot="10800000">
                <a:off x="4723599" y="2441774"/>
                <a:ext cx="10200" cy="29013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0" name="Shape 229"/>
              <p:cNvCxnSpPr/>
              <p:nvPr/>
            </p:nvCxnSpPr>
            <p:spPr>
              <a:xfrm rot="10800000" flipH="1">
                <a:off x="5535325" y="1902674"/>
                <a:ext cx="2699" cy="34404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87" name="Shape 230"/>
            <p:cNvGrpSpPr/>
            <p:nvPr/>
          </p:nvGrpSpPr>
          <p:grpSpPr>
            <a:xfrm>
              <a:off x="595150" y="1753525"/>
              <a:ext cx="5470374" cy="3727099"/>
              <a:chOff x="595150" y="1753525"/>
              <a:chExt cx="5470374" cy="3727099"/>
            </a:xfrm>
          </p:grpSpPr>
          <p:cxnSp>
            <p:nvCxnSpPr>
              <p:cNvPr id="88" name="Shape 231"/>
              <p:cNvCxnSpPr/>
              <p:nvPr/>
            </p:nvCxnSpPr>
            <p:spPr>
              <a:xfrm flipH="1">
                <a:off x="595150" y="3806325"/>
                <a:ext cx="951899" cy="1674299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89" name="Shape 232"/>
              <p:cNvCxnSpPr/>
              <p:nvPr/>
            </p:nvCxnSpPr>
            <p:spPr>
              <a:xfrm flipH="1">
                <a:off x="1547025" y="2957700"/>
                <a:ext cx="951899" cy="848700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0" name="Shape 233"/>
              <p:cNvCxnSpPr/>
              <p:nvPr/>
            </p:nvCxnSpPr>
            <p:spPr>
              <a:xfrm>
                <a:off x="2498925" y="2957700"/>
                <a:ext cx="848700" cy="1123799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1" name="Shape 234"/>
              <p:cNvCxnSpPr/>
              <p:nvPr/>
            </p:nvCxnSpPr>
            <p:spPr>
              <a:xfrm flipH="1">
                <a:off x="3359150" y="3909550"/>
                <a:ext cx="928799" cy="183600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2" name="Shape 235"/>
              <p:cNvCxnSpPr/>
              <p:nvPr/>
            </p:nvCxnSpPr>
            <p:spPr>
              <a:xfrm flipH="1">
                <a:off x="4288025" y="2361350"/>
                <a:ext cx="917399" cy="1568699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3" name="Shape 236"/>
              <p:cNvCxnSpPr/>
              <p:nvPr/>
            </p:nvCxnSpPr>
            <p:spPr>
              <a:xfrm flipH="1">
                <a:off x="5205424" y="1753525"/>
                <a:ext cx="860100" cy="607800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</p:grpSp>
      <p:sp>
        <p:nvSpPr>
          <p:cNvPr id="101" name="Shape 237"/>
          <p:cNvSpPr txBox="1"/>
          <p:nvPr/>
        </p:nvSpPr>
        <p:spPr>
          <a:xfrm>
            <a:off x="4727076" y="906310"/>
            <a:ext cx="3577364" cy="11683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0001110000101000 0001011000011001 0011001000111100</a:t>
            </a:r>
          </a:p>
        </p:txBody>
      </p:sp>
      <p:sp>
        <p:nvSpPr>
          <p:cNvPr id="102" name="Shape 238"/>
          <p:cNvSpPr txBox="1"/>
          <p:nvPr/>
        </p:nvSpPr>
        <p:spPr>
          <a:xfrm>
            <a:off x="4076099" y="976680"/>
            <a:ext cx="567818" cy="5886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800" b="1" dirty="0"/>
              <a:t>=</a:t>
            </a:r>
          </a:p>
        </p:txBody>
      </p:sp>
      <p:sp>
        <p:nvSpPr>
          <p:cNvPr id="103" name="Shape 239"/>
          <p:cNvSpPr txBox="1"/>
          <p:nvPr/>
        </p:nvSpPr>
        <p:spPr>
          <a:xfrm>
            <a:off x="4074625" y="2885073"/>
            <a:ext cx="567818" cy="5886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 dirty="0"/>
              <a:t>=</a:t>
            </a:r>
          </a:p>
        </p:txBody>
      </p:sp>
      <p:sp>
        <p:nvSpPr>
          <p:cNvPr id="104" name="Shape 240"/>
          <p:cNvSpPr txBox="1"/>
          <p:nvPr/>
        </p:nvSpPr>
        <p:spPr>
          <a:xfrm>
            <a:off x="4739052" y="2359651"/>
            <a:ext cx="3577364" cy="2550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0001110000101000</a:t>
            </a: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0001011000011001</a:t>
            </a: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0011001000111100 0001011000011001</a:t>
            </a: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0001110000101000 0011001000111100</a:t>
            </a:r>
          </a:p>
        </p:txBody>
      </p:sp>
    </p:spTree>
    <p:extLst>
      <p:ext uri="{BB962C8B-B14F-4D97-AF65-F5344CB8AC3E}">
        <p14:creationId xmlns:p14="http://schemas.microsoft.com/office/powerpoint/2010/main" val="396731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Compare the advantages and disadvantages of having a higher or lower sampling rate when converting sound into binary? </a:t>
            </a:r>
          </a:p>
          <a:p>
            <a:pPr marL="0" indent="0">
              <a:buNone/>
            </a:pPr>
            <a:endParaRPr lang="en-GB" dirty="0" smtClean="0"/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u="sng" dirty="0">
                <a:latin typeface="Times New Roman"/>
                <a:ea typeface="Times New Roman"/>
                <a:cs typeface="Times New Roman"/>
                <a:sym typeface="Times New Roman"/>
              </a:rPr>
              <a:t>More samples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...means a more accurate recording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…better quality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...but a higher file size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u="sng" dirty="0">
                <a:latin typeface="Times New Roman"/>
                <a:ea typeface="Times New Roman"/>
                <a:cs typeface="Times New Roman"/>
                <a:sym typeface="Times New Roman"/>
              </a:rPr>
              <a:t>Fewer samples..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…means less accurate recording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…poor quality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…but a smaller file size.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 Question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59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04/06/2019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Whiteboards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1131213" y="1135069"/>
            <a:ext cx="1727952" cy="1765439"/>
            <a:chOff x="1517515" y="1070042"/>
            <a:chExt cx="3409511" cy="3414409"/>
          </a:xfrm>
        </p:grpSpPr>
        <p:sp>
          <p:nvSpPr>
            <p:cNvPr id="16" name="Rectangle 15"/>
            <p:cNvSpPr/>
            <p:nvPr/>
          </p:nvSpPr>
          <p:spPr>
            <a:xfrm>
              <a:off x="1517515" y="1070042"/>
              <a:ext cx="3409511" cy="3414408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2" descr="Pictur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97" t="10201" r="29573" b="20760"/>
            <a:stretch/>
          </p:blipFill>
          <p:spPr bwMode="auto">
            <a:xfrm>
              <a:off x="1517515" y="1070042"/>
              <a:ext cx="3409511" cy="3414409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18" name="TextBox 17"/>
          <p:cNvSpPr txBox="1"/>
          <p:nvPr/>
        </p:nvSpPr>
        <p:spPr>
          <a:xfrm>
            <a:off x="658721" y="2908583"/>
            <a:ext cx="2672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20 pixels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13319" y="1580364"/>
            <a:ext cx="836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 pixels</a:t>
            </a:r>
            <a:endParaRPr lang="en-GB" sz="16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5" r="11319"/>
          <a:stretch/>
        </p:blipFill>
        <p:spPr>
          <a:xfrm>
            <a:off x="5354917" y="1153800"/>
            <a:ext cx="2673466" cy="177799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999462" y="2908583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800 pixels</a:t>
            </a:r>
          </a:p>
          <a:p>
            <a:pPr algn="ctr"/>
            <a:r>
              <a:rPr lang="en-GB" sz="1600" dirty="0" smtClean="0"/>
              <a:t>True Colour (24 bit / 3 bytes)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28383" y="1681386"/>
            <a:ext cx="852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600 pixels</a:t>
            </a:r>
            <a:endParaRPr lang="en-GB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159385" y="3499115"/>
            <a:ext cx="3980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20 x 20 x 3 = 1,200 bits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1,200 / 8 = 150 bytes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27167" y="3447192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800 x 600 x 3 = 1,440,000 bytes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1,440,000 / 1000 = 1,440 kb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1,440 / 1000 = 1.44mb</a:t>
            </a:r>
          </a:p>
        </p:txBody>
      </p:sp>
      <p:sp>
        <p:nvSpPr>
          <p:cNvPr id="4" name="Rectangle 3"/>
          <p:cNvSpPr/>
          <p:nvPr/>
        </p:nvSpPr>
        <p:spPr>
          <a:xfrm>
            <a:off x="303780" y="3147814"/>
            <a:ext cx="3630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5 colours = 3 </a:t>
            </a:r>
            <a:r>
              <a:rPr lang="en-GB" dirty="0" smtClean="0">
                <a:solidFill>
                  <a:srgbClr val="FF0000"/>
                </a:solidFill>
              </a:rPr>
              <a:t>bits (8 possible colours)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0" name="Shape 37"/>
          <p:cNvSpPr txBox="1"/>
          <p:nvPr/>
        </p:nvSpPr>
        <p:spPr>
          <a:xfrm>
            <a:off x="-20678" y="594381"/>
            <a:ext cx="9144677" cy="4669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 dirty="0" smtClean="0">
                <a:latin typeface="Ubuntu"/>
                <a:ea typeface="Ubuntu"/>
                <a:cs typeface="Ubuntu"/>
                <a:sym typeface="Ubuntu"/>
              </a:rPr>
              <a:t>Calculate the file size of both images below in using suitable units:</a:t>
            </a:r>
            <a:endParaRPr lang="en-US" sz="2400" dirty="0">
              <a:latin typeface="Ubuntu"/>
              <a:ea typeface="Ubuntu"/>
              <a:cs typeface="Ubuntu"/>
              <a:sym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41521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13588"/>
            <a:ext cx="9144000" cy="1102519"/>
          </a:xfrm>
        </p:spPr>
        <p:txBody>
          <a:bodyPr/>
          <a:lstStyle/>
          <a:p>
            <a:r>
              <a:rPr lang="en-GB" sz="4400" dirty="0"/>
              <a:t>Unit </a:t>
            </a:r>
            <a:r>
              <a:rPr lang="en-GB" sz="4400" dirty="0" smtClean="0"/>
              <a:t>12</a:t>
            </a: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 smtClean="0"/>
              <a:t>Data Representation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99742"/>
            <a:ext cx="9144000" cy="1530170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Lesson 7</a:t>
            </a:r>
            <a:r>
              <a:rPr lang="en-GB" b="1" dirty="0" smtClean="0"/>
              <a:t> - Sound</a:t>
            </a:r>
            <a:endParaRPr lang="en-GB" b="1" dirty="0"/>
          </a:p>
          <a:p>
            <a:pPr algn="l" defTabSz="1077913"/>
            <a:r>
              <a:rPr lang="en-GB" b="1" dirty="0" smtClean="0">
                <a:solidFill>
                  <a:srgbClr val="B556E0"/>
                </a:solidFill>
              </a:rPr>
              <a:t>Good – </a:t>
            </a:r>
            <a:r>
              <a:rPr lang="en-GB" dirty="0" smtClean="0">
                <a:solidFill>
                  <a:srgbClr val="B556E0"/>
                </a:solidFill>
              </a:rPr>
              <a:t>Explain </a:t>
            </a:r>
            <a:r>
              <a:rPr lang="en-GB" dirty="0">
                <a:solidFill>
                  <a:srgbClr val="B556E0"/>
                </a:solidFill>
              </a:rPr>
              <a:t>how sound can be sampled and stored in digital </a:t>
            </a:r>
            <a:r>
              <a:rPr lang="en-GB" dirty="0" smtClean="0">
                <a:solidFill>
                  <a:srgbClr val="B556E0"/>
                </a:solidFill>
              </a:rPr>
              <a:t>	form</a:t>
            </a:r>
            <a:endParaRPr lang="en-GB" b="1" dirty="0" smtClean="0">
              <a:solidFill>
                <a:srgbClr val="B556E0"/>
              </a:solidFill>
            </a:endParaRPr>
          </a:p>
          <a:p>
            <a:pPr lvl="0" algn="l" defTabSz="1970088">
              <a:spcBef>
                <a:spcPts val="0"/>
              </a:spcBef>
              <a:buClr>
                <a:schemeClr val="dk1"/>
              </a:buClr>
              <a:buSzPct val="39285"/>
            </a:pPr>
            <a:r>
              <a:rPr lang="en-GB" b="1" dirty="0" smtClean="0">
                <a:solidFill>
                  <a:srgbClr val="00B050"/>
                </a:solidFill>
              </a:rPr>
              <a:t>Outstanding </a:t>
            </a:r>
            <a:r>
              <a:rPr lang="en-GB" b="1" dirty="0">
                <a:solidFill>
                  <a:srgbClr val="00B050"/>
                </a:solidFill>
              </a:rPr>
              <a:t>– </a:t>
            </a:r>
            <a:r>
              <a:rPr lang="en-US" dirty="0">
                <a:solidFill>
                  <a:srgbClr val="00B050"/>
                </a:solidFill>
                <a:latin typeface="Tahoma"/>
                <a:ea typeface="Tahoma"/>
                <a:cs typeface="Tahoma"/>
                <a:sym typeface="Tahoma"/>
              </a:rPr>
              <a:t>Explain how sampling intervals and other considerations </a:t>
            </a:r>
            <a:r>
              <a:rPr lang="en-US" dirty="0" smtClean="0">
                <a:solidFill>
                  <a:srgbClr val="00B050"/>
                </a:solidFill>
                <a:latin typeface="Tahoma"/>
                <a:ea typeface="Tahoma"/>
                <a:cs typeface="Tahoma"/>
                <a:sym typeface="Tahoma"/>
              </a:rPr>
              <a:t>	affect </a:t>
            </a:r>
            <a:r>
              <a:rPr lang="en-US" dirty="0">
                <a:solidFill>
                  <a:srgbClr val="00B050"/>
                </a:solidFill>
                <a:latin typeface="Tahoma"/>
                <a:ea typeface="Tahoma"/>
                <a:cs typeface="Tahoma"/>
                <a:sym typeface="Tahoma"/>
              </a:rPr>
              <a:t>a sound file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4457700"/>
            <a:ext cx="9144000" cy="685800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Key Terms: Sample / Frequency / Bit Rate /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Binary numbers shown on a moni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5" r="19565"/>
          <a:stretch/>
        </p:blipFill>
        <p:spPr bwMode="auto">
          <a:xfrm>
            <a:off x="7020272" y="86747"/>
            <a:ext cx="2016224" cy="177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000" dirty="0">
                <a:latin typeface="Ubuntu"/>
                <a:ea typeface="Ubuntu"/>
                <a:cs typeface="Ubuntu"/>
                <a:sym typeface="Ubuntu"/>
              </a:rPr>
              <a:t>Sound is made up of waves and is measured in frequency and amplitude.</a:t>
            </a:r>
          </a:p>
          <a:p>
            <a:pPr lvl="0">
              <a:spcBef>
                <a:spcPts val="0"/>
              </a:spcBef>
              <a:buNone/>
            </a:pPr>
            <a:endParaRPr lang="en-GB" sz="1100" dirty="0">
              <a:latin typeface="Ubuntu"/>
              <a:ea typeface="Ubuntu"/>
              <a:cs typeface="Ubuntu"/>
              <a:sym typeface="Ubuntu"/>
            </a:endParaRPr>
          </a:p>
          <a:p>
            <a:pPr>
              <a:spcBef>
                <a:spcPts val="0"/>
              </a:spcBef>
            </a:pPr>
            <a:r>
              <a:rPr lang="en-GB" sz="2000" b="1" dirty="0">
                <a:latin typeface="Ubuntu"/>
                <a:ea typeface="Ubuntu"/>
                <a:cs typeface="Ubuntu"/>
                <a:sym typeface="Ubuntu"/>
              </a:rPr>
              <a:t>Frequency</a:t>
            </a:r>
            <a:r>
              <a:rPr lang="en-GB" sz="2000" dirty="0">
                <a:latin typeface="Ubuntu"/>
                <a:ea typeface="Ubuntu"/>
                <a:cs typeface="Ubuntu"/>
                <a:sym typeface="Ubuntu"/>
              </a:rPr>
              <a:t> is the number of sound vibrations in one second.</a:t>
            </a:r>
          </a:p>
          <a:p>
            <a:pPr>
              <a:spcBef>
                <a:spcPts val="0"/>
              </a:spcBef>
            </a:pPr>
            <a:r>
              <a:rPr lang="en-GB" sz="2000" b="1" dirty="0">
                <a:latin typeface="Ubuntu"/>
                <a:ea typeface="Ubuntu"/>
                <a:cs typeface="Ubuntu"/>
                <a:sym typeface="Ubuntu"/>
              </a:rPr>
              <a:t>Amplitude</a:t>
            </a:r>
            <a:r>
              <a:rPr lang="en-GB" sz="2000" dirty="0">
                <a:latin typeface="Ubuntu"/>
                <a:ea typeface="Ubuntu"/>
                <a:cs typeface="Ubuntu"/>
                <a:sym typeface="Ubuntu"/>
              </a:rPr>
              <a:t> is how powerful the wave is.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Sound </a:t>
            </a:r>
            <a:r>
              <a:rPr lang="en-US" dirty="0" smtClean="0"/>
              <a:t>waves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pic>
        <p:nvPicPr>
          <p:cNvPr id="5" name="Shape 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835696" y="2051191"/>
            <a:ext cx="4752528" cy="2566120"/>
          </a:xfrm>
          <a:prstGeom prst="rect">
            <a:avLst/>
          </a:prstGeom>
          <a:noFill/>
          <a:ln w="9525" cap="flat">
            <a:solidFill>
              <a:srgbClr val="3C78D8"/>
            </a:solidFill>
            <a:prstDash val="solid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428024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Sound </a:t>
            </a:r>
            <a:r>
              <a:rPr lang="en-US" dirty="0" smtClean="0"/>
              <a:t>waves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pic>
        <p:nvPicPr>
          <p:cNvPr id="5" name="Shape 4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63688" y="771550"/>
            <a:ext cx="5040560" cy="3796497"/>
          </a:xfrm>
          <a:prstGeom prst="rect">
            <a:avLst/>
          </a:prstGeom>
          <a:noFill/>
          <a:ln w="19050" cap="flat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6741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Converting sound waves to </a:t>
            </a:r>
            <a:r>
              <a:rPr lang="en-US" dirty="0" smtClean="0"/>
              <a:t>binary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sp>
        <p:nvSpPr>
          <p:cNvPr id="5" name="Shape 54"/>
          <p:cNvSpPr txBox="1"/>
          <p:nvPr/>
        </p:nvSpPr>
        <p:spPr>
          <a:xfrm>
            <a:off x="28709" y="1085268"/>
            <a:ext cx="8955900" cy="135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400" dirty="0">
                <a:latin typeface="Ubuntu"/>
                <a:ea typeface="Ubuntu"/>
                <a:cs typeface="Ubuntu"/>
                <a:sym typeface="Ubuntu"/>
              </a:rPr>
              <a:t>So how do we    		</a:t>
            </a:r>
            <a:r>
              <a:rPr lang="en-US" sz="2400" dirty="0" smtClean="0">
                <a:latin typeface="Ubuntu"/>
                <a:ea typeface="Ubuntu"/>
                <a:cs typeface="Ubuntu"/>
                <a:sym typeface="Ubuntu"/>
              </a:rPr>
              <a:t>		     into </a:t>
            </a:r>
            <a:r>
              <a:rPr lang="en-US" sz="24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this?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2400" dirty="0" smtClean="0">
                <a:latin typeface="Ubuntu"/>
                <a:ea typeface="Ubuntu"/>
                <a:cs typeface="Ubuntu"/>
                <a:sym typeface="Ubuntu"/>
              </a:rPr>
              <a:t>turn </a:t>
            </a:r>
            <a:r>
              <a:rPr lang="en-US" sz="2400" dirty="0">
                <a:latin typeface="Ubuntu"/>
                <a:ea typeface="Ubuntu"/>
                <a:cs typeface="Ubuntu"/>
                <a:sym typeface="Ubuntu"/>
              </a:rPr>
              <a:t>this 							</a:t>
            </a:r>
            <a:endParaRPr sz="24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" name="Shape 57"/>
          <p:cNvSpPr txBox="1"/>
          <p:nvPr/>
        </p:nvSpPr>
        <p:spPr>
          <a:xfrm>
            <a:off x="5718333" y="1475696"/>
            <a:ext cx="3232800" cy="129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0001110000101000 0001011000011001 0011001000111100</a:t>
            </a:r>
          </a:p>
        </p:txBody>
      </p:sp>
      <p:pic>
        <p:nvPicPr>
          <p:cNvPr id="7" name="Shape 5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06330" y="838780"/>
            <a:ext cx="3517016" cy="24530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59"/>
          <p:cNvSpPr txBox="1"/>
          <p:nvPr/>
        </p:nvSpPr>
        <p:spPr>
          <a:xfrm>
            <a:off x="122870" y="3363838"/>
            <a:ext cx="8839500" cy="11520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000" b="1" dirty="0">
                <a:solidFill>
                  <a:srgbClr val="666666"/>
                </a:solidFill>
                <a:latin typeface="Ubuntu"/>
                <a:ea typeface="Ubuntu"/>
                <a:cs typeface="Ubuntu"/>
                <a:sym typeface="Ubuntu"/>
              </a:rPr>
              <a:t>Use the sample sound wave </a:t>
            </a:r>
            <a:r>
              <a:rPr lang="en-US" sz="3000" b="1" dirty="0" smtClean="0">
                <a:solidFill>
                  <a:srgbClr val="666666"/>
                </a:solidFill>
                <a:latin typeface="Ubuntu"/>
                <a:ea typeface="Ubuntu"/>
                <a:cs typeface="Ubuntu"/>
                <a:sym typeface="Ubuntu"/>
              </a:rPr>
              <a:t>to </a:t>
            </a:r>
            <a:r>
              <a:rPr lang="en-US" sz="3000" b="1" dirty="0">
                <a:solidFill>
                  <a:srgbClr val="666666"/>
                </a:solidFill>
                <a:latin typeface="Ubuntu"/>
                <a:ea typeface="Ubuntu"/>
                <a:cs typeface="Ubuntu"/>
                <a:sym typeface="Ubuntu"/>
              </a:rPr>
              <a:t>think of a way you could represent it using binary.</a:t>
            </a:r>
          </a:p>
        </p:txBody>
      </p:sp>
    </p:spTree>
    <p:extLst>
      <p:ext uri="{BB962C8B-B14F-4D97-AF65-F5344CB8AC3E}">
        <p14:creationId xmlns:p14="http://schemas.microsoft.com/office/powerpoint/2010/main" val="198239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735547"/>
            <a:ext cx="8640960" cy="11881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You can represent these waves as binary by </a:t>
            </a:r>
            <a:r>
              <a:rPr lang="en-US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sampling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the wave at different places and recording the amplitude using binary.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Sampling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grpSp>
        <p:nvGrpSpPr>
          <p:cNvPr id="5" name="Shape 66"/>
          <p:cNvGrpSpPr/>
          <p:nvPr/>
        </p:nvGrpSpPr>
        <p:grpSpPr>
          <a:xfrm>
            <a:off x="2915816" y="1563638"/>
            <a:ext cx="4392488" cy="3063653"/>
            <a:chOff x="114300" y="1746912"/>
            <a:chExt cx="5662250" cy="3963575"/>
          </a:xfrm>
        </p:grpSpPr>
        <p:pic>
          <p:nvPicPr>
            <p:cNvPr id="6" name="Shape 6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114300" y="1746912"/>
              <a:ext cx="5662250" cy="396357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" name="Shape 68"/>
            <p:cNvCxnSpPr/>
            <p:nvPr/>
          </p:nvCxnSpPr>
          <p:spPr>
            <a:xfrm rot="10800000" flipH="1">
              <a:off x="1352100" y="3806475"/>
              <a:ext cx="11400" cy="1536599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8" name="Shape 69"/>
            <p:cNvCxnSpPr/>
            <p:nvPr/>
          </p:nvCxnSpPr>
          <p:spPr>
            <a:xfrm rot="10800000" flipH="1">
              <a:off x="2204075" y="3049574"/>
              <a:ext cx="19500" cy="22935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9" name="Shape 70"/>
            <p:cNvCxnSpPr/>
            <p:nvPr/>
          </p:nvCxnSpPr>
          <p:spPr>
            <a:xfrm rot="10800000" flipH="1">
              <a:off x="2998700" y="4058775"/>
              <a:ext cx="16200" cy="1284299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0" name="Shape 71"/>
            <p:cNvCxnSpPr/>
            <p:nvPr/>
          </p:nvCxnSpPr>
          <p:spPr>
            <a:xfrm rot="10800000" flipH="1">
              <a:off x="3873600" y="3897974"/>
              <a:ext cx="1500" cy="14451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1" name="Shape 72"/>
            <p:cNvCxnSpPr/>
            <p:nvPr/>
          </p:nvCxnSpPr>
          <p:spPr>
            <a:xfrm rot="10800000">
              <a:off x="4723599" y="2441774"/>
              <a:ext cx="10200" cy="29013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2" name="Shape 73"/>
            <p:cNvCxnSpPr/>
            <p:nvPr/>
          </p:nvCxnSpPr>
          <p:spPr>
            <a:xfrm rot="10800000" flipH="1">
              <a:off x="5535325" y="1902674"/>
              <a:ext cx="2699" cy="34404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</p:spTree>
    <p:extLst>
      <p:ext uri="{BB962C8B-B14F-4D97-AF65-F5344CB8AC3E}">
        <p14:creationId xmlns:p14="http://schemas.microsoft.com/office/powerpoint/2010/main" val="46852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Converting sound waves to </a:t>
            </a:r>
            <a:r>
              <a:rPr lang="en-GB" dirty="0" smtClean="0"/>
              <a:t>binary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grpSp>
        <p:nvGrpSpPr>
          <p:cNvPr id="5" name="Shape 83"/>
          <p:cNvGrpSpPr/>
          <p:nvPr/>
        </p:nvGrpSpPr>
        <p:grpSpPr>
          <a:xfrm>
            <a:off x="1259632" y="735013"/>
            <a:ext cx="4638249" cy="3276897"/>
            <a:chOff x="114300" y="1746912"/>
            <a:chExt cx="5662250" cy="3963575"/>
          </a:xfrm>
        </p:grpSpPr>
        <p:pic>
          <p:nvPicPr>
            <p:cNvPr id="6" name="Shape 8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114300" y="1746912"/>
              <a:ext cx="5662250" cy="396357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" name="Shape 85"/>
            <p:cNvCxnSpPr/>
            <p:nvPr/>
          </p:nvCxnSpPr>
          <p:spPr>
            <a:xfrm rot="10800000" flipH="1">
              <a:off x="1352100" y="3806475"/>
              <a:ext cx="11400" cy="1536599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8" name="Shape 86"/>
            <p:cNvCxnSpPr/>
            <p:nvPr/>
          </p:nvCxnSpPr>
          <p:spPr>
            <a:xfrm rot="10800000" flipH="1">
              <a:off x="2204075" y="3049574"/>
              <a:ext cx="19500" cy="22935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9" name="Shape 87"/>
            <p:cNvCxnSpPr/>
            <p:nvPr/>
          </p:nvCxnSpPr>
          <p:spPr>
            <a:xfrm rot="10800000" flipH="1">
              <a:off x="2998700" y="4058775"/>
              <a:ext cx="16200" cy="1284299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0" name="Shape 88"/>
            <p:cNvCxnSpPr/>
            <p:nvPr/>
          </p:nvCxnSpPr>
          <p:spPr>
            <a:xfrm rot="10800000" flipH="1">
              <a:off x="3873600" y="3897974"/>
              <a:ext cx="1500" cy="14451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1" name="Shape 89"/>
            <p:cNvCxnSpPr/>
            <p:nvPr/>
          </p:nvCxnSpPr>
          <p:spPr>
            <a:xfrm rot="10800000">
              <a:off x="4723599" y="2441774"/>
              <a:ext cx="10200" cy="29013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2" name="Shape 90"/>
            <p:cNvCxnSpPr/>
            <p:nvPr/>
          </p:nvCxnSpPr>
          <p:spPr>
            <a:xfrm rot="10800000" flipH="1">
              <a:off x="5535325" y="1902674"/>
              <a:ext cx="2699" cy="3440400"/>
            </a:xfrm>
            <a:prstGeom prst="straightConnector1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sp>
        <p:nvSpPr>
          <p:cNvPr id="13" name="Shape 82"/>
          <p:cNvSpPr txBox="1">
            <a:spLocks noGrp="1"/>
          </p:cNvSpPr>
          <p:nvPr>
            <p:ph idx="1"/>
          </p:nvPr>
        </p:nvSpPr>
        <p:spPr>
          <a:xfrm>
            <a:off x="6673066" y="735013"/>
            <a:ext cx="2220109" cy="34209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Sample 1 = 28</a:t>
            </a:r>
            <a:r>
              <a:rPr lang="en-US" sz="1800" b="1" dirty="0">
                <a:latin typeface="Ubuntu"/>
                <a:ea typeface="Ubuntu"/>
                <a:cs typeface="Ubuntu"/>
                <a:sym typeface="Ubuntu"/>
              </a:rPr>
              <a:t>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 dirty="0">
                <a:latin typeface="Ubuntu"/>
                <a:ea typeface="Ubuntu"/>
                <a:cs typeface="Ubuntu"/>
                <a:sym typeface="Ubuntu"/>
              </a:rPr>
              <a:t>00011100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Sample 2 = 40</a:t>
            </a:r>
            <a:r>
              <a:rPr lang="en-US" sz="1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00101000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Sample 3 = 22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00010110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Sample 4 = 25</a:t>
            </a:r>
            <a:r>
              <a:rPr lang="en-US" sz="1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00011001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Sample 5 = 50</a:t>
            </a:r>
            <a:r>
              <a:rPr lang="en-US" sz="1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00110010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Sample 6 = 60</a:t>
            </a:r>
            <a:r>
              <a:rPr lang="en-US" sz="1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00111100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0" y="4155926"/>
            <a:ext cx="9144000" cy="59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00011100 00101000 00010110 00011001 00110010 00111100</a:t>
            </a:r>
          </a:p>
        </p:txBody>
      </p:sp>
    </p:spTree>
    <p:extLst>
      <p:ext uri="{BB962C8B-B14F-4D97-AF65-F5344CB8AC3E}">
        <p14:creationId xmlns:p14="http://schemas.microsoft.com/office/powerpoint/2010/main" val="263889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Converting sound waves to </a:t>
            </a:r>
            <a:r>
              <a:rPr lang="en-GB" dirty="0" smtClean="0"/>
              <a:t>binary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04/06/2019</a:t>
            </a:fld>
            <a:endParaRPr lang="en-GB" dirty="0"/>
          </a:p>
        </p:txBody>
      </p:sp>
      <p:grpSp>
        <p:nvGrpSpPr>
          <p:cNvPr id="5" name="Shape 125"/>
          <p:cNvGrpSpPr/>
          <p:nvPr/>
        </p:nvGrpSpPr>
        <p:grpSpPr>
          <a:xfrm>
            <a:off x="3491880" y="730296"/>
            <a:ext cx="4835767" cy="3372829"/>
            <a:chOff x="188485" y="1624304"/>
            <a:chExt cx="6123157" cy="4270752"/>
          </a:xfrm>
        </p:grpSpPr>
        <p:grpSp>
          <p:nvGrpSpPr>
            <p:cNvPr id="6" name="Shape 126"/>
            <p:cNvGrpSpPr/>
            <p:nvPr/>
          </p:nvGrpSpPr>
          <p:grpSpPr>
            <a:xfrm>
              <a:off x="188485" y="1624304"/>
              <a:ext cx="6123157" cy="4270752"/>
              <a:chOff x="114300" y="1746912"/>
              <a:chExt cx="5662250" cy="3963575"/>
            </a:xfrm>
          </p:grpSpPr>
          <p:pic>
            <p:nvPicPr>
              <p:cNvPr id="14" name="Shape 12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114300" y="1746912"/>
                <a:ext cx="5662250" cy="3963575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5" name="Shape 128"/>
              <p:cNvCxnSpPr/>
              <p:nvPr/>
            </p:nvCxnSpPr>
            <p:spPr>
              <a:xfrm rot="10800000" flipH="1">
                <a:off x="1352100" y="3806475"/>
                <a:ext cx="11400" cy="15365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6" name="Shape 129"/>
              <p:cNvCxnSpPr/>
              <p:nvPr/>
            </p:nvCxnSpPr>
            <p:spPr>
              <a:xfrm rot="10800000" flipH="1">
                <a:off x="2204075" y="3049574"/>
                <a:ext cx="19500" cy="22935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7" name="Shape 130"/>
              <p:cNvCxnSpPr/>
              <p:nvPr/>
            </p:nvCxnSpPr>
            <p:spPr>
              <a:xfrm rot="10800000" flipH="1">
                <a:off x="2998700" y="4058775"/>
                <a:ext cx="16200" cy="1284299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8" name="Shape 131"/>
              <p:cNvCxnSpPr/>
              <p:nvPr/>
            </p:nvCxnSpPr>
            <p:spPr>
              <a:xfrm rot="10800000" flipH="1">
                <a:off x="3873600" y="3897974"/>
                <a:ext cx="1500" cy="14451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9" name="Shape 132"/>
              <p:cNvCxnSpPr/>
              <p:nvPr/>
            </p:nvCxnSpPr>
            <p:spPr>
              <a:xfrm rot="10800000">
                <a:off x="4723599" y="2441774"/>
                <a:ext cx="10200" cy="29013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20" name="Shape 133"/>
              <p:cNvCxnSpPr/>
              <p:nvPr/>
            </p:nvCxnSpPr>
            <p:spPr>
              <a:xfrm rot="10800000" flipH="1">
                <a:off x="5535325" y="1902674"/>
                <a:ext cx="2699" cy="3440400"/>
              </a:xfrm>
              <a:prstGeom prst="straightConnector1">
                <a:avLst/>
              </a:prstGeom>
              <a:noFill/>
              <a:ln w="19050" cap="flat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7" name="Shape 134"/>
            <p:cNvGrpSpPr/>
            <p:nvPr/>
          </p:nvGrpSpPr>
          <p:grpSpPr>
            <a:xfrm>
              <a:off x="595150" y="1753525"/>
              <a:ext cx="5470374" cy="3727099"/>
              <a:chOff x="595150" y="1753525"/>
              <a:chExt cx="5470374" cy="3727099"/>
            </a:xfrm>
          </p:grpSpPr>
          <p:cxnSp>
            <p:nvCxnSpPr>
              <p:cNvPr id="8" name="Shape 135"/>
              <p:cNvCxnSpPr/>
              <p:nvPr/>
            </p:nvCxnSpPr>
            <p:spPr>
              <a:xfrm flipH="1">
                <a:off x="595150" y="3806325"/>
                <a:ext cx="951899" cy="1674299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9" name="Shape 136"/>
              <p:cNvCxnSpPr/>
              <p:nvPr/>
            </p:nvCxnSpPr>
            <p:spPr>
              <a:xfrm flipH="1">
                <a:off x="1547025" y="2957700"/>
                <a:ext cx="951899" cy="848700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" name="Shape 137"/>
              <p:cNvCxnSpPr/>
              <p:nvPr/>
            </p:nvCxnSpPr>
            <p:spPr>
              <a:xfrm>
                <a:off x="2498925" y="2957700"/>
                <a:ext cx="848700" cy="1123799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1" name="Shape 138"/>
              <p:cNvCxnSpPr/>
              <p:nvPr/>
            </p:nvCxnSpPr>
            <p:spPr>
              <a:xfrm flipH="1">
                <a:off x="3359150" y="3909550"/>
                <a:ext cx="928799" cy="183600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2" name="Shape 139"/>
              <p:cNvCxnSpPr/>
              <p:nvPr/>
            </p:nvCxnSpPr>
            <p:spPr>
              <a:xfrm flipH="1">
                <a:off x="4288025" y="2361350"/>
                <a:ext cx="917399" cy="1568699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3" name="Shape 140"/>
              <p:cNvCxnSpPr/>
              <p:nvPr/>
            </p:nvCxnSpPr>
            <p:spPr>
              <a:xfrm flipH="1">
                <a:off x="5205424" y="1753525"/>
                <a:ext cx="860100" cy="607800"/>
              </a:xfrm>
              <a:prstGeom prst="straightConnector1">
                <a:avLst/>
              </a:prstGeom>
              <a:noFill/>
              <a:ln w="28575" cap="flat">
                <a:solidFill>
                  <a:srgbClr val="00FF00"/>
                </a:solidFill>
                <a:prstDash val="solid"/>
                <a:round/>
                <a:headEnd type="none" w="lg" len="lg"/>
                <a:tailEnd type="none" w="lg" len="lg"/>
              </a:ln>
            </p:spPr>
          </p:cxnSp>
        </p:grpSp>
      </p:grpSp>
      <p:sp>
        <p:nvSpPr>
          <p:cNvPr id="22" name="Shape 142"/>
          <p:cNvSpPr txBox="1"/>
          <p:nvPr/>
        </p:nvSpPr>
        <p:spPr>
          <a:xfrm>
            <a:off x="43956" y="2173604"/>
            <a:ext cx="2372568" cy="10704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buNone/>
            </a:pPr>
            <a:r>
              <a:rPr lang="en-US" dirty="0" smtClean="0">
                <a:latin typeface="Ubuntu"/>
                <a:ea typeface="Ubuntu"/>
                <a:cs typeface="Ubuntu"/>
                <a:sym typeface="Ubuntu"/>
              </a:rPr>
              <a:t>Sample Interval:</a:t>
            </a:r>
            <a:endParaRPr lang="en-US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r" rtl="0">
              <a:spcBef>
                <a:spcPts val="0"/>
              </a:spcBef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Original sound wave:</a:t>
            </a:r>
          </a:p>
          <a:p>
            <a:pPr marL="0" lvl="0" indent="0" algn="r" rtl="0">
              <a:spcBef>
                <a:spcPts val="0"/>
              </a:spcBef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Binary sound wave:</a:t>
            </a:r>
          </a:p>
        </p:txBody>
      </p:sp>
      <p:cxnSp>
        <p:nvCxnSpPr>
          <p:cNvPr id="23" name="Shape 143"/>
          <p:cNvCxnSpPr/>
          <p:nvPr/>
        </p:nvCxnSpPr>
        <p:spPr>
          <a:xfrm flipV="1">
            <a:off x="2428782" y="2416710"/>
            <a:ext cx="625008" cy="1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4" name="Shape 144"/>
          <p:cNvCxnSpPr/>
          <p:nvPr/>
        </p:nvCxnSpPr>
        <p:spPr>
          <a:xfrm flipV="1">
            <a:off x="2432983" y="2697590"/>
            <a:ext cx="625008" cy="1"/>
          </a:xfrm>
          <a:prstGeom prst="straightConnector1">
            <a:avLst/>
          </a:prstGeom>
          <a:noFill/>
          <a:ln w="38100" cap="flat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5" name="Shape 145"/>
          <p:cNvCxnSpPr/>
          <p:nvPr/>
        </p:nvCxnSpPr>
        <p:spPr>
          <a:xfrm flipV="1">
            <a:off x="2432983" y="2986434"/>
            <a:ext cx="625008" cy="1"/>
          </a:xfrm>
          <a:prstGeom prst="straightConnector1">
            <a:avLst/>
          </a:prstGeom>
          <a:noFill/>
          <a:ln w="38100" cap="flat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6" name="Cloud Callout 25"/>
          <p:cNvSpPr/>
          <p:nvPr/>
        </p:nvSpPr>
        <p:spPr>
          <a:xfrm>
            <a:off x="7103627" y="2999160"/>
            <a:ext cx="1957382" cy="1553334"/>
          </a:xfrm>
          <a:prstGeom prst="cloudCallout">
            <a:avLst>
              <a:gd name="adj1" fmla="val -69522"/>
              <a:gd name="adj2" fmla="val -5859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What’s the issue with these waves?</a:t>
            </a:r>
          </a:p>
        </p:txBody>
      </p:sp>
    </p:spTree>
    <p:extLst>
      <p:ext uri="{BB962C8B-B14F-4D97-AF65-F5344CB8AC3E}">
        <p14:creationId xmlns:p14="http://schemas.microsoft.com/office/powerpoint/2010/main" val="125093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theme/theme1.xml><?xml version="1.0" encoding="utf-8"?>
<a:theme xmlns:a="http://schemas.openxmlformats.org/drawingml/2006/main" name="2.1.1 databla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4C84913E9864F9C226E06F4D89945" ma:contentTypeVersion="9" ma:contentTypeDescription="Create a new document." ma:contentTypeScope="" ma:versionID="2934e28a1b5935441b7357d16ee3d152">
  <xsd:schema xmlns:xsd="http://www.w3.org/2001/XMLSchema" xmlns:xs="http://www.w3.org/2001/XMLSchema" xmlns:p="http://schemas.microsoft.com/office/2006/metadata/properties" xmlns:ns2="1e24005f-468e-418f-8e33-78b588c56834" targetNamespace="http://schemas.microsoft.com/office/2006/metadata/properties" ma:root="true" ma:fieldsID="ab86afc27e75f48487bec225262c7b37" ns2:_="">
    <xsd:import namespace="1e24005f-468e-418f-8e33-78b588c568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4005f-468e-418f-8e33-78b588c56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6ECC19-7EB1-4CE5-8ABA-5484E7A2530F}"/>
</file>

<file path=customXml/itemProps2.xml><?xml version="1.0" encoding="utf-8"?>
<ds:datastoreItem xmlns:ds="http://schemas.openxmlformats.org/officeDocument/2006/customXml" ds:itemID="{B3251F33-E767-4FE7-A295-FE69C22C57DE}"/>
</file>

<file path=customXml/itemProps3.xml><?xml version="1.0" encoding="utf-8"?>
<ds:datastoreItem xmlns:ds="http://schemas.openxmlformats.org/officeDocument/2006/customXml" ds:itemID="{4095CA0D-2DFC-4033-9B13-BA909E799742}"/>
</file>

<file path=docProps/app.xml><?xml version="1.0" encoding="utf-8"?>
<Properties xmlns="http://schemas.openxmlformats.org/officeDocument/2006/extended-properties" xmlns:vt="http://schemas.openxmlformats.org/officeDocument/2006/docPropsVTypes">
  <Template>2.1.1 datablast</Template>
  <TotalTime>3530</TotalTime>
  <Words>406</Words>
  <Application>Microsoft Office PowerPoint</Application>
  <PresentationFormat>On-screen Show (16:9)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Candy Square BTN Striped</vt:lpstr>
      <vt:lpstr>Century Gothic</vt:lpstr>
      <vt:lpstr>Courier New</vt:lpstr>
      <vt:lpstr>Tahoma</vt:lpstr>
      <vt:lpstr>Times New Roman</vt:lpstr>
      <vt:lpstr>Ubuntu</vt:lpstr>
      <vt:lpstr>2.1.1 datablast</vt:lpstr>
      <vt:lpstr>Do Now Activity - Whiteboards</vt:lpstr>
      <vt:lpstr>Do Now Activity - Whiteboards</vt:lpstr>
      <vt:lpstr>Unit 12 Data Representation</vt:lpstr>
      <vt:lpstr>Sound waves</vt:lpstr>
      <vt:lpstr>Sound waves</vt:lpstr>
      <vt:lpstr>Converting sound waves to binary</vt:lpstr>
      <vt:lpstr>Sampling</vt:lpstr>
      <vt:lpstr>Converting sound waves to binary</vt:lpstr>
      <vt:lpstr>Converting sound waves to binary</vt:lpstr>
      <vt:lpstr>Converting sound waves to binary</vt:lpstr>
      <vt:lpstr>Converting sound waves to binary</vt:lpstr>
      <vt:lpstr>Exam Question</vt:lpstr>
    </vt:vector>
  </TitlesOfParts>
  <Company>Hillcrest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David Atton</dc:creator>
  <cp:lastModifiedBy>David Atton</cp:lastModifiedBy>
  <cp:revision>206</cp:revision>
  <dcterms:created xsi:type="dcterms:W3CDTF">2015-05-05T10:47:24Z</dcterms:created>
  <dcterms:modified xsi:type="dcterms:W3CDTF">2019-06-04T09:48:18Z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0x010100CB64C84913E9864F9C226E06F4D89945</vt:lpwstr>
  </property>
</Properties>
</file>