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7" r:id="rId4"/>
    <p:sldMasterId id="2147483727" r:id="rId5"/>
    <p:sldMasterId id="2147483740" r:id="rId6"/>
  </p:sldMasterIdLst>
  <p:notesMasterIdLst>
    <p:notesMasterId r:id="rId20"/>
  </p:notesMasterIdLst>
  <p:sldIdLst>
    <p:sldId id="506" r:id="rId7"/>
    <p:sldId id="494" r:id="rId8"/>
    <p:sldId id="367" r:id="rId9"/>
    <p:sldId id="276" r:id="rId10"/>
    <p:sldId id="268" r:id="rId11"/>
    <p:sldId id="495" r:id="rId12"/>
    <p:sldId id="496" r:id="rId13"/>
    <p:sldId id="512" r:id="rId14"/>
    <p:sldId id="505" r:id="rId15"/>
    <p:sldId id="498" r:id="rId16"/>
    <p:sldId id="499" r:id="rId17"/>
    <p:sldId id="504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B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92FA-4C57-4260-9FCF-D47FAD217647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70B8-2E97-47B2-9AA4-F5EDE9C4A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6D7BA-5A63-49A6-BA4D-47957ED634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82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C901-7EE6-422F-A663-AA835CFC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81A5-570C-4AC3-B6A1-64698F3A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5496-740D-447B-B566-3A150A4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82A4-0F4A-4BD4-B1C7-10EB8248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67D7-7E86-4098-AD30-AF786CAE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7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1679-60AD-4326-9872-A4904D4F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6C2E-4C37-426B-978A-D31DCD2B9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D938-B54F-4066-9225-BEA5A54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3268-3DE5-4135-A632-148AFFC8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8971-D176-453B-85B1-D90ABFB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3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5863-7C66-4EEE-83D1-7A63B8D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0982-DF71-4A84-95A7-CBA63CAC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76A-C3E0-4941-A0F6-980B2288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51FD-C0E7-4813-AE57-B514EB54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A0DC-206D-482E-82AB-2B79C94A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7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C901-7EE6-422F-A663-AA835CFC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81A5-570C-4AC3-B6A1-64698F3A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5496-740D-447B-B566-3A150A4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82A4-0F4A-4BD4-B1C7-10EB8248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67D7-7E86-4098-AD30-AF786CAE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84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95CD-DD7B-40E1-8ACA-66CA54D7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96-EA3B-48CF-AC4E-B776119B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2346-B7E3-494A-B994-EE23CFB9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F4B-2FF1-4C23-AEA4-1F6FFE84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80F-3CAD-465C-897D-D0E44FE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23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86C-58BD-4E2E-9A85-E835FD7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B393-4838-4F40-9784-42387D7C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EAD2-7481-495F-A922-12F627F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48B6-E4FD-4C88-AC1D-A50C8262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AC3-63A9-4E37-887F-70418370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7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119B-A7AA-447F-8078-DB454C77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70B9-8C9D-4A07-9FBD-EFC000EF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D18BA-4CD2-42F3-A436-D784830D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16BC-7FC6-4653-BC84-353BEEC1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ED3C4-4154-4E3A-87C2-CD14EB2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DBAE-CFF6-436D-86AA-DBA083D2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0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066A-067A-411C-BD03-759C5AA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18E73-7F9E-43A4-8490-06783DE6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73FAC-4F97-442A-9FF2-47B97D01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7AD3B-CA73-4131-BEBC-A68837D0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93F4C-0D9A-4AE1-8B6E-75F9AC4E6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8CEB-2032-4922-9E68-16778607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791E7-0D21-4623-8B73-5F4ED24B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495-9A3C-454A-A579-351F8A10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0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058-E79E-410A-AB6E-7EA6A01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B182D-C733-446D-8ECD-9430C3E8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A699-A7DC-481D-9A11-08DB7B1E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6610-610B-46B1-9DD3-9640D31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58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4C080-E3DF-4143-AFC5-59510A4E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312A-64A1-4C0B-89B5-72F881E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AAB47-6800-4B69-B9DB-98426B25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3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08E-8308-41C9-9811-9E75772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919B-E5F0-484F-AD48-C6A415DF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78058-EC03-4600-AE54-D216500C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6C3E-4652-474E-97B6-E8431BAA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5F05A-80B7-4939-98D2-C86E0587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0CC9-79CC-4434-9211-9735CBE1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3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95CD-DD7B-40E1-8ACA-66CA54D7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96-EA3B-48CF-AC4E-B776119B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2346-B7E3-494A-B994-EE23CFB9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F4B-2FF1-4C23-AEA4-1F6FFE84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80F-3CAD-465C-897D-D0E44FE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77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43B2-5CE8-4EC4-862C-8D51D3CC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595AC-0A2D-4200-93B0-CB84D2B1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09BF-5990-412C-BA29-FA380921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F97EA-488F-4902-9715-79E0E75A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1B3FB-DA65-4EE0-8300-ABE8534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DC0B-F761-40F2-A5DA-029CBED0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247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1679-60AD-4326-9872-A4904D4F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6C2E-4C37-426B-978A-D31DCD2B9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D938-B54F-4066-9225-BEA5A54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3268-3DE5-4135-A632-148AFFC8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8971-D176-453B-85B1-D90ABFB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972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5863-7C66-4EEE-83D1-7A63B8D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0982-DF71-4A84-95A7-CBA63CAC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76A-C3E0-4941-A0F6-980B2288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51FD-C0E7-4813-AE57-B514EB54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A0DC-206D-482E-82AB-2B79C94A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43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8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6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17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0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7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6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86C-58BD-4E2E-9A85-E835FD7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B393-4838-4F40-9784-42387D7C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EAD2-7481-495F-A922-12F627F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48B6-E4FD-4C88-AC1D-A50C8262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AC3-63A9-4E37-887F-70418370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03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2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4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1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728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6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372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09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96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5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7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119B-A7AA-447F-8078-DB454C77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70B9-8C9D-4A07-9FBD-EFC000EF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D18BA-4CD2-42F3-A436-D784830D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16BC-7FC6-4653-BC84-353BEEC1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ED3C4-4154-4E3A-87C2-CD14EB2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DBAE-CFF6-436D-86AA-DBA083D2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8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667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71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398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00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AA8F-0B4C-49D5-B78E-1DAF9253A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3679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672-F1D8-41EA-9CE3-EDBC8A75721B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9FE7-6CA0-468D-BB53-0C242480D2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10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0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9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0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066A-067A-411C-BD03-759C5AA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18E73-7F9E-43A4-8490-06783DE6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73FAC-4F97-442A-9FF2-47B97D01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7AD3B-CA73-4131-BEBC-A68837D0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93F4C-0D9A-4AE1-8B6E-75F9AC4E6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8CEB-2032-4922-9E68-16778607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791E7-0D21-4623-8B73-5F4ED24B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495-9A3C-454A-A579-351F8A10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74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2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0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2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6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99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54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4154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5357-6FC2-4143-8080-AE0788B74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A222B-9E2C-4655-99F6-CABB8F974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985B-8BCE-4EBE-90CF-50FA388B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811-184B-47F2-A9EB-C3801E401AF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0A256-EAEB-4488-9D50-D8E7F819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3B198-18E8-4299-928F-59DC1132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ED9-30AB-41E5-9F7D-8E2F494EC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581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77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058-E79E-410A-AB6E-7EA6A01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B182D-C733-446D-8ECD-9430C3E8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A699-A7DC-481D-9A11-08DB7B1E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6610-610B-46B1-9DD3-9640D31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49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979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439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187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075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117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93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4181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1496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904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4C080-E3DF-4143-AFC5-59510A4E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312A-64A1-4C0B-89B5-72F881E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AAB47-6800-4B69-B9DB-98426B25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6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08E-8308-41C9-9811-9E75772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919B-E5F0-484F-AD48-C6A415DF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78058-EC03-4600-AE54-D216500C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6C3E-4652-474E-97B6-E8431BAA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5F05A-80B7-4939-98D2-C86E0587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0CC9-79CC-4434-9211-9735CBE1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6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43B2-5CE8-4EC4-862C-8D51D3CC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595AC-0A2D-4200-93B0-CB84D2B1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09BF-5990-412C-BA29-FA380921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F97EA-488F-4902-9715-79E0E75A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1B3FB-DA65-4EE0-8300-ABE8534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DC0B-F761-40F2-A5DA-029CBED0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48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1AF9D-279E-42CE-B2E1-CAEB2E3A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F9F1-CB69-4881-88D2-95F669E8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F5A-20D7-431F-B558-9F0B69B0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F14C-D85C-4218-81DF-13CBA8CA2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F298-07DB-4A71-B605-9B36B00E6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1AF9D-279E-42CE-B2E1-CAEB2E3A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F9F1-CB69-4881-88D2-95F669E8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F5A-20D7-431F-B558-9F0B69B0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2172-0790-4047-B9BC-9CF6CB240B9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F14C-D85C-4218-81DF-13CBA8CA2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F298-07DB-4A71-B605-9B36B00E6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1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4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9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17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180" y="1084716"/>
            <a:ext cx="97197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DNA:  Ask a question make a statement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389390-5D8C-454B-A4E8-F8135CCD64B5}"/>
              </a:ext>
            </a:extLst>
          </p:cNvPr>
          <p:cNvSpPr/>
          <p:nvPr/>
        </p:nvSpPr>
        <p:spPr>
          <a:xfrm>
            <a:off x="6400800" y="3667328"/>
            <a:ext cx="885217" cy="496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CF6B-FAB8-41ED-B585-852EB658B14D}"/>
              </a:ext>
            </a:extLst>
          </p:cNvPr>
          <p:cNvSpPr/>
          <p:nvPr/>
        </p:nvSpPr>
        <p:spPr>
          <a:xfrm>
            <a:off x="6400799" y="4261838"/>
            <a:ext cx="755781" cy="422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50532-0674-4E01-81B0-2B90F7E0CD5E}"/>
              </a:ext>
            </a:extLst>
          </p:cNvPr>
          <p:cNvSpPr/>
          <p:nvPr/>
        </p:nvSpPr>
        <p:spPr>
          <a:xfrm>
            <a:off x="6487886" y="4773037"/>
            <a:ext cx="885217" cy="422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7E1ED-34AE-49A0-8B6A-9517E1192D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2905" y="3030732"/>
            <a:ext cx="10546190" cy="288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9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79128B-54B0-44EA-A03C-9B5935CA3967}"/>
              </a:ext>
            </a:extLst>
          </p:cNvPr>
          <p:cNvSpPr/>
          <p:nvPr/>
        </p:nvSpPr>
        <p:spPr>
          <a:xfrm>
            <a:off x="5287615" y="2213113"/>
            <a:ext cx="1099931" cy="344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F3FC68-389E-429B-B884-2E1884629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4" t="6405" r="6490" b="2584"/>
          <a:stretch/>
        </p:blipFill>
        <p:spPr>
          <a:xfrm>
            <a:off x="545167" y="576943"/>
            <a:ext cx="7141028" cy="57041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6DC26B-51C3-4EE4-AB9D-6524102E5322}"/>
              </a:ext>
            </a:extLst>
          </p:cNvPr>
          <p:cNvGrpSpPr/>
          <p:nvPr/>
        </p:nvGrpSpPr>
        <p:grpSpPr>
          <a:xfrm>
            <a:off x="5135214" y="1376896"/>
            <a:ext cx="1404732" cy="461665"/>
            <a:chOff x="7461866" y="2735717"/>
            <a:chExt cx="1540126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B277AC-45E0-4105-A628-DC82311EF0B2}"/>
                </a:ext>
              </a:extLst>
            </p:cNvPr>
            <p:cNvSpPr/>
            <p:nvPr/>
          </p:nvSpPr>
          <p:spPr>
            <a:xfrm>
              <a:off x="7628960" y="2794936"/>
              <a:ext cx="1205946" cy="344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8F45CF-C0CB-4F4B-8C31-AAE9EF35AF24}"/>
                </a:ext>
              </a:extLst>
            </p:cNvPr>
            <p:cNvSpPr txBox="1"/>
            <p:nvPr/>
          </p:nvSpPr>
          <p:spPr>
            <a:xfrm>
              <a:off x="7461866" y="2735717"/>
              <a:ext cx="1540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Improper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80742CA-61EC-4E42-87F1-3E2E065FCB12}"/>
              </a:ext>
            </a:extLst>
          </p:cNvPr>
          <p:cNvSpPr/>
          <p:nvPr/>
        </p:nvSpPr>
        <p:spPr>
          <a:xfrm>
            <a:off x="1233333" y="1780672"/>
            <a:ext cx="5764696" cy="576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91412-0BE2-4AF7-8C9D-3E4525719971}"/>
              </a:ext>
            </a:extLst>
          </p:cNvPr>
          <p:cNvSpPr txBox="1"/>
          <p:nvPr/>
        </p:nvSpPr>
        <p:spPr>
          <a:xfrm>
            <a:off x="238539" y="2557670"/>
            <a:ext cx="60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2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3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1DAA92-B8A4-474A-944E-A1D2A3704F89}"/>
              </a:ext>
            </a:extLst>
          </p:cNvPr>
          <p:cNvSpPr txBox="1"/>
          <p:nvPr/>
        </p:nvSpPr>
        <p:spPr>
          <a:xfrm>
            <a:off x="2798069" y="2590801"/>
            <a:ext cx="60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6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7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215657-FBFE-4897-88B3-0BC0BA7D764B}"/>
              </a:ext>
            </a:extLst>
          </p:cNvPr>
          <p:cNvSpPr txBox="1"/>
          <p:nvPr/>
        </p:nvSpPr>
        <p:spPr>
          <a:xfrm>
            <a:off x="5459896" y="2674779"/>
            <a:ext cx="60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9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10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11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8050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757B34-B2D8-4565-A050-DE6BAAA3B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00"/>
          <a:stretch/>
        </p:blipFill>
        <p:spPr>
          <a:xfrm>
            <a:off x="815068" y="1480457"/>
            <a:ext cx="8431704" cy="4886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B28BEF-1C52-4E15-9242-8831E53C3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41" y="483739"/>
            <a:ext cx="2749534" cy="859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7295E5-4B85-487D-BD51-2CD392027A2C}"/>
              </a:ext>
            </a:extLst>
          </p:cNvPr>
          <p:cNvSpPr/>
          <p:nvPr/>
        </p:nvSpPr>
        <p:spPr>
          <a:xfrm>
            <a:off x="1801537" y="1343350"/>
            <a:ext cx="6043750" cy="576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F2B11-7FB2-42E6-984D-3C2A63BBFF63}"/>
              </a:ext>
            </a:extLst>
          </p:cNvPr>
          <p:cNvSpPr txBox="1"/>
          <p:nvPr/>
        </p:nvSpPr>
        <p:spPr>
          <a:xfrm>
            <a:off x="1023208" y="2215459"/>
            <a:ext cx="60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2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3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53B8B-CA35-41C1-8899-1EB699282DE7}"/>
              </a:ext>
            </a:extLst>
          </p:cNvPr>
          <p:cNvSpPr txBox="1"/>
          <p:nvPr/>
        </p:nvSpPr>
        <p:spPr>
          <a:xfrm>
            <a:off x="3685500" y="2215459"/>
            <a:ext cx="60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6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7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96EE43-52E7-4C09-909B-5D4205C08FDA}"/>
              </a:ext>
            </a:extLst>
          </p:cNvPr>
          <p:cNvSpPr txBox="1"/>
          <p:nvPr/>
        </p:nvSpPr>
        <p:spPr>
          <a:xfrm>
            <a:off x="6347792" y="2215459"/>
            <a:ext cx="60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9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10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11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9972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404614-D092-44A7-B3DA-E709FA65A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75" b="27708"/>
          <a:stretch/>
        </p:blipFill>
        <p:spPr>
          <a:xfrm>
            <a:off x="0" y="2037805"/>
            <a:ext cx="6312647" cy="2689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12DA29-FE19-43DC-8D11-6D4FCDC42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848"/>
            <a:ext cx="4621169" cy="1524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722CB-5E88-4E74-8B81-779C3E3C8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892" y="5045615"/>
            <a:ext cx="3707277" cy="139178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070E954-1F91-4577-B02B-D1C0EB1D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92" y="4121428"/>
            <a:ext cx="8912225" cy="12811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b="1" dirty="0"/>
              <a:t>c)True or False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301" y="1577039"/>
            <a:ext cx="51319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Change the following to an improper fraction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42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415505"/>
              </p:ext>
            </p:extLst>
          </p:nvPr>
        </p:nvGraphicFramePr>
        <p:xfrm>
          <a:off x="111967" y="1106606"/>
          <a:ext cx="11793893" cy="48929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5008">
                  <a:extLst>
                    <a:ext uri="{9D8B030D-6E8A-4147-A177-3AD203B41FA5}">
                      <a16:colId xmlns:a16="http://schemas.microsoft.com/office/drawing/2014/main" val="3948460011"/>
                    </a:ext>
                  </a:extLst>
                </a:gridCol>
                <a:gridCol w="4632125">
                  <a:extLst>
                    <a:ext uri="{9D8B030D-6E8A-4147-A177-3AD203B41FA5}">
                      <a16:colId xmlns:a16="http://schemas.microsoft.com/office/drawing/2014/main" val="2622554619"/>
                    </a:ext>
                  </a:extLst>
                </a:gridCol>
                <a:gridCol w="4016760">
                  <a:extLst>
                    <a:ext uri="{9D8B030D-6E8A-4147-A177-3AD203B41FA5}">
                      <a16:colId xmlns:a16="http://schemas.microsoft.com/office/drawing/2014/main" val="697066530"/>
                    </a:ext>
                  </a:extLst>
                </a:gridCol>
              </a:tblGrid>
              <a:tr h="489297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</a:txBody>
                  <a:tcPr>
                    <a:solidFill>
                      <a:srgbClr val="FC5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992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4409" y="113299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Connect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4936F-F24F-4F3A-8AAE-ED469E849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5" t="1870" r="49102" b="23425"/>
          <a:stretch/>
        </p:blipFill>
        <p:spPr>
          <a:xfrm>
            <a:off x="424410" y="2123535"/>
            <a:ext cx="2459118" cy="3046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9AFFB1-D159-4AD9-A674-50B231375FAC}"/>
              </a:ext>
            </a:extLst>
          </p:cNvPr>
          <p:cNvSpPr txBox="1"/>
          <p:nvPr/>
        </p:nvSpPr>
        <p:spPr>
          <a:xfrm>
            <a:off x="571217" y="1345673"/>
            <a:ext cx="2321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Change to a Mixed Number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340E3B-2EDF-4170-A51C-02F7CDA8F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32" b="50547"/>
          <a:stretch/>
        </p:blipFill>
        <p:spPr>
          <a:xfrm>
            <a:off x="4485619" y="2038004"/>
            <a:ext cx="2206729" cy="19317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EE6B4A-BC9C-4C87-B8BE-999B2181413E}"/>
              </a:ext>
            </a:extLst>
          </p:cNvPr>
          <p:cNvSpPr txBox="1"/>
          <p:nvPr/>
        </p:nvSpPr>
        <p:spPr>
          <a:xfrm>
            <a:off x="3601157" y="1276221"/>
            <a:ext cx="3975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Change to a Mixed Number or </a:t>
            </a:r>
            <a:r>
              <a:rPr lang="en-GB" sz="2000" dirty="0" smtClean="0"/>
              <a:t>an improper fraction </a:t>
            </a:r>
            <a:endParaRPr lang="en-GB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D3ADCE-6F41-41C9-BABE-BE27F45EB64F}"/>
                  </a:ext>
                </a:extLst>
              </p:cNvPr>
              <p:cNvSpPr txBox="1"/>
              <p:nvPr/>
            </p:nvSpPr>
            <p:spPr>
              <a:xfrm>
                <a:off x="8055172" y="1276221"/>
                <a:ext cx="3752515" cy="219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Mr Carpenter and Mr Landers had a bike ride.</a:t>
                </a:r>
              </a:p>
              <a:p>
                <a:r>
                  <a:rPr lang="en-GB" sz="2000" dirty="0" smtClean="0"/>
                  <a:t>Mr Carpenter says he cycled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000" dirty="0" smtClean="0"/>
                  <a:t>km.</a:t>
                </a:r>
              </a:p>
              <a:p>
                <a:r>
                  <a:rPr lang="en-GB" sz="2000" dirty="0" smtClean="0"/>
                  <a:t>Mr Landers says he cycled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/>
              </a:p>
              <a:p>
                <a:r>
                  <a:rPr lang="en-GB" sz="2000" dirty="0" smtClean="0"/>
                  <a:t>Who cycled further?</a:t>
                </a:r>
                <a:endParaRPr lang="en-GB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D3ADCE-6F41-41C9-BABE-BE27F45EB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172" y="1276221"/>
                <a:ext cx="3752515" cy="2194832"/>
              </a:xfrm>
              <a:prstGeom prst="rect">
                <a:avLst/>
              </a:prstGeom>
              <a:blipFill>
                <a:blip r:embed="rId4"/>
                <a:stretch>
                  <a:fillRect l="-1623" t="-1389" r="-3247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7F85F2B3-ECCB-4F08-A5F0-CE0D492CF3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32"/>
          <a:stretch/>
        </p:blipFill>
        <p:spPr>
          <a:xfrm>
            <a:off x="4485619" y="3969770"/>
            <a:ext cx="2206729" cy="17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7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u="sng" dirty="0"/>
              <a:t>Convert between Mixed Numbers and Improper Fractions</a:t>
            </a:r>
            <a:endParaRPr lang="en-GB" sz="40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dirty="0"/>
              <a:t>Unit 4C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E06F78F-BB7E-4699-B16C-FC01478B7698}"/>
              </a:ext>
            </a:extLst>
          </p:cNvPr>
          <p:cNvGrpSpPr/>
          <p:nvPr/>
        </p:nvGrpSpPr>
        <p:grpSpPr>
          <a:xfrm>
            <a:off x="1760291" y="1331741"/>
            <a:ext cx="9572772" cy="4707387"/>
            <a:chOff x="1697909" y="1237956"/>
            <a:chExt cx="9572772" cy="4707387"/>
          </a:xfrm>
          <a:solidFill>
            <a:srgbClr val="FF6600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7721B8-2E75-4ADF-8D26-8F6AC2E117EC}"/>
                </a:ext>
              </a:extLst>
            </p:cNvPr>
            <p:cNvSpPr/>
            <p:nvPr/>
          </p:nvSpPr>
          <p:spPr>
            <a:xfrm>
              <a:off x="4117456" y="3406214"/>
              <a:ext cx="4237350" cy="35708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140">
              <a:extLst>
                <a:ext uri="{FF2B5EF4-FFF2-40B4-BE49-F238E27FC236}">
                  <a16:creationId xmlns:a16="http://schemas.microsoft.com/office/drawing/2014/main" id="{3E5A1369-B3E1-492F-8A40-A0C05F168043}"/>
                </a:ext>
              </a:extLst>
            </p:cNvPr>
            <p:cNvSpPr/>
            <p:nvPr/>
          </p:nvSpPr>
          <p:spPr>
            <a:xfrm>
              <a:off x="4148682" y="2301707"/>
              <a:ext cx="3913610" cy="380159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140">
              <a:extLst>
                <a:ext uri="{FF2B5EF4-FFF2-40B4-BE49-F238E27FC236}">
                  <a16:creationId xmlns:a16="http://schemas.microsoft.com/office/drawing/2014/main" id="{E2571DA1-6B92-45C1-8EDB-79DEEF84A0D3}"/>
                </a:ext>
              </a:extLst>
            </p:cNvPr>
            <p:cNvSpPr/>
            <p:nvPr/>
          </p:nvSpPr>
          <p:spPr>
            <a:xfrm>
              <a:off x="1697909" y="1237956"/>
              <a:ext cx="6364383" cy="361797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100000">
                  <a:srgbClr val="FF6600"/>
                </a:gs>
                <a:gs pos="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5EE0E2-BB03-4117-B3D8-5ECAD18A5BD4}"/>
                </a:ext>
              </a:extLst>
            </p:cNvPr>
            <p:cNvSpPr/>
            <p:nvPr/>
          </p:nvSpPr>
          <p:spPr>
            <a:xfrm>
              <a:off x="4287881" y="5548885"/>
              <a:ext cx="6982800" cy="384627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0">
                  <a:srgbClr val="FF6600"/>
                </a:gs>
                <a:gs pos="10000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5DCA16-2E8E-4BAA-A9E8-E53A8C747AFC}"/>
                </a:ext>
              </a:extLst>
            </p:cNvPr>
            <p:cNvSpPr/>
            <p:nvPr/>
          </p:nvSpPr>
          <p:spPr>
            <a:xfrm>
              <a:off x="4327624" y="4482377"/>
              <a:ext cx="4027182" cy="36774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D9979A68-4939-472E-9FC8-16BE90448113}"/>
                </a:ext>
              </a:extLst>
            </p:cNvPr>
            <p:cNvSpPr/>
            <p:nvPr/>
          </p:nvSpPr>
          <p:spPr>
            <a:xfrm rot="16200000">
              <a:off x="3417506" y="2410964"/>
              <a:ext cx="1455961" cy="1248701"/>
            </a:xfrm>
            <a:prstGeom prst="blockArc">
              <a:avLst>
                <a:gd name="adj1" fmla="val 10532818"/>
                <a:gd name="adj2" fmla="val 113915"/>
                <a:gd name="adj3" fmla="val 2939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540A91C2-34DB-4386-91D3-4D6E281FD7EA}"/>
                </a:ext>
              </a:extLst>
            </p:cNvPr>
            <p:cNvSpPr/>
            <p:nvPr/>
          </p:nvSpPr>
          <p:spPr>
            <a:xfrm rot="5400000" flipH="1">
              <a:off x="7238432" y="1335559"/>
              <a:ext cx="1443909" cy="1248703"/>
            </a:xfrm>
            <a:prstGeom prst="blockArc">
              <a:avLst>
                <a:gd name="adj1" fmla="val 10672477"/>
                <a:gd name="adj2" fmla="val 21471919"/>
                <a:gd name="adj3" fmla="val 27795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Block Arc 67">
              <a:extLst>
                <a:ext uri="{FF2B5EF4-FFF2-40B4-BE49-F238E27FC236}">
                  <a16:creationId xmlns:a16="http://schemas.microsoft.com/office/drawing/2014/main" id="{9C3DAE24-8291-4623-A512-CC46E69474C7}"/>
                </a:ext>
              </a:extLst>
            </p:cNvPr>
            <p:cNvSpPr/>
            <p:nvPr/>
          </p:nvSpPr>
          <p:spPr>
            <a:xfrm rot="5400000" flipH="1">
              <a:off x="7601916" y="3503817"/>
              <a:ext cx="1443909" cy="1248703"/>
            </a:xfrm>
            <a:prstGeom prst="blockArc">
              <a:avLst>
                <a:gd name="adj1" fmla="val 10381583"/>
                <a:gd name="adj2" fmla="val 1073"/>
                <a:gd name="adj3" fmla="val 2894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Block Arc 68">
              <a:extLst>
                <a:ext uri="{FF2B5EF4-FFF2-40B4-BE49-F238E27FC236}">
                  <a16:creationId xmlns:a16="http://schemas.microsoft.com/office/drawing/2014/main" id="{7BC44C28-7A81-435E-BF27-4A5A09E9CA1F}"/>
                </a:ext>
              </a:extLst>
            </p:cNvPr>
            <p:cNvSpPr/>
            <p:nvPr/>
          </p:nvSpPr>
          <p:spPr>
            <a:xfrm rot="16200000">
              <a:off x="3590391" y="4603281"/>
              <a:ext cx="1474466" cy="1209658"/>
            </a:xfrm>
            <a:prstGeom prst="blockArc">
              <a:avLst>
                <a:gd name="adj1" fmla="val 10800200"/>
                <a:gd name="adj2" fmla="val 129662"/>
                <a:gd name="adj3" fmla="val 3173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42C252F-EE3F-440D-AB88-AE8735B461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5" y="5741198"/>
            <a:ext cx="1209658" cy="104644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5452CC-5583-42D0-83AB-92B0DC766965}"/>
              </a:ext>
            </a:extLst>
          </p:cNvPr>
          <p:cNvGrpSpPr/>
          <p:nvPr/>
        </p:nvGrpSpPr>
        <p:grpSpPr>
          <a:xfrm>
            <a:off x="4853400" y="122864"/>
            <a:ext cx="2542065" cy="918211"/>
            <a:chOff x="4853400" y="122864"/>
            <a:chExt cx="2542065" cy="918211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57A133A-B90D-412C-B141-2BE7524F8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896" y="223634"/>
              <a:ext cx="2291075" cy="74506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1A97D7E0-3E01-442A-A958-5E060645BA5B}"/>
                </a:ext>
              </a:extLst>
            </p:cNvPr>
            <p:cNvSpPr/>
            <p:nvPr/>
          </p:nvSpPr>
          <p:spPr>
            <a:xfrm>
              <a:off x="4853400" y="122864"/>
              <a:ext cx="2542065" cy="91821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90969" y="1492461"/>
            <a:ext cx="387030" cy="387030"/>
            <a:chOff x="6556572" y="1647985"/>
            <a:chExt cx="1905000" cy="1905000"/>
          </a:xfrm>
        </p:grpSpPr>
        <p:sp>
          <p:nvSpPr>
            <p:cNvPr id="17" name="Teardrop 16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77999" y="1420705"/>
            <a:ext cx="1859124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Shading fractions of diagrams, equivalence and simplification of fractions.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509493" y="1629247"/>
            <a:ext cx="281065" cy="416871"/>
          </a:xfrm>
          <a:prstGeom prst="rect">
            <a:avLst/>
          </a:prstGeom>
          <a:ln w="38100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0690872" y="1572609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57-59,61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448286" y="186434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6643289" y="1817233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63-64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930917" y="2102951"/>
            <a:ext cx="387030" cy="387030"/>
            <a:chOff x="6556572" y="1647985"/>
            <a:chExt cx="1905000" cy="1905000"/>
          </a:xfrm>
        </p:grpSpPr>
        <p:sp>
          <p:nvSpPr>
            <p:cNvPr id="25" name="Teardrop 24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45385" y="2801713"/>
            <a:ext cx="387030" cy="387030"/>
            <a:chOff x="6556572" y="1647985"/>
            <a:chExt cx="1905000" cy="1905000"/>
          </a:xfrm>
        </p:grpSpPr>
        <p:sp>
          <p:nvSpPr>
            <p:cNvPr id="28" name="Teardrop 27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37093" y="2734153"/>
            <a:ext cx="1641624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Four operations with mixed and improper fractions.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574549" y="284030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2" name="Rectangle 31"/>
          <p:cNvSpPr/>
          <p:nvPr/>
        </p:nvSpPr>
        <p:spPr>
          <a:xfrm>
            <a:off x="574549" y="2598895"/>
            <a:ext cx="1612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65-66,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67-70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26436" y="3075384"/>
            <a:ext cx="387030" cy="387030"/>
            <a:chOff x="6556572" y="1647985"/>
            <a:chExt cx="1905000" cy="1905000"/>
          </a:xfrm>
        </p:grpSpPr>
        <p:sp>
          <p:nvSpPr>
            <p:cNvPr id="34" name="Teardrop 3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27406" y="3119869"/>
            <a:ext cx="1420519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 fractions.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54904" y="301077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8" name="Rectangle 37"/>
          <p:cNvSpPr/>
          <p:nvPr/>
        </p:nvSpPr>
        <p:spPr>
          <a:xfrm>
            <a:off x="7610816" y="2935966"/>
            <a:ext cx="662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6817" y="3875133"/>
            <a:ext cx="261537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a percentage of an amount and percentage change.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42391" y="4052085"/>
            <a:ext cx="387030" cy="387030"/>
            <a:chOff x="6556572" y="1647985"/>
            <a:chExt cx="1905000" cy="1905000"/>
          </a:xfrm>
        </p:grpSpPr>
        <p:sp>
          <p:nvSpPr>
            <p:cNvPr id="41" name="Teardrop 40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198128" y="3964286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44" name="Rectangle 43"/>
          <p:cNvSpPr/>
          <p:nvPr/>
        </p:nvSpPr>
        <p:spPr>
          <a:xfrm>
            <a:off x="6432347" y="3900169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84-90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830964" y="4862285"/>
            <a:ext cx="387030" cy="387030"/>
            <a:chOff x="6556572" y="1647985"/>
            <a:chExt cx="1905000" cy="1905000"/>
          </a:xfrm>
        </p:grpSpPr>
        <p:sp>
          <p:nvSpPr>
            <p:cNvPr id="46" name="Teardrop 4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43039" y="4719731"/>
            <a:ext cx="2194918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fractions, decimals and percentages and compare them.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425282" y="4939472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50" name="Rectangle 49"/>
          <p:cNvSpPr/>
          <p:nvPr/>
        </p:nvSpPr>
        <p:spPr>
          <a:xfrm>
            <a:off x="675047" y="4688563"/>
            <a:ext cx="1119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73-76,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82-83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61901" y="33610"/>
            <a:ext cx="4334074" cy="12430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Unit 5 - Fractions, Decimals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and Percentages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50052" y="1811022"/>
            <a:ext cx="265392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improper fractions and mixed numbers.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223" y="66761"/>
            <a:ext cx="458280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Prior learning: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Place value.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Percentage as an amount out of 100.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Multiplication and division.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Ordering integers on a number line.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786191" y="5654626"/>
            <a:ext cx="431375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Next steps: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Calculating proportions of pie charts.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Using multipliers.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percentages.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fractions.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33215" y="3723255"/>
            <a:ext cx="1353679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Find fractions of an amount.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332133" y="376691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62" name="Rectangle 61"/>
          <p:cNvSpPr/>
          <p:nvPr/>
        </p:nvSpPr>
        <p:spPr>
          <a:xfrm>
            <a:off x="10549113" y="3723255"/>
            <a:ext cx="550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77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306190" y="5285350"/>
            <a:ext cx="387030" cy="387030"/>
            <a:chOff x="6556572" y="1647985"/>
            <a:chExt cx="1905000" cy="1905000"/>
          </a:xfrm>
        </p:grpSpPr>
        <p:sp>
          <p:nvSpPr>
            <p:cNvPr id="66" name="Teardrop 6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649071" y="4997407"/>
            <a:ext cx="172857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simple and compound interest.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72513" y="5020181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72" name="Rectangle 71"/>
          <p:cNvSpPr/>
          <p:nvPr/>
        </p:nvSpPr>
        <p:spPr>
          <a:xfrm>
            <a:off x="7621534" y="4958057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93-94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8595264" y="3791350"/>
            <a:ext cx="387030" cy="387030"/>
            <a:chOff x="6556572" y="1647985"/>
            <a:chExt cx="1905000" cy="1905000"/>
          </a:xfrm>
        </p:grpSpPr>
        <p:sp>
          <p:nvSpPr>
            <p:cNvPr id="74" name="Teardrop 7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FE2A72CD-93C8-442F-A754-1A9C720FBFE7}"/>
              </a:ext>
            </a:extLst>
          </p:cNvPr>
          <p:cNvSpPr/>
          <p:nvPr/>
        </p:nvSpPr>
        <p:spPr>
          <a:xfrm>
            <a:off x="2986545" y="1590197"/>
            <a:ext cx="3446301" cy="9396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4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110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0B8A9-DDEC-4766-B3F2-E2448D33B227}"/>
              </a:ext>
            </a:extLst>
          </p:cNvPr>
          <p:cNvSpPr txBox="1"/>
          <p:nvPr/>
        </p:nvSpPr>
        <p:spPr>
          <a:xfrm>
            <a:off x="2135560" y="1268761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1F497D"/>
                </a:solidFill>
                <a:latin typeface="Calibri"/>
              </a:rPr>
              <a:t>Progress Indicators:</a:t>
            </a:r>
          </a:p>
        </p:txBody>
      </p:sp>
    </p:spTree>
    <p:extLst>
      <p:ext uri="{BB962C8B-B14F-4D97-AF65-F5344CB8AC3E}">
        <p14:creationId xmlns:p14="http://schemas.microsoft.com/office/powerpoint/2010/main" val="211183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6CE33-805C-4110-98C7-F7D518C24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9" t="17443" b="7770"/>
          <a:stretch/>
        </p:blipFill>
        <p:spPr>
          <a:xfrm>
            <a:off x="1847731" y="1339022"/>
            <a:ext cx="6037312" cy="5029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C102A7-AC95-428C-9DB0-2F718D65EBAE}"/>
              </a:ext>
            </a:extLst>
          </p:cNvPr>
          <p:cNvSpPr txBox="1"/>
          <p:nvPr/>
        </p:nvSpPr>
        <p:spPr>
          <a:xfrm>
            <a:off x="2676939" y="877357"/>
            <a:ext cx="70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We Do                                            You Turn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909A9C-614F-419D-AF6C-A8399160646D}"/>
              </a:ext>
            </a:extLst>
          </p:cNvPr>
          <p:cNvSpPr txBox="1"/>
          <p:nvPr/>
        </p:nvSpPr>
        <p:spPr>
          <a:xfrm>
            <a:off x="185531" y="258946"/>
            <a:ext cx="270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Worked Example:</a:t>
            </a:r>
          </a:p>
        </p:txBody>
      </p:sp>
    </p:spTree>
    <p:extLst>
      <p:ext uri="{BB962C8B-B14F-4D97-AF65-F5344CB8AC3E}">
        <p14:creationId xmlns:p14="http://schemas.microsoft.com/office/powerpoint/2010/main" val="132826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757ED2-FE2B-4046-8647-82BF2315FB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57" b="3626"/>
          <a:stretch/>
        </p:blipFill>
        <p:spPr>
          <a:xfrm>
            <a:off x="212034" y="762946"/>
            <a:ext cx="7905750" cy="56605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9DDDCF-D50C-49DC-9812-15C9FCF43D90}"/>
              </a:ext>
            </a:extLst>
          </p:cNvPr>
          <p:cNvSpPr/>
          <p:nvPr/>
        </p:nvSpPr>
        <p:spPr>
          <a:xfrm>
            <a:off x="2994991" y="1630017"/>
            <a:ext cx="1152939" cy="331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2F7C4-B55D-451D-BF5A-041596DA5BAF}"/>
              </a:ext>
            </a:extLst>
          </p:cNvPr>
          <p:cNvSpPr txBox="1"/>
          <p:nvPr/>
        </p:nvSpPr>
        <p:spPr>
          <a:xfrm>
            <a:off x="2994991" y="1618495"/>
            <a:ext cx="127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Improper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016CC-E57E-4E08-8058-EC1C3E16A883}"/>
              </a:ext>
            </a:extLst>
          </p:cNvPr>
          <p:cNvSpPr txBox="1"/>
          <p:nvPr/>
        </p:nvSpPr>
        <p:spPr>
          <a:xfrm>
            <a:off x="2882347" y="2627258"/>
            <a:ext cx="60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6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7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0C5F67-A3F6-48F2-9624-AAE1DFBBA524}"/>
              </a:ext>
            </a:extLst>
          </p:cNvPr>
          <p:cNvSpPr/>
          <p:nvPr/>
        </p:nvSpPr>
        <p:spPr>
          <a:xfrm>
            <a:off x="1074307" y="1947375"/>
            <a:ext cx="5764696" cy="576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03050D-AF2B-4F3B-A439-92F6DDDE91E2}"/>
              </a:ext>
            </a:extLst>
          </p:cNvPr>
          <p:cNvSpPr txBox="1"/>
          <p:nvPr/>
        </p:nvSpPr>
        <p:spPr>
          <a:xfrm>
            <a:off x="5373756" y="2730199"/>
            <a:ext cx="60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9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10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11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3A454-0EBA-48CC-ABDA-8DCD02782970}"/>
              </a:ext>
            </a:extLst>
          </p:cNvPr>
          <p:cNvSpPr txBox="1"/>
          <p:nvPr/>
        </p:nvSpPr>
        <p:spPr>
          <a:xfrm>
            <a:off x="437321" y="2627258"/>
            <a:ext cx="563217" cy="37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2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3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9125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1B0AC5-517A-407F-85B6-AAF1DE860F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10"/>
          <a:stretch/>
        </p:blipFill>
        <p:spPr>
          <a:xfrm>
            <a:off x="510268" y="1250330"/>
            <a:ext cx="8295442" cy="4898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7BC05-77FE-4195-AC58-6A6D23B59B1D}"/>
              </a:ext>
            </a:extLst>
          </p:cNvPr>
          <p:cNvSpPr txBox="1"/>
          <p:nvPr/>
        </p:nvSpPr>
        <p:spPr>
          <a:xfrm>
            <a:off x="510268" y="66555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Answers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B43661-7188-4843-852F-1C86A55991F3}"/>
              </a:ext>
            </a:extLst>
          </p:cNvPr>
          <p:cNvSpPr/>
          <p:nvPr/>
        </p:nvSpPr>
        <p:spPr>
          <a:xfrm>
            <a:off x="1564637" y="1166445"/>
            <a:ext cx="5764696" cy="584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30F98-3370-4A5A-82C9-5D815DB70745}"/>
              </a:ext>
            </a:extLst>
          </p:cNvPr>
          <p:cNvSpPr txBox="1"/>
          <p:nvPr/>
        </p:nvSpPr>
        <p:spPr>
          <a:xfrm>
            <a:off x="718929" y="1915885"/>
            <a:ext cx="563217" cy="37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2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3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30B49-5282-4933-BB0A-D6BD76509AF0}"/>
              </a:ext>
            </a:extLst>
          </p:cNvPr>
          <p:cNvSpPr txBox="1"/>
          <p:nvPr/>
        </p:nvSpPr>
        <p:spPr>
          <a:xfrm>
            <a:off x="3584712" y="1957290"/>
            <a:ext cx="60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6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7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AA4A4-D798-4228-9EAD-18378981FB97}"/>
              </a:ext>
            </a:extLst>
          </p:cNvPr>
          <p:cNvSpPr txBox="1"/>
          <p:nvPr/>
        </p:nvSpPr>
        <p:spPr>
          <a:xfrm>
            <a:off x="5928145" y="1998697"/>
            <a:ext cx="60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9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10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11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558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90B8A9-DDEC-4766-B3F2-E2448D33B227}"/>
              </a:ext>
            </a:extLst>
          </p:cNvPr>
          <p:cNvSpPr txBox="1"/>
          <p:nvPr/>
        </p:nvSpPr>
        <p:spPr>
          <a:xfrm>
            <a:off x="450575" y="2395195"/>
            <a:ext cx="11529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Mixed Numbers to Improper Fractions</a:t>
            </a:r>
          </a:p>
        </p:txBody>
      </p:sp>
    </p:spTree>
    <p:extLst>
      <p:ext uri="{BB962C8B-B14F-4D97-AF65-F5344CB8AC3E}">
        <p14:creationId xmlns:p14="http://schemas.microsoft.com/office/powerpoint/2010/main" val="202941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3E52AB-EE40-43A1-B567-49D74115E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14" b="8918"/>
          <a:stretch/>
        </p:blipFill>
        <p:spPr>
          <a:xfrm>
            <a:off x="1065191" y="1288300"/>
            <a:ext cx="6267450" cy="5007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4CEE05-5497-45BE-8D2A-56CD212E32B9}"/>
              </a:ext>
            </a:extLst>
          </p:cNvPr>
          <p:cNvSpPr txBox="1"/>
          <p:nvPr/>
        </p:nvSpPr>
        <p:spPr>
          <a:xfrm>
            <a:off x="185531" y="258946"/>
            <a:ext cx="270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Worked Example: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019A9-34F1-43B6-B3B7-31CA3A79B30D}"/>
              </a:ext>
            </a:extLst>
          </p:cNvPr>
          <p:cNvSpPr txBox="1"/>
          <p:nvPr/>
        </p:nvSpPr>
        <p:spPr>
          <a:xfrm>
            <a:off x="1669774" y="979557"/>
            <a:ext cx="70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We Do                                            You Turn </a:t>
            </a:r>
          </a:p>
        </p:txBody>
      </p:sp>
    </p:spTree>
    <p:extLst>
      <p:ext uri="{BB962C8B-B14F-4D97-AF65-F5344CB8AC3E}">
        <p14:creationId xmlns:p14="http://schemas.microsoft.com/office/powerpoint/2010/main" val="3926458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262</Words>
  <Application>Microsoft Office PowerPoint</Application>
  <PresentationFormat>Widescreen</PresentationFormat>
  <Paragraphs>217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Gill Sans MT</vt:lpstr>
      <vt:lpstr>Times New Roman</vt:lpstr>
      <vt:lpstr>Office Theme</vt:lpstr>
      <vt:lpstr>1_Office Theme</vt:lpstr>
      <vt:lpstr>2_Office Theme</vt:lpstr>
      <vt:lpstr>3_Office Theme</vt:lpstr>
      <vt:lpstr>6_Office Theme</vt:lpstr>
      <vt:lpstr>5_Office Theme</vt:lpstr>
      <vt:lpstr>PowerPoint Presentation</vt:lpstr>
      <vt:lpstr>Convert between Mixed Numbers and Improper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c)True or False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Naeem Abbas</dc:creator>
  <cp:lastModifiedBy>Stephanie Bagley</cp:lastModifiedBy>
  <cp:revision>61</cp:revision>
  <dcterms:created xsi:type="dcterms:W3CDTF">2018-09-23T21:01:43Z</dcterms:created>
  <dcterms:modified xsi:type="dcterms:W3CDTF">2020-06-19T15:25:29Z</dcterms:modified>
</cp:coreProperties>
</file>