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84" r:id="rId5"/>
    <p:sldId id="370" r:id="rId6"/>
    <p:sldId id="371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650C5-7695-4D4B-B951-122965322E6D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1F21D-9D22-4410-9F71-CFD3EDD041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697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Images:</a:t>
            </a:r>
            <a:r>
              <a:rPr lang="en-GB" baseline="0" dirty="0"/>
              <a:t> Animal cell &amp; plant cell by </a:t>
            </a:r>
            <a:r>
              <a:rPr lang="en-GB" baseline="0" dirty="0" err="1"/>
              <a:t>domdomegg</a:t>
            </a:r>
            <a:r>
              <a:rPr lang="en-GB" baseline="0" dirty="0"/>
              <a:t> licensed under CC-by-SA 4.0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01AEF-7402-411D-8CE2-9EB4EA0A83FE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Each</a:t>
            </a:r>
            <a:r>
              <a:rPr lang="en-GB" baseline="0" dirty="0"/>
              <a:t> student should get a blank sheet to fill in, each student should be given </a:t>
            </a:r>
            <a:r>
              <a:rPr lang="en-GB" b="1" baseline="0" dirty="0"/>
              <a:t>part</a:t>
            </a:r>
            <a:r>
              <a:rPr lang="en-GB" baseline="0" dirty="0"/>
              <a:t> of the completed sheet (either the diagram of </a:t>
            </a:r>
            <a:r>
              <a:rPr lang="en-GB" b="1" baseline="0" dirty="0"/>
              <a:t>one</a:t>
            </a:r>
            <a:r>
              <a:rPr lang="en-GB" baseline="0" dirty="0"/>
              <a:t> structure &amp; function) for them to walk around the room and discuss with other pupils.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01AEF-7402-411D-8CE2-9EB4EA0A83FE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5FE6-BEBC-438C-AA99-FB47175A8725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7228-FA6B-4AA5-B503-6904008BE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85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5FE6-BEBC-438C-AA99-FB47175A8725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7228-FA6B-4AA5-B503-6904008BE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45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5FE6-BEBC-438C-AA99-FB47175A8725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7228-FA6B-4AA5-B503-6904008BE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28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5FE6-BEBC-438C-AA99-FB47175A8725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7228-FA6B-4AA5-B503-6904008BE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150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5FE6-BEBC-438C-AA99-FB47175A8725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7228-FA6B-4AA5-B503-6904008BE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15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5FE6-BEBC-438C-AA99-FB47175A8725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7228-FA6B-4AA5-B503-6904008BE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081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5FE6-BEBC-438C-AA99-FB47175A8725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7228-FA6B-4AA5-B503-6904008BE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20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5FE6-BEBC-438C-AA99-FB47175A8725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7228-FA6B-4AA5-B503-6904008BE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24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5FE6-BEBC-438C-AA99-FB47175A8725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7228-FA6B-4AA5-B503-6904008BE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718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5FE6-BEBC-438C-AA99-FB47175A8725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7228-FA6B-4AA5-B503-6904008BE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13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C5FE6-BEBC-438C-AA99-FB47175A8725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7228-FA6B-4AA5-B503-6904008BE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C5FE6-BEBC-438C-AA99-FB47175A8725}" type="datetimeFigureOut">
              <a:rPr lang="en-GB" smtClean="0"/>
              <a:t>02/09/2020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27228-FA6B-4AA5-B503-6904008BE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39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400" y="228600"/>
            <a:ext cx="8839200" cy="12954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1"/>
            <a:ext cx="8839200" cy="1219200"/>
          </a:xfrm>
        </p:spPr>
        <p:txBody>
          <a:bodyPr>
            <a:noAutofit/>
          </a:bodyPr>
          <a:lstStyle/>
          <a:p>
            <a:r>
              <a:rPr lang="en-GB" sz="5400" dirty="0">
                <a:latin typeface="+mn-lt"/>
              </a:rPr>
              <a:t>Eukaryotic vs. Prokaryotic Cells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048500" y="1805999"/>
            <a:ext cx="1905000" cy="2667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04800" y="1805999"/>
            <a:ext cx="7162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Do now activity:</a:t>
            </a:r>
          </a:p>
          <a:p>
            <a:endParaRPr lang="en-GB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Describe the role of the nerve cell in the human body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Compare the function of the root hair cell and palisade cell in the plant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>
              <a:solidFill>
                <a:schemeClr val="accent6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rgbClr val="00B050"/>
                </a:solidFill>
                <a:latin typeface="Comic Sans MS" panose="030F0702030302020204" pitchFamily="66" charset="0"/>
              </a:rPr>
              <a:t>Can you give any examples of eukaryotic or prokaryotic cells?</a:t>
            </a: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2800" y="1805999"/>
            <a:ext cx="1676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Key Words</a:t>
            </a:r>
          </a:p>
          <a:p>
            <a:pPr algn="ctr"/>
            <a:endParaRPr lang="en-GB" b="1" dirty="0"/>
          </a:p>
          <a:p>
            <a:pPr algn="ctr"/>
            <a:r>
              <a:rPr lang="en-GB" sz="2400" dirty="0"/>
              <a:t>Eukaryotic</a:t>
            </a:r>
          </a:p>
          <a:p>
            <a:pPr algn="ctr"/>
            <a:r>
              <a:rPr lang="en-GB" sz="2400" dirty="0"/>
              <a:t>Prokaryotic</a:t>
            </a:r>
          </a:p>
          <a:p>
            <a:pPr algn="ctr"/>
            <a:r>
              <a:rPr lang="en-GB" sz="2400" dirty="0"/>
              <a:t>Membrane</a:t>
            </a:r>
          </a:p>
          <a:p>
            <a:pPr algn="ctr"/>
            <a:r>
              <a:rPr lang="en-GB" sz="2400" dirty="0"/>
              <a:t>Organelles</a:t>
            </a:r>
          </a:p>
          <a:p>
            <a:pPr algn="ctr"/>
            <a:r>
              <a:rPr lang="en-GB" sz="2400" dirty="0"/>
              <a:t>Nucleus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304800"/>
            <a:ext cx="472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FF0000"/>
                </a:solidFill>
                <a:latin typeface="Comic Sans MS" pitchFamily="66" charset="0"/>
              </a:rPr>
              <a:t>Self-assessment: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295400"/>
            <a:ext cx="8610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2800" dirty="0"/>
              <a:t>a) cell wall </a:t>
            </a:r>
          </a:p>
          <a:p>
            <a:pPr marL="342900" indent="-342900"/>
            <a:r>
              <a:rPr lang="en-GB" sz="2800" dirty="0"/>
              <a:t>	b) cell membrane</a:t>
            </a:r>
          </a:p>
          <a:p>
            <a:pPr marL="342900" indent="-342900"/>
            <a:r>
              <a:rPr lang="en-GB" sz="2800" dirty="0"/>
              <a:t>	c) plasmid/chromosomal DNA</a:t>
            </a:r>
          </a:p>
          <a:p>
            <a:pPr marL="342900" indent="-342900"/>
            <a:endParaRPr lang="en-GB" sz="2800" dirty="0"/>
          </a:p>
          <a:p>
            <a:pPr marL="342900" indent="-342900">
              <a:buAutoNum type="arabicPeriod" startAt="2"/>
            </a:pPr>
            <a:r>
              <a:rPr lang="en-GB" sz="2800" dirty="0"/>
              <a:t>A bacterium has a cell wall / no nucleus / no mitochondria / has plasmids present</a:t>
            </a:r>
          </a:p>
          <a:p>
            <a:pPr marL="342900" indent="-342900">
              <a:buAutoNum type="arabicPeriod" startAt="2"/>
            </a:pPr>
            <a:endParaRPr lang="en-GB" sz="2800" dirty="0"/>
          </a:p>
          <a:p>
            <a:pPr marL="342900" indent="-342900">
              <a:buAutoNum type="arabicPeriod" startAt="2"/>
            </a:pPr>
            <a:r>
              <a:rPr lang="en-GB" sz="2800" dirty="0"/>
              <a:t>Chloroplast or vacuole</a:t>
            </a:r>
          </a:p>
        </p:txBody>
      </p:sp>
      <p:pic>
        <p:nvPicPr>
          <p:cNvPr id="7" name="Picture 6" descr="Mark, Check, Tick, Red, Correct, Symbol, Choice, Y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4943406"/>
            <a:ext cx="1597319" cy="16643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52400"/>
            <a:ext cx="82296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Plenary: </a:t>
            </a:r>
            <a:r>
              <a:rPr lang="en-GB" sz="3200" b="1" dirty="0"/>
              <a:t>True or False?</a:t>
            </a:r>
          </a:p>
          <a:p>
            <a:endParaRPr lang="en-GB" sz="2800" dirty="0"/>
          </a:p>
          <a:p>
            <a:pPr marL="342900" indent="-342900">
              <a:buFont typeface="+mj-lt"/>
              <a:buAutoNum type="arabicPeriod"/>
            </a:pPr>
            <a:r>
              <a:rPr lang="en-GB" sz="3200" dirty="0"/>
              <a:t> Animal, plant and bacterial cells all contain a cell wall and cytoplasm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3200" dirty="0"/>
              <a:t>The DNA in prokaryotic cells such as bacterial cells is contained within circular chromosomes and plasmids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3200" dirty="0"/>
              <a:t> Some prokaryotic cells have a flagellum, to help them move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3200" dirty="0"/>
              <a:t> One example of a eukaryotic cell is a palisade cell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3200" dirty="0"/>
              <a:t> Prokaryotic cells and eukaryotic cells both have a nucleus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52800" y="3962400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95600" y="2971800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9200" y="4953000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95800" y="1524000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0" y="5943600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FF0000"/>
                </a:solidFill>
              </a:rPr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allAtOnce"/>
      <p:bldP spid="8" grpId="0" build="p"/>
      <p:bldP spid="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>
          <a:xfrm>
            <a:off x="990600" y="1447800"/>
            <a:ext cx="694062" cy="310307"/>
          </a:xfrm>
          <a:custGeom>
            <a:avLst/>
            <a:gdLst>
              <a:gd name="connsiteX0" fmla="*/ 694062 w 694062"/>
              <a:gd name="connsiteY0" fmla="*/ 200139 h 310307"/>
              <a:gd name="connsiteX1" fmla="*/ 396607 w 694062"/>
              <a:gd name="connsiteY1" fmla="*/ 12853 h 310307"/>
              <a:gd name="connsiteX2" fmla="*/ 154236 w 694062"/>
              <a:gd name="connsiteY2" fmla="*/ 277257 h 310307"/>
              <a:gd name="connsiteX3" fmla="*/ 0 w 694062"/>
              <a:gd name="connsiteY3" fmla="*/ 211156 h 310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4062" h="310307">
                <a:moveTo>
                  <a:pt x="694062" y="200139"/>
                </a:moveTo>
                <a:cubicBezTo>
                  <a:pt x="590320" y="100069"/>
                  <a:pt x="486578" y="0"/>
                  <a:pt x="396607" y="12853"/>
                </a:cubicBezTo>
                <a:cubicBezTo>
                  <a:pt x="306636" y="25706"/>
                  <a:pt x="220337" y="244207"/>
                  <a:pt x="154236" y="277257"/>
                </a:cubicBezTo>
                <a:cubicBezTo>
                  <a:pt x="88135" y="310307"/>
                  <a:pt x="44067" y="260731"/>
                  <a:pt x="0" y="211156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3124200"/>
          <a:ext cx="411480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Structure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Function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724400" y="3124200"/>
          <a:ext cx="4267200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Structure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Function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Flagellum</a:t>
                      </a:r>
                    </a:p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Aids movement of the cell – often</a:t>
                      </a:r>
                      <a:r>
                        <a:rPr lang="en-GB" sz="1600" baseline="0" dirty="0"/>
                        <a:t> towards nutrients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Cell Wall</a:t>
                      </a:r>
                    </a:p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Strengthens the cell and protects from invading</a:t>
                      </a:r>
                      <a:r>
                        <a:rPr lang="en-GB" sz="1600" baseline="0" dirty="0"/>
                        <a:t> pathogens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Cell</a:t>
                      </a:r>
                      <a:r>
                        <a:rPr lang="en-GB" sz="1600" baseline="0" dirty="0"/>
                        <a:t> Membrane</a:t>
                      </a:r>
                      <a:endParaRPr lang="en-GB" sz="1600" dirty="0"/>
                    </a:p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Controls what enters and leaves the cell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Plasmid DNA</a:t>
                      </a:r>
                    </a:p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Circular loop of DNA – extra genetic information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Chromosomal</a:t>
                      </a:r>
                      <a:r>
                        <a:rPr lang="en-GB" sz="1600" baseline="0" dirty="0"/>
                        <a:t> DNA</a:t>
                      </a:r>
                      <a:endParaRPr lang="en-GB" sz="1600" dirty="0"/>
                    </a:p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Carries most</a:t>
                      </a:r>
                      <a:r>
                        <a:rPr lang="en-GB" sz="1600" baseline="0" dirty="0"/>
                        <a:t> of the main genetic information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600200" y="990600"/>
            <a:ext cx="1524000" cy="1219200"/>
          </a:xfrm>
          <a:prstGeom prst="ellipse">
            <a:avLst/>
          </a:prstGeom>
          <a:solidFill>
            <a:srgbClr val="99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1676400" y="1066800"/>
            <a:ext cx="1371600" cy="10668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2133600" y="1295400"/>
            <a:ext cx="381000" cy="2286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2667000" y="1447800"/>
            <a:ext cx="76200" cy="1524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143000" y="762000"/>
            <a:ext cx="0" cy="838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286000" y="609600"/>
            <a:ext cx="0" cy="838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2743200" y="1066800"/>
            <a:ext cx="457200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2971800" y="1828800"/>
            <a:ext cx="228600" cy="228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1600200" y="2133600"/>
            <a:ext cx="381000" cy="304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eform 24"/>
          <p:cNvSpPr/>
          <p:nvPr/>
        </p:nvSpPr>
        <p:spPr>
          <a:xfrm>
            <a:off x="5562600" y="1524000"/>
            <a:ext cx="694062" cy="310307"/>
          </a:xfrm>
          <a:custGeom>
            <a:avLst/>
            <a:gdLst>
              <a:gd name="connsiteX0" fmla="*/ 694062 w 694062"/>
              <a:gd name="connsiteY0" fmla="*/ 200139 h 310307"/>
              <a:gd name="connsiteX1" fmla="*/ 396607 w 694062"/>
              <a:gd name="connsiteY1" fmla="*/ 12853 h 310307"/>
              <a:gd name="connsiteX2" fmla="*/ 154236 w 694062"/>
              <a:gd name="connsiteY2" fmla="*/ 277257 h 310307"/>
              <a:gd name="connsiteX3" fmla="*/ 0 w 694062"/>
              <a:gd name="connsiteY3" fmla="*/ 211156 h 310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4062" h="310307">
                <a:moveTo>
                  <a:pt x="694062" y="200139"/>
                </a:moveTo>
                <a:cubicBezTo>
                  <a:pt x="590320" y="100069"/>
                  <a:pt x="486578" y="0"/>
                  <a:pt x="396607" y="12853"/>
                </a:cubicBezTo>
                <a:cubicBezTo>
                  <a:pt x="306636" y="25706"/>
                  <a:pt x="220337" y="244207"/>
                  <a:pt x="154236" y="277257"/>
                </a:cubicBezTo>
                <a:cubicBezTo>
                  <a:pt x="88135" y="310307"/>
                  <a:pt x="44067" y="260731"/>
                  <a:pt x="0" y="211156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6172200" y="1066800"/>
            <a:ext cx="1524000" cy="1219200"/>
          </a:xfrm>
          <a:prstGeom prst="ellipse">
            <a:avLst/>
          </a:prstGeom>
          <a:solidFill>
            <a:srgbClr val="99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6248400" y="1143000"/>
            <a:ext cx="1371600" cy="10668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6705600" y="1371600"/>
            <a:ext cx="381000" cy="2286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7239000" y="1524000"/>
            <a:ext cx="76200" cy="1524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5715000" y="838200"/>
            <a:ext cx="0" cy="838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858000" y="685800"/>
            <a:ext cx="0" cy="838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7315200" y="1143000"/>
            <a:ext cx="457200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7543800" y="1905000"/>
            <a:ext cx="228600" cy="228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6172200" y="2209800"/>
            <a:ext cx="381000" cy="304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105400" y="3048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Flagellum (not always present)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248400" y="228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Chromosomal DNA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543800" y="838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Plasmid DNA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772400" y="2057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Cell membrane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486400" y="25146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Cell Wall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5F063-9CF6-4B2A-9745-F7452438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8800"/>
            <a:ext cx="8610600" cy="4800600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GOOD PROGRESS: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Identify</a:t>
            </a:r>
            <a:r>
              <a:rPr lang="en-GB" sz="2800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 organelles found in eukaryotic and prokaryotic organisms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OUTSTANDING PROGRESS: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sz="2800" kern="1200" dirty="0">
                <a:solidFill>
                  <a:schemeClr val="dk1"/>
                </a:solidFill>
                <a:latin typeface="Comic Sans MS" panose="030F0702030302020204" pitchFamily="66" charset="0"/>
              </a:rPr>
              <a:t>Label</a:t>
            </a:r>
            <a:r>
              <a:rPr lang="en-GB" sz="2800" kern="1200" baseline="0" dirty="0">
                <a:solidFill>
                  <a:schemeClr val="dk1"/>
                </a:solidFill>
                <a:latin typeface="Comic Sans MS" panose="030F0702030302020204" pitchFamily="66" charset="0"/>
              </a:rPr>
              <a:t> diagrams of bacteria cells and relate the structure of the bacteria cell to it’s function</a:t>
            </a:r>
            <a:endParaRPr lang="en-GB" sz="2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BF158EA-583B-4FB4-AE40-293B10DE0766}"/>
              </a:ext>
            </a:extLst>
          </p:cNvPr>
          <p:cNvSpPr/>
          <p:nvPr/>
        </p:nvSpPr>
        <p:spPr>
          <a:xfrm>
            <a:off x="228600" y="228600"/>
            <a:ext cx="8686800" cy="1371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D86800F-00C6-4FAB-B275-C286A18884B2}"/>
              </a:ext>
            </a:extLst>
          </p:cNvPr>
          <p:cNvSpPr txBox="1">
            <a:spLocks/>
          </p:cNvSpPr>
          <p:nvPr/>
        </p:nvSpPr>
        <p:spPr>
          <a:xfrm>
            <a:off x="228600" y="228601"/>
            <a:ext cx="8686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latin typeface="Comic Sans MS" pitchFamily="66" charset="0"/>
              </a:rPr>
              <a:t>Progress indicators</a:t>
            </a:r>
          </a:p>
        </p:txBody>
      </p:sp>
    </p:spTree>
    <p:extLst>
      <p:ext uri="{BB962C8B-B14F-4D97-AF65-F5344CB8AC3E}">
        <p14:creationId xmlns:p14="http://schemas.microsoft.com/office/powerpoint/2010/main" val="1949585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5F063-9CF6-4B2A-9745-F7452438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85462"/>
            <a:ext cx="8610600" cy="53439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Eukaryotic – A cell with a “true” nucleus (in a membrane). This includes animal and plant cells</a:t>
            </a:r>
            <a:br>
              <a:rPr lang="en-GB" dirty="0">
                <a:latin typeface="Comic Sans MS" panose="030F0702030302020204" pitchFamily="66" charset="0"/>
              </a:rPr>
            </a:br>
            <a:br>
              <a:rPr lang="en-GB" dirty="0">
                <a:latin typeface="Comic Sans MS" panose="030F0702030302020204" pitchFamily="66" charset="0"/>
              </a:rPr>
            </a:b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Prokaryotic – A cell with </a:t>
            </a:r>
            <a:r>
              <a:rPr lang="en-GB" u="sng" dirty="0">
                <a:latin typeface="Comic Sans MS" panose="030F0702030302020204" pitchFamily="66" charset="0"/>
              </a:rPr>
              <a:t>no</a:t>
            </a:r>
            <a:r>
              <a:rPr lang="en-GB" dirty="0">
                <a:latin typeface="Comic Sans MS" panose="030F0702030302020204" pitchFamily="66" charset="0"/>
              </a:rPr>
              <a:t> “true” nucleus. For example bacteria cells.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Organelles – Small components that make up the cell. E.g. nucleus, mitochondria, chloroplasts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Nucleus – an organelle that contains the cells genetic material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Genetic Material – The material used to store information, usually in the form of DNA  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DNA – stands for </a:t>
            </a:r>
            <a:r>
              <a:rPr lang="en-GB" b="1" u="sng" dirty="0">
                <a:latin typeface="Comic Sans MS" panose="030F0702030302020204" pitchFamily="66" charset="0"/>
              </a:rPr>
              <a:t>D</a:t>
            </a:r>
            <a:r>
              <a:rPr lang="en-GB" dirty="0">
                <a:latin typeface="Comic Sans MS" panose="030F0702030302020204" pitchFamily="66" charset="0"/>
              </a:rPr>
              <a:t>eoxyribose </a:t>
            </a:r>
            <a:r>
              <a:rPr lang="en-GB" b="1" u="sng" dirty="0">
                <a:latin typeface="Comic Sans MS" panose="030F0702030302020204" pitchFamily="66" charset="0"/>
              </a:rPr>
              <a:t>N</a:t>
            </a:r>
            <a:r>
              <a:rPr lang="en-GB" dirty="0">
                <a:latin typeface="Comic Sans MS" panose="030F0702030302020204" pitchFamily="66" charset="0"/>
              </a:rPr>
              <a:t>ucleic </a:t>
            </a:r>
            <a:r>
              <a:rPr lang="en-GB" b="1" u="sng" dirty="0">
                <a:latin typeface="Comic Sans MS" panose="030F0702030302020204" pitchFamily="66" charset="0"/>
              </a:rPr>
              <a:t>A</a:t>
            </a:r>
            <a:r>
              <a:rPr lang="en-GB" dirty="0">
                <a:latin typeface="Comic Sans MS" panose="030F0702030302020204" pitchFamily="66" charset="0"/>
              </a:rPr>
              <a:t>cid. It is the genetic material in cells.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BF158EA-583B-4FB4-AE40-293B10DE0766}"/>
              </a:ext>
            </a:extLst>
          </p:cNvPr>
          <p:cNvSpPr/>
          <p:nvPr/>
        </p:nvSpPr>
        <p:spPr>
          <a:xfrm>
            <a:off x="228600" y="228600"/>
            <a:ext cx="8686800" cy="88458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D86800F-00C6-4FAB-B275-C286A18884B2}"/>
              </a:ext>
            </a:extLst>
          </p:cNvPr>
          <p:cNvSpPr txBox="1">
            <a:spLocks/>
          </p:cNvSpPr>
          <p:nvPr/>
        </p:nvSpPr>
        <p:spPr>
          <a:xfrm>
            <a:off x="228600" y="228602"/>
            <a:ext cx="8686800" cy="8845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latin typeface="Comic Sans MS" pitchFamily="66" charset="0"/>
              </a:rPr>
              <a:t>Word Consciousness </a:t>
            </a:r>
          </a:p>
        </p:txBody>
      </p:sp>
    </p:spTree>
    <p:extLst>
      <p:ext uri="{BB962C8B-B14F-4D97-AF65-F5344CB8AC3E}">
        <p14:creationId xmlns:p14="http://schemas.microsoft.com/office/powerpoint/2010/main" val="1256706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1"/>
            <a:ext cx="3886200" cy="76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dirty="0">
                <a:latin typeface="Comic Sans MS" pitchFamily="66" charset="0"/>
              </a:rPr>
              <a:t>Eukaryotic cell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52401"/>
            <a:ext cx="3886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3600" dirty="0" err="1">
                <a:latin typeface="Comic Sans MS" pitchFamily="66" charset="0"/>
              </a:rPr>
              <a:t>Prok</a:t>
            </a: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aryotic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cell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45720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Prokaryotic cells, such as bacteria, are </a:t>
            </a:r>
            <a:r>
              <a:rPr lang="en-GB" sz="2400" dirty="0">
                <a:solidFill>
                  <a:srgbClr val="0070C0"/>
                </a:solidFill>
                <a:latin typeface="Comic Sans MS" pitchFamily="66" charset="0"/>
              </a:rPr>
              <a:t>far smaller </a:t>
            </a:r>
            <a:r>
              <a:rPr lang="en-GB" sz="2400" dirty="0">
                <a:latin typeface="Comic Sans MS" pitchFamily="66" charset="0"/>
              </a:rPr>
              <a:t>than eukaryotic cells such as plant, animals and fungal cells.  </a:t>
            </a:r>
          </a:p>
          <a:p>
            <a:pPr algn="ctr"/>
            <a:endParaRPr lang="en-GB" sz="2400" dirty="0">
              <a:latin typeface="Comic Sans MS" pitchFamily="66" charset="0"/>
            </a:endParaRPr>
          </a:p>
          <a:p>
            <a:pPr algn="ctr"/>
            <a:r>
              <a:rPr lang="en-GB" sz="2400" dirty="0">
                <a:latin typeface="Comic Sans MS" pitchFamily="66" charset="0"/>
              </a:rPr>
              <a:t>On top of their difference in size there are other notable </a:t>
            </a:r>
            <a:r>
              <a:rPr lang="en-GB" sz="2400" dirty="0">
                <a:solidFill>
                  <a:srgbClr val="00B050"/>
                </a:solidFill>
                <a:latin typeface="Comic Sans MS" pitchFamily="66" charset="0"/>
              </a:rPr>
              <a:t>differences in the structures </a:t>
            </a:r>
            <a:r>
              <a:rPr lang="en-GB" sz="2400" dirty="0">
                <a:latin typeface="Comic Sans MS" pitchFamily="66" charset="0"/>
              </a:rPr>
              <a:t>of these two types of cell.</a:t>
            </a:r>
          </a:p>
        </p:txBody>
      </p:sp>
      <p:pic>
        <p:nvPicPr>
          <p:cNvPr id="10242" name="Picture 2" descr="Animal Cell, Biology, Eukaryo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19200"/>
            <a:ext cx="2819400" cy="2819400"/>
          </a:xfrm>
          <a:prstGeom prst="rect">
            <a:avLst/>
          </a:prstGeom>
          <a:noFill/>
        </p:spPr>
      </p:pic>
      <p:pic>
        <p:nvPicPr>
          <p:cNvPr id="10244" name="Picture 4" descr="Prokaryot, Cell, Flagell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143000"/>
            <a:ext cx="3409950" cy="29297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458200" cy="911087"/>
          </a:xfrm>
          <a:solidFill>
            <a:srgbClr val="99FFCC"/>
          </a:solidFill>
        </p:spPr>
        <p:txBody>
          <a:bodyPr/>
          <a:lstStyle/>
          <a:p>
            <a:pPr algn="ctr">
              <a:buNone/>
            </a:pPr>
            <a:r>
              <a:rPr lang="en-GB" b="1" dirty="0">
                <a:latin typeface="Comic Sans MS" pitchFamily="66" charset="0"/>
              </a:rPr>
              <a:t>Learning Task: </a:t>
            </a:r>
            <a:r>
              <a:rPr lang="en-GB" dirty="0">
                <a:latin typeface="Comic Sans MS" pitchFamily="66" charset="0"/>
              </a:rPr>
              <a:t>Watch the video and complete the tasks below.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3331AE-7A4B-4665-BC83-12A309737436}"/>
              </a:ext>
            </a:extLst>
          </p:cNvPr>
          <p:cNvSpPr txBox="1"/>
          <p:nvPr/>
        </p:nvSpPr>
        <p:spPr>
          <a:xfrm>
            <a:off x="304800" y="1285461"/>
            <a:ext cx="85609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Copy and label the diagram of a prokaryotic cell    (5 marks) 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 </a:t>
            </a:r>
          </a:p>
          <a:p>
            <a:pPr marL="342900" indent="-342900">
              <a:buAutoNum type="arabicPeriod"/>
            </a:pPr>
            <a:endParaRPr lang="en-GB" dirty="0">
              <a:latin typeface="Comic Sans MS" panose="030F0702030302020204" pitchFamily="66" charset="0"/>
            </a:endParaRPr>
          </a:p>
          <a:p>
            <a:pPr marL="342900" indent="-342900">
              <a:buAutoNum type="arabicPeriod"/>
            </a:pPr>
            <a:endParaRPr lang="en-GB" dirty="0">
              <a:latin typeface="Comic Sans MS" panose="030F0702030302020204" pitchFamily="66" charset="0"/>
            </a:endParaRPr>
          </a:p>
          <a:p>
            <a:pPr marL="342900" indent="-342900">
              <a:buAutoNum type="arabicPeriod"/>
            </a:pPr>
            <a:endParaRPr lang="en-GB" dirty="0">
              <a:latin typeface="Comic Sans MS" panose="030F0702030302020204" pitchFamily="66" charset="0"/>
            </a:endParaRPr>
          </a:p>
          <a:p>
            <a:pPr marL="342900" indent="-342900">
              <a:buAutoNum type="arabicPeriod"/>
            </a:pPr>
            <a:endParaRPr lang="en-GB" dirty="0">
              <a:latin typeface="Comic Sans MS" panose="030F0702030302020204" pitchFamily="66" charset="0"/>
            </a:endParaRPr>
          </a:p>
          <a:p>
            <a:pPr marL="342900" indent="-342900">
              <a:buAutoNum type="arabicPeriod"/>
            </a:pPr>
            <a:endParaRPr lang="en-GB" dirty="0">
              <a:latin typeface="Comic Sans MS" panose="030F0702030302020204" pitchFamily="66" charset="0"/>
            </a:endParaRPr>
          </a:p>
          <a:p>
            <a:pPr marL="342900" indent="-342900">
              <a:buAutoNum type="arabicPeriod"/>
            </a:pPr>
            <a:endParaRPr lang="en-GB" dirty="0">
              <a:latin typeface="Comic Sans MS" panose="030F0702030302020204" pitchFamily="66" charset="0"/>
            </a:endParaRPr>
          </a:p>
          <a:p>
            <a:pPr marL="342900" indent="-342900">
              <a:buAutoNum type="arabicPeriod"/>
            </a:pPr>
            <a:endParaRPr lang="en-GB" dirty="0">
              <a:latin typeface="Comic Sans MS" panose="030F0702030302020204" pitchFamily="66" charset="0"/>
            </a:endParaRPr>
          </a:p>
          <a:p>
            <a:pPr marL="342900" indent="-342900">
              <a:buAutoNum type="arabicPeriod"/>
            </a:pPr>
            <a:r>
              <a:rPr lang="en-GB" dirty="0">
                <a:latin typeface="Comic Sans MS" panose="030F0702030302020204" pitchFamily="66" charset="0"/>
              </a:rPr>
              <a:t>Complete the table      (5 marks)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5" name="Freeform 10">
            <a:extLst>
              <a:ext uri="{FF2B5EF4-FFF2-40B4-BE49-F238E27FC236}">
                <a16:creationId xmlns:a16="http://schemas.microsoft.com/office/drawing/2014/main" id="{1E3C1DBA-A404-41BE-99D2-229BF961D89B}"/>
              </a:ext>
            </a:extLst>
          </p:cNvPr>
          <p:cNvSpPr/>
          <p:nvPr/>
        </p:nvSpPr>
        <p:spPr>
          <a:xfrm>
            <a:off x="3273287" y="2511287"/>
            <a:ext cx="694062" cy="310307"/>
          </a:xfrm>
          <a:custGeom>
            <a:avLst/>
            <a:gdLst>
              <a:gd name="connsiteX0" fmla="*/ 694062 w 694062"/>
              <a:gd name="connsiteY0" fmla="*/ 200139 h 310307"/>
              <a:gd name="connsiteX1" fmla="*/ 396607 w 694062"/>
              <a:gd name="connsiteY1" fmla="*/ 12853 h 310307"/>
              <a:gd name="connsiteX2" fmla="*/ 154236 w 694062"/>
              <a:gd name="connsiteY2" fmla="*/ 277257 h 310307"/>
              <a:gd name="connsiteX3" fmla="*/ 0 w 694062"/>
              <a:gd name="connsiteY3" fmla="*/ 211156 h 310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4062" h="310307">
                <a:moveTo>
                  <a:pt x="694062" y="200139"/>
                </a:moveTo>
                <a:cubicBezTo>
                  <a:pt x="590320" y="100069"/>
                  <a:pt x="486578" y="0"/>
                  <a:pt x="396607" y="12853"/>
                </a:cubicBezTo>
                <a:cubicBezTo>
                  <a:pt x="306636" y="25706"/>
                  <a:pt x="220337" y="244207"/>
                  <a:pt x="154236" y="277257"/>
                </a:cubicBezTo>
                <a:cubicBezTo>
                  <a:pt x="88135" y="310307"/>
                  <a:pt x="44067" y="260731"/>
                  <a:pt x="0" y="211156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4AFCD43-BAAA-4027-A19F-4DB63CFBAD91}"/>
              </a:ext>
            </a:extLst>
          </p:cNvPr>
          <p:cNvSpPr/>
          <p:nvPr/>
        </p:nvSpPr>
        <p:spPr>
          <a:xfrm>
            <a:off x="3882887" y="2054087"/>
            <a:ext cx="1524000" cy="1219200"/>
          </a:xfrm>
          <a:prstGeom prst="ellipse">
            <a:avLst/>
          </a:prstGeom>
          <a:solidFill>
            <a:srgbClr val="99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A059776-1FEF-4E7F-BBC9-7C53A94166C5}"/>
              </a:ext>
            </a:extLst>
          </p:cNvPr>
          <p:cNvSpPr/>
          <p:nvPr/>
        </p:nvSpPr>
        <p:spPr>
          <a:xfrm>
            <a:off x="3959087" y="2130287"/>
            <a:ext cx="1371600" cy="10668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51E49F9-588D-46BB-8F85-C57316E50058}"/>
              </a:ext>
            </a:extLst>
          </p:cNvPr>
          <p:cNvSpPr/>
          <p:nvPr/>
        </p:nvSpPr>
        <p:spPr>
          <a:xfrm>
            <a:off x="4416287" y="2358887"/>
            <a:ext cx="381000" cy="2286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A35BAA8-A5D7-4E38-B699-C06433E1E2BA}"/>
              </a:ext>
            </a:extLst>
          </p:cNvPr>
          <p:cNvSpPr/>
          <p:nvPr/>
        </p:nvSpPr>
        <p:spPr>
          <a:xfrm>
            <a:off x="4949687" y="2511287"/>
            <a:ext cx="76200" cy="1524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E3C8591-27B1-42F0-9DC0-919B0A3F4C07}"/>
              </a:ext>
            </a:extLst>
          </p:cNvPr>
          <p:cNvCxnSpPr/>
          <p:nvPr/>
        </p:nvCxnSpPr>
        <p:spPr>
          <a:xfrm>
            <a:off x="3425687" y="1825487"/>
            <a:ext cx="0" cy="838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643FAE3-FAF2-47AF-93BF-EFC4E600DD77}"/>
              </a:ext>
            </a:extLst>
          </p:cNvPr>
          <p:cNvCxnSpPr/>
          <p:nvPr/>
        </p:nvCxnSpPr>
        <p:spPr>
          <a:xfrm>
            <a:off x="4568687" y="1673087"/>
            <a:ext cx="0" cy="838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CE204C9-132D-42F8-911C-AFED09AF770A}"/>
              </a:ext>
            </a:extLst>
          </p:cNvPr>
          <p:cNvCxnSpPr/>
          <p:nvPr/>
        </p:nvCxnSpPr>
        <p:spPr>
          <a:xfrm flipH="1">
            <a:off x="5025887" y="2130287"/>
            <a:ext cx="457200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C5670A7-BBF7-413C-9EAC-7F52561FEA56}"/>
              </a:ext>
            </a:extLst>
          </p:cNvPr>
          <p:cNvCxnSpPr/>
          <p:nvPr/>
        </p:nvCxnSpPr>
        <p:spPr>
          <a:xfrm flipH="1" flipV="1">
            <a:off x="5254487" y="2892287"/>
            <a:ext cx="228600" cy="228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73B4C38-24EE-4FA3-AECB-17DEC8BEE9CB}"/>
              </a:ext>
            </a:extLst>
          </p:cNvPr>
          <p:cNvCxnSpPr/>
          <p:nvPr/>
        </p:nvCxnSpPr>
        <p:spPr>
          <a:xfrm flipV="1">
            <a:off x="3882887" y="3197087"/>
            <a:ext cx="381000" cy="304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6D6BD32-A34E-4E0E-868C-1B6BA0679D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539468"/>
              </p:ext>
            </p:extLst>
          </p:nvPr>
        </p:nvGraphicFramePr>
        <p:xfrm>
          <a:off x="521804" y="4187687"/>
          <a:ext cx="8126896" cy="218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2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4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Structure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Function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99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omic Sans MS" panose="030F0702030302020204" pitchFamily="66" charset="0"/>
                        </a:rPr>
                        <a:t>Flagellum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latin typeface="Comic Sans MS" panose="030F0702030302020204" pitchFamily="66" charset="0"/>
                        </a:rPr>
                        <a:t>Strengthens the cell and protects from invading</a:t>
                      </a:r>
                      <a:r>
                        <a:rPr lang="en-GB" sz="1600" baseline="0">
                          <a:latin typeface="Comic Sans MS" panose="030F0702030302020204" pitchFamily="66" charset="0"/>
                        </a:rPr>
                        <a:t> pathogens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omic Sans MS" panose="030F0702030302020204" pitchFamily="66" charset="0"/>
                        </a:rPr>
                        <a:t>Cell</a:t>
                      </a:r>
                      <a:r>
                        <a:rPr lang="en-GB" sz="1600" baseline="0" dirty="0">
                          <a:latin typeface="Comic Sans MS" panose="030F0702030302020204" pitchFamily="66" charset="0"/>
                        </a:rPr>
                        <a:t> Membrane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omic Sans MS" panose="030F0702030302020204" pitchFamily="66" charset="0"/>
                        </a:rPr>
                        <a:t>Plasmid DNA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omic Sans MS" panose="030F0702030302020204" pitchFamily="66" charset="0"/>
                        </a:rPr>
                        <a:t>Chromosomal</a:t>
                      </a:r>
                      <a:r>
                        <a:rPr lang="en-GB" sz="1600" baseline="0" dirty="0">
                          <a:latin typeface="Comic Sans MS" panose="030F0702030302020204" pitchFamily="66" charset="0"/>
                        </a:rPr>
                        <a:t> DNA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685800"/>
            <a:ext cx="4296757" cy="356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114800" y="525780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solidFill>
                  <a:srgbClr val="FF0000"/>
                </a:solidFill>
                <a:latin typeface="Comic Sans MS" pitchFamily="66" charset="0"/>
              </a:rPr>
              <a:t>Self-assess</a:t>
            </a:r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85800"/>
            <a:ext cx="4572000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Mark, Check, Tick, Red, Correct, Symbol, Choice, Y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5181600"/>
            <a:ext cx="1368719" cy="14261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304800"/>
            <a:ext cx="8763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70C0"/>
                </a:solidFill>
                <a:latin typeface="Comic Sans MS" pitchFamily="66" charset="0"/>
              </a:rPr>
              <a:t>Apply your knowledge: </a:t>
            </a:r>
            <a:r>
              <a:rPr lang="en-GB" sz="2800" dirty="0">
                <a:latin typeface="Comic Sans MS" pitchFamily="66" charset="0"/>
              </a:rPr>
              <a:t>Look at the diagrams below of the prokaryotic bacteria cell and the eukaryotic animal and plant cell. Make a list of the similarities and differences between these two groups of cells. 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48200" y="2514600"/>
            <a:ext cx="3886200" cy="76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800" dirty="0">
                <a:solidFill>
                  <a:srgbClr val="00B050"/>
                </a:solidFill>
                <a:latin typeface="Comic Sans MS" pitchFamily="66" charset="0"/>
              </a:rPr>
              <a:t>Eukaryotic cell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2590800"/>
            <a:ext cx="3886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800" dirty="0" err="1">
                <a:solidFill>
                  <a:srgbClr val="0070C0"/>
                </a:solidFill>
                <a:latin typeface="Comic Sans MS" pitchFamily="66" charset="0"/>
              </a:rPr>
              <a:t>Prok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aryotic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cell</a:t>
            </a: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276600"/>
            <a:ext cx="3962400" cy="2897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 descr="Image result for plant ce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3124200"/>
            <a:ext cx="44958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381000"/>
            <a:ext cx="3657600" cy="11429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6000" dirty="0"/>
              <a:t>Similarities</a:t>
            </a:r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4648200" y="457200"/>
            <a:ext cx="3962400" cy="990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Differences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28600" y="1447800"/>
            <a:ext cx="84582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9600" y="381000"/>
            <a:ext cx="0" cy="55626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2400" y="1752600"/>
            <a:ext cx="4191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Both eukaryotic and prokaryotic cells contain a cell membrane cytoplasm</a:t>
            </a:r>
          </a:p>
          <a:p>
            <a:pPr algn="ctr"/>
            <a:endParaRPr lang="en-GB" sz="2400" dirty="0">
              <a:latin typeface="Comic Sans MS" pitchFamily="66" charset="0"/>
            </a:endParaRPr>
          </a:p>
          <a:p>
            <a:pPr algn="ctr"/>
            <a:r>
              <a:rPr lang="en-GB" sz="2400" dirty="0">
                <a:latin typeface="Comic Sans MS" pitchFamily="66" charset="0"/>
              </a:rPr>
              <a:t>Some eukaryotic cells, fungi and plant cells, contain a cell wall which prokaryotic cells also contain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1676400"/>
            <a:ext cx="4419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Prokaryotic cells do not contain a nucleus.</a:t>
            </a:r>
          </a:p>
          <a:p>
            <a:pPr algn="ctr"/>
            <a:endParaRPr lang="en-GB" sz="2400" dirty="0">
              <a:latin typeface="Comic Sans MS" pitchFamily="66" charset="0"/>
            </a:endParaRPr>
          </a:p>
          <a:p>
            <a:pPr algn="ctr"/>
            <a:r>
              <a:rPr lang="en-GB" sz="2400" dirty="0">
                <a:latin typeface="Comic Sans MS" pitchFamily="66" charset="0"/>
              </a:rPr>
              <a:t>The DNA within prokaryotic cells is contained within circular chromosomes or loops of DNA called plasmids.</a:t>
            </a:r>
          </a:p>
          <a:p>
            <a:pPr algn="ctr"/>
            <a:endParaRPr lang="en-GB" sz="2400" dirty="0">
              <a:latin typeface="Comic Sans MS" pitchFamily="66" charset="0"/>
            </a:endParaRPr>
          </a:p>
          <a:p>
            <a:pPr algn="ctr"/>
            <a:r>
              <a:rPr lang="en-GB" sz="2400" dirty="0">
                <a:latin typeface="Comic Sans MS" pitchFamily="66" charset="0"/>
              </a:rPr>
              <a:t>Some prokaryotic cells also have flagella, which eukaryotic cells do not have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48200" y="601980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  <a:latin typeface="Comic Sans MS" pitchFamily="66" charset="0"/>
              </a:rPr>
              <a:t>Self-assess</a:t>
            </a:r>
          </a:p>
        </p:txBody>
      </p:sp>
      <p:pic>
        <p:nvPicPr>
          <p:cNvPr id="12" name="Picture 11" descr="Mark, Check, Tick, Red, Correct, Symbol, Choice, Y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5943600"/>
            <a:ext cx="710542" cy="7403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228600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Assessment: </a:t>
            </a:r>
            <a:r>
              <a:rPr lang="en-GB" sz="2400" dirty="0">
                <a:latin typeface="Comic Sans MS" pitchFamily="66" charset="0"/>
              </a:rPr>
              <a:t>COVER YOUR WORK and have a go at this question: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143000"/>
            <a:ext cx="8686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2400" dirty="0"/>
              <a:t>The diagram below shows the structure of a bacterial cell.  </a:t>
            </a:r>
          </a:p>
          <a:p>
            <a:pPr marL="342900" indent="-342900"/>
            <a:endParaRPr lang="en-GB" sz="2400" dirty="0"/>
          </a:p>
          <a:p>
            <a:pPr marL="342900" indent="-342900"/>
            <a:endParaRPr lang="en-GB" sz="2400" dirty="0"/>
          </a:p>
          <a:p>
            <a:pPr marL="342900" indent="-342900"/>
            <a:endParaRPr lang="en-GB" sz="2400" dirty="0"/>
          </a:p>
          <a:p>
            <a:pPr marL="342900" indent="-342900"/>
            <a:endParaRPr lang="en-GB" sz="2400" dirty="0"/>
          </a:p>
          <a:p>
            <a:pPr marL="342900" indent="-342900"/>
            <a:endParaRPr lang="en-GB" sz="2400" dirty="0"/>
          </a:p>
          <a:p>
            <a:pPr marL="342900" indent="-342900">
              <a:buAutoNum type="alphaLcParenR"/>
            </a:pPr>
            <a:r>
              <a:rPr lang="en-GB" sz="2400" dirty="0"/>
              <a:t>On the diagram label structures A, B &amp; C.			</a:t>
            </a:r>
            <a:r>
              <a:rPr lang="en-GB" sz="2400" i="1" dirty="0"/>
              <a:t>(3 marks)</a:t>
            </a:r>
          </a:p>
          <a:p>
            <a:pPr marL="342900" indent="-342900">
              <a:buAutoNum type="alphaLcParenR"/>
            </a:pPr>
            <a:endParaRPr lang="en-GB" sz="2400" dirty="0"/>
          </a:p>
          <a:p>
            <a:pPr marL="342900" indent="-342900">
              <a:buAutoNum type="alphaLcParenR"/>
            </a:pPr>
            <a:r>
              <a:rPr lang="en-GB" sz="2400" dirty="0"/>
              <a:t>Give one difference between the structure of a bacterial cell and an animal cell						</a:t>
            </a:r>
            <a:r>
              <a:rPr lang="en-GB" sz="2400" i="1" dirty="0"/>
              <a:t>(1 mark)</a:t>
            </a:r>
          </a:p>
          <a:p>
            <a:pPr marL="342900" indent="-342900">
              <a:buAutoNum type="alphaLcParenR"/>
            </a:pPr>
            <a:endParaRPr lang="en-GB" sz="2400" dirty="0"/>
          </a:p>
          <a:p>
            <a:pPr marL="342900" indent="-342900">
              <a:buAutoNum type="alphaLcParenR"/>
            </a:pPr>
            <a:r>
              <a:rPr lang="en-GB" sz="2400" dirty="0"/>
              <a:t>Name on structure that you would find in a plant cell but not in a bacteria or animal cell. 					</a:t>
            </a:r>
            <a:r>
              <a:rPr lang="en-GB" sz="2400" i="1" dirty="0"/>
              <a:t>(1 mark)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90600" y="1752600"/>
            <a:ext cx="2133600" cy="1447800"/>
          </a:xfrm>
          <a:prstGeom prst="roundRect">
            <a:avLst/>
          </a:prstGeom>
          <a:solidFill>
            <a:srgbClr val="99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1066800" y="1828800"/>
            <a:ext cx="1981200" cy="1295400"/>
          </a:xfrm>
          <a:prstGeom prst="round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1250415" y="1839817"/>
            <a:ext cx="1522164" cy="1208183"/>
          </a:xfrm>
          <a:custGeom>
            <a:avLst/>
            <a:gdLst>
              <a:gd name="connsiteX0" fmla="*/ 126693 w 1522164"/>
              <a:gd name="connsiteY0" fmla="*/ 352540 h 1325696"/>
              <a:gd name="connsiteX1" fmla="*/ 622452 w 1522164"/>
              <a:gd name="connsiteY1" fmla="*/ 176270 h 1325696"/>
              <a:gd name="connsiteX2" fmla="*/ 1019060 w 1522164"/>
              <a:gd name="connsiteY2" fmla="*/ 517793 h 1325696"/>
              <a:gd name="connsiteX3" fmla="*/ 457199 w 1522164"/>
              <a:gd name="connsiteY3" fmla="*/ 738130 h 1325696"/>
              <a:gd name="connsiteX4" fmla="*/ 523301 w 1522164"/>
              <a:gd name="connsiteY4" fmla="*/ 980501 h 1325696"/>
              <a:gd name="connsiteX5" fmla="*/ 1316515 w 1522164"/>
              <a:gd name="connsiteY5" fmla="*/ 605928 h 1325696"/>
              <a:gd name="connsiteX6" fmla="*/ 1503802 w 1522164"/>
              <a:gd name="connsiteY6" fmla="*/ 286438 h 1325696"/>
              <a:gd name="connsiteX7" fmla="*/ 1426684 w 1522164"/>
              <a:gd name="connsiteY7" fmla="*/ 1035585 h 1325696"/>
              <a:gd name="connsiteX8" fmla="*/ 1085161 w 1522164"/>
              <a:gd name="connsiteY8" fmla="*/ 539826 h 1325696"/>
              <a:gd name="connsiteX9" fmla="*/ 567368 w 1522164"/>
              <a:gd name="connsiteY9" fmla="*/ 429658 h 1325696"/>
              <a:gd name="connsiteX10" fmla="*/ 291946 w 1522164"/>
              <a:gd name="connsiteY10" fmla="*/ 892366 h 1325696"/>
              <a:gd name="connsiteX11" fmla="*/ 27542 w 1522164"/>
              <a:gd name="connsiteY11" fmla="*/ 605928 h 1325696"/>
              <a:gd name="connsiteX12" fmla="*/ 457199 w 1522164"/>
              <a:gd name="connsiteY12" fmla="*/ 308472 h 1325696"/>
              <a:gd name="connsiteX13" fmla="*/ 1228380 w 1522164"/>
              <a:gd name="connsiteY13" fmla="*/ 143219 h 1325696"/>
              <a:gd name="connsiteX14" fmla="*/ 875840 w 1522164"/>
              <a:gd name="connsiteY14" fmla="*/ 1167788 h 1325696"/>
              <a:gd name="connsiteX15" fmla="*/ 82626 w 1522164"/>
              <a:gd name="connsiteY15" fmla="*/ 1090670 h 1325696"/>
              <a:gd name="connsiteX16" fmla="*/ 1030077 w 1522164"/>
              <a:gd name="connsiteY16" fmla="*/ 396607 h 1325696"/>
              <a:gd name="connsiteX17" fmla="*/ 1360583 w 1522164"/>
              <a:gd name="connsiteY17" fmla="*/ 1024569 h 1325696"/>
              <a:gd name="connsiteX18" fmla="*/ 82626 w 1522164"/>
              <a:gd name="connsiteY18" fmla="*/ 319489 h 1325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522164" h="1325696">
                <a:moveTo>
                  <a:pt x="126693" y="352540"/>
                </a:moveTo>
                <a:cubicBezTo>
                  <a:pt x="300208" y="250634"/>
                  <a:pt x="473724" y="148728"/>
                  <a:pt x="622452" y="176270"/>
                </a:cubicBezTo>
                <a:cubicBezTo>
                  <a:pt x="771180" y="203812"/>
                  <a:pt x="1046602" y="424150"/>
                  <a:pt x="1019060" y="517793"/>
                </a:cubicBezTo>
                <a:cubicBezTo>
                  <a:pt x="991518" y="611436"/>
                  <a:pt x="539826" y="661012"/>
                  <a:pt x="457199" y="738130"/>
                </a:cubicBezTo>
                <a:cubicBezTo>
                  <a:pt x="374573" y="815248"/>
                  <a:pt x="380082" y="1002535"/>
                  <a:pt x="523301" y="980501"/>
                </a:cubicBezTo>
                <a:cubicBezTo>
                  <a:pt x="666520" y="958467"/>
                  <a:pt x="1153098" y="721605"/>
                  <a:pt x="1316515" y="605928"/>
                </a:cubicBezTo>
                <a:cubicBezTo>
                  <a:pt x="1479932" y="490251"/>
                  <a:pt x="1485441" y="214829"/>
                  <a:pt x="1503802" y="286438"/>
                </a:cubicBezTo>
                <a:cubicBezTo>
                  <a:pt x="1522164" y="358048"/>
                  <a:pt x="1496457" y="993354"/>
                  <a:pt x="1426684" y="1035585"/>
                </a:cubicBezTo>
                <a:cubicBezTo>
                  <a:pt x="1356911" y="1077816"/>
                  <a:pt x="1228380" y="640814"/>
                  <a:pt x="1085161" y="539826"/>
                </a:cubicBezTo>
                <a:cubicBezTo>
                  <a:pt x="941942" y="438838"/>
                  <a:pt x="699571" y="370901"/>
                  <a:pt x="567368" y="429658"/>
                </a:cubicBezTo>
                <a:cubicBezTo>
                  <a:pt x="435166" y="488415"/>
                  <a:pt x="381917" y="862988"/>
                  <a:pt x="291946" y="892366"/>
                </a:cubicBezTo>
                <a:cubicBezTo>
                  <a:pt x="201975" y="921744"/>
                  <a:pt x="0" y="703244"/>
                  <a:pt x="27542" y="605928"/>
                </a:cubicBezTo>
                <a:cubicBezTo>
                  <a:pt x="55084" y="508612"/>
                  <a:pt x="257059" y="385590"/>
                  <a:pt x="457199" y="308472"/>
                </a:cubicBezTo>
                <a:cubicBezTo>
                  <a:pt x="657339" y="231354"/>
                  <a:pt x="1158607" y="0"/>
                  <a:pt x="1228380" y="143219"/>
                </a:cubicBezTo>
                <a:cubicBezTo>
                  <a:pt x="1298154" y="286438"/>
                  <a:pt x="1066799" y="1009880"/>
                  <a:pt x="875840" y="1167788"/>
                </a:cubicBezTo>
                <a:cubicBezTo>
                  <a:pt x="684881" y="1325696"/>
                  <a:pt x="56920" y="1219200"/>
                  <a:pt x="82626" y="1090670"/>
                </a:cubicBezTo>
                <a:cubicBezTo>
                  <a:pt x="108332" y="962140"/>
                  <a:pt x="817084" y="407624"/>
                  <a:pt x="1030077" y="396607"/>
                </a:cubicBezTo>
                <a:cubicBezTo>
                  <a:pt x="1243070" y="385590"/>
                  <a:pt x="1518492" y="1037422"/>
                  <a:pt x="1360583" y="1024569"/>
                </a:cubicBezTo>
                <a:cubicBezTo>
                  <a:pt x="1202675" y="1011716"/>
                  <a:pt x="642650" y="665602"/>
                  <a:pt x="82626" y="319489"/>
                </a:cubicBez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3048000" y="1828800"/>
            <a:ext cx="990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48000" y="2133600"/>
            <a:ext cx="990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743200" y="2590800"/>
            <a:ext cx="1295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038600" y="1600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8600" y="1981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38600" y="24384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1D201D27314143BE863E8D07D284B8" ma:contentTypeVersion="7" ma:contentTypeDescription="Create a new document." ma:contentTypeScope="" ma:versionID="a04bb269a71ec15fb8834c62c42de320">
  <xsd:schema xmlns:xsd="http://www.w3.org/2001/XMLSchema" xmlns:xs="http://www.w3.org/2001/XMLSchema" xmlns:p="http://schemas.microsoft.com/office/2006/metadata/properties" xmlns:ns2="3eb4558b-8982-4134-8cf8-0edee52307a7" xmlns:ns3="049f97e1-32ae-4d3d-9c64-63be60dba368" targetNamespace="http://schemas.microsoft.com/office/2006/metadata/properties" ma:root="true" ma:fieldsID="858dc09fc12d3d2ae6884f6eb9195164" ns2:_="" ns3:_="">
    <xsd:import namespace="3eb4558b-8982-4134-8cf8-0edee52307a7"/>
    <xsd:import namespace="049f97e1-32ae-4d3d-9c64-63be60dba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4558b-8982-4134-8cf8-0edee52307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97e1-32ae-4d3d-9c64-63be60dba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4E53F5-F736-4806-BFC1-B08F37B12B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6E62DA-06CD-411E-9A84-F280D0FAA5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b4558b-8982-4134-8cf8-0edee52307a7"/>
    <ds:schemaRef ds:uri="049f97e1-32ae-4d3d-9c64-63be60dba3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62EF9EA-A48D-4721-8A0E-48320995884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735</Words>
  <Application>Microsoft Office PowerPoint</Application>
  <PresentationFormat>On-screen Show (4:3)</PresentationFormat>
  <Paragraphs>125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Office Theme</vt:lpstr>
      <vt:lpstr>Eukaryotic vs. Prokaryotic Cells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80/20 – THINK! What do you NEED to cover with your set</dc:title>
  <dc:creator>Matt Holden</dc:creator>
  <cp:lastModifiedBy>Jess Osmond</cp:lastModifiedBy>
  <cp:revision>3</cp:revision>
  <dcterms:created xsi:type="dcterms:W3CDTF">2020-04-05T09:17:05Z</dcterms:created>
  <dcterms:modified xsi:type="dcterms:W3CDTF">2020-09-02T19:32:43Z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0x010100571D201D27314143BE863E8D07D284B8</vt:lpwstr>
  </property>
</Properties>
</file>