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notesMasterIdLst>
    <p:notesMasterId r:id="rId16"/>
  </p:notesMasterIdLst>
  <p:sldIdLst>
    <p:sldId id="313" r:id="rId5"/>
    <p:sldId id="257" r:id="rId6"/>
    <p:sldId id="311" r:id="rId7"/>
    <p:sldId id="312" r:id="rId8"/>
    <p:sldId id="295" r:id="rId9"/>
    <p:sldId id="296" r:id="rId10"/>
    <p:sldId id="306" r:id="rId11"/>
    <p:sldId id="307" r:id="rId12"/>
    <p:sldId id="260" r:id="rId13"/>
    <p:sldId id="299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CBF5C-0863-4AB0-9E40-4A3F6D2EDEC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19D76-FDE6-4BD4-82D7-D9804308D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43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https://www.youtube.com/watch?v=N_HQGiC9OJE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19D76-FDE6-4BD4-82D7-D9804308DA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45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9741" y="552168"/>
            <a:ext cx="5746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6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9741" y="2348163"/>
            <a:ext cx="5746693" cy="590980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79650" y="0"/>
            <a:ext cx="3864350" cy="376358"/>
          </a:xfrm>
        </p:spPr>
        <p:txBody>
          <a:bodyPr/>
          <a:lstStyle>
            <a:lvl1pPr>
              <a:defRPr sz="1800" b="1" u="sng"/>
            </a:lvl1pPr>
          </a:lstStyle>
          <a:p>
            <a:fld id="{1AE31E61-5800-426F-BFD7-250FF3D43173}" type="datetime2">
              <a:rPr lang="en-GB" smtClean="0"/>
              <a:pPr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95058" y="6459582"/>
            <a:ext cx="5731375" cy="320040"/>
          </a:xfrm>
        </p:spPr>
        <p:txBody>
          <a:bodyPr/>
          <a:lstStyle/>
          <a:p>
            <a:r>
              <a:rPr lang="en-US" dirty="0"/>
              <a:t>CHAPTER 2: STRUCTURE &amp; BONDING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FEAEEBD-691C-45DA-B1BE-23C0835D66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3125788" cy="30845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240855-BB25-4B32-A55F-FA4047D4DE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3111500"/>
            <a:ext cx="3125788" cy="37465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279775" y="2938463"/>
            <a:ext cx="5746750" cy="3440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buNone/>
              <a:defRPr b="1" u="sng" baseline="0"/>
            </a:lvl1pPr>
          </a:lstStyle>
          <a:p>
            <a:pPr lvl="0"/>
            <a:r>
              <a:rPr lang="en-GB" b="1" u="sng" dirty="0"/>
              <a:t>DO NOW: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3900" y="1600201"/>
            <a:ext cx="8584440" cy="41147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35E5-005C-46B3-8B40-9D347F13F3DC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31382" y="308610"/>
            <a:ext cx="973956" cy="56121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308610"/>
            <a:ext cx="7515225" cy="56121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2CB2-DCC1-4F6A-8887-ADB753FAEDDF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8"/>
            <a:ext cx="8592329" cy="4390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67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6737" y="2742029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5A20-AEB1-42C8-9245-56354500788B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900" y="1643063"/>
            <a:ext cx="4076362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643063"/>
            <a:ext cx="4144603" cy="409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DA13-1F59-4403-98F5-1ED4782190B3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900" y="1628810"/>
            <a:ext cx="407636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3900" y="2477035"/>
            <a:ext cx="4076363" cy="32629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477035"/>
            <a:ext cx="4144602" cy="326299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6" y="1628810"/>
            <a:ext cx="414460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A587-69F6-4FE0-9D5E-B7CDA51F9246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3900" y="295952"/>
            <a:ext cx="8584440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A96F-9DFE-48A9-9354-50D9A0674075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5367" y="284562"/>
            <a:ext cx="8504308" cy="161567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13825-CD16-40D9-970C-181E1CD7B113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243829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5C7-DCB9-44F4-99C4-D9B1CEEBEC4B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28815C-94B8-44F6-B2C8-E4AA8FAA5D37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2638045"/>
            <a:ext cx="579729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D4141CA-5ADA-4C15-8504-3076FE395645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6236208"/>
            <a:ext cx="442589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6217920"/>
            <a:ext cx="27432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_HQGiC9OJ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gram of electrolysi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5" r="17622"/>
          <a:stretch/>
        </p:blipFill>
        <p:spPr bwMode="auto">
          <a:xfrm>
            <a:off x="4111024" y="2046813"/>
            <a:ext cx="4757459" cy="45852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949" y="552168"/>
            <a:ext cx="8829486" cy="1318835"/>
          </a:xfrm>
        </p:spPr>
        <p:txBody>
          <a:bodyPr/>
          <a:lstStyle/>
          <a:p>
            <a:r>
              <a:rPr lang="en-GB" dirty="0"/>
              <a:t>Changes at the electrodes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E128D-0024-4ED8-91A4-A6D95BF9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0160-A774-4983-9FF4-98227D6120C8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96950" y="2046813"/>
            <a:ext cx="3756124" cy="4585224"/>
          </a:xfrm>
        </p:spPr>
        <p:txBody>
          <a:bodyPr>
            <a:normAutofit/>
          </a:bodyPr>
          <a:lstStyle/>
          <a:p>
            <a:r>
              <a:rPr lang="en-GB" sz="2600" dirty="0"/>
              <a:t>DO NOW</a:t>
            </a:r>
          </a:p>
          <a:p>
            <a:pPr algn="ctr"/>
            <a:r>
              <a:rPr lang="en-GB" sz="2600" b="0" u="none" dirty="0"/>
              <a:t>Which electrodes would you expect hydrogen ions (H</a:t>
            </a:r>
            <a:r>
              <a:rPr lang="en-GB" sz="2600" b="0" u="none" baseline="30000" dirty="0"/>
              <a:t>+</a:t>
            </a:r>
            <a:r>
              <a:rPr lang="en-GB" sz="2600" b="0" u="none" dirty="0"/>
              <a:t>) and oxide ions (O</a:t>
            </a:r>
            <a:r>
              <a:rPr lang="en-GB" sz="2600" b="0" u="none" baseline="30000" dirty="0"/>
              <a:t>2-</a:t>
            </a:r>
            <a:r>
              <a:rPr lang="en-GB" sz="2600" b="0" u="none" dirty="0"/>
              <a:t>) to be attracted to? Why?</a:t>
            </a:r>
          </a:p>
          <a:p>
            <a:endParaRPr lang="en-GB" b="0" u="non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90CF50-31B0-4874-809E-379B49BF58D8}"/>
              </a:ext>
            </a:extLst>
          </p:cNvPr>
          <p:cNvSpPr txBox="1"/>
          <p:nvPr/>
        </p:nvSpPr>
        <p:spPr>
          <a:xfrm>
            <a:off x="196949" y="0"/>
            <a:ext cx="3108959" cy="37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 5.4.3.4</a:t>
            </a:r>
          </a:p>
        </p:txBody>
      </p:sp>
    </p:spTree>
    <p:extLst>
      <p:ext uri="{BB962C8B-B14F-4D97-AF65-F5344CB8AC3E}">
        <p14:creationId xmlns:p14="http://schemas.microsoft.com/office/powerpoint/2010/main" val="173491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8690" y="6495515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3F83F93-B77D-405F-9907-2CBD407C56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62" t="24347" r="22586" b="11622"/>
          <a:stretch/>
        </p:blipFill>
        <p:spPr>
          <a:xfrm>
            <a:off x="313900" y="1783079"/>
            <a:ext cx="7015368" cy="4769479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D92EBC5C-700C-4384-94B2-171608230D95}"/>
              </a:ext>
            </a:extLst>
          </p:cNvPr>
          <p:cNvSpPr/>
          <p:nvPr/>
        </p:nvSpPr>
        <p:spPr>
          <a:xfrm>
            <a:off x="2504380" y="1516154"/>
            <a:ext cx="1441939" cy="86164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SA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1C1FC8-E115-48B5-8EFB-CAFE73A121AE}"/>
              </a:ext>
            </a:extLst>
          </p:cNvPr>
          <p:cNvSpPr txBox="1"/>
          <p:nvPr/>
        </p:nvSpPr>
        <p:spPr>
          <a:xfrm>
            <a:off x="4009292" y="1685367"/>
            <a:ext cx="5134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Self assess in red pens please</a:t>
            </a:r>
          </a:p>
        </p:txBody>
      </p:sp>
    </p:spTree>
    <p:extLst>
      <p:ext uri="{BB962C8B-B14F-4D97-AF65-F5344CB8AC3E}">
        <p14:creationId xmlns:p14="http://schemas.microsoft.com/office/powerpoint/2010/main" val="4281074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8"/>
            <a:ext cx="8592329" cy="355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Choose from the correct word in </a:t>
            </a:r>
            <a:r>
              <a:rPr lang="en-GB" sz="2400" b="1" u="sng" dirty="0"/>
              <a:t>bold</a:t>
            </a:r>
            <a:r>
              <a:rPr lang="en-GB" sz="2400" dirty="0"/>
              <a:t> to complete the sentences.</a:t>
            </a:r>
          </a:p>
          <a:p>
            <a:pPr marL="0" indent="0">
              <a:buNone/>
            </a:pPr>
            <a:r>
              <a:rPr lang="en-GB" sz="2400" dirty="0"/>
              <a:t>The ions discharged when an aqueous solution is electrolysed using </a:t>
            </a:r>
            <a:r>
              <a:rPr lang="en-GB" sz="2400" b="1" u="sng" dirty="0"/>
              <a:t>reactive/inert</a:t>
            </a:r>
            <a:r>
              <a:rPr lang="en-GB" sz="2400" dirty="0"/>
              <a:t> electrodes depend on the relative reactivity of the elements involved. At the </a:t>
            </a:r>
            <a:r>
              <a:rPr lang="en-GB" sz="2400" b="1" u="sng" dirty="0"/>
              <a:t>positive/negative</a:t>
            </a:r>
            <a:r>
              <a:rPr lang="en-GB" sz="2400" dirty="0"/>
              <a:t> electrode (cathode), hydrogen is produced if the metal is more reactive than </a:t>
            </a:r>
            <a:r>
              <a:rPr lang="en-GB" sz="2400" b="1" u="sng" dirty="0"/>
              <a:t>hydrogen/oxygen</a:t>
            </a:r>
            <a:r>
              <a:rPr lang="en-GB" sz="2400" dirty="0"/>
              <a:t>.  At the </a:t>
            </a:r>
            <a:r>
              <a:rPr lang="en-GB" sz="2400" b="1" u="sng" dirty="0"/>
              <a:t>positive/negative</a:t>
            </a:r>
            <a:r>
              <a:rPr lang="en-GB" sz="2400" dirty="0"/>
              <a:t> electrode (anode), </a:t>
            </a:r>
            <a:r>
              <a:rPr lang="en-GB" sz="2400" b="1" u="sng" dirty="0"/>
              <a:t>hydrogen/oxygen</a:t>
            </a:r>
            <a:r>
              <a:rPr lang="en-GB" sz="2400" dirty="0"/>
              <a:t> is produced unless the solution contains halide ions when the halogen is produced. This happens because in the aqueous solution water molecules break down producing </a:t>
            </a:r>
            <a:r>
              <a:rPr lang="en-GB" sz="2400" b="1" u="sng" dirty="0"/>
              <a:t>hydrogen/oxygen</a:t>
            </a:r>
            <a:r>
              <a:rPr lang="en-GB" sz="2400" dirty="0"/>
              <a:t> ions and hydroxide ions that are discharged.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652" y="2444262"/>
            <a:ext cx="195189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inert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37436" y="2813594"/>
            <a:ext cx="241495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negative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652" y="3419006"/>
            <a:ext cx="241495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hydrogen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36375" y="3444209"/>
            <a:ext cx="241495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positive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652" y="3787134"/>
            <a:ext cx="241495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oxygen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652" y="4826320"/>
            <a:ext cx="241495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hydrogen</a:t>
            </a:r>
          </a:p>
        </p:txBody>
      </p:sp>
    </p:spTree>
    <p:extLst>
      <p:ext uri="{BB962C8B-B14F-4D97-AF65-F5344CB8AC3E}">
        <p14:creationId xmlns:p14="http://schemas.microsoft.com/office/powerpoint/2010/main" val="381171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gram of electrolysi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5" r="17622"/>
          <a:stretch/>
        </p:blipFill>
        <p:spPr bwMode="auto">
          <a:xfrm>
            <a:off x="4111024" y="2046813"/>
            <a:ext cx="4757459" cy="45852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949" y="552168"/>
            <a:ext cx="8829486" cy="1318835"/>
          </a:xfrm>
        </p:spPr>
        <p:txBody>
          <a:bodyPr/>
          <a:lstStyle/>
          <a:p>
            <a:r>
              <a:rPr lang="en-GB" dirty="0"/>
              <a:t>Changes at the electrodes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E128D-0024-4ED8-91A4-A6D95BF9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0160-A774-4983-9FF4-98227D6120C8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96950" y="2046813"/>
            <a:ext cx="3756124" cy="4585224"/>
          </a:xfrm>
        </p:spPr>
        <p:txBody>
          <a:bodyPr>
            <a:normAutofit/>
          </a:bodyPr>
          <a:lstStyle/>
          <a:p>
            <a:r>
              <a:rPr lang="en-GB" sz="2600" dirty="0"/>
              <a:t>DO NOW</a:t>
            </a:r>
          </a:p>
          <a:p>
            <a:pPr algn="ctr"/>
            <a:r>
              <a:rPr lang="en-GB" sz="2600" b="0" u="none" dirty="0"/>
              <a:t>Which electrodes would you expect hydrogen ions (H</a:t>
            </a:r>
            <a:r>
              <a:rPr lang="en-GB" sz="2600" b="0" u="none" baseline="30000" dirty="0"/>
              <a:t>+</a:t>
            </a:r>
            <a:r>
              <a:rPr lang="en-GB" sz="2600" b="0" u="none" dirty="0"/>
              <a:t>) and oxide ions (O</a:t>
            </a:r>
            <a:r>
              <a:rPr lang="en-GB" sz="2600" b="0" u="none" baseline="30000" dirty="0"/>
              <a:t>2-</a:t>
            </a:r>
            <a:r>
              <a:rPr lang="en-GB" sz="2600" b="0" u="none" dirty="0"/>
              <a:t>) to be attracted to? Why?</a:t>
            </a:r>
          </a:p>
          <a:p>
            <a:endParaRPr lang="en-GB" b="0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275517" y="2631265"/>
            <a:ext cx="3550895" cy="40934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00B050"/>
                </a:solidFill>
              </a:rPr>
              <a:t>The hydrogen ions (H</a:t>
            </a:r>
            <a:r>
              <a:rPr lang="en-GB" sz="2600" baseline="30000" dirty="0">
                <a:solidFill>
                  <a:srgbClr val="00B050"/>
                </a:solidFill>
              </a:rPr>
              <a:t>+</a:t>
            </a:r>
            <a:r>
              <a:rPr lang="en-GB" sz="2600" dirty="0">
                <a:solidFill>
                  <a:srgbClr val="00B050"/>
                </a:solidFill>
              </a:rPr>
              <a:t>) are attracted to the oppositely charged electrode, the negative electrode (cathode).</a:t>
            </a:r>
          </a:p>
          <a:p>
            <a:r>
              <a:rPr lang="en-GB" sz="2600" dirty="0">
                <a:solidFill>
                  <a:srgbClr val="00B050"/>
                </a:solidFill>
              </a:rPr>
              <a:t>The oxide ions (O</a:t>
            </a:r>
            <a:r>
              <a:rPr lang="en-GB" sz="2600" baseline="30000" dirty="0">
                <a:solidFill>
                  <a:srgbClr val="00B050"/>
                </a:solidFill>
              </a:rPr>
              <a:t>2-</a:t>
            </a:r>
            <a:r>
              <a:rPr lang="en-GB" sz="2600" dirty="0">
                <a:solidFill>
                  <a:srgbClr val="00B050"/>
                </a:solidFill>
              </a:rPr>
              <a:t>) are attracted to the oppositely charged electrode, the positive electrode (anode).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90CF50-31B0-4874-809E-379B49BF58D8}"/>
              </a:ext>
            </a:extLst>
          </p:cNvPr>
          <p:cNvSpPr txBox="1"/>
          <p:nvPr/>
        </p:nvSpPr>
        <p:spPr>
          <a:xfrm>
            <a:off x="196949" y="0"/>
            <a:ext cx="3108959" cy="37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 5.4.3.4</a:t>
            </a:r>
          </a:p>
        </p:txBody>
      </p:sp>
    </p:spTree>
    <p:extLst>
      <p:ext uri="{BB962C8B-B14F-4D97-AF65-F5344CB8AC3E}">
        <p14:creationId xmlns:p14="http://schemas.microsoft.com/office/powerpoint/2010/main" val="412790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INDICATORS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921092"/>
              </p:ext>
            </p:extLst>
          </p:nvPr>
        </p:nvGraphicFramePr>
        <p:xfrm>
          <a:off x="307975" y="1641475"/>
          <a:ext cx="859155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850">
                  <a:extLst>
                    <a:ext uri="{9D8B030D-6E8A-4147-A177-3AD203B41FA5}">
                      <a16:colId xmlns:a16="http://schemas.microsoft.com/office/drawing/2014/main" val="1355188559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3606311556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3845046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Good</a:t>
                      </a:r>
                      <a:r>
                        <a:rPr lang="en-GB" baseline="0" dirty="0"/>
                        <a:t> progress</a:t>
                      </a: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Outstanding progress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0271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Grade 1-3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State the electrodes where oxygen and hydrogen are produced.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Write a word equation to describe electrolysis of a solution.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2362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Grade 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Write a balanced symbol equation to describe electrolysis of a solution.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Predict the products at each electrode for the electrolysis of a molten ionic compound or its solution.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407389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3030" y="6460462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0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Consciousness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8690" y="6495515"/>
            <a:ext cx="2065310" cy="323968"/>
          </a:xfrm>
        </p:spPr>
        <p:txBody>
          <a:bodyPr/>
          <a:lstStyle/>
          <a:p>
            <a:fld id="{8EA76CA6-EED8-42A9-B25A-3164C2B55CC1}" type="datetime2">
              <a:rPr lang="en-GB" smtClean="0"/>
              <a:t>Thursday, 10 September 2020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5B29B5-AB51-4DCD-AC4E-983F6585F00E}"/>
              </a:ext>
            </a:extLst>
          </p:cNvPr>
          <p:cNvSpPr txBox="1"/>
          <p:nvPr/>
        </p:nvSpPr>
        <p:spPr>
          <a:xfrm>
            <a:off x="313900" y="1800665"/>
            <a:ext cx="8450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Brine</a:t>
            </a:r>
            <a:r>
              <a:rPr lang="en-GB" sz="2800" dirty="0"/>
              <a:t> – a mixture of sodium chloride (salt) and water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E89384-AECE-4A0B-B385-265B1729635F}"/>
              </a:ext>
            </a:extLst>
          </p:cNvPr>
          <p:cNvSpPr txBox="1"/>
          <p:nvPr/>
        </p:nvSpPr>
        <p:spPr>
          <a:xfrm>
            <a:off x="313900" y="2378268"/>
            <a:ext cx="84502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State symbols</a:t>
            </a:r>
            <a:r>
              <a:rPr lang="en-GB" sz="2800" dirty="0"/>
              <a:t> – a subscript letter in brackets added to an equation to state what state of matter the compound/ element is in. </a:t>
            </a:r>
            <a:br>
              <a:rPr lang="en-GB" sz="2800" dirty="0"/>
            </a:br>
            <a:r>
              <a:rPr lang="en-GB" sz="2800" dirty="0"/>
              <a:t>     (s) = solid   (l) = liquid  (g) = gas  (</a:t>
            </a:r>
            <a:r>
              <a:rPr lang="en-GB" sz="2800" dirty="0" err="1"/>
              <a:t>aq</a:t>
            </a:r>
            <a:r>
              <a:rPr lang="en-GB" sz="2800" dirty="0"/>
              <a:t>) = aqueous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242B60-3D24-4AEC-BABB-14C2CF8A5B8F}"/>
              </a:ext>
            </a:extLst>
          </p:cNvPr>
          <p:cNvSpPr txBox="1"/>
          <p:nvPr/>
        </p:nvSpPr>
        <p:spPr>
          <a:xfrm>
            <a:off x="213082" y="4363640"/>
            <a:ext cx="8450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Aqueous</a:t>
            </a:r>
            <a:r>
              <a:rPr lang="en-GB" sz="2800" dirty="0"/>
              <a:t> – dissolved in 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DF3631-13E1-436A-B79D-689859787965}"/>
              </a:ext>
            </a:extLst>
          </p:cNvPr>
          <p:cNvSpPr txBox="1"/>
          <p:nvPr/>
        </p:nvSpPr>
        <p:spPr>
          <a:xfrm>
            <a:off x="213082" y="4886860"/>
            <a:ext cx="8450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Discharged</a:t>
            </a:r>
            <a:r>
              <a:rPr lang="en-GB" sz="2800" dirty="0"/>
              <a:t> – the charge removed (becomes neutral) </a:t>
            </a:r>
          </a:p>
        </p:txBody>
      </p:sp>
    </p:spTree>
    <p:extLst>
      <p:ext uri="{BB962C8B-B14F-4D97-AF65-F5344CB8AC3E}">
        <p14:creationId xmlns:p14="http://schemas.microsoft.com/office/powerpoint/2010/main" val="230175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780" y="286105"/>
            <a:ext cx="8584440" cy="1188720"/>
          </a:xfrm>
        </p:spPr>
        <p:txBody>
          <a:bodyPr/>
          <a:lstStyle/>
          <a:p>
            <a:pPr algn="l"/>
            <a:r>
              <a:rPr lang="en-GB" dirty="0"/>
              <a:t>ACTIVITY 1: Describe the process of electrolysis of brine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9"/>
            <a:ext cx="8592329" cy="566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Watch the video clip and answer the questions </a:t>
            </a:r>
            <a:r>
              <a:rPr lang="en-GB" sz="2400" dirty="0">
                <a:hlinkClick r:id="rId3"/>
              </a:rPr>
              <a:t>Electrolysis of brine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1577" t="28757" r="54576" b="31719"/>
          <a:stretch/>
        </p:blipFill>
        <p:spPr>
          <a:xfrm>
            <a:off x="87925" y="2208630"/>
            <a:ext cx="4073101" cy="22947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5F9E45-FD07-4FD4-A403-168C30EA5247}"/>
              </a:ext>
            </a:extLst>
          </p:cNvPr>
          <p:cNvSpPr txBox="1"/>
          <p:nvPr/>
        </p:nvSpPr>
        <p:spPr>
          <a:xfrm>
            <a:off x="4196196" y="2233328"/>
            <a:ext cx="489504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100" dirty="0"/>
              <a:t>Name 2 compounds found in brine</a:t>
            </a:r>
          </a:p>
          <a:p>
            <a:pPr marL="342900" indent="-342900">
              <a:buAutoNum type="arabicPeriod"/>
            </a:pPr>
            <a:r>
              <a:rPr lang="en-GB" sz="2100" dirty="0"/>
              <a:t>What material are the electrodes made of?</a:t>
            </a:r>
          </a:p>
          <a:p>
            <a:pPr marL="342900" indent="-342900">
              <a:buAutoNum type="arabicPeriod"/>
            </a:pPr>
            <a:r>
              <a:rPr lang="en-GB" sz="2100" dirty="0"/>
              <a:t>What ions are found in sodium chloride?</a:t>
            </a:r>
          </a:p>
          <a:p>
            <a:pPr marL="342900" indent="-342900">
              <a:buAutoNum type="arabicPeriod"/>
            </a:pPr>
            <a:r>
              <a:rPr lang="en-GB" sz="2100" dirty="0"/>
              <a:t>Name the ions found in water</a:t>
            </a:r>
          </a:p>
          <a:p>
            <a:pPr marL="342900" indent="-342900">
              <a:buAutoNum type="arabicPeriod"/>
            </a:pPr>
            <a:r>
              <a:rPr lang="en-GB" sz="2100" dirty="0"/>
              <a:t>At which electrode is hydrogen produced?</a:t>
            </a:r>
          </a:p>
          <a:p>
            <a:pPr marL="342900" indent="-342900">
              <a:buAutoNum type="arabicPeriod"/>
            </a:pPr>
            <a:r>
              <a:rPr lang="en-GB" sz="2100" dirty="0"/>
              <a:t>At which electrode is chlorine gas produced? </a:t>
            </a:r>
          </a:p>
          <a:p>
            <a:pPr marL="342900" indent="-342900">
              <a:buAutoNum type="arabicPeriod"/>
            </a:pPr>
            <a:r>
              <a:rPr lang="en-GB" sz="2100" dirty="0"/>
              <a:t>Which 2 ions are attracted to the anode?</a:t>
            </a:r>
          </a:p>
          <a:p>
            <a:pPr marL="342900" indent="-342900">
              <a:buAutoNum type="arabicPeriod"/>
            </a:pPr>
            <a:r>
              <a:rPr lang="en-GB" sz="2100" dirty="0"/>
              <a:t>Overall what are the 3 products of the electrolysis of brine?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CD8FEF8-0942-4D8E-9295-14E9B97BB513}"/>
              </a:ext>
            </a:extLst>
          </p:cNvPr>
          <p:cNvSpPr txBox="1">
            <a:spLocks/>
          </p:cNvSpPr>
          <p:nvPr/>
        </p:nvSpPr>
        <p:spPr>
          <a:xfrm>
            <a:off x="87925" y="4670268"/>
            <a:ext cx="4073101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Challenge: </a:t>
            </a:r>
            <a:r>
              <a:rPr lang="en-GB" dirty="0"/>
              <a:t> What gas tests could we use to identify chlorine gas and hydrogen gas?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D9F269-115B-47A1-8D50-AAC062740E27}"/>
              </a:ext>
            </a:extLst>
          </p:cNvPr>
          <p:cNvSpPr txBox="1"/>
          <p:nvPr/>
        </p:nvSpPr>
        <p:spPr>
          <a:xfrm>
            <a:off x="4196196" y="2240442"/>
            <a:ext cx="4895049" cy="449353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600" dirty="0"/>
              <a:t>Sodium Chloride &amp; Water</a:t>
            </a:r>
          </a:p>
          <a:p>
            <a:pPr marL="342900" indent="-342900">
              <a:buAutoNum type="arabicPeriod"/>
            </a:pPr>
            <a:r>
              <a:rPr lang="en-GB" sz="2600" dirty="0"/>
              <a:t>Carbon (Graphite</a:t>
            </a:r>
          </a:p>
          <a:p>
            <a:pPr marL="342900" indent="-342900">
              <a:buAutoNum type="arabicPeriod"/>
            </a:pPr>
            <a:r>
              <a:rPr lang="en-GB" sz="2600" dirty="0"/>
              <a:t>Sodium (Na</a:t>
            </a:r>
            <a:r>
              <a:rPr lang="en-GB" sz="2600" baseline="30000" dirty="0"/>
              <a:t>+</a:t>
            </a:r>
            <a:r>
              <a:rPr lang="en-GB" sz="2600" dirty="0"/>
              <a:t>)  &amp; Chloride (Cl</a:t>
            </a:r>
            <a:r>
              <a:rPr lang="en-GB" sz="2600" baseline="30000" dirty="0"/>
              <a:t>-</a:t>
            </a:r>
            <a:r>
              <a:rPr lang="en-GB" sz="2600" dirty="0"/>
              <a:t>) </a:t>
            </a:r>
          </a:p>
          <a:p>
            <a:pPr marL="342900" indent="-342900">
              <a:buAutoNum type="arabicPeriod"/>
            </a:pPr>
            <a:r>
              <a:rPr lang="en-GB" sz="2600" dirty="0"/>
              <a:t>Hydrogen (H</a:t>
            </a:r>
            <a:r>
              <a:rPr lang="en-GB" sz="2600" baseline="30000" dirty="0"/>
              <a:t>+</a:t>
            </a:r>
            <a:r>
              <a:rPr lang="en-GB" sz="2600" dirty="0"/>
              <a:t>) &amp; Hydroxide (OH</a:t>
            </a:r>
            <a:r>
              <a:rPr lang="en-GB" sz="2600" baseline="30000" dirty="0"/>
              <a:t>-</a:t>
            </a:r>
            <a:r>
              <a:rPr lang="en-GB" sz="2600" dirty="0"/>
              <a:t>)</a:t>
            </a:r>
          </a:p>
          <a:p>
            <a:pPr marL="342900" indent="-342900">
              <a:buAutoNum type="arabicPeriod"/>
            </a:pPr>
            <a:r>
              <a:rPr lang="en-GB" sz="2600" dirty="0"/>
              <a:t>Cathode</a:t>
            </a:r>
          </a:p>
          <a:p>
            <a:pPr marL="342900" indent="-342900">
              <a:buAutoNum type="arabicPeriod"/>
            </a:pPr>
            <a:r>
              <a:rPr lang="en-GB" sz="2600" dirty="0"/>
              <a:t>Anode</a:t>
            </a:r>
          </a:p>
          <a:p>
            <a:pPr marL="342900" indent="-342900">
              <a:buFontTx/>
              <a:buAutoNum type="arabicPeriod"/>
            </a:pPr>
            <a:r>
              <a:rPr lang="en-GB" sz="2600" dirty="0"/>
              <a:t>Chloride (Cl</a:t>
            </a:r>
            <a:r>
              <a:rPr lang="en-GB" sz="2600" baseline="30000" dirty="0"/>
              <a:t>-</a:t>
            </a:r>
            <a:r>
              <a:rPr lang="en-GB" sz="2600" dirty="0"/>
              <a:t>) &amp; Hydroxide (OH</a:t>
            </a:r>
            <a:r>
              <a:rPr lang="en-GB" sz="2600" baseline="30000" dirty="0"/>
              <a:t>-</a:t>
            </a:r>
            <a:r>
              <a:rPr lang="en-GB" sz="2600" dirty="0"/>
              <a:t>)</a:t>
            </a:r>
          </a:p>
          <a:p>
            <a:pPr marL="342900" indent="-342900">
              <a:buAutoNum type="arabicPeriod"/>
            </a:pPr>
            <a:r>
              <a:rPr lang="en-GB" sz="2600" dirty="0"/>
              <a:t>Sodium Hydroxide, Chlorine and Hydrogen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4F03EDC-932F-44C1-AF14-A081F177B0EE}"/>
              </a:ext>
            </a:extLst>
          </p:cNvPr>
          <p:cNvSpPr/>
          <p:nvPr/>
        </p:nvSpPr>
        <p:spPr>
          <a:xfrm>
            <a:off x="7121769" y="4044462"/>
            <a:ext cx="1441939" cy="86164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SA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B2099DB-BEE2-4EA5-84C4-FDF86D7B28E3}"/>
              </a:ext>
            </a:extLst>
          </p:cNvPr>
          <p:cNvSpPr txBox="1">
            <a:spLocks/>
          </p:cNvSpPr>
          <p:nvPr/>
        </p:nvSpPr>
        <p:spPr>
          <a:xfrm>
            <a:off x="87925" y="4680692"/>
            <a:ext cx="4073101" cy="2053288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00B050"/>
            </a:solidFill>
            <a:miter lim="800000"/>
          </a:ln>
        </p:spPr>
        <p:txBody>
          <a:bodyPr vert="horz" lIns="182880" tIns="182880" rIns="182880" bIns="18288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50"/>
                </a:solidFill>
              </a:rPr>
              <a:t>Chlorine gas – Damp litmus paper turns white</a:t>
            </a:r>
          </a:p>
          <a:p>
            <a:endParaRPr lang="en-GB" dirty="0">
              <a:solidFill>
                <a:srgbClr val="00B050"/>
              </a:solidFill>
            </a:endParaRPr>
          </a:p>
          <a:p>
            <a:r>
              <a:rPr lang="en-GB" dirty="0">
                <a:solidFill>
                  <a:srgbClr val="00B050"/>
                </a:solidFill>
              </a:rPr>
              <a:t>Hydrogen – Squeaky Pop Test</a:t>
            </a:r>
          </a:p>
        </p:txBody>
      </p:sp>
    </p:spTree>
    <p:extLst>
      <p:ext uri="{BB962C8B-B14F-4D97-AF65-F5344CB8AC3E}">
        <p14:creationId xmlns:p14="http://schemas.microsoft.com/office/powerpoint/2010/main" val="20613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ACTIVITY 2: Write a word equation to describe electrolysis of a solution.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8"/>
            <a:ext cx="8592329" cy="50749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Copy and complete the table.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Choose from the following:</a:t>
            </a:r>
          </a:p>
          <a:p>
            <a:r>
              <a:rPr lang="en-GB" sz="2400" b="1" dirty="0"/>
              <a:t>Sodium hydroxide</a:t>
            </a:r>
          </a:p>
          <a:p>
            <a:r>
              <a:rPr lang="en-GB" sz="2400" b="1" dirty="0"/>
              <a:t>Water</a:t>
            </a:r>
          </a:p>
          <a:p>
            <a:r>
              <a:rPr lang="en-GB" sz="2400" b="1" dirty="0"/>
              <a:t>Chlorine</a:t>
            </a:r>
          </a:p>
          <a:p>
            <a:r>
              <a:rPr lang="en-GB" sz="2400" b="1" dirty="0"/>
              <a:t>Hydrogen</a:t>
            </a:r>
          </a:p>
          <a:p>
            <a:r>
              <a:rPr lang="en-GB" sz="2400" b="1" dirty="0"/>
              <a:t>Sodium chloride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023725"/>
              </p:ext>
            </p:extLst>
          </p:nvPr>
        </p:nvGraphicFramePr>
        <p:xfrm>
          <a:off x="307322" y="2145147"/>
          <a:ext cx="8591018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5509">
                  <a:extLst>
                    <a:ext uri="{9D8B030D-6E8A-4147-A177-3AD203B41FA5}">
                      <a16:colId xmlns:a16="http://schemas.microsoft.com/office/drawing/2014/main" val="176453884"/>
                    </a:ext>
                  </a:extLst>
                </a:gridCol>
                <a:gridCol w="4295509">
                  <a:extLst>
                    <a:ext uri="{9D8B030D-6E8A-4147-A177-3AD203B41FA5}">
                      <a16:colId xmlns:a16="http://schemas.microsoft.com/office/drawing/2014/main" val="4055689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Reactants of the electrolysis of brine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Products of the electrolysis of brine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20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88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42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2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8"/>
            <a:ext cx="8592329" cy="5074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Copy and complete the table.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69862"/>
              </p:ext>
            </p:extLst>
          </p:nvPr>
        </p:nvGraphicFramePr>
        <p:xfrm>
          <a:off x="307322" y="2361278"/>
          <a:ext cx="8591018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5509">
                  <a:extLst>
                    <a:ext uri="{9D8B030D-6E8A-4147-A177-3AD203B41FA5}">
                      <a16:colId xmlns:a16="http://schemas.microsoft.com/office/drawing/2014/main" val="176453884"/>
                    </a:ext>
                  </a:extLst>
                </a:gridCol>
                <a:gridCol w="4295509">
                  <a:extLst>
                    <a:ext uri="{9D8B030D-6E8A-4147-A177-3AD203B41FA5}">
                      <a16:colId xmlns:a16="http://schemas.microsoft.com/office/drawing/2014/main" val="4055689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Reactants of the electrolysis of brine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Products of the electrolysis of brine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20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Sodium chloride</a:t>
                      </a:r>
                    </a:p>
                    <a:p>
                      <a:pPr algn="ctr"/>
                      <a:endParaRPr lang="en-GB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rgbClr val="0070C0"/>
                          </a:solidFill>
                        </a:rPr>
                        <a:t>Sodium hydroxide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Chlorine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Hydrogen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88685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F03148F-B0B0-4EC4-A723-13C622212E89}"/>
              </a:ext>
            </a:extLst>
          </p:cNvPr>
          <p:cNvSpPr/>
          <p:nvPr/>
        </p:nvSpPr>
        <p:spPr>
          <a:xfrm>
            <a:off x="244349" y="5539154"/>
            <a:ext cx="1441939" cy="86164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SA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899A2C-33E2-4124-89F6-9F04CDE8B1AE}"/>
              </a:ext>
            </a:extLst>
          </p:cNvPr>
          <p:cNvSpPr txBox="1"/>
          <p:nvPr/>
        </p:nvSpPr>
        <p:spPr>
          <a:xfrm>
            <a:off x="1749261" y="5708367"/>
            <a:ext cx="5134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Self assess in red pens please</a:t>
            </a:r>
          </a:p>
        </p:txBody>
      </p:sp>
    </p:spTree>
    <p:extLst>
      <p:ext uri="{BB962C8B-B14F-4D97-AF65-F5344CB8AC3E}">
        <p14:creationId xmlns:p14="http://schemas.microsoft.com/office/powerpoint/2010/main" val="226847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ACTIVITY 3: Write a balanced symbol equation to describe electrolysis of a solution.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322" y="1641759"/>
            <a:ext cx="8592329" cy="34577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Use the table to write a balanced symbol equation for the electrolysis of brine.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br>
              <a:rPr lang="en-GB" sz="2400" dirty="0"/>
            </a:br>
            <a:r>
              <a:rPr lang="en-GB" sz="2400" b="1" u="sng" dirty="0"/>
              <a:t>CHALLENGE</a:t>
            </a:r>
            <a:r>
              <a:rPr lang="en-GB" sz="2400" dirty="0"/>
              <a:t>:  Add the state symbols for the electrolysis of brine.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33742"/>
              </p:ext>
            </p:extLst>
          </p:nvPr>
        </p:nvGraphicFramePr>
        <p:xfrm>
          <a:off x="313900" y="2423160"/>
          <a:ext cx="8591018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5509">
                  <a:extLst>
                    <a:ext uri="{9D8B030D-6E8A-4147-A177-3AD203B41FA5}">
                      <a16:colId xmlns:a16="http://schemas.microsoft.com/office/drawing/2014/main" val="176453884"/>
                    </a:ext>
                  </a:extLst>
                </a:gridCol>
                <a:gridCol w="4295509">
                  <a:extLst>
                    <a:ext uri="{9D8B030D-6E8A-4147-A177-3AD203B41FA5}">
                      <a16:colId xmlns:a16="http://schemas.microsoft.com/office/drawing/2014/main" val="4055689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Reactants of the electrolysis of brine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Products of the electrolysis of brine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120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Sodium chloride</a:t>
                      </a:r>
                    </a:p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/>
                        <a:t>Sodium hydroxide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Chlorine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Hydrogen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8868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478" y="4843596"/>
            <a:ext cx="8584440" cy="826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FF0000"/>
                </a:solidFill>
              </a:rPr>
              <a:t>Sodium chloride + water </a:t>
            </a:r>
            <a:r>
              <a:rPr lang="en-GB" sz="2200" dirty="0">
                <a:solidFill>
                  <a:srgbClr val="FF0000"/>
                </a:solidFill>
                <a:sym typeface="Wingdings" panose="05000000000000000000" pitchFamily="2" charset="2"/>
              </a:rPr>
              <a:t> sodium hydroxide + hydrogen + chlorine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2NaCl 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+ 2H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2NaOH 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2400" baseline="-250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aseline="-25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07DA7C7-6E85-4CE7-80D6-95CA9C1444F1}"/>
              </a:ext>
            </a:extLst>
          </p:cNvPr>
          <p:cNvSpPr/>
          <p:nvPr/>
        </p:nvSpPr>
        <p:spPr>
          <a:xfrm>
            <a:off x="2265298" y="5775160"/>
            <a:ext cx="1441939" cy="86164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SA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175512-A1A9-41FB-A9BD-E0C8FA35CF08}"/>
              </a:ext>
            </a:extLst>
          </p:cNvPr>
          <p:cNvSpPr txBox="1"/>
          <p:nvPr/>
        </p:nvSpPr>
        <p:spPr>
          <a:xfrm>
            <a:off x="3770210" y="5944373"/>
            <a:ext cx="5134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Self assess in red pens please</a:t>
            </a:r>
          </a:p>
        </p:txBody>
      </p:sp>
    </p:spTree>
    <p:extLst>
      <p:ext uri="{BB962C8B-B14F-4D97-AF65-F5344CB8AC3E}">
        <p14:creationId xmlns:p14="http://schemas.microsoft.com/office/powerpoint/2010/main" val="357902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B7EA67-1D54-41EE-89DA-A308255C3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0491"/>
            <a:ext cx="9144000" cy="523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4259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S4 Oct 17" id="{FB251E51-7448-4CDE-B8D2-E720F6A9ACED}" vid="{4EBA18BA-9BB9-4F27-B7D6-EA505661EF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74DED2-FBBB-4031-BC10-8D76CC5981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4C66050-EAE6-4579-ACF4-04E5F20EE5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4182E3-BDDA-40EB-92F8-61FE602FB7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SMART Curriculum Template</Template>
  <TotalTime>511</TotalTime>
  <Words>723</Words>
  <Application>Microsoft Office PowerPoint</Application>
  <PresentationFormat>On-screen Show (4:3)</PresentationFormat>
  <Paragraphs>116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Parcel</vt:lpstr>
      <vt:lpstr>Changes at the electrodes</vt:lpstr>
      <vt:lpstr>Changes at the electrodes</vt:lpstr>
      <vt:lpstr>PROGRESS INDICATORS</vt:lpstr>
      <vt:lpstr>Word Consciousness  </vt:lpstr>
      <vt:lpstr>ACTIVITY 1: Describe the process of electrolysis of brine</vt:lpstr>
      <vt:lpstr>ACTIVITY 2: Write a word equation to describe electrolysis of a solution.</vt:lpstr>
      <vt:lpstr>ACTIVITY 2 ANSWERS</vt:lpstr>
      <vt:lpstr>ACTIVITY 3: Write a balanced symbol equation to describe electrolysis of a solution.</vt:lpstr>
      <vt:lpstr>PowerPoint Presentation</vt:lpstr>
      <vt:lpstr>Answers </vt:lpstr>
      <vt:lpstr>plenary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Thomas Kelly</dc:creator>
  <cp:lastModifiedBy>Helen</cp:lastModifiedBy>
  <cp:revision>72</cp:revision>
  <dcterms:created xsi:type="dcterms:W3CDTF">2018-04-17T10:43:12Z</dcterms:created>
  <dcterms:modified xsi:type="dcterms:W3CDTF">2020-09-10T17:01:19Z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