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8"/>
  </p:notesMasterIdLst>
  <p:sldIdLst>
    <p:sldId id="310" r:id="rId3"/>
    <p:sldId id="289" r:id="rId4"/>
    <p:sldId id="312" r:id="rId5"/>
    <p:sldId id="319" r:id="rId6"/>
    <p:sldId id="303" r:id="rId7"/>
    <p:sldId id="316" r:id="rId8"/>
    <p:sldId id="320" r:id="rId9"/>
    <p:sldId id="321" r:id="rId10"/>
    <p:sldId id="322" r:id="rId11"/>
    <p:sldId id="287" r:id="rId12"/>
    <p:sldId id="324" r:id="rId13"/>
    <p:sldId id="325" r:id="rId14"/>
    <p:sldId id="318" r:id="rId15"/>
    <p:sldId id="317" r:id="rId16"/>
    <p:sldId id="294" r:id="rId17"/>
  </p:sldIdLst>
  <p:sldSz cx="12192000" cy="6858000"/>
  <p:notesSz cx="6797675" cy="992822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42" autoAdjust="0"/>
    <p:restoredTop sz="94660"/>
  </p:normalViewPr>
  <p:slideViewPr>
    <p:cSldViewPr snapToGrid="0">
      <p:cViewPr varScale="1">
        <p:scale>
          <a:sx n="89" d="100"/>
          <a:sy n="89" d="100"/>
        </p:scale>
        <p:origin x="120" y="12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0F37DF5-0976-AA45-9A62-AED13EB4BB32}" type="datetimeFigureOut">
              <a:rPr lang="en-US" smtClean="0"/>
              <a:t>1/15/2019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4D453E9-C7D5-344C-8B44-500593241C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34649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43B283-1484-4A6B-841E-4AB83F73FE35}" type="datetimeFigureOut">
              <a:rPr lang="en-GB" smtClean="0"/>
              <a:t>15/01/2019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96229-D231-484F-855F-5C310C502A6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746612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43B283-1484-4A6B-841E-4AB83F73FE35}" type="datetimeFigureOut">
              <a:rPr lang="en-GB" smtClean="0"/>
              <a:t>15/01/2019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96229-D231-484F-855F-5C310C502A6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235520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43B283-1484-4A6B-841E-4AB83F73FE35}" type="datetimeFigureOut">
              <a:rPr lang="en-GB" smtClean="0"/>
              <a:t>15/01/2019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96229-D231-484F-855F-5C310C502A6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852041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7661C1-1589-4144-A67C-11F86416F74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1/15/2019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B7620F-315D-6545-A511-C3963F92354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350136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7661C1-1589-4144-A67C-11F86416F74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1/15/2019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B7620F-315D-6545-A511-C3963F92354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496662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7661C1-1589-4144-A67C-11F86416F74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1/15/2019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B7620F-315D-6545-A511-C3963F92354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04901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7661C1-1589-4144-A67C-11F86416F74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1/15/2019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B7620F-315D-6545-A511-C3963F92354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82065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7661C1-1589-4144-A67C-11F86416F74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1/15/2019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B7620F-315D-6545-A511-C3963F92354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743569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7661C1-1589-4144-A67C-11F86416F74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1/15/2019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B7620F-315D-6545-A511-C3963F92354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86745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7661C1-1589-4144-A67C-11F86416F74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1/15/2019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B7620F-315D-6545-A511-C3963F92354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576606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7661C1-1589-4144-A67C-11F86416F74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1/15/2019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B7620F-315D-6545-A511-C3963F92354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18598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43B283-1484-4A6B-841E-4AB83F73FE35}" type="datetimeFigureOut">
              <a:rPr lang="en-GB" smtClean="0"/>
              <a:t>15/01/2019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96229-D231-484F-855F-5C310C502A6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0243072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7661C1-1589-4144-A67C-11F86416F74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1/15/2019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B7620F-315D-6545-A511-C3963F92354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817357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7661C1-1589-4144-A67C-11F86416F74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1/15/2019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B7620F-315D-6545-A511-C3963F92354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72290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7661C1-1589-4144-A67C-11F86416F74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1/15/2019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B7620F-315D-6545-A511-C3963F92354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0645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43B283-1484-4A6B-841E-4AB83F73FE35}" type="datetimeFigureOut">
              <a:rPr lang="en-GB" smtClean="0"/>
              <a:t>15/01/2019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96229-D231-484F-855F-5C310C502A6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355169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43B283-1484-4A6B-841E-4AB83F73FE35}" type="datetimeFigureOut">
              <a:rPr lang="en-GB" smtClean="0"/>
              <a:t>15/01/2019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96229-D231-484F-855F-5C310C502A6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846994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43B283-1484-4A6B-841E-4AB83F73FE35}" type="datetimeFigureOut">
              <a:rPr lang="en-GB" smtClean="0"/>
              <a:t>15/01/2019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96229-D231-484F-855F-5C310C502A6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003310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43B283-1484-4A6B-841E-4AB83F73FE35}" type="datetimeFigureOut">
              <a:rPr lang="en-GB" smtClean="0"/>
              <a:t>15/01/2019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96229-D231-484F-855F-5C310C502A6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279972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43B283-1484-4A6B-841E-4AB83F73FE35}" type="datetimeFigureOut">
              <a:rPr lang="en-GB" smtClean="0"/>
              <a:t>15/01/2019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96229-D231-484F-855F-5C310C502A6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783765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43B283-1484-4A6B-841E-4AB83F73FE35}" type="datetimeFigureOut">
              <a:rPr lang="en-GB" smtClean="0"/>
              <a:t>15/01/2019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96229-D231-484F-855F-5C310C502A6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686614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43B283-1484-4A6B-841E-4AB83F73FE35}" type="datetimeFigureOut">
              <a:rPr lang="en-GB" smtClean="0"/>
              <a:t>15/01/2019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96229-D231-484F-855F-5C310C502A6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149229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43B283-1484-4A6B-841E-4AB83F73FE35}" type="datetimeFigureOut">
              <a:rPr lang="en-GB" smtClean="0"/>
              <a:t>15/01/2019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296229-D231-484F-855F-5C310C502A6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967927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9C7661C1-1589-4144-A67C-11F86416F74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200"/>
              <a:t>1/15/2019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24B7620F-315D-6545-A511-C3963F92354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2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982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gi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/>
              <a:t>Title</a:t>
            </a:r>
            <a:r>
              <a:rPr lang="en-GB" dirty="0" smtClean="0"/>
              <a:t>: </a:t>
            </a:r>
            <a:r>
              <a:rPr lang="en-GB" sz="8800" u="sng" dirty="0" smtClean="0">
                <a:solidFill>
                  <a:srgbClr val="00B0F0"/>
                </a:solidFill>
              </a:rPr>
              <a:t>Respiratory system</a:t>
            </a:r>
            <a:endParaRPr lang="en-GB" u="sng" dirty="0">
              <a:solidFill>
                <a:srgbClr val="00B0F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46683" y="1596435"/>
            <a:ext cx="10515600" cy="516935"/>
          </a:xfrm>
        </p:spPr>
        <p:txBody>
          <a:bodyPr/>
          <a:lstStyle/>
          <a:p>
            <a:pPr marL="0" indent="0" algn="ctr">
              <a:buNone/>
            </a:pPr>
            <a:r>
              <a:rPr lang="en-GB" dirty="0" smtClean="0"/>
              <a:t>LO: To recap the different role of Respiratory system in the body</a:t>
            </a:r>
            <a:endParaRPr lang="en-GB" dirty="0"/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3943" y="2145394"/>
            <a:ext cx="7532914" cy="42372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35315066"/>
              </p:ext>
            </p:extLst>
          </p:nvPr>
        </p:nvGraphicFramePr>
        <p:xfrm>
          <a:off x="348343" y="2602866"/>
          <a:ext cx="4049486" cy="3322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2474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2474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lang="en-GB" sz="3600" dirty="0" smtClean="0"/>
                        <a:t>Progress Indicators </a:t>
                      </a:r>
                      <a:endParaRPr lang="en-GB" sz="36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2800" dirty="0" smtClean="0"/>
                        <a:t>Good Progress</a:t>
                      </a:r>
                      <a:endParaRPr lang="en-GB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dirty="0" smtClean="0"/>
                        <a:t>Outstanding Progress</a:t>
                      </a:r>
                      <a:endParaRPr lang="en-GB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To identify</a:t>
                      </a:r>
                      <a:r>
                        <a:rPr lang="en-GB" baseline="0" dirty="0" smtClean="0"/>
                        <a:t> and explain the role of key functions of the respiratory system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To be able to explain how a</a:t>
                      </a:r>
                      <a:r>
                        <a:rPr lang="en-GB" baseline="0" dirty="0" smtClean="0"/>
                        <a:t> range of aspects of the respiratory system contribute to performance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89363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r="8729"/>
          <a:stretch/>
        </p:blipFill>
        <p:spPr>
          <a:xfrm>
            <a:off x="2704820" y="92055"/>
            <a:ext cx="9487181" cy="544285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37391" y="680762"/>
            <a:ext cx="2467429" cy="3293209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4800" b="1" u="sng" dirty="0" smtClean="0">
                <a:solidFill>
                  <a:srgbClr val="00B0F0"/>
                </a:solidFill>
              </a:rPr>
              <a:t>Task 1</a:t>
            </a:r>
          </a:p>
          <a:p>
            <a:pPr algn="ctr"/>
            <a:r>
              <a:rPr lang="en-GB" sz="4000" dirty="0" smtClean="0">
                <a:solidFill>
                  <a:srgbClr val="00B0F0"/>
                </a:solidFill>
              </a:rPr>
              <a:t>Use half a page to draw this and label!</a:t>
            </a:r>
            <a:endParaRPr lang="en-GB" sz="4000" dirty="0">
              <a:solidFill>
                <a:srgbClr val="00B0F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6115" y="4503863"/>
            <a:ext cx="6865256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 u="sng" dirty="0" smtClean="0">
                <a:solidFill>
                  <a:srgbClr val="FFC000"/>
                </a:solidFill>
              </a:rPr>
              <a:t>Task 2</a:t>
            </a:r>
          </a:p>
          <a:p>
            <a:pPr algn="ctr"/>
            <a:r>
              <a:rPr lang="en-GB" sz="3200" b="1" u="sng" dirty="0" smtClean="0">
                <a:solidFill>
                  <a:srgbClr val="FFC000"/>
                </a:solidFill>
              </a:rPr>
              <a:t>Once drawn as accurately as possible, annotate the gaseous exchange identifying where it occurs</a:t>
            </a:r>
            <a:endParaRPr lang="en-GB" sz="3200" b="1" u="sng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09699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1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10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1000" fill="hold">
                                          <p:stCondLst>
                                            <p:cond delay="30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1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2902857" y="0"/>
            <a:ext cx="10972800" cy="840759"/>
          </a:xfrm>
        </p:spPr>
        <p:txBody>
          <a:bodyPr/>
          <a:lstStyle/>
          <a:p>
            <a:r>
              <a:rPr lang="en-US" b="1" u="sng" dirty="0" smtClean="0">
                <a:solidFill>
                  <a:srgbClr val="00B0F0"/>
                </a:solidFill>
              </a:rPr>
              <a:t>Aerobic exercise</a:t>
            </a:r>
            <a:endParaRPr lang="en-US" b="1" u="sng" dirty="0">
              <a:solidFill>
                <a:srgbClr val="00B0F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2323" y="848886"/>
            <a:ext cx="4268689" cy="4525963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>
                <a:solidFill>
                  <a:srgbClr val="00B0F0"/>
                </a:solidFill>
              </a:rPr>
              <a:t>Aerobic exercise need a sufficient supply of </a:t>
            </a:r>
            <a:r>
              <a:rPr lang="en-US" u="sng" dirty="0" smtClean="0">
                <a:solidFill>
                  <a:srgbClr val="00B0F0"/>
                </a:solidFill>
              </a:rPr>
              <a:t>oxygen</a:t>
            </a:r>
            <a:r>
              <a:rPr lang="en-US" dirty="0" smtClean="0">
                <a:solidFill>
                  <a:srgbClr val="00B0F0"/>
                </a:solidFill>
              </a:rPr>
              <a:t> to the tissues.</a:t>
            </a:r>
          </a:p>
          <a:p>
            <a:endParaRPr lang="en-US" dirty="0">
              <a:solidFill>
                <a:srgbClr val="00B0F0"/>
              </a:solidFill>
            </a:endParaRPr>
          </a:p>
          <a:p>
            <a:r>
              <a:rPr lang="en-US" dirty="0" smtClean="0">
                <a:solidFill>
                  <a:srgbClr val="00B0F0"/>
                </a:solidFill>
              </a:rPr>
              <a:t>Work for a long time</a:t>
            </a:r>
          </a:p>
          <a:p>
            <a:endParaRPr lang="en-US" dirty="0">
              <a:solidFill>
                <a:srgbClr val="00B0F0"/>
              </a:solidFill>
            </a:endParaRPr>
          </a:p>
          <a:p>
            <a:r>
              <a:rPr lang="en-US" dirty="0" smtClean="0">
                <a:solidFill>
                  <a:srgbClr val="00B0F0"/>
                </a:solidFill>
              </a:rPr>
              <a:t>Moderate – hard work </a:t>
            </a:r>
          </a:p>
          <a:p>
            <a:endParaRPr lang="en-US" dirty="0">
              <a:solidFill>
                <a:srgbClr val="00B0F0"/>
              </a:solidFill>
            </a:endParaRPr>
          </a:p>
          <a:p>
            <a:r>
              <a:rPr lang="en-US" dirty="0" smtClean="0">
                <a:solidFill>
                  <a:srgbClr val="00B0F0"/>
                </a:solidFill>
              </a:rPr>
              <a:t>Periods of more then 60s</a:t>
            </a:r>
          </a:p>
          <a:p>
            <a:endParaRPr lang="en-US" dirty="0">
              <a:solidFill>
                <a:srgbClr val="00B0F0"/>
              </a:solidFill>
            </a:endParaRPr>
          </a:p>
          <a:p>
            <a:endParaRPr lang="en-US" dirty="0">
              <a:solidFill>
                <a:srgbClr val="00B0F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02666" y="5143008"/>
            <a:ext cx="5107963" cy="1054592"/>
          </a:xfrm>
          <a:prstGeom prst="rect">
            <a:avLst/>
          </a:prstGeom>
          <a:solidFill>
            <a:schemeClr val="accent3"/>
          </a:solidFill>
          <a:ln>
            <a:solidFill>
              <a:schemeClr val="accent3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02666" y="5206412"/>
            <a:ext cx="11899869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defTabSz="457200"/>
            <a:r>
              <a:rPr lang="en-GB" sz="2800" b="1" dirty="0" smtClean="0">
                <a:ln w="12700">
                  <a:solidFill>
                    <a:srgbClr val="1F497D">
                      <a:satMod val="155000"/>
                    </a:srgbClr>
                  </a:solidFill>
                  <a:prstDash val="solid"/>
                </a:ln>
                <a:solidFill>
                  <a:srgbClr val="EEECE1">
                    <a:tint val="85000"/>
                    <a:satMod val="155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Glucose + Oxygen</a:t>
            </a:r>
            <a:endParaRPr lang="en-GB" sz="2800" b="1" dirty="0">
              <a:ln w="12700">
                <a:solidFill>
                  <a:srgbClr val="1F497D">
                    <a:satMod val="155000"/>
                  </a:srgbClr>
                </a:solidFill>
                <a:prstDash val="solid"/>
              </a:ln>
              <a:solidFill>
                <a:srgbClr val="EEECE1">
                  <a:tint val="85000"/>
                  <a:satMod val="155000"/>
                </a:srgb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5" name="Right Arrow 4"/>
          <p:cNvSpPr/>
          <p:nvPr/>
        </p:nvSpPr>
        <p:spPr>
          <a:xfrm>
            <a:off x="348343" y="5707614"/>
            <a:ext cx="1436913" cy="354774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901370" y="5668770"/>
            <a:ext cx="344600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00" b="1" dirty="0">
                <a:ln w="12700">
                  <a:solidFill>
                    <a:srgbClr val="1F497D">
                      <a:satMod val="155000"/>
                    </a:srgbClr>
                  </a:solidFill>
                  <a:prstDash val="solid"/>
                </a:ln>
                <a:solidFill>
                  <a:srgbClr val="EEECE1">
                    <a:tint val="85000"/>
                    <a:satMod val="155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CO2 + water + Energy </a:t>
            </a:r>
            <a:endParaRPr lang="en-GB" sz="2800" dirty="0"/>
          </a:p>
        </p:txBody>
      </p:sp>
      <p:sp>
        <p:nvSpPr>
          <p:cNvPr id="8" name="Rectangle 7"/>
          <p:cNvSpPr/>
          <p:nvPr/>
        </p:nvSpPr>
        <p:spPr>
          <a:xfrm>
            <a:off x="6710546" y="5094905"/>
            <a:ext cx="5291990" cy="1147730"/>
          </a:xfrm>
          <a:prstGeom prst="rect">
            <a:avLst/>
          </a:prstGeom>
          <a:solidFill>
            <a:schemeClr val="accent3"/>
          </a:solidFill>
          <a:ln>
            <a:solidFill>
              <a:schemeClr val="accent3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6052600" y="69314"/>
            <a:ext cx="6444732" cy="8407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u="sng" dirty="0" smtClean="0">
                <a:solidFill>
                  <a:srgbClr val="FF0000"/>
                </a:solidFill>
              </a:rPr>
              <a:t>Anaerobic exercise</a:t>
            </a:r>
            <a:endParaRPr lang="en-US" b="1" u="sng" dirty="0">
              <a:solidFill>
                <a:srgbClr val="FF0000"/>
              </a:solidFill>
            </a:endParaRPr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6710545" y="700481"/>
            <a:ext cx="4724453" cy="4525963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u="sng" dirty="0" smtClean="0">
                <a:solidFill>
                  <a:srgbClr val="FF0000"/>
                </a:solidFill>
              </a:rPr>
              <a:t>No oxygen </a:t>
            </a:r>
            <a:r>
              <a:rPr lang="en-US" dirty="0" smtClean="0">
                <a:solidFill>
                  <a:srgbClr val="FF0000"/>
                </a:solidFill>
              </a:rPr>
              <a:t>is used in its initial release, energy is produced from the supplies already in the body. </a:t>
            </a:r>
          </a:p>
          <a:p>
            <a:r>
              <a:rPr lang="en-US" i="1" dirty="0" smtClean="0">
                <a:solidFill>
                  <a:srgbClr val="FF0000"/>
                </a:solidFill>
              </a:rPr>
              <a:t>Maximum</a:t>
            </a:r>
            <a:r>
              <a:rPr lang="en-US" dirty="0" smtClean="0">
                <a:solidFill>
                  <a:srgbClr val="FF0000"/>
                </a:solidFill>
              </a:rPr>
              <a:t> bursts of energy  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Time it takes to do is very short </a:t>
            </a:r>
          </a:p>
          <a:p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880838" y="5147084"/>
            <a:ext cx="6989234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defTabSz="457200"/>
            <a:r>
              <a:rPr lang="en-GB" sz="2800" b="1" dirty="0" smtClean="0">
                <a:ln w="12700">
                  <a:solidFill>
                    <a:srgbClr val="1F497D">
                      <a:satMod val="155000"/>
                    </a:srgbClr>
                  </a:solidFill>
                  <a:prstDash val="solid"/>
                </a:ln>
                <a:solidFill>
                  <a:srgbClr val="EEECE1">
                    <a:tint val="85000"/>
                    <a:satMod val="155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Glucose 									</a:t>
            </a:r>
            <a:endParaRPr lang="en-GB" sz="2800" b="1" dirty="0">
              <a:ln w="12700">
                <a:solidFill>
                  <a:srgbClr val="1F497D">
                    <a:satMod val="155000"/>
                  </a:srgbClr>
                </a:solidFill>
                <a:prstDash val="solid"/>
              </a:ln>
              <a:solidFill>
                <a:srgbClr val="EEECE1">
                  <a:tint val="85000"/>
                  <a:satMod val="155000"/>
                </a:srgb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8796849" y="5592429"/>
            <a:ext cx="315721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457200"/>
            <a:r>
              <a:rPr lang="en-GB" sz="2800" b="1" dirty="0">
                <a:ln w="12700">
                  <a:solidFill>
                    <a:srgbClr val="1F497D">
                      <a:satMod val="155000"/>
                    </a:srgbClr>
                  </a:solidFill>
                  <a:prstDash val="solid"/>
                </a:ln>
                <a:solidFill>
                  <a:srgbClr val="EEECE1">
                    <a:tint val="85000"/>
                    <a:satMod val="155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Energy + Lactic acid </a:t>
            </a:r>
          </a:p>
        </p:txBody>
      </p:sp>
      <p:sp>
        <p:nvSpPr>
          <p:cNvPr id="13" name="Right Arrow 12"/>
          <p:cNvSpPr/>
          <p:nvPr/>
        </p:nvSpPr>
        <p:spPr>
          <a:xfrm>
            <a:off x="7055009" y="5664972"/>
            <a:ext cx="1595506" cy="378134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5689600" y="69314"/>
            <a:ext cx="72571" cy="6563715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7172" name="Picture 4" descr="Image result for 100m sprint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9265" y="746572"/>
            <a:ext cx="5993270" cy="41848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Image result for marathon runner]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0314"/>
          <a:stretch/>
        </p:blipFill>
        <p:spPr bwMode="auto">
          <a:xfrm>
            <a:off x="102666" y="700481"/>
            <a:ext cx="5347378" cy="41437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xtBox 15"/>
          <p:cNvSpPr txBox="1"/>
          <p:nvPr/>
        </p:nvSpPr>
        <p:spPr>
          <a:xfrm>
            <a:off x="4496442" y="1002639"/>
            <a:ext cx="2311967" cy="3539430"/>
          </a:xfrm>
          <a:prstGeom prst="rect">
            <a:avLst/>
          </a:prstGeom>
          <a:solidFill>
            <a:srgbClr val="FFC000"/>
          </a:solidFill>
          <a:ln w="57150"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800" b="1" i="1" u="sng" dirty="0" smtClean="0">
                <a:solidFill>
                  <a:schemeClr val="accent6">
                    <a:lumMod val="75000"/>
                  </a:schemeClr>
                </a:solidFill>
              </a:rPr>
              <a:t>Extension task </a:t>
            </a:r>
            <a:r>
              <a:rPr lang="en-GB" sz="2800" i="1" dirty="0" smtClean="0">
                <a:solidFill>
                  <a:schemeClr val="accent6">
                    <a:lumMod val="75000"/>
                  </a:schemeClr>
                </a:solidFill>
              </a:rPr>
              <a:t>Explain how a games player would use both aerobic and anaerobic systems </a:t>
            </a:r>
          </a:p>
          <a:p>
            <a:pPr algn="ctr"/>
            <a:r>
              <a:rPr lang="en-GB" sz="2800" i="1" dirty="0" smtClean="0">
                <a:solidFill>
                  <a:schemeClr val="accent6">
                    <a:lumMod val="75000"/>
                  </a:schemeClr>
                </a:solidFill>
              </a:rPr>
              <a:t>(4 marks)</a:t>
            </a:r>
            <a:endParaRPr lang="en-GB" sz="2800" i="1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8395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  <p:bldP spid="5" grpId="0" animBg="1"/>
      <p:bldP spid="7" grpId="0"/>
      <p:bldP spid="10" grpId="0" build="p"/>
      <p:bldP spid="11" grpId="0"/>
      <p:bldP spid="12" grpId="0"/>
      <p:bldP spid="13" grpId="0" animBg="1"/>
      <p:bldP spid="1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2902857" y="0"/>
            <a:ext cx="10972800" cy="840759"/>
          </a:xfrm>
        </p:spPr>
        <p:txBody>
          <a:bodyPr/>
          <a:lstStyle/>
          <a:p>
            <a:r>
              <a:rPr lang="en-US" b="1" u="sng" dirty="0" smtClean="0">
                <a:solidFill>
                  <a:srgbClr val="00B0F0"/>
                </a:solidFill>
              </a:rPr>
              <a:t>Aerobic exercise</a:t>
            </a:r>
            <a:endParaRPr lang="en-US" b="1" u="sng" dirty="0">
              <a:solidFill>
                <a:srgbClr val="00B0F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2323" y="848886"/>
            <a:ext cx="4268689" cy="4525963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>
                <a:solidFill>
                  <a:srgbClr val="00B0F0"/>
                </a:solidFill>
              </a:rPr>
              <a:t>Aerobic exercise need a sufficient supply of </a:t>
            </a:r>
            <a:r>
              <a:rPr lang="en-US" u="sng" dirty="0" smtClean="0">
                <a:solidFill>
                  <a:srgbClr val="00B0F0"/>
                </a:solidFill>
              </a:rPr>
              <a:t>oxygen</a:t>
            </a:r>
            <a:r>
              <a:rPr lang="en-US" dirty="0" smtClean="0">
                <a:solidFill>
                  <a:srgbClr val="00B0F0"/>
                </a:solidFill>
              </a:rPr>
              <a:t> to the tissues.</a:t>
            </a:r>
          </a:p>
          <a:p>
            <a:endParaRPr lang="en-US" dirty="0">
              <a:solidFill>
                <a:srgbClr val="00B0F0"/>
              </a:solidFill>
            </a:endParaRPr>
          </a:p>
          <a:p>
            <a:r>
              <a:rPr lang="en-US" dirty="0" smtClean="0">
                <a:solidFill>
                  <a:srgbClr val="00B0F0"/>
                </a:solidFill>
              </a:rPr>
              <a:t>Work for a long time</a:t>
            </a:r>
          </a:p>
          <a:p>
            <a:endParaRPr lang="en-US" dirty="0">
              <a:solidFill>
                <a:srgbClr val="00B0F0"/>
              </a:solidFill>
            </a:endParaRPr>
          </a:p>
          <a:p>
            <a:r>
              <a:rPr lang="en-US" dirty="0" smtClean="0">
                <a:solidFill>
                  <a:srgbClr val="00B0F0"/>
                </a:solidFill>
              </a:rPr>
              <a:t>Moderate – hard work </a:t>
            </a:r>
          </a:p>
          <a:p>
            <a:endParaRPr lang="en-US" dirty="0">
              <a:solidFill>
                <a:srgbClr val="00B0F0"/>
              </a:solidFill>
            </a:endParaRPr>
          </a:p>
          <a:p>
            <a:r>
              <a:rPr lang="en-US" dirty="0" smtClean="0">
                <a:solidFill>
                  <a:srgbClr val="00B0F0"/>
                </a:solidFill>
              </a:rPr>
              <a:t>Periods of more then 60s</a:t>
            </a:r>
          </a:p>
          <a:p>
            <a:endParaRPr lang="en-US" dirty="0">
              <a:solidFill>
                <a:srgbClr val="00B0F0"/>
              </a:solidFill>
            </a:endParaRPr>
          </a:p>
          <a:p>
            <a:endParaRPr lang="en-US" dirty="0">
              <a:solidFill>
                <a:srgbClr val="00B0F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02666" y="5143008"/>
            <a:ext cx="5107963" cy="1054592"/>
          </a:xfrm>
          <a:prstGeom prst="rect">
            <a:avLst/>
          </a:prstGeom>
          <a:solidFill>
            <a:schemeClr val="accent3"/>
          </a:solidFill>
          <a:ln>
            <a:solidFill>
              <a:schemeClr val="accent3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02666" y="5206412"/>
            <a:ext cx="11899869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defTabSz="457200"/>
            <a:r>
              <a:rPr lang="en-GB" sz="2800" b="1" dirty="0" smtClean="0">
                <a:ln w="12700">
                  <a:solidFill>
                    <a:srgbClr val="1F497D">
                      <a:satMod val="155000"/>
                    </a:srgbClr>
                  </a:solidFill>
                  <a:prstDash val="solid"/>
                </a:ln>
                <a:solidFill>
                  <a:srgbClr val="EEECE1">
                    <a:tint val="85000"/>
                    <a:satMod val="155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Glucose + Oxygen</a:t>
            </a:r>
            <a:endParaRPr lang="en-GB" sz="2800" b="1" dirty="0">
              <a:ln w="12700">
                <a:solidFill>
                  <a:srgbClr val="1F497D">
                    <a:satMod val="155000"/>
                  </a:srgbClr>
                </a:solidFill>
                <a:prstDash val="solid"/>
              </a:ln>
              <a:solidFill>
                <a:srgbClr val="EEECE1">
                  <a:tint val="85000"/>
                  <a:satMod val="155000"/>
                </a:srgb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5" name="Right Arrow 4"/>
          <p:cNvSpPr/>
          <p:nvPr/>
        </p:nvSpPr>
        <p:spPr>
          <a:xfrm>
            <a:off x="348343" y="5707614"/>
            <a:ext cx="1436913" cy="354774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901370" y="5668770"/>
            <a:ext cx="344600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00" b="1" dirty="0">
                <a:ln w="12700">
                  <a:solidFill>
                    <a:srgbClr val="1F497D">
                      <a:satMod val="155000"/>
                    </a:srgbClr>
                  </a:solidFill>
                  <a:prstDash val="solid"/>
                </a:ln>
                <a:solidFill>
                  <a:srgbClr val="EEECE1">
                    <a:tint val="85000"/>
                    <a:satMod val="155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CO2 + water + Energy </a:t>
            </a:r>
            <a:endParaRPr lang="en-GB" sz="2800" dirty="0"/>
          </a:p>
        </p:txBody>
      </p:sp>
      <p:sp>
        <p:nvSpPr>
          <p:cNvPr id="8" name="Rectangle 7"/>
          <p:cNvSpPr/>
          <p:nvPr/>
        </p:nvSpPr>
        <p:spPr>
          <a:xfrm>
            <a:off x="6710546" y="5094905"/>
            <a:ext cx="5291990" cy="1147730"/>
          </a:xfrm>
          <a:prstGeom prst="rect">
            <a:avLst/>
          </a:prstGeom>
          <a:solidFill>
            <a:schemeClr val="accent3"/>
          </a:solidFill>
          <a:ln>
            <a:solidFill>
              <a:schemeClr val="accent3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6052600" y="69314"/>
            <a:ext cx="6444732" cy="8407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u="sng" dirty="0" smtClean="0">
                <a:solidFill>
                  <a:srgbClr val="FF0000"/>
                </a:solidFill>
              </a:rPr>
              <a:t>Anaerobic exercise</a:t>
            </a:r>
            <a:endParaRPr lang="en-US" b="1" u="sng" dirty="0">
              <a:solidFill>
                <a:srgbClr val="FF0000"/>
              </a:solidFill>
            </a:endParaRPr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6710545" y="700481"/>
            <a:ext cx="4724453" cy="4525963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u="sng" dirty="0" smtClean="0">
                <a:solidFill>
                  <a:srgbClr val="FF0000"/>
                </a:solidFill>
              </a:rPr>
              <a:t>No oxygen </a:t>
            </a:r>
            <a:r>
              <a:rPr lang="en-US" dirty="0" smtClean="0">
                <a:solidFill>
                  <a:srgbClr val="FF0000"/>
                </a:solidFill>
              </a:rPr>
              <a:t>is used in its initial release, energy is produced from the supplies already in the body. </a:t>
            </a:r>
          </a:p>
          <a:p>
            <a:r>
              <a:rPr lang="en-US" i="1" dirty="0" smtClean="0">
                <a:solidFill>
                  <a:srgbClr val="FF0000"/>
                </a:solidFill>
              </a:rPr>
              <a:t>Maximum</a:t>
            </a:r>
            <a:r>
              <a:rPr lang="en-US" dirty="0" smtClean="0">
                <a:solidFill>
                  <a:srgbClr val="FF0000"/>
                </a:solidFill>
              </a:rPr>
              <a:t> bursts of energy  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Time it takes to do is very short </a:t>
            </a:r>
          </a:p>
          <a:p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880838" y="5147084"/>
            <a:ext cx="6989234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defTabSz="457200"/>
            <a:r>
              <a:rPr lang="en-GB" sz="2800" b="1" dirty="0" smtClean="0">
                <a:ln w="12700">
                  <a:solidFill>
                    <a:srgbClr val="1F497D">
                      <a:satMod val="155000"/>
                    </a:srgbClr>
                  </a:solidFill>
                  <a:prstDash val="solid"/>
                </a:ln>
                <a:solidFill>
                  <a:srgbClr val="EEECE1">
                    <a:tint val="85000"/>
                    <a:satMod val="155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Glucose 									</a:t>
            </a:r>
            <a:endParaRPr lang="en-GB" sz="2800" b="1" dirty="0">
              <a:ln w="12700">
                <a:solidFill>
                  <a:srgbClr val="1F497D">
                    <a:satMod val="155000"/>
                  </a:srgbClr>
                </a:solidFill>
                <a:prstDash val="solid"/>
              </a:ln>
              <a:solidFill>
                <a:srgbClr val="EEECE1">
                  <a:tint val="85000"/>
                  <a:satMod val="155000"/>
                </a:srgb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8796849" y="5592429"/>
            <a:ext cx="315721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457200"/>
            <a:r>
              <a:rPr lang="en-GB" sz="2800" b="1" dirty="0">
                <a:ln w="12700">
                  <a:solidFill>
                    <a:srgbClr val="1F497D">
                      <a:satMod val="155000"/>
                    </a:srgbClr>
                  </a:solidFill>
                  <a:prstDash val="solid"/>
                </a:ln>
                <a:solidFill>
                  <a:srgbClr val="EEECE1">
                    <a:tint val="85000"/>
                    <a:satMod val="155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Energy + Lactic acid </a:t>
            </a:r>
          </a:p>
        </p:txBody>
      </p:sp>
      <p:sp>
        <p:nvSpPr>
          <p:cNvPr id="13" name="Right Arrow 12"/>
          <p:cNvSpPr/>
          <p:nvPr/>
        </p:nvSpPr>
        <p:spPr>
          <a:xfrm>
            <a:off x="7055009" y="5664972"/>
            <a:ext cx="1595506" cy="378134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5689600" y="69314"/>
            <a:ext cx="72571" cy="6563715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4496442" y="1002639"/>
            <a:ext cx="2311967" cy="3539430"/>
          </a:xfrm>
          <a:prstGeom prst="rect">
            <a:avLst/>
          </a:prstGeom>
          <a:solidFill>
            <a:srgbClr val="FFC000"/>
          </a:solidFill>
          <a:ln w="57150"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800" b="1" i="1" u="sng" dirty="0" smtClean="0">
                <a:solidFill>
                  <a:schemeClr val="accent6">
                    <a:lumMod val="75000"/>
                  </a:schemeClr>
                </a:solidFill>
              </a:rPr>
              <a:t>Extension task </a:t>
            </a:r>
            <a:r>
              <a:rPr lang="en-GB" sz="2800" i="1" dirty="0" smtClean="0">
                <a:solidFill>
                  <a:schemeClr val="accent6">
                    <a:lumMod val="75000"/>
                  </a:schemeClr>
                </a:solidFill>
              </a:rPr>
              <a:t>Explain how a games player would use both aerobic and anaerobic systems </a:t>
            </a:r>
          </a:p>
          <a:p>
            <a:pPr algn="ctr"/>
            <a:r>
              <a:rPr lang="en-GB" sz="2800" i="1" dirty="0" smtClean="0">
                <a:solidFill>
                  <a:schemeClr val="accent6">
                    <a:lumMod val="75000"/>
                  </a:schemeClr>
                </a:solidFill>
              </a:rPr>
              <a:t>(4 marks)</a:t>
            </a:r>
            <a:endParaRPr lang="en-GB" sz="2800" i="1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6801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/>
        </p:nvSpPr>
        <p:spPr>
          <a:xfrm>
            <a:off x="182880" y="2704257"/>
            <a:ext cx="11292840" cy="13315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Rectangle 21"/>
          <p:cNvSpPr/>
          <p:nvPr/>
        </p:nvSpPr>
        <p:spPr>
          <a:xfrm>
            <a:off x="182880" y="1488892"/>
            <a:ext cx="11292840" cy="106793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960120" y="0"/>
            <a:ext cx="10515600" cy="89074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5400" b="1" u="sng" dirty="0" smtClean="0"/>
              <a:t>Energy</a:t>
            </a:r>
            <a:r>
              <a:rPr lang="en-GB" sz="4000" dirty="0" smtClean="0"/>
              <a:t> </a:t>
            </a:r>
            <a:endParaRPr lang="en-GB" sz="4000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3002280" y="2083118"/>
            <a:ext cx="7010400" cy="49085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GB" dirty="0" smtClean="0"/>
              <a:t>Glucose + oxygen -----Energy + CO2 + water </a:t>
            </a:r>
            <a:endParaRPr lang="en-GB" dirty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3002280" y="3392250"/>
            <a:ext cx="7010400" cy="49085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GB" dirty="0" smtClean="0"/>
              <a:t>Glucose -----Energy + lactic acid</a:t>
            </a:r>
            <a:endParaRPr lang="en-GB" dirty="0"/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502920" y="1609645"/>
            <a:ext cx="7010400" cy="49085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GB" b="1" dirty="0" smtClean="0">
                <a:solidFill>
                  <a:schemeClr val="bg1"/>
                </a:solidFill>
              </a:rPr>
              <a:t>Aerobic Respiration -</a:t>
            </a:r>
            <a:endParaRPr lang="en-GB" b="1" dirty="0">
              <a:solidFill>
                <a:schemeClr val="bg1"/>
              </a:solidFill>
            </a:endParaRPr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502920" y="890748"/>
            <a:ext cx="11430000" cy="49085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GB" dirty="0" smtClean="0"/>
              <a:t>The muscles and liver store glucose (main source of energy from food) </a:t>
            </a:r>
            <a:endParaRPr lang="en-GB" dirty="0"/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365760" y="3051652"/>
            <a:ext cx="7010400" cy="49085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GB" b="1" dirty="0" smtClean="0">
                <a:solidFill>
                  <a:schemeClr val="accent4"/>
                </a:solidFill>
              </a:rPr>
              <a:t>Anaerobic Respiration -</a:t>
            </a:r>
            <a:endParaRPr lang="en-GB" b="1" dirty="0">
              <a:solidFill>
                <a:schemeClr val="accent4"/>
              </a:solidFill>
            </a:endParaRPr>
          </a:p>
        </p:txBody>
      </p:sp>
      <p:cxnSp>
        <p:nvCxnSpPr>
          <p:cNvPr id="14" name="Straight Arrow Connector 13"/>
          <p:cNvCxnSpPr/>
          <p:nvPr/>
        </p:nvCxnSpPr>
        <p:spPr>
          <a:xfrm flipV="1">
            <a:off x="6614160" y="3047442"/>
            <a:ext cx="1432560" cy="329566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Content Placeholder 2"/>
          <p:cNvSpPr txBox="1">
            <a:spLocks/>
          </p:cNvSpPr>
          <p:nvPr/>
        </p:nvSpPr>
        <p:spPr>
          <a:xfrm>
            <a:off x="8046720" y="2759626"/>
            <a:ext cx="3429000" cy="920672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dirty="0" smtClean="0">
                <a:solidFill>
                  <a:srgbClr val="FF0000"/>
                </a:solidFill>
              </a:rPr>
              <a:t>Is toxic!, </a:t>
            </a:r>
            <a:r>
              <a:rPr lang="en-GB" dirty="0" smtClean="0"/>
              <a:t>causes muscle ache, cramps eventually stopping them from working! </a:t>
            </a:r>
            <a:endParaRPr lang="en-GB" dirty="0"/>
          </a:p>
        </p:txBody>
      </p:sp>
      <p:sp>
        <p:nvSpPr>
          <p:cNvPr id="19" name="Rectangle 18"/>
          <p:cNvSpPr/>
          <p:nvPr/>
        </p:nvSpPr>
        <p:spPr>
          <a:xfrm>
            <a:off x="598901" y="5108478"/>
            <a:ext cx="4806765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2800" b="1" u="sng" dirty="0" smtClean="0">
                <a:solidFill>
                  <a:srgbClr val="7030A0"/>
                </a:solidFill>
              </a:rPr>
              <a:t>Fats</a:t>
            </a:r>
            <a:r>
              <a:rPr lang="en-GB" sz="2800" dirty="0" smtClean="0">
                <a:solidFill>
                  <a:srgbClr val="7030A0"/>
                </a:solidFill>
              </a:rPr>
              <a:t>:</a:t>
            </a:r>
          </a:p>
          <a:p>
            <a:pPr algn="ctr"/>
            <a:r>
              <a:rPr lang="en-GB" sz="2800" dirty="0" smtClean="0">
                <a:solidFill>
                  <a:srgbClr val="7030A0"/>
                </a:solidFill>
              </a:rPr>
              <a:t>Fuel source for aerobic activity  </a:t>
            </a:r>
            <a:endParaRPr lang="en-GB" sz="2800" dirty="0">
              <a:solidFill>
                <a:srgbClr val="7030A0"/>
              </a:solidFill>
            </a:endParaRPr>
          </a:p>
        </p:txBody>
      </p:sp>
      <p:sp>
        <p:nvSpPr>
          <p:cNvPr id="20" name="Content Placeholder 2"/>
          <p:cNvSpPr txBox="1">
            <a:spLocks/>
          </p:cNvSpPr>
          <p:nvPr/>
        </p:nvSpPr>
        <p:spPr>
          <a:xfrm>
            <a:off x="609600" y="4318592"/>
            <a:ext cx="11430000" cy="49085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GB" dirty="0" smtClean="0"/>
              <a:t>The muscles and liver store glucose (main source of energy from food) </a:t>
            </a:r>
            <a:endParaRPr lang="en-GB" dirty="0"/>
          </a:p>
        </p:txBody>
      </p:sp>
      <p:sp>
        <p:nvSpPr>
          <p:cNvPr id="21" name="Rectangle 20"/>
          <p:cNvSpPr/>
          <p:nvPr/>
        </p:nvSpPr>
        <p:spPr>
          <a:xfrm>
            <a:off x="7056120" y="5232293"/>
            <a:ext cx="48768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800" b="1" u="sng" dirty="0" smtClean="0">
                <a:solidFill>
                  <a:srgbClr val="7030A0"/>
                </a:solidFill>
              </a:rPr>
              <a:t>Carbohydrates</a:t>
            </a:r>
            <a:r>
              <a:rPr lang="en-GB" sz="2800" dirty="0" smtClean="0">
                <a:solidFill>
                  <a:srgbClr val="7030A0"/>
                </a:solidFill>
              </a:rPr>
              <a:t>:</a:t>
            </a:r>
          </a:p>
          <a:p>
            <a:pPr algn="ctr"/>
            <a:r>
              <a:rPr lang="en-GB" sz="2800" dirty="0">
                <a:solidFill>
                  <a:srgbClr val="7030A0"/>
                </a:solidFill>
              </a:rPr>
              <a:t>Fuel source for </a:t>
            </a:r>
            <a:r>
              <a:rPr lang="en-GB" sz="2800" dirty="0" smtClean="0">
                <a:solidFill>
                  <a:srgbClr val="7030A0"/>
                </a:solidFill>
              </a:rPr>
              <a:t>anaerobic and aerobic activity  </a:t>
            </a:r>
            <a:endParaRPr lang="en-GB" sz="2800" dirty="0">
              <a:solidFill>
                <a:srgbClr val="7030A0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0" y="4809447"/>
            <a:ext cx="12192000" cy="1939696"/>
          </a:xfrm>
          <a:prstGeom prst="rect">
            <a:avLst/>
          </a:prstGeom>
          <a:noFill/>
          <a:ln w="8572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447317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0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1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2" dur="10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1000" fill="hold">
                                          <p:stCondLst>
                                            <p:cond delay="30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4" dur="1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15" grpId="0"/>
      <p:bldP spid="19" grpId="0"/>
      <p:bldP spid="20" grpId="0"/>
      <p:bldP spid="21" grpId="0"/>
      <p:bldP spid="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838200" y="2"/>
            <a:ext cx="10515600" cy="8689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b="1" u="sng" smtClean="0"/>
              <a:t>Oxygen debt </a:t>
            </a:r>
            <a:endParaRPr lang="en-GB" b="1" u="sng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441960" y="744223"/>
            <a:ext cx="10637520" cy="49085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GB" dirty="0" smtClean="0"/>
              <a:t>Oxygen debt is….</a:t>
            </a:r>
            <a:endParaRPr lang="en-GB" dirty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373380" y="1433198"/>
            <a:ext cx="11445240" cy="1612265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GB" dirty="0" smtClean="0">
                <a:solidFill>
                  <a:schemeClr val="accent6"/>
                </a:solidFill>
              </a:rPr>
              <a:t>Oxygen debt is…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GB" dirty="0" smtClean="0">
                <a:solidFill>
                  <a:schemeClr val="accent6"/>
                </a:solidFill>
              </a:rPr>
              <a:t>The amount of oxygen needed at the end of a physical activity to break down lactic acid. Often after a 400m race lactic acid is build up as oxygen is not being used. Oxygen is repaid through deep gasping breaths at the end of exercise</a:t>
            </a:r>
            <a:endParaRPr lang="en-GB" dirty="0">
              <a:solidFill>
                <a:schemeClr val="accent6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73380" y="3794761"/>
            <a:ext cx="11292840" cy="162791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1" name="Content Placeholder 2"/>
          <p:cNvSpPr txBox="1">
            <a:spLocks/>
          </p:cNvSpPr>
          <p:nvPr/>
        </p:nvSpPr>
        <p:spPr>
          <a:xfrm>
            <a:off x="3055621" y="4704932"/>
            <a:ext cx="7551420" cy="62650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GB" dirty="0" smtClean="0"/>
              <a:t>Glucose -----Energy + </a:t>
            </a:r>
            <a:r>
              <a:rPr lang="en-GB" sz="3900" b="1" dirty="0" smtClean="0"/>
              <a:t>lactic acid</a:t>
            </a:r>
            <a:endParaRPr lang="en-GB" b="1" dirty="0"/>
          </a:p>
        </p:txBody>
      </p:sp>
      <p:sp>
        <p:nvSpPr>
          <p:cNvPr id="12" name="Content Placeholder 2"/>
          <p:cNvSpPr txBox="1">
            <a:spLocks/>
          </p:cNvSpPr>
          <p:nvPr/>
        </p:nvSpPr>
        <p:spPr>
          <a:xfrm>
            <a:off x="2255520" y="3955632"/>
            <a:ext cx="7010400" cy="49085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GB" sz="5400" b="1" dirty="0" smtClean="0">
                <a:solidFill>
                  <a:schemeClr val="accent4"/>
                </a:solidFill>
              </a:rPr>
              <a:t>Anaerobic Respiration -</a:t>
            </a:r>
            <a:endParaRPr lang="en-GB" sz="5400" b="1" dirty="0">
              <a:solidFill>
                <a:schemeClr val="accent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7266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0" grpId="0" animBg="1"/>
      <p:bldP spid="11" grpId="0"/>
      <p:bldP spid="1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2434" name="Rectangle 2"/>
          <p:cNvSpPr>
            <a:spLocks noGrp="1" noChangeArrowheads="1"/>
          </p:cNvSpPr>
          <p:nvPr>
            <p:ph type="title"/>
          </p:nvPr>
        </p:nvSpPr>
        <p:spPr>
          <a:xfrm>
            <a:off x="6703" y="13344"/>
            <a:ext cx="12192000" cy="849312"/>
          </a:xfrm>
        </p:spPr>
        <p:txBody>
          <a:bodyPr>
            <a:normAutofit/>
          </a:bodyPr>
          <a:lstStyle/>
          <a:p>
            <a:pPr algn="ctr"/>
            <a:r>
              <a:rPr lang="en-US" sz="2800" b="1" u="sng" dirty="0" smtClean="0"/>
              <a:t>Explain how the Cardiovascular system and the respiratory system work together (6)?</a:t>
            </a:r>
            <a:endParaRPr lang="en-GB" sz="2800" b="1" u="sng" dirty="0"/>
          </a:p>
        </p:txBody>
      </p:sp>
      <p:grpSp>
        <p:nvGrpSpPr>
          <p:cNvPr id="4" name="Group 3"/>
          <p:cNvGrpSpPr/>
          <p:nvPr/>
        </p:nvGrpSpPr>
        <p:grpSpPr>
          <a:xfrm>
            <a:off x="7960844" y="1591471"/>
            <a:ext cx="4227746" cy="5123841"/>
            <a:chOff x="7960840" y="1591470"/>
            <a:chExt cx="4227745" cy="5123841"/>
          </a:xfrm>
        </p:grpSpPr>
        <p:cxnSp>
          <p:nvCxnSpPr>
            <p:cNvPr id="5" name="Straight Connector 4"/>
            <p:cNvCxnSpPr>
              <a:stCxn id="9" idx="0"/>
            </p:cNvCxnSpPr>
            <p:nvPr/>
          </p:nvCxnSpPr>
          <p:spPr>
            <a:xfrm flipH="1" flipV="1">
              <a:off x="9389713" y="1940573"/>
              <a:ext cx="619816" cy="215778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6" name="Group 5"/>
            <p:cNvGrpSpPr/>
            <p:nvPr/>
          </p:nvGrpSpPr>
          <p:grpSpPr>
            <a:xfrm>
              <a:off x="7960840" y="1591470"/>
              <a:ext cx="4227745" cy="5123841"/>
              <a:chOff x="7960840" y="1591470"/>
              <a:chExt cx="4227745" cy="5123841"/>
            </a:xfrm>
          </p:grpSpPr>
          <p:sp>
            <p:nvSpPr>
              <p:cNvPr id="7" name="TextBox 6"/>
              <p:cNvSpPr txBox="1"/>
              <p:nvPr/>
            </p:nvSpPr>
            <p:spPr>
              <a:xfrm>
                <a:off x="8019143" y="3991428"/>
                <a:ext cx="3630160" cy="369332"/>
              </a:xfrm>
              <a:prstGeom prst="rect">
                <a:avLst/>
              </a:prstGeom>
              <a:noFill/>
              <a:ln>
                <a:solidFill>
                  <a:schemeClr val="accent2"/>
                </a:solidFill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b="1" dirty="0" smtClean="0">
                    <a:solidFill>
                      <a:schemeClr val="accent2"/>
                    </a:solidFill>
                  </a:rPr>
                  <a:t>Apply</a:t>
                </a:r>
                <a:r>
                  <a:rPr lang="en-US" dirty="0" smtClean="0">
                    <a:solidFill>
                      <a:schemeClr val="accent2"/>
                    </a:solidFill>
                  </a:rPr>
                  <a:t> knowledge and understanding</a:t>
                </a:r>
                <a:endParaRPr lang="en-US" dirty="0">
                  <a:solidFill>
                    <a:schemeClr val="accent2"/>
                  </a:solidFill>
                </a:endParaRPr>
              </a:p>
            </p:txBody>
          </p:sp>
          <p:grpSp>
            <p:nvGrpSpPr>
              <p:cNvPr id="8" name="Group 7"/>
              <p:cNvGrpSpPr/>
              <p:nvPr/>
            </p:nvGrpSpPr>
            <p:grpSpPr>
              <a:xfrm>
                <a:off x="7960840" y="1591470"/>
                <a:ext cx="4227745" cy="5123841"/>
                <a:chOff x="7960840" y="1591470"/>
                <a:chExt cx="4227745" cy="5123841"/>
              </a:xfrm>
            </p:grpSpPr>
            <p:sp>
              <p:nvSpPr>
                <p:cNvPr id="9" name="TextBox 8"/>
                <p:cNvSpPr txBox="1"/>
                <p:nvPr/>
              </p:nvSpPr>
              <p:spPr>
                <a:xfrm>
                  <a:off x="7960840" y="2156351"/>
                  <a:ext cx="4097377" cy="369332"/>
                </a:xfrm>
                <a:prstGeom prst="rect">
                  <a:avLst/>
                </a:prstGeom>
                <a:noFill/>
                <a:ln>
                  <a:solidFill>
                    <a:schemeClr val="accent1"/>
                  </a:solidFill>
                </a:ln>
              </p:spPr>
              <p:txBody>
                <a:bodyPr wrap="square" rtlCol="0">
                  <a:spAutoFit/>
                </a:bodyPr>
                <a:lstStyle/>
                <a:p>
                  <a:pPr algn="just"/>
                  <a:r>
                    <a:rPr lang="en-US" b="1" dirty="0" smtClean="0">
                      <a:solidFill>
                        <a:schemeClr val="accent1"/>
                      </a:solidFill>
                    </a:rPr>
                    <a:t>knowledge and understanding </a:t>
                  </a:r>
                  <a:r>
                    <a:rPr lang="en-US" dirty="0" smtClean="0">
                      <a:solidFill>
                        <a:schemeClr val="accent1"/>
                      </a:solidFill>
                    </a:rPr>
                    <a:t>of a topic</a:t>
                  </a:r>
                  <a:endParaRPr lang="en-US" dirty="0">
                    <a:solidFill>
                      <a:schemeClr val="accent1"/>
                    </a:solidFill>
                  </a:endParaRPr>
                </a:p>
              </p:txBody>
            </p:sp>
            <p:sp>
              <p:nvSpPr>
                <p:cNvPr id="10" name="TextBox 9"/>
                <p:cNvSpPr txBox="1"/>
                <p:nvPr/>
              </p:nvSpPr>
              <p:spPr>
                <a:xfrm>
                  <a:off x="8853715" y="5853815"/>
                  <a:ext cx="2222019" cy="369332"/>
                </a:xfrm>
                <a:prstGeom prst="rect">
                  <a:avLst/>
                </a:prstGeom>
                <a:noFill/>
                <a:ln>
                  <a:solidFill>
                    <a:srgbClr val="70AD47"/>
                  </a:solidFill>
                </a:ln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 err="1" smtClean="0">
                      <a:solidFill>
                        <a:schemeClr val="accent6"/>
                      </a:solidFill>
                    </a:rPr>
                    <a:t>Analyse</a:t>
                  </a:r>
                  <a:r>
                    <a:rPr lang="en-US" dirty="0" smtClean="0">
                      <a:solidFill>
                        <a:schemeClr val="accent6"/>
                      </a:solidFill>
                    </a:rPr>
                    <a:t> and evaluate </a:t>
                  </a:r>
                  <a:endParaRPr lang="en-US" dirty="0">
                    <a:solidFill>
                      <a:schemeClr val="accent6"/>
                    </a:solidFill>
                  </a:endParaRPr>
                </a:p>
              </p:txBody>
            </p:sp>
            <p:sp>
              <p:nvSpPr>
                <p:cNvPr id="11" name="TextBox 10"/>
                <p:cNvSpPr txBox="1"/>
                <p:nvPr/>
              </p:nvSpPr>
              <p:spPr>
                <a:xfrm>
                  <a:off x="8853715" y="1596571"/>
                  <a:ext cx="662938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 smtClean="0">
                      <a:solidFill>
                        <a:schemeClr val="accent1"/>
                      </a:solidFill>
                    </a:rPr>
                    <a:t>State</a:t>
                  </a:r>
                  <a:endParaRPr lang="en-US" dirty="0">
                    <a:solidFill>
                      <a:schemeClr val="accent1"/>
                    </a:solidFill>
                  </a:endParaRPr>
                </a:p>
              </p:txBody>
            </p:sp>
            <p:sp>
              <p:nvSpPr>
                <p:cNvPr id="12" name="TextBox 11"/>
                <p:cNvSpPr txBox="1"/>
                <p:nvPr/>
              </p:nvSpPr>
              <p:spPr>
                <a:xfrm>
                  <a:off x="10536327" y="1591470"/>
                  <a:ext cx="780535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 smtClean="0">
                      <a:solidFill>
                        <a:schemeClr val="accent1"/>
                      </a:solidFill>
                    </a:rPr>
                    <a:t>define</a:t>
                  </a:r>
                  <a:endParaRPr lang="en-US" dirty="0">
                    <a:solidFill>
                      <a:schemeClr val="accent1"/>
                    </a:solidFill>
                  </a:endParaRPr>
                </a:p>
              </p:txBody>
            </p:sp>
            <p:sp>
              <p:nvSpPr>
                <p:cNvPr id="13" name="TextBox 12"/>
                <p:cNvSpPr txBox="1"/>
                <p:nvPr/>
              </p:nvSpPr>
              <p:spPr>
                <a:xfrm>
                  <a:off x="8590119" y="2709613"/>
                  <a:ext cx="979755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 smtClean="0">
                      <a:solidFill>
                        <a:schemeClr val="accent1"/>
                      </a:solidFill>
                    </a:rPr>
                    <a:t>describe</a:t>
                  </a:r>
                  <a:endParaRPr lang="en-US" dirty="0">
                    <a:solidFill>
                      <a:schemeClr val="accent1"/>
                    </a:solidFill>
                  </a:endParaRPr>
                </a:p>
              </p:txBody>
            </p:sp>
            <p:sp>
              <p:nvSpPr>
                <p:cNvPr id="14" name="TextBox 13"/>
                <p:cNvSpPr txBox="1"/>
                <p:nvPr/>
              </p:nvSpPr>
              <p:spPr>
                <a:xfrm>
                  <a:off x="10541803" y="2812143"/>
                  <a:ext cx="957955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 smtClean="0">
                      <a:solidFill>
                        <a:schemeClr val="accent1"/>
                      </a:solidFill>
                    </a:rPr>
                    <a:t>Identify </a:t>
                  </a:r>
                  <a:endParaRPr lang="en-US" dirty="0">
                    <a:solidFill>
                      <a:schemeClr val="accent1"/>
                    </a:solidFill>
                  </a:endParaRPr>
                </a:p>
              </p:txBody>
            </p:sp>
            <p:sp>
              <p:nvSpPr>
                <p:cNvPr id="15" name="TextBox 14"/>
                <p:cNvSpPr txBox="1"/>
                <p:nvPr/>
              </p:nvSpPr>
              <p:spPr>
                <a:xfrm>
                  <a:off x="8164287" y="3556000"/>
                  <a:ext cx="1317092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 smtClean="0">
                      <a:solidFill>
                        <a:srgbClr val="ED7D31"/>
                      </a:solidFill>
                    </a:rPr>
                    <a:t>Explain how</a:t>
                  </a:r>
                  <a:endParaRPr lang="en-US" dirty="0">
                    <a:solidFill>
                      <a:srgbClr val="ED7D31"/>
                    </a:solidFill>
                  </a:endParaRPr>
                </a:p>
              </p:txBody>
            </p:sp>
            <p:sp>
              <p:nvSpPr>
                <p:cNvPr id="16" name="TextBox 15"/>
                <p:cNvSpPr txBox="1"/>
                <p:nvPr/>
              </p:nvSpPr>
              <p:spPr>
                <a:xfrm>
                  <a:off x="10305143" y="3628572"/>
                  <a:ext cx="1296060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 smtClean="0">
                      <a:solidFill>
                        <a:srgbClr val="ED7D31"/>
                      </a:solidFill>
                    </a:rPr>
                    <a:t>Explain why</a:t>
                  </a:r>
                  <a:endParaRPr lang="en-US" dirty="0">
                    <a:solidFill>
                      <a:srgbClr val="ED7D31"/>
                    </a:solidFill>
                  </a:endParaRPr>
                </a:p>
              </p:txBody>
            </p:sp>
            <p:sp>
              <p:nvSpPr>
                <p:cNvPr id="17" name="TextBox 16"/>
                <p:cNvSpPr txBox="1"/>
                <p:nvPr/>
              </p:nvSpPr>
              <p:spPr>
                <a:xfrm>
                  <a:off x="8129011" y="4514924"/>
                  <a:ext cx="3593355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 smtClean="0">
                      <a:solidFill>
                        <a:srgbClr val="ED7D31"/>
                      </a:solidFill>
                    </a:rPr>
                    <a:t>Give examples to back up your point</a:t>
                  </a:r>
                  <a:endParaRPr lang="en-US" dirty="0">
                    <a:solidFill>
                      <a:srgbClr val="ED7D31"/>
                    </a:solidFill>
                  </a:endParaRPr>
                </a:p>
              </p:txBody>
            </p:sp>
            <p:sp>
              <p:nvSpPr>
                <p:cNvPr id="18" name="TextBox 17"/>
                <p:cNvSpPr txBox="1"/>
                <p:nvPr/>
              </p:nvSpPr>
              <p:spPr>
                <a:xfrm>
                  <a:off x="8194257" y="5370479"/>
                  <a:ext cx="76976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 smtClean="0">
                      <a:solidFill>
                        <a:schemeClr val="accent6"/>
                      </a:solidFill>
                    </a:rPr>
                    <a:t>assess</a:t>
                  </a:r>
                  <a:endParaRPr lang="en-US" dirty="0">
                    <a:solidFill>
                      <a:schemeClr val="accent6"/>
                    </a:solidFill>
                  </a:endParaRPr>
                </a:p>
              </p:txBody>
            </p:sp>
            <p:sp>
              <p:nvSpPr>
                <p:cNvPr id="19" name="TextBox 18"/>
                <p:cNvSpPr txBox="1"/>
                <p:nvPr/>
              </p:nvSpPr>
              <p:spPr>
                <a:xfrm>
                  <a:off x="9633857" y="5370286"/>
                  <a:ext cx="848309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 smtClean="0">
                      <a:solidFill>
                        <a:schemeClr val="accent6"/>
                      </a:solidFill>
                    </a:rPr>
                    <a:t>discuss</a:t>
                  </a:r>
                  <a:endParaRPr lang="en-US" dirty="0">
                    <a:solidFill>
                      <a:schemeClr val="accent6"/>
                    </a:solidFill>
                  </a:endParaRPr>
                </a:p>
              </p:txBody>
            </p:sp>
            <p:sp>
              <p:nvSpPr>
                <p:cNvPr id="20" name="TextBox 19"/>
                <p:cNvSpPr txBox="1"/>
                <p:nvPr/>
              </p:nvSpPr>
              <p:spPr>
                <a:xfrm>
                  <a:off x="10975689" y="5370286"/>
                  <a:ext cx="1212896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 smtClean="0">
                      <a:solidFill>
                        <a:schemeClr val="accent6"/>
                      </a:solidFill>
                    </a:rPr>
                    <a:t>Justify why</a:t>
                  </a:r>
                  <a:endParaRPr lang="en-US" dirty="0">
                    <a:solidFill>
                      <a:schemeClr val="accent6"/>
                    </a:solidFill>
                  </a:endParaRPr>
                </a:p>
              </p:txBody>
            </p:sp>
            <p:sp>
              <p:nvSpPr>
                <p:cNvPr id="21" name="TextBox 20"/>
                <p:cNvSpPr txBox="1"/>
                <p:nvPr/>
              </p:nvSpPr>
              <p:spPr>
                <a:xfrm>
                  <a:off x="8322688" y="6345979"/>
                  <a:ext cx="983411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 smtClean="0">
                      <a:solidFill>
                        <a:schemeClr val="accent6"/>
                      </a:solidFill>
                    </a:rPr>
                    <a:t>evaluate</a:t>
                  </a:r>
                  <a:endParaRPr lang="en-US" dirty="0">
                    <a:solidFill>
                      <a:schemeClr val="accent6"/>
                    </a:solidFill>
                  </a:endParaRPr>
                </a:p>
              </p:txBody>
            </p:sp>
            <p:sp>
              <p:nvSpPr>
                <p:cNvPr id="22" name="TextBox 21"/>
                <p:cNvSpPr txBox="1"/>
                <p:nvPr/>
              </p:nvSpPr>
              <p:spPr>
                <a:xfrm>
                  <a:off x="10323286" y="6310477"/>
                  <a:ext cx="887872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 err="1" smtClean="0">
                      <a:solidFill>
                        <a:schemeClr val="accent6"/>
                      </a:solidFill>
                    </a:rPr>
                    <a:t>analyse</a:t>
                  </a:r>
                  <a:endParaRPr lang="en-US" dirty="0">
                    <a:solidFill>
                      <a:schemeClr val="accent6"/>
                    </a:solidFill>
                  </a:endParaRPr>
                </a:p>
              </p:txBody>
            </p:sp>
            <p:cxnSp>
              <p:nvCxnSpPr>
                <p:cNvPr id="23" name="Straight Connector 22"/>
                <p:cNvCxnSpPr>
                  <a:endCxn id="18" idx="2"/>
                </p:cNvCxnSpPr>
                <p:nvPr/>
              </p:nvCxnSpPr>
              <p:spPr>
                <a:xfrm flipH="1" flipV="1">
                  <a:off x="8579139" y="5739811"/>
                  <a:ext cx="254042" cy="110446"/>
                </a:xfrm>
                <a:prstGeom prst="line">
                  <a:avLst/>
                </a:prstGeom>
                <a:ln>
                  <a:solidFill>
                    <a:schemeClr val="accent6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4" name="Straight Connector 23"/>
                <p:cNvCxnSpPr/>
                <p:nvPr/>
              </p:nvCxnSpPr>
              <p:spPr>
                <a:xfrm flipV="1">
                  <a:off x="10013027" y="5693300"/>
                  <a:ext cx="4570" cy="180937"/>
                </a:xfrm>
                <a:prstGeom prst="line">
                  <a:avLst/>
                </a:prstGeom>
                <a:ln>
                  <a:solidFill>
                    <a:schemeClr val="accent6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5" name="Straight Connector 24"/>
                <p:cNvCxnSpPr/>
                <p:nvPr/>
              </p:nvCxnSpPr>
              <p:spPr>
                <a:xfrm flipV="1">
                  <a:off x="11016502" y="5721837"/>
                  <a:ext cx="85621" cy="99883"/>
                </a:xfrm>
                <a:prstGeom prst="line">
                  <a:avLst/>
                </a:prstGeom>
                <a:ln>
                  <a:solidFill>
                    <a:schemeClr val="accent6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6" name="Straight Connector 25"/>
                <p:cNvCxnSpPr/>
                <p:nvPr/>
              </p:nvCxnSpPr>
              <p:spPr>
                <a:xfrm flipH="1">
                  <a:off x="8647669" y="6292594"/>
                  <a:ext cx="185511" cy="156958"/>
                </a:xfrm>
                <a:prstGeom prst="line">
                  <a:avLst/>
                </a:prstGeom>
                <a:ln>
                  <a:solidFill>
                    <a:schemeClr val="accent6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7" name="Straight Connector 26"/>
                <p:cNvCxnSpPr>
                  <a:endCxn id="22" idx="1"/>
                </p:cNvCxnSpPr>
                <p:nvPr/>
              </p:nvCxnSpPr>
              <p:spPr>
                <a:xfrm>
                  <a:off x="10060407" y="6249787"/>
                  <a:ext cx="262880" cy="245356"/>
                </a:xfrm>
                <a:prstGeom prst="line">
                  <a:avLst/>
                </a:prstGeom>
                <a:ln>
                  <a:solidFill>
                    <a:schemeClr val="accent6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8" name="Straight Connector 27"/>
                <p:cNvCxnSpPr>
                  <a:stCxn id="7" idx="2"/>
                  <a:endCxn id="17" idx="0"/>
                </p:cNvCxnSpPr>
                <p:nvPr/>
              </p:nvCxnSpPr>
              <p:spPr>
                <a:xfrm>
                  <a:off x="9834224" y="4360760"/>
                  <a:ext cx="91465" cy="154164"/>
                </a:xfrm>
                <a:prstGeom prst="line">
                  <a:avLst/>
                </a:prstGeom>
                <a:ln>
                  <a:solidFill>
                    <a:schemeClr val="accent2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9" name="Straight Connector 28"/>
                <p:cNvCxnSpPr/>
                <p:nvPr/>
              </p:nvCxnSpPr>
              <p:spPr>
                <a:xfrm flipH="1" flipV="1">
                  <a:off x="9304092" y="3866878"/>
                  <a:ext cx="228322" cy="99882"/>
                </a:xfrm>
                <a:prstGeom prst="line">
                  <a:avLst/>
                </a:prstGeom>
                <a:ln>
                  <a:solidFill>
                    <a:schemeClr val="accent2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0" name="Straight Connector 29"/>
                <p:cNvCxnSpPr>
                  <a:endCxn id="16" idx="1"/>
                </p:cNvCxnSpPr>
                <p:nvPr/>
              </p:nvCxnSpPr>
              <p:spPr>
                <a:xfrm flipV="1">
                  <a:off x="10088947" y="3813238"/>
                  <a:ext cx="216196" cy="182060"/>
                </a:xfrm>
                <a:prstGeom prst="line">
                  <a:avLst/>
                </a:prstGeom>
                <a:ln>
                  <a:solidFill>
                    <a:schemeClr val="accent2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1" name="Straight Connector 30"/>
                <p:cNvCxnSpPr>
                  <a:stCxn id="9" idx="0"/>
                  <a:endCxn id="12" idx="1"/>
                </p:cNvCxnSpPr>
                <p:nvPr/>
              </p:nvCxnSpPr>
              <p:spPr>
                <a:xfrm flipV="1">
                  <a:off x="10009529" y="1776136"/>
                  <a:ext cx="526799" cy="380215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2" name="Straight Connector 31"/>
                <p:cNvCxnSpPr>
                  <a:stCxn id="9" idx="2"/>
                  <a:endCxn id="13" idx="3"/>
                </p:cNvCxnSpPr>
                <p:nvPr/>
              </p:nvCxnSpPr>
              <p:spPr>
                <a:xfrm flipH="1">
                  <a:off x="9569874" y="2525683"/>
                  <a:ext cx="439655" cy="368596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3" name="Straight Connector 32"/>
                <p:cNvCxnSpPr>
                  <a:stCxn id="9" idx="2"/>
                  <a:endCxn id="14" idx="1"/>
                </p:cNvCxnSpPr>
                <p:nvPr/>
              </p:nvCxnSpPr>
              <p:spPr>
                <a:xfrm>
                  <a:off x="10009529" y="2525683"/>
                  <a:ext cx="532275" cy="471126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</p:spTree>
    <p:extLst>
      <p:ext uri="{BB962C8B-B14F-4D97-AF65-F5344CB8AC3E}">
        <p14:creationId xmlns:p14="http://schemas.microsoft.com/office/powerpoint/2010/main" val="22873576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2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24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24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024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024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24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24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024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2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243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6694301" y="3249612"/>
            <a:ext cx="2216433" cy="460118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786894" y="4433076"/>
            <a:ext cx="1712409" cy="2140338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2264374" y="2639750"/>
            <a:ext cx="1712409" cy="1265376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3315789" y="951459"/>
            <a:ext cx="1712409" cy="1265376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2274074" y="2706536"/>
            <a:ext cx="1712409" cy="1265376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2802067" y="5203597"/>
            <a:ext cx="1821440" cy="1265376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7075238" y="1913479"/>
            <a:ext cx="1137975" cy="313414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" name="Group 2"/>
          <p:cNvGrpSpPr/>
          <p:nvPr/>
        </p:nvGrpSpPr>
        <p:grpSpPr>
          <a:xfrm>
            <a:off x="136551" y="91345"/>
            <a:ext cx="7680463" cy="6683374"/>
            <a:chOff x="2265784" y="174626"/>
            <a:chExt cx="7680462" cy="6683374"/>
          </a:xfrm>
        </p:grpSpPr>
        <p:sp>
          <p:nvSpPr>
            <p:cNvPr id="4" name="Title 1"/>
            <p:cNvSpPr txBox="1">
              <a:spLocks/>
            </p:cNvSpPr>
            <p:nvPr/>
          </p:nvSpPr>
          <p:spPr>
            <a:xfrm>
              <a:off x="3801533" y="174626"/>
              <a:ext cx="3839633" cy="629708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 fontScale="90000" lnSpcReduction="10000"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en-US" b="1" u="sng" dirty="0" smtClean="0"/>
                <a:t>DO NOW… </a:t>
              </a:r>
              <a:endParaRPr lang="en-US" b="1" u="sng" dirty="0"/>
            </a:p>
          </p:txBody>
        </p:sp>
        <p:sp>
          <p:nvSpPr>
            <p:cNvPr id="2" name="Rectangle 1"/>
            <p:cNvSpPr/>
            <p:nvPr/>
          </p:nvSpPr>
          <p:spPr>
            <a:xfrm>
              <a:off x="8233837" y="3410272"/>
              <a:ext cx="1712409" cy="214033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7306282" y="1284202"/>
              <a:ext cx="1964700" cy="115122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8" name="Picture 7" descr="Screen Shot 2018-01-07 at 21.03.22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42032" y="854692"/>
              <a:ext cx="4039454" cy="4851619"/>
            </a:xfrm>
            <a:prstGeom prst="rect">
              <a:avLst/>
            </a:prstGeom>
          </p:spPr>
        </p:pic>
        <p:pic>
          <p:nvPicPr>
            <p:cNvPr id="9" name="Picture 8" descr="Screen Shot 2018-01-07 at 21.09.26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00497" y="5793413"/>
              <a:ext cx="6332075" cy="1064587"/>
            </a:xfrm>
            <a:prstGeom prst="rect">
              <a:avLst/>
            </a:prstGeom>
          </p:spPr>
        </p:pic>
        <p:sp>
          <p:nvSpPr>
            <p:cNvPr id="20" name="Rectangle 19"/>
            <p:cNvSpPr/>
            <p:nvPr/>
          </p:nvSpPr>
          <p:spPr>
            <a:xfrm>
              <a:off x="2558679" y="1855764"/>
              <a:ext cx="2216433" cy="1624783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20"/>
            <p:cNvSpPr/>
            <p:nvPr/>
          </p:nvSpPr>
          <p:spPr>
            <a:xfrm>
              <a:off x="2265784" y="3476263"/>
              <a:ext cx="2216433" cy="2066222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2" name="Rectangle 21"/>
          <p:cNvSpPr/>
          <p:nvPr/>
        </p:nvSpPr>
        <p:spPr>
          <a:xfrm>
            <a:off x="6108513" y="2457828"/>
            <a:ext cx="2216433" cy="432822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6501972" y="3216623"/>
            <a:ext cx="1137975" cy="43282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/>
          <p:cNvSpPr/>
          <p:nvPr/>
        </p:nvSpPr>
        <p:spPr>
          <a:xfrm>
            <a:off x="4942946" y="2008020"/>
            <a:ext cx="1137975" cy="354259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943" t="22575" r="15397" b="17883"/>
          <a:stretch/>
        </p:blipFill>
        <p:spPr bwMode="auto">
          <a:xfrm>
            <a:off x="189447" y="854692"/>
            <a:ext cx="2110640" cy="2164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Straight Arrow Connector 5"/>
          <p:cNvCxnSpPr/>
          <p:nvPr/>
        </p:nvCxnSpPr>
        <p:spPr>
          <a:xfrm flipH="1" flipV="1">
            <a:off x="1672302" y="2008020"/>
            <a:ext cx="4931039" cy="882630"/>
          </a:xfrm>
          <a:prstGeom prst="straightConnector1">
            <a:avLst/>
          </a:prstGeom>
          <a:ln w="120650">
            <a:solidFill>
              <a:schemeClr val="accent2">
                <a:lumMod val="60000"/>
                <a:lumOff val="4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3" name="Picture 5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139" t="32460" r="48651" b="24798"/>
          <a:stretch/>
        </p:blipFill>
        <p:spPr bwMode="auto">
          <a:xfrm>
            <a:off x="6960809" y="1018176"/>
            <a:ext cx="4496643" cy="50972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013979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3339" y="14700"/>
            <a:ext cx="2433648" cy="338554"/>
          </a:xfrm>
          <a:prstGeom prst="rect">
            <a:avLst/>
          </a:prstGeom>
          <a:ln>
            <a:solidFill>
              <a:srgbClr val="000000"/>
            </a:solidFill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600" b="1" dirty="0" smtClean="0">
                <a:solidFill>
                  <a:srgbClr val="3333FF"/>
                </a:solidFill>
              </a:rPr>
              <a:t>NOSE or NASAL CAVITY</a:t>
            </a:r>
            <a:endParaRPr lang="en-GB" sz="1600" b="1" dirty="0"/>
          </a:p>
        </p:txBody>
      </p:sp>
      <p:sp>
        <p:nvSpPr>
          <p:cNvPr id="5" name="Rectangle 4"/>
          <p:cNvSpPr/>
          <p:nvPr/>
        </p:nvSpPr>
        <p:spPr>
          <a:xfrm>
            <a:off x="2506986" y="-464"/>
            <a:ext cx="2365043" cy="338554"/>
          </a:xfrm>
          <a:prstGeom prst="rect">
            <a:avLst/>
          </a:prstGeom>
          <a:ln>
            <a:solidFill>
              <a:srgbClr val="000000"/>
            </a:solidFill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600" b="1" dirty="0" smtClean="0">
                <a:solidFill>
                  <a:srgbClr val="3333FF"/>
                </a:solidFill>
              </a:rPr>
              <a:t>TRACHEA or WINDPIPE</a:t>
            </a:r>
            <a:endParaRPr lang="en-GB" sz="1600" b="1" dirty="0"/>
          </a:p>
        </p:txBody>
      </p:sp>
      <p:sp>
        <p:nvSpPr>
          <p:cNvPr id="6" name="Rectangle 5"/>
          <p:cNvSpPr/>
          <p:nvPr/>
        </p:nvSpPr>
        <p:spPr>
          <a:xfrm>
            <a:off x="2969990" y="414918"/>
            <a:ext cx="2211612" cy="584775"/>
          </a:xfrm>
          <a:prstGeom prst="rect">
            <a:avLst/>
          </a:prstGeom>
          <a:ln>
            <a:solidFill>
              <a:srgbClr val="000000"/>
            </a:solidFill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600" b="1" dirty="0">
                <a:solidFill>
                  <a:srgbClr val="3333FF"/>
                </a:solidFill>
              </a:rPr>
              <a:t>BRONCHUS or BRONCHI</a:t>
            </a:r>
            <a:r>
              <a:rPr lang="en-GB" sz="1600" b="1" dirty="0"/>
              <a:t>. </a:t>
            </a:r>
          </a:p>
        </p:txBody>
      </p:sp>
      <p:sp>
        <p:nvSpPr>
          <p:cNvPr id="7" name="Rectangle 6"/>
          <p:cNvSpPr/>
          <p:nvPr/>
        </p:nvSpPr>
        <p:spPr>
          <a:xfrm>
            <a:off x="92068" y="478472"/>
            <a:ext cx="1517768" cy="338554"/>
          </a:xfrm>
          <a:prstGeom prst="rect">
            <a:avLst/>
          </a:prstGeom>
          <a:ln>
            <a:solidFill>
              <a:srgbClr val="000000"/>
            </a:solidFill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600" b="1" dirty="0" smtClean="0">
                <a:solidFill>
                  <a:srgbClr val="3333FF"/>
                </a:solidFill>
              </a:rPr>
              <a:t>BRONCHIOLES</a:t>
            </a:r>
            <a:endParaRPr lang="en-GB" sz="1600" b="1" dirty="0">
              <a:solidFill>
                <a:srgbClr val="3333FF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29661" y="2709651"/>
            <a:ext cx="5830303" cy="923330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b="1" dirty="0"/>
              <a:t>this forms the entrance of the respiratory system. Air travels into the nose where it is warmed by the mucous glands and fine hairs. </a:t>
            </a:r>
          </a:p>
        </p:txBody>
      </p:sp>
      <p:sp>
        <p:nvSpPr>
          <p:cNvPr id="10" name="Rectangle 9"/>
          <p:cNvSpPr/>
          <p:nvPr/>
        </p:nvSpPr>
        <p:spPr>
          <a:xfrm>
            <a:off x="116755" y="1693874"/>
            <a:ext cx="5830303" cy="923330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b="1" dirty="0"/>
              <a:t>The Trachea splits into 2 tubes called bronchi (each one is a bronchus). There is a left and right bronchus which feeds either lung</a:t>
            </a:r>
          </a:p>
        </p:txBody>
      </p:sp>
      <p:sp>
        <p:nvSpPr>
          <p:cNvPr id="11" name="Rectangle 10"/>
          <p:cNvSpPr/>
          <p:nvPr/>
        </p:nvSpPr>
        <p:spPr>
          <a:xfrm>
            <a:off x="129661" y="3737973"/>
            <a:ext cx="5830303" cy="1200329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>
            <a:spAutoFit/>
          </a:bodyPr>
          <a:lstStyle/>
          <a:p>
            <a:r>
              <a:rPr lang="en-GB" b="1" dirty="0" smtClean="0"/>
              <a:t>is </a:t>
            </a:r>
            <a:r>
              <a:rPr lang="en-GB" b="1" dirty="0"/>
              <a:t>where gaseous exchange takes place. </a:t>
            </a:r>
            <a:r>
              <a:rPr lang="en-GB" b="1" dirty="0" smtClean="0"/>
              <a:t>These which </a:t>
            </a:r>
            <a:r>
              <a:rPr lang="en-GB" b="1" dirty="0"/>
              <a:t>provide a large surface area for OXYGEN and CARBON DIOXIDE to be transferred between the lungs and the blood</a:t>
            </a:r>
            <a:r>
              <a:rPr lang="en-GB" b="1" dirty="0" smtClean="0"/>
              <a:t>.</a:t>
            </a:r>
          </a:p>
        </p:txBody>
      </p:sp>
      <p:sp>
        <p:nvSpPr>
          <p:cNvPr id="12" name="Rectangle 11"/>
          <p:cNvSpPr/>
          <p:nvPr/>
        </p:nvSpPr>
        <p:spPr>
          <a:xfrm>
            <a:off x="97986" y="929133"/>
            <a:ext cx="5830303" cy="646331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b="1" dirty="0"/>
              <a:t>are progressively smaller tubes. The bronchioles end up in bunches of tiny air sacs  known as ALVEOLI</a:t>
            </a:r>
            <a:endParaRPr lang="en-GB" b="1" dirty="0">
              <a:solidFill>
                <a:srgbClr val="3333FF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116755" y="5052290"/>
            <a:ext cx="5830303" cy="1492716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400" b="1" dirty="0" smtClean="0"/>
              <a:t>Inhalation - The diaphragm contracts and moves downwards. The intercostal muscles contract moving the ribs outwards. This increases the size of the chest which sucks air into the lungs. </a:t>
            </a:r>
          </a:p>
          <a:p>
            <a:pPr>
              <a:spcBef>
                <a:spcPct val="50000"/>
              </a:spcBef>
            </a:pPr>
            <a:r>
              <a:rPr lang="en-GB" sz="1400" b="1" dirty="0" smtClean="0"/>
              <a:t>Exhalation - </a:t>
            </a:r>
            <a:r>
              <a:rPr lang="en-GB" sz="1400" b="1" dirty="0"/>
              <a:t>The diaphragm relaxes and </a:t>
            </a:r>
            <a:r>
              <a:rPr lang="en-GB" sz="1400" b="1" dirty="0" smtClean="0"/>
              <a:t>lowers. The </a:t>
            </a:r>
            <a:r>
              <a:rPr lang="en-GB" sz="1400" b="1" dirty="0"/>
              <a:t>intercostal muscles relax so the ribs move </a:t>
            </a:r>
            <a:r>
              <a:rPr lang="en-GB" sz="1400" b="1" dirty="0" smtClean="0"/>
              <a:t>inwards. </a:t>
            </a:r>
            <a:r>
              <a:rPr lang="en-GB" sz="1400" b="1" dirty="0"/>
              <a:t>This decreases the size of the chest and increases the air pressure in the chest so air is forced out of the lungs</a:t>
            </a:r>
            <a:r>
              <a:rPr lang="en-GB" sz="1400" b="1" dirty="0" smtClean="0"/>
              <a:t>.</a:t>
            </a:r>
            <a:endParaRPr lang="en-GB" sz="1400" b="1" dirty="0"/>
          </a:p>
        </p:txBody>
      </p:sp>
      <p:sp>
        <p:nvSpPr>
          <p:cNvPr id="22" name="Rectangle 21"/>
          <p:cNvSpPr/>
          <p:nvPr/>
        </p:nvSpPr>
        <p:spPr>
          <a:xfrm>
            <a:off x="1609836" y="464874"/>
            <a:ext cx="1360152" cy="338554"/>
          </a:xfrm>
          <a:prstGeom prst="rect">
            <a:avLst/>
          </a:prstGeom>
          <a:ln>
            <a:solidFill>
              <a:srgbClr val="000000"/>
            </a:solidFill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600" b="1" dirty="0" smtClean="0">
                <a:solidFill>
                  <a:srgbClr val="3333FF"/>
                </a:solidFill>
              </a:rPr>
              <a:t>DIAPHRAGM</a:t>
            </a:r>
            <a:endParaRPr lang="en-GB" sz="1600" b="1" dirty="0">
              <a:solidFill>
                <a:srgbClr val="3333FF"/>
              </a:solidFill>
            </a:endParaRPr>
          </a:p>
        </p:txBody>
      </p:sp>
      <p:sp>
        <p:nvSpPr>
          <p:cNvPr id="45" name="Rectangle 44"/>
          <p:cNvSpPr/>
          <p:nvPr/>
        </p:nvSpPr>
        <p:spPr>
          <a:xfrm>
            <a:off x="4836663" y="41181"/>
            <a:ext cx="1091624" cy="338554"/>
          </a:xfrm>
          <a:prstGeom prst="rect">
            <a:avLst/>
          </a:prstGeom>
          <a:ln>
            <a:solidFill>
              <a:srgbClr val="000000"/>
            </a:solidFill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600" b="1" dirty="0" smtClean="0">
                <a:solidFill>
                  <a:srgbClr val="3333FF"/>
                </a:solidFill>
              </a:rPr>
              <a:t>ALVEOLI</a:t>
            </a:r>
            <a:endParaRPr lang="en-GB" sz="1600" b="1" dirty="0"/>
          </a:p>
        </p:txBody>
      </p:sp>
      <p:grpSp>
        <p:nvGrpSpPr>
          <p:cNvPr id="3" name="Group 2"/>
          <p:cNvGrpSpPr/>
          <p:nvPr/>
        </p:nvGrpSpPr>
        <p:grpSpPr>
          <a:xfrm>
            <a:off x="6137008" y="113525"/>
            <a:ext cx="5886624" cy="6545470"/>
            <a:chOff x="6024366" y="113525"/>
            <a:chExt cx="5886624" cy="6545470"/>
          </a:xfrm>
        </p:grpSpPr>
        <p:sp>
          <p:nvSpPr>
            <p:cNvPr id="46" name="Rectangle 45"/>
            <p:cNvSpPr/>
            <p:nvPr/>
          </p:nvSpPr>
          <p:spPr>
            <a:xfrm>
              <a:off x="6024366" y="128687"/>
              <a:ext cx="2433648" cy="338554"/>
            </a:xfrm>
            <a:prstGeom prst="rect">
              <a:avLst/>
            </a:prstGeom>
            <a:ln>
              <a:solidFill>
                <a:srgbClr val="000000"/>
              </a:solidFill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GB" sz="1600" b="1" dirty="0" smtClean="0">
                  <a:solidFill>
                    <a:srgbClr val="3333FF"/>
                  </a:solidFill>
                </a:rPr>
                <a:t>NOSE or NASAL CAVITY</a:t>
              </a:r>
              <a:endParaRPr lang="en-GB" sz="1600" b="1" dirty="0"/>
            </a:p>
          </p:txBody>
        </p:sp>
        <p:sp>
          <p:nvSpPr>
            <p:cNvPr id="47" name="Rectangle 46"/>
            <p:cNvSpPr/>
            <p:nvPr/>
          </p:nvSpPr>
          <p:spPr>
            <a:xfrm>
              <a:off x="8458014" y="113525"/>
              <a:ext cx="2365043" cy="338554"/>
            </a:xfrm>
            <a:prstGeom prst="rect">
              <a:avLst/>
            </a:prstGeom>
            <a:ln>
              <a:solidFill>
                <a:srgbClr val="000000"/>
              </a:solidFill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GB" sz="1600" b="1" dirty="0" smtClean="0">
                  <a:solidFill>
                    <a:srgbClr val="3333FF"/>
                  </a:solidFill>
                </a:rPr>
                <a:t>TRACHEA or WINDPIPE</a:t>
              </a:r>
              <a:endParaRPr lang="en-GB" sz="1600" b="1" dirty="0"/>
            </a:p>
          </p:txBody>
        </p:sp>
        <p:sp>
          <p:nvSpPr>
            <p:cNvPr id="48" name="Rectangle 47"/>
            <p:cNvSpPr/>
            <p:nvPr/>
          </p:nvSpPr>
          <p:spPr>
            <a:xfrm>
              <a:off x="8921017" y="528905"/>
              <a:ext cx="2211612" cy="584775"/>
            </a:xfrm>
            <a:prstGeom prst="rect">
              <a:avLst/>
            </a:prstGeom>
            <a:ln>
              <a:solidFill>
                <a:srgbClr val="000000"/>
              </a:solidFill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GB" sz="1600" b="1" dirty="0">
                  <a:solidFill>
                    <a:srgbClr val="3333FF"/>
                  </a:solidFill>
                </a:rPr>
                <a:t>BRONCHUS or BRONCHI</a:t>
              </a:r>
              <a:r>
                <a:rPr lang="en-GB" sz="1600" b="1" dirty="0"/>
                <a:t>. </a:t>
              </a:r>
            </a:p>
          </p:txBody>
        </p:sp>
        <p:sp>
          <p:nvSpPr>
            <p:cNvPr id="49" name="Rectangle 48"/>
            <p:cNvSpPr/>
            <p:nvPr/>
          </p:nvSpPr>
          <p:spPr>
            <a:xfrm>
              <a:off x="6043097" y="592459"/>
              <a:ext cx="1517768" cy="338554"/>
            </a:xfrm>
            <a:prstGeom prst="rect">
              <a:avLst/>
            </a:prstGeom>
            <a:ln>
              <a:solidFill>
                <a:srgbClr val="000000"/>
              </a:solidFill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GB" sz="1600" b="1" dirty="0" smtClean="0">
                  <a:solidFill>
                    <a:srgbClr val="3333FF"/>
                  </a:solidFill>
                </a:rPr>
                <a:t>BRONCHIOLES</a:t>
              </a:r>
              <a:endParaRPr lang="en-GB" sz="1600" b="1" dirty="0">
                <a:solidFill>
                  <a:srgbClr val="3333FF"/>
                </a:solidFill>
              </a:endParaRPr>
            </a:p>
          </p:txBody>
        </p:sp>
        <p:sp>
          <p:nvSpPr>
            <p:cNvPr id="50" name="Rectangle 49"/>
            <p:cNvSpPr/>
            <p:nvPr/>
          </p:nvSpPr>
          <p:spPr>
            <a:xfrm>
              <a:off x="6080687" y="2823638"/>
              <a:ext cx="5830303" cy="923330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GB" b="1" dirty="0"/>
                <a:t>this forms the entrance of the respiratory system. Air travels into the nose where it is warmed by the mucous glands and fine hairs. </a:t>
              </a:r>
            </a:p>
          </p:txBody>
        </p:sp>
        <p:sp>
          <p:nvSpPr>
            <p:cNvPr id="51" name="Rectangle 50"/>
            <p:cNvSpPr/>
            <p:nvPr/>
          </p:nvSpPr>
          <p:spPr>
            <a:xfrm>
              <a:off x="6067782" y="1807861"/>
              <a:ext cx="5830303" cy="923330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GB" b="1" dirty="0"/>
                <a:t>The Trachea splits into 2 tubes called bronchi (each one is a bronchus). There is a left and right bronchus which feeds either lung</a:t>
              </a:r>
            </a:p>
          </p:txBody>
        </p:sp>
        <p:sp>
          <p:nvSpPr>
            <p:cNvPr id="52" name="Rectangle 51"/>
            <p:cNvSpPr/>
            <p:nvPr/>
          </p:nvSpPr>
          <p:spPr>
            <a:xfrm>
              <a:off x="6080687" y="3851961"/>
              <a:ext cx="5830303" cy="1200329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txBody>
            <a:bodyPr>
              <a:spAutoFit/>
            </a:bodyPr>
            <a:lstStyle/>
            <a:p>
              <a:r>
                <a:rPr lang="en-GB" b="1" dirty="0" smtClean="0"/>
                <a:t>is </a:t>
              </a:r>
              <a:r>
                <a:rPr lang="en-GB" b="1" dirty="0"/>
                <a:t>where gaseous exchange takes place. </a:t>
              </a:r>
              <a:r>
                <a:rPr lang="en-GB" b="1" dirty="0" smtClean="0"/>
                <a:t>These which </a:t>
              </a:r>
              <a:r>
                <a:rPr lang="en-GB" b="1" dirty="0"/>
                <a:t>provide a large surface area for OXYGEN and CARBON DIOXIDE to be transferred between the lungs and the blood</a:t>
              </a:r>
              <a:r>
                <a:rPr lang="en-GB" b="1" dirty="0" smtClean="0"/>
                <a:t>.</a:t>
              </a:r>
            </a:p>
          </p:txBody>
        </p:sp>
        <p:sp>
          <p:nvSpPr>
            <p:cNvPr id="53" name="Rectangle 52"/>
            <p:cNvSpPr/>
            <p:nvPr/>
          </p:nvSpPr>
          <p:spPr>
            <a:xfrm>
              <a:off x="6049013" y="1043122"/>
              <a:ext cx="5830303" cy="646331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GB" b="1" dirty="0"/>
                <a:t>are progressively smaller tubes. The bronchioles end up in bunches of tiny air sacs  known as ALVEOLI</a:t>
              </a:r>
              <a:endParaRPr lang="en-GB" b="1" dirty="0">
                <a:solidFill>
                  <a:srgbClr val="3333FF"/>
                </a:solidFill>
              </a:endParaRPr>
            </a:p>
          </p:txBody>
        </p:sp>
        <p:sp>
          <p:nvSpPr>
            <p:cNvPr id="54" name="Rectangle 53"/>
            <p:cNvSpPr/>
            <p:nvPr/>
          </p:nvSpPr>
          <p:spPr>
            <a:xfrm>
              <a:off x="6067782" y="5166279"/>
              <a:ext cx="5830303" cy="1492716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GB" sz="1400" b="1" dirty="0" smtClean="0"/>
                <a:t>Inhalation - The diaphragm contracts and moves downwards. The intercostal muscles contract moving the ribs outwards. This increases the size of the chest which sucks air into the lungs. </a:t>
              </a:r>
            </a:p>
            <a:p>
              <a:pPr>
                <a:spcBef>
                  <a:spcPct val="50000"/>
                </a:spcBef>
              </a:pPr>
              <a:r>
                <a:rPr lang="en-GB" sz="1400" b="1" dirty="0" smtClean="0"/>
                <a:t>Exhalation - </a:t>
              </a:r>
              <a:r>
                <a:rPr lang="en-GB" sz="1400" b="1" dirty="0"/>
                <a:t>The diaphragm relaxes and </a:t>
              </a:r>
              <a:r>
                <a:rPr lang="en-GB" sz="1400" b="1" dirty="0" smtClean="0"/>
                <a:t>lowers. The </a:t>
              </a:r>
              <a:r>
                <a:rPr lang="en-GB" sz="1400" b="1" dirty="0"/>
                <a:t>intercostal muscles relax so the ribs move </a:t>
              </a:r>
              <a:r>
                <a:rPr lang="en-GB" sz="1400" b="1" dirty="0" smtClean="0"/>
                <a:t>inwards. </a:t>
              </a:r>
              <a:r>
                <a:rPr lang="en-GB" sz="1400" b="1" dirty="0"/>
                <a:t>This decreases the size of the chest and increases the air pressure in the chest so air is forced out of the lungs</a:t>
              </a:r>
              <a:r>
                <a:rPr lang="en-GB" sz="1400" b="1" dirty="0" smtClean="0"/>
                <a:t>.</a:t>
              </a:r>
              <a:endParaRPr lang="en-GB" sz="1400" b="1" dirty="0"/>
            </a:p>
          </p:txBody>
        </p:sp>
        <p:sp>
          <p:nvSpPr>
            <p:cNvPr id="55" name="Rectangle 54"/>
            <p:cNvSpPr/>
            <p:nvPr/>
          </p:nvSpPr>
          <p:spPr>
            <a:xfrm>
              <a:off x="7560865" y="578861"/>
              <a:ext cx="1360152" cy="338554"/>
            </a:xfrm>
            <a:prstGeom prst="rect">
              <a:avLst/>
            </a:prstGeom>
            <a:ln>
              <a:solidFill>
                <a:srgbClr val="000000"/>
              </a:solidFill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GB" sz="1600" b="1" dirty="0" smtClean="0">
                  <a:solidFill>
                    <a:srgbClr val="3333FF"/>
                  </a:solidFill>
                </a:rPr>
                <a:t>DIAPHRAGM</a:t>
              </a:r>
              <a:endParaRPr lang="en-GB" sz="1600" b="1" dirty="0">
                <a:solidFill>
                  <a:srgbClr val="3333FF"/>
                </a:solidFill>
              </a:endParaRPr>
            </a:p>
          </p:txBody>
        </p:sp>
        <p:sp>
          <p:nvSpPr>
            <p:cNvPr id="56" name="Rectangle 55"/>
            <p:cNvSpPr/>
            <p:nvPr/>
          </p:nvSpPr>
          <p:spPr>
            <a:xfrm>
              <a:off x="10787691" y="155169"/>
              <a:ext cx="1091624" cy="338554"/>
            </a:xfrm>
            <a:prstGeom prst="rect">
              <a:avLst/>
            </a:prstGeom>
            <a:ln>
              <a:solidFill>
                <a:srgbClr val="000000"/>
              </a:solidFill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GB" sz="1600" b="1" dirty="0" smtClean="0">
                  <a:solidFill>
                    <a:srgbClr val="3333FF"/>
                  </a:solidFill>
                </a:rPr>
                <a:t>ALVEOLI</a:t>
              </a:r>
              <a:endParaRPr lang="en-GB" sz="1600" b="1" dirty="0"/>
            </a:p>
          </p:txBody>
        </p:sp>
      </p:grpSp>
    </p:spTree>
    <p:extLst>
      <p:ext uri="{BB962C8B-B14F-4D97-AF65-F5344CB8AC3E}">
        <p14:creationId xmlns:p14="http://schemas.microsoft.com/office/powerpoint/2010/main" val="1056045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3524" y="-130629"/>
            <a:ext cx="11684000" cy="1143000"/>
          </a:xfrm>
        </p:spPr>
        <p:txBody>
          <a:bodyPr>
            <a:normAutofit/>
          </a:bodyPr>
          <a:lstStyle/>
          <a:p>
            <a:pPr algn="ctr"/>
            <a:r>
              <a:rPr lang="en-US" sz="5400" b="1" u="sng" dirty="0" smtClean="0"/>
              <a:t>Composition of breathing</a:t>
            </a:r>
            <a:endParaRPr lang="en-US" sz="5400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818364" y="4724398"/>
            <a:ext cx="4668760" cy="1850572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79% Nitrogen</a:t>
            </a:r>
          </a:p>
          <a:p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16% Oxygen </a:t>
            </a:r>
          </a:p>
          <a:p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4% Carbon Dioxide</a:t>
            </a: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643468" y="4706256"/>
            <a:ext cx="6168571" cy="18505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79% Nitrogen</a:t>
            </a:r>
          </a:p>
          <a:p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20 (21) % Oxygen </a:t>
            </a:r>
          </a:p>
          <a:p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0.4% (Trace) - </a:t>
            </a:r>
            <a:r>
              <a:rPr lang="en-US" sz="2200" dirty="0" smtClean="0">
                <a:solidFill>
                  <a:schemeClr val="accent2">
                    <a:lumMod val="75000"/>
                  </a:schemeClr>
                </a:solidFill>
              </a:rPr>
              <a:t>Carbon Dioxide</a:t>
            </a:r>
            <a:endParaRPr lang="en-US" sz="2200" dirty="0">
              <a:solidFill>
                <a:schemeClr val="accent2">
                  <a:lumMod val="75000"/>
                </a:schemeClr>
              </a:solidFill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459619" y="2060978"/>
            <a:ext cx="3735011" cy="2801258"/>
            <a:chOff x="459618" y="2060978"/>
            <a:chExt cx="3735011" cy="2801258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 rotWithShape="1">
            <a:blip r:embed="rId2"/>
            <a:srcRect l="14268" t="13809" r="29020" b="10476"/>
            <a:stretch/>
          </p:blipFill>
          <p:spPr>
            <a:xfrm>
              <a:off x="459618" y="2060978"/>
              <a:ext cx="3735011" cy="2801258"/>
            </a:xfrm>
            <a:prstGeom prst="rect">
              <a:avLst/>
            </a:prstGeom>
          </p:spPr>
        </p:pic>
        <p:cxnSp>
          <p:nvCxnSpPr>
            <p:cNvPr id="8" name="Straight Arrow Connector 7"/>
            <p:cNvCxnSpPr/>
            <p:nvPr/>
          </p:nvCxnSpPr>
          <p:spPr>
            <a:xfrm flipV="1">
              <a:off x="1741715" y="2812117"/>
              <a:ext cx="986971" cy="907169"/>
            </a:xfrm>
            <a:prstGeom prst="straightConnector1">
              <a:avLst/>
            </a:prstGeom>
            <a:ln w="76200" cmpd="sng">
              <a:solidFill>
                <a:srgbClr val="FF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" name="Group 11"/>
          <p:cNvGrpSpPr/>
          <p:nvPr/>
        </p:nvGrpSpPr>
        <p:grpSpPr>
          <a:xfrm>
            <a:off x="7985068" y="2060979"/>
            <a:ext cx="2409369" cy="2293257"/>
            <a:chOff x="6923316" y="1124806"/>
            <a:chExt cx="3852261" cy="3374622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923316" y="1124806"/>
              <a:ext cx="3852261" cy="3374622"/>
            </a:xfrm>
            <a:prstGeom prst="rect">
              <a:avLst/>
            </a:prstGeom>
          </p:spPr>
        </p:pic>
        <p:cxnSp>
          <p:nvCxnSpPr>
            <p:cNvPr id="9" name="Straight Arrow Connector 8"/>
            <p:cNvCxnSpPr/>
            <p:nvPr/>
          </p:nvCxnSpPr>
          <p:spPr>
            <a:xfrm flipV="1">
              <a:off x="8128000" y="2540000"/>
              <a:ext cx="2428723" cy="362858"/>
            </a:xfrm>
            <a:prstGeom prst="straightConnector1">
              <a:avLst/>
            </a:prstGeom>
            <a:ln w="76200" cmpd="sng">
              <a:solidFill>
                <a:srgbClr val="FF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" name="Rectangle 10"/>
          <p:cNvSpPr/>
          <p:nvPr/>
        </p:nvSpPr>
        <p:spPr>
          <a:xfrm>
            <a:off x="1010024" y="737541"/>
            <a:ext cx="3088987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80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Inspire</a:t>
            </a:r>
            <a:endParaRPr lang="en-US" sz="80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7467613" y="868169"/>
            <a:ext cx="2827697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Expire</a:t>
            </a:r>
            <a:endParaRPr lang="en-US" sz="80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pic>
        <p:nvPicPr>
          <p:cNvPr id="3074" name="Picture 2" descr="Image result for breathing 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539" y="2739014"/>
            <a:ext cx="2095500" cy="1571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0861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274638"/>
            <a:ext cx="10972800" cy="633412"/>
          </a:xfrm>
        </p:spPr>
        <p:txBody>
          <a:bodyPr>
            <a:noAutofit/>
          </a:bodyPr>
          <a:lstStyle/>
          <a:p>
            <a:pPr algn="ctr" eaLnBrk="1" hangingPunct="1"/>
            <a:r>
              <a:rPr lang="en-GB" sz="4800" b="1" u="sng" dirty="0">
                <a:solidFill>
                  <a:schemeClr val="accent2"/>
                </a:solidFill>
                <a:latin typeface="Arial" charset="0"/>
              </a:rPr>
              <a:t>KEY WORDS</a:t>
            </a:r>
            <a:endParaRPr lang="en-US" sz="4800" b="1" u="sng" dirty="0">
              <a:solidFill>
                <a:schemeClr val="accent2"/>
              </a:solidFill>
              <a:latin typeface="Arial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312858" y="1173032"/>
            <a:ext cx="7039817" cy="3732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 smtClean="0">
                <a:latin typeface="Arial" charset="0"/>
              </a:rPr>
              <a:t>is </a:t>
            </a:r>
            <a:r>
              <a:rPr lang="en-GB" dirty="0">
                <a:latin typeface="Arial" charset="0"/>
              </a:rPr>
              <a:t>how many breaths you can take in a minute </a:t>
            </a:r>
          </a:p>
        </p:txBody>
      </p:sp>
      <p:sp>
        <p:nvSpPr>
          <p:cNvPr id="3" name="Rectangle 2"/>
          <p:cNvSpPr/>
          <p:nvPr/>
        </p:nvSpPr>
        <p:spPr>
          <a:xfrm>
            <a:off x="159198" y="1214890"/>
            <a:ext cx="3045321" cy="400110"/>
          </a:xfrm>
          <a:prstGeom prst="rect">
            <a:avLst/>
          </a:prstGeom>
          <a:ln>
            <a:solidFill>
              <a:schemeClr val="accent2"/>
            </a:solidFill>
          </a:ln>
        </p:spPr>
        <p:txBody>
          <a:bodyPr wrap="none">
            <a:spAutoFit/>
          </a:bodyPr>
          <a:lstStyle/>
          <a:p>
            <a:r>
              <a:rPr lang="en-GB" sz="2000" b="1" dirty="0">
                <a:solidFill>
                  <a:schemeClr val="accent2"/>
                </a:solidFill>
                <a:latin typeface="Arial" charset="0"/>
              </a:rPr>
              <a:t>RESPIRATORY </a:t>
            </a:r>
            <a:r>
              <a:rPr lang="en-GB" sz="2000" b="1" dirty="0" smtClean="0">
                <a:solidFill>
                  <a:schemeClr val="accent2"/>
                </a:solidFill>
                <a:latin typeface="Arial" charset="0"/>
              </a:rPr>
              <a:t>RATE = </a:t>
            </a:r>
            <a:endParaRPr lang="en-US" sz="2000" b="1" dirty="0">
              <a:solidFill>
                <a:schemeClr val="accent2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28431" y="2001378"/>
            <a:ext cx="2757839" cy="461665"/>
          </a:xfrm>
          <a:prstGeom prst="rect">
            <a:avLst/>
          </a:prstGeom>
          <a:ln>
            <a:solidFill>
              <a:schemeClr val="accent2"/>
            </a:solidFill>
          </a:ln>
        </p:spPr>
        <p:txBody>
          <a:bodyPr wrap="square">
            <a:spAutoFit/>
          </a:bodyPr>
          <a:lstStyle/>
          <a:p>
            <a:r>
              <a:rPr lang="en-GB" sz="2400" b="1" dirty="0">
                <a:solidFill>
                  <a:schemeClr val="accent2"/>
                </a:solidFill>
                <a:latin typeface="Arial" charset="0"/>
              </a:rPr>
              <a:t>TIDAL </a:t>
            </a:r>
            <a:r>
              <a:rPr lang="en-GB" sz="2400" b="1" dirty="0" smtClean="0">
                <a:solidFill>
                  <a:schemeClr val="accent2"/>
                </a:solidFill>
                <a:latin typeface="Arial" charset="0"/>
              </a:rPr>
              <a:t>VOLUME =</a:t>
            </a:r>
            <a:endParaRPr lang="en-GB" sz="2400" b="1" dirty="0">
              <a:solidFill>
                <a:schemeClr val="accent2"/>
              </a:solidFill>
              <a:latin typeface="Arial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186037" y="2028989"/>
            <a:ext cx="856079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>
                <a:latin typeface="Arial" charset="0"/>
              </a:rPr>
              <a:t>is the </a:t>
            </a:r>
            <a:r>
              <a:rPr lang="en-GB" dirty="0" smtClean="0">
                <a:latin typeface="Arial" charset="0"/>
              </a:rPr>
              <a:t>amount 	of </a:t>
            </a:r>
            <a:r>
              <a:rPr lang="en-GB" dirty="0">
                <a:latin typeface="Arial" charset="0"/>
              </a:rPr>
              <a:t>air used when breathing normally in and out (like a tide)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897234" y="2623090"/>
            <a:ext cx="30268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This increases during exercise!</a:t>
            </a:r>
            <a:endParaRPr lang="en-US" dirty="0"/>
          </a:p>
        </p:txBody>
      </p:sp>
      <p:cxnSp>
        <p:nvCxnSpPr>
          <p:cNvPr id="9" name="Straight Arrow Connector 8"/>
          <p:cNvCxnSpPr>
            <a:stCxn id="7" idx="3"/>
          </p:cNvCxnSpPr>
          <p:nvPr/>
        </p:nvCxnSpPr>
        <p:spPr>
          <a:xfrm flipV="1">
            <a:off x="3924088" y="2609284"/>
            <a:ext cx="1279858" cy="19847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5294039" y="2481328"/>
            <a:ext cx="58080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To bring in more oxygen during aerobic exercise and remove lactic acid during anaerobic </a:t>
            </a:r>
            <a:endParaRPr lang="en-US" dirty="0"/>
          </a:p>
        </p:txBody>
      </p:sp>
      <p:cxnSp>
        <p:nvCxnSpPr>
          <p:cNvPr id="13" name="Straight Arrow Connector 12"/>
          <p:cNvCxnSpPr/>
          <p:nvPr/>
        </p:nvCxnSpPr>
        <p:spPr>
          <a:xfrm>
            <a:off x="3873982" y="3045770"/>
            <a:ext cx="1277519" cy="57853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5308471" y="3353196"/>
            <a:ext cx="34373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To breath out more carbon dioxide</a:t>
            </a:r>
            <a:endParaRPr lang="en-US" dirty="0"/>
          </a:p>
        </p:txBody>
      </p:sp>
      <p:sp>
        <p:nvSpPr>
          <p:cNvPr id="17" name="Rectangle 16"/>
          <p:cNvSpPr/>
          <p:nvPr/>
        </p:nvSpPr>
        <p:spPr>
          <a:xfrm>
            <a:off x="120148" y="3923124"/>
            <a:ext cx="2434197" cy="830997"/>
          </a:xfrm>
          <a:prstGeom prst="rect">
            <a:avLst/>
          </a:prstGeom>
          <a:ln>
            <a:solidFill>
              <a:schemeClr val="accent2"/>
            </a:solidFill>
          </a:ln>
        </p:spPr>
        <p:txBody>
          <a:bodyPr wrap="square">
            <a:spAutoFit/>
          </a:bodyPr>
          <a:lstStyle/>
          <a:p>
            <a:r>
              <a:rPr lang="en-GB" sz="2400" b="1" dirty="0" smtClean="0">
                <a:solidFill>
                  <a:schemeClr val="accent2"/>
                </a:solidFill>
                <a:latin typeface="Arial" charset="0"/>
              </a:rPr>
              <a:t>Vital Capacity =</a:t>
            </a:r>
            <a:endParaRPr lang="en-GB" sz="2400" b="1" dirty="0">
              <a:solidFill>
                <a:schemeClr val="accent2"/>
              </a:solidFill>
              <a:latin typeface="Arial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611426" y="3987363"/>
            <a:ext cx="9580575" cy="3416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en-GB" dirty="0">
                <a:latin typeface="Arial" charset="0"/>
              </a:rPr>
              <a:t>is the most air you could possibly breathe in </a:t>
            </a:r>
            <a:r>
              <a:rPr lang="en-GB" dirty="0" smtClean="0">
                <a:latin typeface="Arial" charset="0"/>
              </a:rPr>
              <a:t>after breathing the largest volume of air you can</a:t>
            </a:r>
            <a:endParaRPr lang="en-GB" dirty="0">
              <a:latin typeface="Arial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870477" y="4580324"/>
            <a:ext cx="59003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The larger the vital capacity, the more oxygen you can take in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970366" y="4965585"/>
            <a:ext cx="37413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You can increase this through exercise</a:t>
            </a:r>
            <a:endParaRPr lang="en-US" dirty="0"/>
          </a:p>
        </p:txBody>
      </p:sp>
      <p:sp>
        <p:nvSpPr>
          <p:cNvPr id="19" name="Rectangle 18"/>
          <p:cNvSpPr/>
          <p:nvPr/>
        </p:nvSpPr>
        <p:spPr>
          <a:xfrm>
            <a:off x="2996717" y="5478477"/>
            <a:ext cx="8062595" cy="3416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en-GB" dirty="0" smtClean="0">
                <a:latin typeface="Arial" charset="0"/>
              </a:rPr>
              <a:t>is </a:t>
            </a:r>
            <a:r>
              <a:rPr lang="en-GB" dirty="0">
                <a:latin typeface="Arial" charset="0"/>
              </a:rPr>
              <a:t>the amount of air that stays in our lungs to prevent them collapsing </a:t>
            </a:r>
          </a:p>
        </p:txBody>
      </p:sp>
      <p:sp>
        <p:nvSpPr>
          <p:cNvPr id="20" name="Rectangle 19"/>
          <p:cNvSpPr/>
          <p:nvPr/>
        </p:nvSpPr>
        <p:spPr>
          <a:xfrm>
            <a:off x="0" y="5413210"/>
            <a:ext cx="2882712" cy="400110"/>
          </a:xfrm>
          <a:prstGeom prst="rect">
            <a:avLst/>
          </a:prstGeom>
          <a:ln>
            <a:solidFill>
              <a:srgbClr val="ED7D31"/>
            </a:solidFill>
          </a:ln>
        </p:spPr>
        <p:txBody>
          <a:bodyPr wrap="none">
            <a:spAutoFit/>
          </a:bodyPr>
          <a:lstStyle/>
          <a:p>
            <a:r>
              <a:rPr lang="en-GB" sz="2000" b="1" dirty="0">
                <a:solidFill>
                  <a:srgbClr val="ED7D31"/>
                </a:solidFill>
                <a:latin typeface="Arial" charset="0"/>
              </a:rPr>
              <a:t>RESIDUAL VOLUME= </a:t>
            </a:r>
            <a:endParaRPr lang="en-US" sz="2000" b="1" dirty="0">
              <a:solidFill>
                <a:srgbClr val="ED7D31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2703177" y="6181006"/>
            <a:ext cx="6147901" cy="3416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90000"/>
              </a:lnSpc>
            </a:pPr>
            <a:r>
              <a:rPr lang="en-GB" b="1" dirty="0">
                <a:latin typeface="Arial" charset="0"/>
              </a:rPr>
              <a:t>Vital Capacity + Residue Volume = Total Lung capacity</a:t>
            </a:r>
            <a:endParaRPr lang="en-US" b="1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15636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  <p:bldP spid="7" grpId="0"/>
      <p:bldP spid="10" grpId="0"/>
      <p:bldP spid="14" grpId="0"/>
      <p:bldP spid="15" grpId="0"/>
      <p:bldP spid="16" grpId="0"/>
      <p:bldP spid="18" grpId="0"/>
      <p:bldP spid="19" grpId="0"/>
      <p:bldP spid="2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1659" y="365127"/>
            <a:ext cx="11737416" cy="654795"/>
          </a:xfrm>
          <a:ln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en-US" sz="4000" dirty="0" smtClean="0">
                <a:solidFill>
                  <a:srgbClr val="000000"/>
                </a:solidFill>
              </a:rPr>
              <a:t>Structure of the alveoli to enable Gaseous exchange…</a:t>
            </a:r>
            <a:endParaRPr lang="en-US" sz="4000" dirty="0">
              <a:solidFill>
                <a:srgbClr val="0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4587" y="1226332"/>
            <a:ext cx="11690931" cy="1270731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The Cardiovascular and respiratory system work together to get oxygen to the muscles, can carbon dioxide away = </a:t>
            </a:r>
            <a:r>
              <a:rPr lang="en-US" i="1" dirty="0" smtClean="0">
                <a:solidFill>
                  <a:schemeClr val="accent6"/>
                </a:solidFill>
              </a:rPr>
              <a:t>Exchanging gases between </a:t>
            </a:r>
            <a:r>
              <a:rPr lang="en-US" i="1" u="sng" dirty="0" smtClean="0">
                <a:solidFill>
                  <a:schemeClr val="accent6"/>
                </a:solidFill>
              </a:rPr>
              <a:t>alveoli</a:t>
            </a:r>
            <a:r>
              <a:rPr lang="en-US" i="1" dirty="0" smtClean="0">
                <a:solidFill>
                  <a:schemeClr val="accent6"/>
                </a:solidFill>
              </a:rPr>
              <a:t> and the </a:t>
            </a:r>
            <a:r>
              <a:rPr lang="en-US" i="1" u="sng" dirty="0" smtClean="0">
                <a:solidFill>
                  <a:schemeClr val="accent6"/>
                </a:solidFill>
              </a:rPr>
              <a:t>capillaries </a:t>
            </a:r>
            <a:endParaRPr lang="en-US" i="1" u="sng" dirty="0">
              <a:solidFill>
                <a:schemeClr val="accent6"/>
              </a:solidFill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805090" y="2891236"/>
            <a:ext cx="1777795" cy="533306"/>
          </a:xfrm>
          <a:prstGeom prst="rect">
            <a:avLst/>
          </a:prstGeom>
          <a:solidFill>
            <a:schemeClr val="accent6"/>
          </a:solidFill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i="1" u="sng" dirty="0" smtClean="0">
                <a:solidFill>
                  <a:schemeClr val="bg1"/>
                </a:solidFill>
              </a:rPr>
              <a:t>In Alveolus</a:t>
            </a:r>
            <a:endParaRPr lang="en-US" i="1" u="sng" dirty="0">
              <a:solidFill>
                <a:schemeClr val="bg1"/>
              </a:solidFill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8447890" y="2905504"/>
            <a:ext cx="2111972" cy="533306"/>
          </a:xfrm>
          <a:prstGeom prst="rect">
            <a:avLst/>
          </a:prstGeom>
          <a:solidFill>
            <a:schemeClr val="accent6"/>
          </a:solidFill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i="1" u="sng" dirty="0" smtClean="0">
                <a:solidFill>
                  <a:schemeClr val="bg1"/>
                </a:solidFill>
              </a:rPr>
              <a:t>In Capillary</a:t>
            </a:r>
            <a:endParaRPr lang="en-US" i="1" u="sng" dirty="0">
              <a:solidFill>
                <a:schemeClr val="bg1"/>
              </a:solidFill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814789" y="3371822"/>
            <a:ext cx="3951419" cy="108008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i="1" u="sng" dirty="0" smtClean="0"/>
              <a:t>High Concentration of 02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n-US" i="1" u="sng" dirty="0" smtClean="0"/>
              <a:t>Low Concentration of CO2</a:t>
            </a:r>
            <a:endParaRPr lang="en-US" i="1" u="sng" dirty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6632411" y="3438608"/>
            <a:ext cx="3951419" cy="108008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vert="horz" lIns="91440" tIns="45720" rIns="91440" bIns="45720" rtlCol="0">
            <a:normAutofit fontScale="925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i="1" u="sng" dirty="0" smtClean="0"/>
              <a:t>Low </a:t>
            </a:r>
            <a:r>
              <a:rPr lang="en-US" i="1" u="sng" dirty="0"/>
              <a:t>C</a:t>
            </a:r>
            <a:r>
              <a:rPr lang="en-US" i="1" u="sng" dirty="0" smtClean="0"/>
              <a:t>oncentration of 02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n-US" i="1" u="sng" dirty="0" smtClean="0"/>
              <a:t>High Concentration of CO2</a:t>
            </a:r>
            <a:endParaRPr lang="en-US" i="1" u="sng" dirty="0"/>
          </a:p>
        </p:txBody>
      </p:sp>
      <p:cxnSp>
        <p:nvCxnSpPr>
          <p:cNvPr id="9" name="Straight Arrow Connector 8"/>
          <p:cNvCxnSpPr/>
          <p:nvPr/>
        </p:nvCxnSpPr>
        <p:spPr>
          <a:xfrm flipH="1" flipV="1">
            <a:off x="4880369" y="4237870"/>
            <a:ext cx="1655329" cy="28538"/>
          </a:xfrm>
          <a:prstGeom prst="straightConnector1">
            <a:avLst/>
          </a:prstGeom>
          <a:ln>
            <a:solidFill>
              <a:schemeClr val="accent2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4932880" y="3719632"/>
            <a:ext cx="1560009" cy="3309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4894638" y="4437634"/>
            <a:ext cx="17160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Diffusion of CO2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4875797" y="3220218"/>
            <a:ext cx="15946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Diffusion of O2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/>
          <a:srcRect r="8729"/>
          <a:stretch/>
        </p:blipFill>
        <p:spPr>
          <a:xfrm>
            <a:off x="8258829" y="4601514"/>
            <a:ext cx="3933171" cy="22564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04817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12" grpId="0"/>
      <p:bldP spid="1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Image result for gaseous exchange 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1841" y="193074"/>
            <a:ext cx="5018768" cy="6664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560002" y="1195994"/>
            <a:ext cx="4766743" cy="4659086"/>
          </a:xfrm>
          <a:ln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en-US" sz="8800" b="1" u="sng" dirty="0" smtClean="0">
                <a:solidFill>
                  <a:srgbClr val="000000"/>
                </a:solidFill>
              </a:rPr>
              <a:t>The Gaseous Exchange</a:t>
            </a:r>
            <a:endParaRPr lang="en-US" sz="8800" b="1" u="sng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9293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Image result for you did well mem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5460" y="747484"/>
            <a:ext cx="5715000" cy="541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77369" y="1887114"/>
            <a:ext cx="5239659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96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Last week you did so well!</a:t>
            </a:r>
            <a:endParaRPr lang="en-GB" sz="9600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5124" name="Picture 4" descr="Image result for pencil 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3772" y="364671"/>
            <a:ext cx="4281715" cy="17380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81502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Image result for now do it again 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3745" y="313191"/>
            <a:ext cx="8538483" cy="6403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61974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1449</TotalTime>
  <Words>1054</Words>
  <Application>Microsoft Office PowerPoint</Application>
  <PresentationFormat>Widescreen</PresentationFormat>
  <Paragraphs>142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15</vt:i4>
      </vt:variant>
    </vt:vector>
  </HeadingPairs>
  <TitlesOfParts>
    <vt:vector size="20" baseType="lpstr">
      <vt:lpstr>Arial</vt:lpstr>
      <vt:lpstr>Calibri</vt:lpstr>
      <vt:lpstr>Calibri Light</vt:lpstr>
      <vt:lpstr>Office Theme</vt:lpstr>
      <vt:lpstr>1_Office Theme</vt:lpstr>
      <vt:lpstr>Title: Respiratory system</vt:lpstr>
      <vt:lpstr>PowerPoint Presentation</vt:lpstr>
      <vt:lpstr>PowerPoint Presentation</vt:lpstr>
      <vt:lpstr>Composition of breathing</vt:lpstr>
      <vt:lpstr>KEY WORDS</vt:lpstr>
      <vt:lpstr>Structure of the alveoli to enable Gaseous exchange…</vt:lpstr>
      <vt:lpstr>The Gaseous Exchange</vt:lpstr>
      <vt:lpstr>PowerPoint Presentation</vt:lpstr>
      <vt:lpstr>PowerPoint Presentation</vt:lpstr>
      <vt:lpstr>PowerPoint Presentation</vt:lpstr>
      <vt:lpstr>Aerobic exercise</vt:lpstr>
      <vt:lpstr>Aerobic exercise</vt:lpstr>
      <vt:lpstr>PowerPoint Presentation</vt:lpstr>
      <vt:lpstr>PowerPoint Presentation</vt:lpstr>
      <vt:lpstr>Explain how the Cardiovascular system and the respiratory system work together (6)?</vt:lpstr>
    </vt:vector>
  </TitlesOfParts>
  <Company>RM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Rebecca Sweet</dc:creator>
  <cp:lastModifiedBy>Richard Moody</cp:lastModifiedBy>
  <cp:revision>105</cp:revision>
  <cp:lastPrinted>2019-01-14T08:04:51Z</cp:lastPrinted>
  <dcterms:created xsi:type="dcterms:W3CDTF">2017-10-02T11:39:47Z</dcterms:created>
  <dcterms:modified xsi:type="dcterms:W3CDTF">2019-01-15T11:46:45Z</dcterms:modified>
</cp:coreProperties>
</file>