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507" r:id="rId5"/>
    <p:sldId id="370" r:id="rId6"/>
    <p:sldId id="508" r:id="rId7"/>
    <p:sldId id="509" r:id="rId8"/>
    <p:sldId id="510" r:id="rId9"/>
    <p:sldId id="511" r:id="rId10"/>
    <p:sldId id="512" r:id="rId11"/>
    <p:sldId id="513" r:id="rId12"/>
    <p:sldId id="514" r:id="rId13"/>
    <p:sldId id="515" r:id="rId14"/>
    <p:sldId id="516" r:id="rId15"/>
    <p:sldId id="517" r:id="rId16"/>
    <p:sldId id="518" r:id="rId17"/>
    <p:sldId id="519" r:id="rId18"/>
    <p:sldId id="528" r:id="rId19"/>
    <p:sldId id="520" r:id="rId20"/>
    <p:sldId id="521" r:id="rId21"/>
    <p:sldId id="522" r:id="rId22"/>
    <p:sldId id="530" r:id="rId23"/>
    <p:sldId id="523" r:id="rId24"/>
    <p:sldId id="524" r:id="rId25"/>
    <p:sldId id="525" r:id="rId26"/>
    <p:sldId id="529" r:id="rId27"/>
    <p:sldId id="52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8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3D99F-D615-DC4E-FE1D-1C25E20485E2}" v="16" dt="2020-11-09T14:24:25.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88" autoAdjust="0"/>
    <p:restoredTop sz="94660"/>
  </p:normalViewPr>
  <p:slideViewPr>
    <p:cSldViewPr snapToGrid="0">
      <p:cViewPr varScale="1">
        <p:scale>
          <a:sx n="72" d="100"/>
          <a:sy n="72" d="100"/>
        </p:scale>
        <p:origin x="67"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D Sutton" userId="S::dsutton@thelinkacademy.org.uk::a1f42009-ad4f-4e42-9c16-e72408420d57" providerId="AD" clId="Web-{DB33D99F-D615-DC4E-FE1D-1C25E20485E2}"/>
    <pc:docChg chg="delSld modSld">
      <pc:chgData name="Miss D Sutton" userId="S::dsutton@thelinkacademy.org.uk::a1f42009-ad4f-4e42-9c16-e72408420d57" providerId="AD" clId="Web-{DB33D99F-D615-DC4E-FE1D-1C25E20485E2}" dt="2020-11-09T14:24:25.135" v="13"/>
      <pc:docMkLst>
        <pc:docMk/>
      </pc:docMkLst>
      <pc:sldChg chg="del">
        <pc:chgData name="Miss D Sutton" userId="S::dsutton@thelinkacademy.org.uk::a1f42009-ad4f-4e42-9c16-e72408420d57" providerId="AD" clId="Web-{DB33D99F-D615-DC4E-FE1D-1C25E20485E2}" dt="2020-11-09T14:24:25.135" v="13"/>
        <pc:sldMkLst>
          <pc:docMk/>
          <pc:sldMk cId="1521504428" sldId="369"/>
        </pc:sldMkLst>
      </pc:sldChg>
      <pc:sldChg chg="modSp">
        <pc:chgData name="Miss D Sutton" userId="S::dsutton@thelinkacademy.org.uk::a1f42009-ad4f-4e42-9c16-e72408420d57" providerId="AD" clId="Web-{DB33D99F-D615-DC4E-FE1D-1C25E20485E2}" dt="2020-11-09T14:24:23.822" v="10" actId="20577"/>
        <pc:sldMkLst>
          <pc:docMk/>
          <pc:sldMk cId="1949585422" sldId="370"/>
        </pc:sldMkLst>
        <pc:spChg chg="mod">
          <ac:chgData name="Miss D Sutton" userId="S::dsutton@thelinkacademy.org.uk::a1f42009-ad4f-4e42-9c16-e72408420d57" providerId="AD" clId="Web-{DB33D99F-D615-DC4E-FE1D-1C25E20485E2}" dt="2020-11-09T14:24:23.822" v="10" actId="20577"/>
          <ac:spMkLst>
            <pc:docMk/>
            <pc:sldMk cId="1949585422" sldId="370"/>
            <ac:spMk id="3" creationId="{50B5F063-9CF6-4B2A-9745-F7452438C1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1C40C-8EA5-46ED-8424-5EF2B165F718}" type="datetimeFigureOut">
              <a:rPr lang="en-GB" smtClean="0"/>
              <a:t>09/11/2020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F660E-4C1E-4376-B0BB-F67256D3828A}" type="slidenum">
              <a:rPr lang="en-GB" smtClean="0"/>
              <a:t>‹#›</a:t>
            </a:fld>
            <a:endParaRPr lang="en-GB"/>
          </a:p>
        </p:txBody>
      </p:sp>
    </p:spTree>
    <p:extLst>
      <p:ext uri="{BB962C8B-B14F-4D97-AF65-F5344CB8AC3E}">
        <p14:creationId xmlns:p14="http://schemas.microsoft.com/office/powerpoint/2010/main" val="242463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a:p>
        </p:txBody>
      </p:sp>
      <p:sp>
        <p:nvSpPr>
          <p:cNvPr id="24580" name="Slide Number Placeholder 3"/>
          <p:cNvSpPr>
            <a:spLocks noGrp="1"/>
          </p:cNvSpPr>
          <p:nvPr>
            <p:ph type="sldNum" sz="quarter" idx="5"/>
          </p:nvPr>
        </p:nvSpPr>
        <p:spPr bwMode="auto">
          <a:noFill/>
          <a:ln>
            <a:miter lim="800000"/>
            <a:headEnd/>
            <a:tailEnd/>
          </a:ln>
        </p:spPr>
        <p:txBody>
          <a:bodyPr/>
          <a:lstStyle/>
          <a:p>
            <a:fld id="{AEBA40F1-9522-4717-8140-603D261D1988}" type="slidenum">
              <a:rPr lang="en-GB" altLang="en-US" smtClean="0"/>
              <a:pPr/>
              <a:t>4</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25604" name="Slide Number Placeholder 3"/>
          <p:cNvSpPr>
            <a:spLocks noGrp="1"/>
          </p:cNvSpPr>
          <p:nvPr>
            <p:ph type="sldNum" sz="quarter" idx="5"/>
          </p:nvPr>
        </p:nvSpPr>
        <p:spPr bwMode="auto">
          <a:noFill/>
          <a:ln>
            <a:miter lim="800000"/>
            <a:headEnd/>
            <a:tailEnd/>
          </a:ln>
        </p:spPr>
        <p:txBody>
          <a:bodyPr/>
          <a:lstStyle/>
          <a:p>
            <a:fld id="{C18CC613-A785-490B-B732-724829E598D1}"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81CC0688-195F-480F-9362-16D7AA40B26C}" type="slidenum">
              <a:rPr lang="en-US" smtClean="0"/>
              <a:pPr/>
              <a:t>13</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xfrm>
            <a:off x="914508" y="4342666"/>
            <a:ext cx="5028986" cy="4114800"/>
          </a:xfrm>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803F8973-B871-41D9-89D4-C139A81FC2A7}" type="slidenum">
              <a:rPr lang="en-US" smtClean="0"/>
              <a:pPr/>
              <a:t>14</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xfrm>
            <a:off x="914508" y="4342666"/>
            <a:ext cx="5028986" cy="4114800"/>
          </a:xfrm>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4B4F3EF1-3986-423C-BFD9-7CAC81CA4F64}" type="slidenum">
              <a:rPr lang="en-US" smtClean="0"/>
              <a:pPr/>
              <a:t>15</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xfrm>
            <a:off x="914508" y="4342666"/>
            <a:ext cx="5028986" cy="4114800"/>
          </a:xfrm>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0F9DE430-BE49-4807-92A6-1B2E70FADE83}" type="slidenum">
              <a:rPr lang="en-GB" altLang="en-US" smtClean="0"/>
              <a:pPr/>
              <a:t>18</a:t>
            </a:fld>
            <a:endParaRPr lang="en-GB" altLang="en-US"/>
          </a:p>
        </p:txBody>
      </p:sp>
      <p:sp>
        <p:nvSpPr>
          <p:cNvPr id="29699" name="Rectangle 10"/>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ltLang="en-US"/>
              <a:t>Boardworks GCSE Science: Biology </a:t>
            </a:r>
          </a:p>
          <a:p>
            <a:r>
              <a:rPr lang="en-GB" altLang="en-US"/>
              <a:t>Infections and Immunity</a:t>
            </a:r>
          </a:p>
        </p:txBody>
      </p:sp>
      <p:sp>
        <p:nvSpPr>
          <p:cNvPr id="29700" name="Rectangle 2"/>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ltLang="en-US"/>
          </a:p>
        </p:txBody>
      </p:sp>
      <p:sp>
        <p:nvSpPr>
          <p:cNvPr id="29701" name="Rectangle 3"/>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t>Image by Mmmkayshea (Own work) [CC BY-SA 4.0 (https://creativecommons.org/licenses/by-sa/4.0)], via Wikimedia Commons</a:t>
            </a:r>
          </a:p>
        </p:txBody>
      </p:sp>
      <p:sp>
        <p:nvSpPr>
          <p:cNvPr id="30724" name="Slide Number Placeholder 3"/>
          <p:cNvSpPr>
            <a:spLocks noGrp="1"/>
          </p:cNvSpPr>
          <p:nvPr>
            <p:ph type="sldNum" sz="quarter" idx="5"/>
          </p:nvPr>
        </p:nvSpPr>
        <p:spPr bwMode="auto">
          <a:noFill/>
          <a:ln>
            <a:miter lim="800000"/>
            <a:headEnd/>
            <a:tailEnd/>
          </a:ln>
        </p:spPr>
        <p:txBody>
          <a:bodyPr/>
          <a:lstStyle/>
          <a:p>
            <a:fld id="{00901581-F660-4BB0-85B4-4271D7C75D6D}" type="slidenum">
              <a:rPr lang="en-GB" altLang="en-US" smtClean="0"/>
              <a:pPr/>
              <a:t>19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t>Image by Mmmkayshea (Own work) [CC BY-SA 4.0 (https://creativecommons.org/licenses/by-sa/4.0)], via Wikimedia Commons</a:t>
            </a:r>
          </a:p>
        </p:txBody>
      </p:sp>
      <p:sp>
        <p:nvSpPr>
          <p:cNvPr id="30724" name="Slide Number Placeholder 3"/>
          <p:cNvSpPr>
            <a:spLocks noGrp="1"/>
          </p:cNvSpPr>
          <p:nvPr>
            <p:ph type="sldNum" sz="quarter" idx="5"/>
          </p:nvPr>
        </p:nvSpPr>
        <p:spPr bwMode="auto">
          <a:noFill/>
          <a:ln>
            <a:miter lim="800000"/>
            <a:headEnd/>
            <a:tailEnd/>
          </a:ln>
        </p:spPr>
        <p:txBody>
          <a:bodyPr/>
          <a:lstStyle/>
          <a:p>
            <a:fld id="{00901581-F660-4BB0-85B4-4271D7C75D6D}" type="slidenum">
              <a:rPr lang="en-GB" altLang="en-US" smtClean="0"/>
              <a:pPr/>
              <a:t>20</a:t>
            </a:fld>
            <a:endParaRPr lang="en-GB" altLang="en-US"/>
          </a:p>
        </p:txBody>
      </p:sp>
    </p:spTree>
    <p:extLst>
      <p:ext uri="{BB962C8B-B14F-4D97-AF65-F5344CB8AC3E}">
        <p14:creationId xmlns:p14="http://schemas.microsoft.com/office/powerpoint/2010/main" val="4154767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t>Image by Mmmkayshea (Own work) [CC BY-SA 4.0 (https://creativecommons.org/licenses/by-sa/4.0)], via Wikimedia Commons</a:t>
            </a:r>
          </a:p>
        </p:txBody>
      </p:sp>
      <p:sp>
        <p:nvSpPr>
          <p:cNvPr id="31748" name="Slide Number Placeholder 3"/>
          <p:cNvSpPr>
            <a:spLocks noGrp="1"/>
          </p:cNvSpPr>
          <p:nvPr>
            <p:ph type="sldNum" sz="quarter" idx="5"/>
          </p:nvPr>
        </p:nvSpPr>
        <p:spPr bwMode="auto">
          <a:noFill/>
          <a:ln>
            <a:miter lim="800000"/>
            <a:headEnd/>
            <a:tailEnd/>
          </a:ln>
        </p:spPr>
        <p:txBody>
          <a:bodyPr/>
          <a:lstStyle/>
          <a:p>
            <a:fld id="{C4422852-CB1E-404A-B997-540A546E8E16}" type="slidenum">
              <a:rPr lang="en-GB" altLang="en-US" smtClean="0"/>
              <a:pPr/>
              <a:t>25</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689340-A344-40E6-8A3D-9C2D1EBFBAB5}"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A5226-0DBA-400F-B3BE-B2651706F639}" type="slidenum">
              <a:rPr lang="en-GB" smtClean="0"/>
              <a:t>‹#›</a:t>
            </a:fld>
            <a:endParaRPr lang="en-GB"/>
          </a:p>
        </p:txBody>
      </p:sp>
    </p:spTree>
    <p:extLst>
      <p:ext uri="{BB962C8B-B14F-4D97-AF65-F5344CB8AC3E}">
        <p14:creationId xmlns:p14="http://schemas.microsoft.com/office/powerpoint/2010/main" val="36936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689340-A344-40E6-8A3D-9C2D1EBFBAB5}"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A5226-0DBA-400F-B3BE-B2651706F639}" type="slidenum">
              <a:rPr lang="en-GB" smtClean="0"/>
              <a:t>‹#›</a:t>
            </a:fld>
            <a:endParaRPr lang="en-GB"/>
          </a:p>
        </p:txBody>
      </p:sp>
    </p:spTree>
    <p:extLst>
      <p:ext uri="{BB962C8B-B14F-4D97-AF65-F5344CB8AC3E}">
        <p14:creationId xmlns:p14="http://schemas.microsoft.com/office/powerpoint/2010/main" val="320472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689340-A344-40E6-8A3D-9C2D1EBFBAB5}"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A5226-0DBA-400F-B3BE-B2651706F639}" type="slidenum">
              <a:rPr lang="en-GB" smtClean="0"/>
              <a:t>‹#›</a:t>
            </a:fld>
            <a:endParaRPr lang="en-GB"/>
          </a:p>
        </p:txBody>
      </p:sp>
    </p:spTree>
    <p:extLst>
      <p:ext uri="{BB962C8B-B14F-4D97-AF65-F5344CB8AC3E}">
        <p14:creationId xmlns:p14="http://schemas.microsoft.com/office/powerpoint/2010/main" val="105035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689340-A344-40E6-8A3D-9C2D1EBFBAB5}"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A5226-0DBA-400F-B3BE-B2651706F639}" type="slidenum">
              <a:rPr lang="en-GB" smtClean="0"/>
              <a:t>‹#›</a:t>
            </a:fld>
            <a:endParaRPr lang="en-GB"/>
          </a:p>
        </p:txBody>
      </p:sp>
    </p:spTree>
    <p:extLst>
      <p:ext uri="{BB962C8B-B14F-4D97-AF65-F5344CB8AC3E}">
        <p14:creationId xmlns:p14="http://schemas.microsoft.com/office/powerpoint/2010/main" val="129620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689340-A344-40E6-8A3D-9C2D1EBFBAB5}"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A5226-0DBA-400F-B3BE-B2651706F639}" type="slidenum">
              <a:rPr lang="en-GB" smtClean="0"/>
              <a:t>‹#›</a:t>
            </a:fld>
            <a:endParaRPr lang="en-GB"/>
          </a:p>
        </p:txBody>
      </p:sp>
    </p:spTree>
    <p:extLst>
      <p:ext uri="{BB962C8B-B14F-4D97-AF65-F5344CB8AC3E}">
        <p14:creationId xmlns:p14="http://schemas.microsoft.com/office/powerpoint/2010/main" val="31508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689340-A344-40E6-8A3D-9C2D1EBFBAB5}"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9A5226-0DBA-400F-B3BE-B2651706F639}" type="slidenum">
              <a:rPr lang="en-GB" smtClean="0"/>
              <a:t>‹#›</a:t>
            </a:fld>
            <a:endParaRPr lang="en-GB"/>
          </a:p>
        </p:txBody>
      </p:sp>
    </p:spTree>
    <p:extLst>
      <p:ext uri="{BB962C8B-B14F-4D97-AF65-F5344CB8AC3E}">
        <p14:creationId xmlns:p14="http://schemas.microsoft.com/office/powerpoint/2010/main" val="323813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689340-A344-40E6-8A3D-9C2D1EBFBAB5}" type="datetimeFigureOut">
              <a:rPr lang="en-GB" smtClean="0"/>
              <a:t>09/11/2020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9A5226-0DBA-400F-B3BE-B2651706F639}" type="slidenum">
              <a:rPr lang="en-GB" smtClean="0"/>
              <a:t>‹#›</a:t>
            </a:fld>
            <a:endParaRPr lang="en-GB"/>
          </a:p>
        </p:txBody>
      </p:sp>
    </p:spTree>
    <p:extLst>
      <p:ext uri="{BB962C8B-B14F-4D97-AF65-F5344CB8AC3E}">
        <p14:creationId xmlns:p14="http://schemas.microsoft.com/office/powerpoint/2010/main" val="359674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689340-A344-40E6-8A3D-9C2D1EBFBAB5}" type="datetimeFigureOut">
              <a:rPr lang="en-GB" smtClean="0"/>
              <a:t>09/11/2020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9A5226-0DBA-400F-B3BE-B2651706F639}" type="slidenum">
              <a:rPr lang="en-GB" smtClean="0"/>
              <a:t>‹#›</a:t>
            </a:fld>
            <a:endParaRPr lang="en-GB"/>
          </a:p>
        </p:txBody>
      </p:sp>
    </p:spTree>
    <p:extLst>
      <p:ext uri="{BB962C8B-B14F-4D97-AF65-F5344CB8AC3E}">
        <p14:creationId xmlns:p14="http://schemas.microsoft.com/office/powerpoint/2010/main" val="410204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89340-A344-40E6-8A3D-9C2D1EBFBAB5}" type="datetimeFigureOut">
              <a:rPr lang="en-GB" smtClean="0"/>
              <a:t>09/11/2020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9A5226-0DBA-400F-B3BE-B2651706F639}" type="slidenum">
              <a:rPr lang="en-GB" smtClean="0"/>
              <a:t>‹#›</a:t>
            </a:fld>
            <a:endParaRPr lang="en-GB"/>
          </a:p>
        </p:txBody>
      </p:sp>
    </p:spTree>
    <p:extLst>
      <p:ext uri="{BB962C8B-B14F-4D97-AF65-F5344CB8AC3E}">
        <p14:creationId xmlns:p14="http://schemas.microsoft.com/office/powerpoint/2010/main" val="87228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689340-A344-40E6-8A3D-9C2D1EBFBAB5}"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9A5226-0DBA-400F-B3BE-B2651706F639}" type="slidenum">
              <a:rPr lang="en-GB" smtClean="0"/>
              <a:t>‹#›</a:t>
            </a:fld>
            <a:endParaRPr lang="en-GB"/>
          </a:p>
        </p:txBody>
      </p:sp>
    </p:spTree>
    <p:extLst>
      <p:ext uri="{BB962C8B-B14F-4D97-AF65-F5344CB8AC3E}">
        <p14:creationId xmlns:p14="http://schemas.microsoft.com/office/powerpoint/2010/main" val="219939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689340-A344-40E6-8A3D-9C2D1EBFBAB5}"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9A5226-0DBA-400F-B3BE-B2651706F639}" type="slidenum">
              <a:rPr lang="en-GB" smtClean="0"/>
              <a:t>‹#›</a:t>
            </a:fld>
            <a:endParaRPr lang="en-GB"/>
          </a:p>
        </p:txBody>
      </p:sp>
    </p:spTree>
    <p:extLst>
      <p:ext uri="{BB962C8B-B14F-4D97-AF65-F5344CB8AC3E}">
        <p14:creationId xmlns:p14="http://schemas.microsoft.com/office/powerpoint/2010/main" val="236239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89340-A344-40E6-8A3D-9C2D1EBFBAB5}" type="datetimeFigureOut">
              <a:rPr lang="en-GB" smtClean="0"/>
              <a:t>09/11/2020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A5226-0DBA-400F-B3BE-B2651706F639}" type="slidenum">
              <a:rPr lang="en-GB" smtClean="0"/>
              <a:t>‹#›</a:t>
            </a:fld>
            <a:endParaRPr lang="en-GB"/>
          </a:p>
        </p:txBody>
      </p:sp>
    </p:spTree>
    <p:extLst>
      <p:ext uri="{BB962C8B-B14F-4D97-AF65-F5344CB8AC3E}">
        <p14:creationId xmlns:p14="http://schemas.microsoft.com/office/powerpoint/2010/main" val="642929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zptBqDuLN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79388" y="188913"/>
            <a:ext cx="8713787" cy="1223962"/>
          </a:xfrm>
          <a:prstGeom prst="roundRect">
            <a:avLst/>
          </a:prstGeom>
          <a:solidFill>
            <a:srgbClr val="B7E8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73" name="TextBox 17"/>
          <p:cNvSpPr txBox="1">
            <a:spLocks noChangeArrowheads="1"/>
          </p:cNvSpPr>
          <p:nvPr/>
        </p:nvSpPr>
        <p:spPr bwMode="auto">
          <a:xfrm>
            <a:off x="179388" y="188913"/>
            <a:ext cx="8785225" cy="1200150"/>
          </a:xfrm>
          <a:prstGeom prst="rect">
            <a:avLst/>
          </a:prstGeom>
          <a:noFill/>
          <a:ln w="9525">
            <a:noFill/>
            <a:miter lim="800000"/>
            <a:headEnd/>
            <a:tailEnd/>
          </a:ln>
        </p:spPr>
        <p:txBody>
          <a:bodyPr>
            <a:spAutoFit/>
          </a:bodyPr>
          <a:lstStyle/>
          <a:p>
            <a:pPr algn="ctr"/>
            <a:r>
              <a:rPr lang="en-GB" sz="7200">
                <a:latin typeface="Comic Sans MS" pitchFamily="66" charset="0"/>
              </a:rPr>
              <a:t>Vaccination</a:t>
            </a:r>
          </a:p>
        </p:txBody>
      </p:sp>
      <p:sp>
        <p:nvSpPr>
          <p:cNvPr id="20" name="TextBox 19"/>
          <p:cNvSpPr txBox="1"/>
          <p:nvPr/>
        </p:nvSpPr>
        <p:spPr>
          <a:xfrm>
            <a:off x="253816" y="1560919"/>
            <a:ext cx="5019933" cy="4832092"/>
          </a:xfrm>
          <a:prstGeom prst="rect">
            <a:avLst/>
          </a:prstGeom>
          <a:noFill/>
        </p:spPr>
        <p:txBody>
          <a:bodyPr wrap="square">
            <a:spAutoFit/>
          </a:bodyPr>
          <a:lstStyle/>
          <a:p>
            <a:pPr>
              <a:defRPr/>
            </a:pPr>
            <a:r>
              <a:rPr lang="en-GB" sz="2800" b="1" dirty="0">
                <a:latin typeface="+mn-lt"/>
              </a:rPr>
              <a:t>Do now activity:</a:t>
            </a:r>
          </a:p>
          <a:p>
            <a:pPr>
              <a:defRPr/>
            </a:pPr>
            <a:endParaRPr lang="en-GB" sz="2800" b="1" dirty="0">
              <a:latin typeface="+mn-lt"/>
            </a:endParaRPr>
          </a:p>
          <a:p>
            <a:pPr marL="457200" indent="-457200">
              <a:buFontTx/>
              <a:buAutoNum type="arabicPeriod"/>
              <a:defRPr/>
            </a:pPr>
            <a:r>
              <a:rPr lang="en-GB" sz="2800" dirty="0">
                <a:solidFill>
                  <a:srgbClr val="FF0000"/>
                </a:solidFill>
                <a:latin typeface="+mn-lt"/>
              </a:rPr>
              <a:t>What have you already learnt about viruses?</a:t>
            </a:r>
          </a:p>
          <a:p>
            <a:pPr marL="457200" indent="-457200">
              <a:buFontTx/>
              <a:buAutoNum type="arabicPeriod"/>
              <a:defRPr/>
            </a:pPr>
            <a:endParaRPr lang="en-GB" sz="2800" dirty="0">
              <a:solidFill>
                <a:srgbClr val="FF0000"/>
              </a:solidFill>
              <a:latin typeface="+mn-lt"/>
            </a:endParaRPr>
          </a:p>
          <a:p>
            <a:pPr marL="457200" indent="-457200">
              <a:buFontTx/>
              <a:buAutoNum type="arabicPeriod"/>
              <a:defRPr/>
            </a:pPr>
            <a:r>
              <a:rPr lang="en-GB" sz="2800" dirty="0">
                <a:solidFill>
                  <a:schemeClr val="accent6">
                    <a:lumMod val="75000"/>
                  </a:schemeClr>
                </a:solidFill>
                <a:latin typeface="+mn-lt"/>
              </a:rPr>
              <a:t>Describe some of the major differences between bacteria and viruses?</a:t>
            </a:r>
          </a:p>
          <a:p>
            <a:pPr marL="457200" indent="-457200">
              <a:buFontTx/>
              <a:buAutoNum type="arabicPeriod"/>
              <a:defRPr/>
            </a:pPr>
            <a:endParaRPr lang="en-GB" sz="2800" dirty="0">
              <a:solidFill>
                <a:schemeClr val="accent6">
                  <a:lumMod val="75000"/>
                </a:schemeClr>
              </a:solidFill>
              <a:latin typeface="+mn-lt"/>
            </a:endParaRPr>
          </a:p>
          <a:p>
            <a:pPr marL="457200" indent="-457200">
              <a:buFontTx/>
              <a:buAutoNum type="arabicPeriod"/>
              <a:defRPr/>
            </a:pPr>
            <a:r>
              <a:rPr lang="en-GB" sz="2800" dirty="0">
                <a:solidFill>
                  <a:srgbClr val="00B050"/>
                </a:solidFill>
                <a:latin typeface="+mn-lt"/>
              </a:rPr>
              <a:t>Explain why a virus can’t be treated with antibiotics</a:t>
            </a:r>
          </a:p>
        </p:txBody>
      </p:sp>
      <p:pic>
        <p:nvPicPr>
          <p:cNvPr id="2075" name="Picture 30" descr="hand needle white finger care medicine health hospital shot clinic organ drug nurse syringe flu medical injection treatment healthcare cure disease vaccination vaccine"/>
          <p:cNvPicPr>
            <a:picLocks noChangeAspect="1" noChangeArrowheads="1"/>
          </p:cNvPicPr>
          <p:nvPr/>
        </p:nvPicPr>
        <p:blipFill>
          <a:blip r:embed="rId2" cstate="print"/>
          <a:srcRect/>
          <a:stretch>
            <a:fillRect/>
          </a:stretch>
        </p:blipFill>
        <p:spPr bwMode="auto">
          <a:xfrm>
            <a:off x="5465135" y="2286685"/>
            <a:ext cx="3244297" cy="363867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188" y="188913"/>
            <a:ext cx="7772400" cy="1096962"/>
          </a:xfrm>
          <a:prstGeom prst="rect">
            <a:avLst/>
          </a:prstGeom>
          <a:solidFill>
            <a:srgbClr val="B7E8F7"/>
          </a:solidFill>
        </p:spPr>
        <p:style>
          <a:lnRef idx="3">
            <a:schemeClr val="lt1"/>
          </a:lnRef>
          <a:fillRef idx="1">
            <a:schemeClr val="accent6"/>
          </a:fillRef>
          <a:effectRef idx="1">
            <a:schemeClr val="accent6"/>
          </a:effectRef>
          <a:fontRef idx="minor">
            <a:schemeClr val="lt1"/>
          </a:fontRef>
        </p:style>
        <p:txBody>
          <a:bodyPr anchor="ctr">
            <a:normAutofit/>
          </a:bodyPr>
          <a:lstStyle/>
          <a:p>
            <a:pPr algn="ctr" eaLnBrk="1" fontAlgn="auto" hangingPunct="1">
              <a:spcAft>
                <a:spcPts val="0"/>
              </a:spcAft>
              <a:defRPr/>
            </a:pPr>
            <a:r>
              <a:rPr lang="en-GB" sz="6000" dirty="0">
                <a:solidFill>
                  <a:srgbClr val="002060"/>
                </a:solidFill>
              </a:rPr>
              <a:t>Key Words</a:t>
            </a:r>
          </a:p>
        </p:txBody>
      </p:sp>
      <p:sp>
        <p:nvSpPr>
          <p:cNvPr id="10243" name="TextBox 4"/>
          <p:cNvSpPr txBox="1">
            <a:spLocks noChangeArrowheads="1"/>
          </p:cNvSpPr>
          <p:nvPr/>
        </p:nvSpPr>
        <p:spPr bwMode="auto">
          <a:xfrm>
            <a:off x="468313" y="1557338"/>
            <a:ext cx="8207375" cy="4524375"/>
          </a:xfrm>
          <a:prstGeom prst="rect">
            <a:avLst/>
          </a:prstGeom>
          <a:noFill/>
          <a:ln w="9525">
            <a:noFill/>
            <a:miter lim="800000"/>
            <a:headEnd/>
            <a:tailEnd/>
          </a:ln>
        </p:spPr>
        <p:txBody>
          <a:bodyPr>
            <a:spAutoFit/>
          </a:bodyPr>
          <a:lstStyle/>
          <a:p>
            <a:pPr algn="ctr"/>
            <a:r>
              <a:rPr lang="en-GB" sz="3600" i="1"/>
              <a:t>This is your body’s second line of defence, they help to defend your body against pathogens by several mechanisms:</a:t>
            </a:r>
          </a:p>
          <a:p>
            <a:pPr algn="ctr"/>
            <a:endParaRPr lang="en-GB" sz="3600" i="1"/>
          </a:p>
          <a:p>
            <a:pPr algn="ctr">
              <a:buFont typeface="Arial" charset="0"/>
              <a:buChar char="•"/>
            </a:pPr>
            <a:r>
              <a:rPr lang="en-GB" sz="3600" i="1"/>
              <a:t>  Ingest (eat) microorganisms</a:t>
            </a:r>
          </a:p>
          <a:p>
            <a:pPr algn="ctr">
              <a:buFont typeface="Arial" charset="0"/>
              <a:buChar char="•"/>
            </a:pPr>
            <a:r>
              <a:rPr lang="en-GB" sz="3600" i="1"/>
              <a:t>  Produce antibodies</a:t>
            </a:r>
          </a:p>
          <a:p>
            <a:pPr algn="ctr">
              <a:buFont typeface="Arial" charset="0"/>
              <a:buChar char="•"/>
            </a:pPr>
            <a:r>
              <a:rPr lang="en-GB" sz="3600" i="1"/>
              <a:t>  Produce antitoxins.</a:t>
            </a:r>
          </a:p>
        </p:txBody>
      </p:sp>
      <p:sp>
        <p:nvSpPr>
          <p:cNvPr id="10244" name="TextBox 5"/>
          <p:cNvSpPr txBox="1">
            <a:spLocks noChangeArrowheads="1"/>
          </p:cNvSpPr>
          <p:nvPr/>
        </p:nvSpPr>
        <p:spPr bwMode="auto">
          <a:xfrm>
            <a:off x="250825" y="1557338"/>
            <a:ext cx="936625" cy="522287"/>
          </a:xfrm>
          <a:prstGeom prst="rect">
            <a:avLst/>
          </a:prstGeom>
          <a:noFill/>
          <a:ln w="9525">
            <a:noFill/>
            <a:miter lim="800000"/>
            <a:headEnd/>
            <a:tailEnd/>
          </a:ln>
        </p:spPr>
        <p:txBody>
          <a:bodyPr>
            <a:spAutoFit/>
          </a:bodyPr>
          <a:lstStyle/>
          <a:p>
            <a:r>
              <a:rPr lang="en-GB" sz="2800"/>
              <a:t>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79388" y="188913"/>
            <a:ext cx="8229600" cy="4525962"/>
          </a:xfrm>
        </p:spPr>
        <p:txBody>
          <a:bodyPr/>
          <a:lstStyle/>
          <a:p>
            <a:pPr>
              <a:buFont typeface="Arial" charset="0"/>
              <a:buNone/>
            </a:pPr>
            <a:r>
              <a:rPr lang="en-GB" sz="5400" dirty="0">
                <a:solidFill>
                  <a:srgbClr val="FF0000"/>
                </a:solidFill>
                <a:latin typeface="Comic Sans MS" pitchFamily="66" charset="0"/>
              </a:rPr>
              <a:t>Self-assessment:</a:t>
            </a:r>
          </a:p>
        </p:txBody>
      </p:sp>
      <p:sp>
        <p:nvSpPr>
          <p:cNvPr id="11267" name="TextBox 3"/>
          <p:cNvSpPr txBox="1">
            <a:spLocks noChangeArrowheads="1"/>
          </p:cNvSpPr>
          <p:nvPr/>
        </p:nvSpPr>
        <p:spPr bwMode="auto">
          <a:xfrm>
            <a:off x="323850" y="1484313"/>
            <a:ext cx="4679950" cy="2554287"/>
          </a:xfrm>
          <a:prstGeom prst="rect">
            <a:avLst/>
          </a:prstGeom>
          <a:noFill/>
          <a:ln w="9525">
            <a:noFill/>
            <a:miter lim="800000"/>
            <a:headEnd/>
            <a:tailEnd/>
          </a:ln>
        </p:spPr>
        <p:txBody>
          <a:bodyPr>
            <a:spAutoFit/>
          </a:bodyPr>
          <a:lstStyle/>
          <a:p>
            <a:pPr marL="342900" indent="-342900">
              <a:buFontTx/>
              <a:buAutoNum type="arabicPeriod"/>
            </a:pPr>
            <a:r>
              <a:rPr lang="en-GB" sz="4000"/>
              <a:t> Antibody</a:t>
            </a:r>
          </a:p>
          <a:p>
            <a:pPr marL="342900" indent="-342900">
              <a:buFontTx/>
              <a:buAutoNum type="arabicPeriod"/>
            </a:pPr>
            <a:r>
              <a:rPr lang="en-GB" sz="4000"/>
              <a:t> Antigen</a:t>
            </a:r>
          </a:p>
          <a:p>
            <a:pPr marL="342900" indent="-342900">
              <a:buFontTx/>
              <a:buAutoNum type="arabicPeriod"/>
            </a:pPr>
            <a:r>
              <a:rPr lang="en-GB" sz="4000"/>
              <a:t> Pathogen </a:t>
            </a:r>
          </a:p>
          <a:p>
            <a:pPr marL="342900" indent="-342900">
              <a:buFontTx/>
              <a:buAutoNum type="arabicPeriod"/>
            </a:pPr>
            <a:r>
              <a:rPr lang="en-GB" sz="4000"/>
              <a:t> White blood cell</a:t>
            </a:r>
          </a:p>
        </p:txBody>
      </p:sp>
      <p:pic>
        <p:nvPicPr>
          <p:cNvPr id="5" name="Picture 4" descr="Mark, Check, Tick, Red, Correct, Symbol, Choice, Yes"/>
          <p:cNvPicPr>
            <a:picLocks noChangeAspect="1" noChangeArrowheads="1"/>
          </p:cNvPicPr>
          <p:nvPr/>
        </p:nvPicPr>
        <p:blipFill>
          <a:blip r:embed="rId2" cstate="print"/>
          <a:srcRect/>
          <a:stretch>
            <a:fillRect/>
          </a:stretch>
        </p:blipFill>
        <p:spPr bwMode="auto">
          <a:xfrm>
            <a:off x="6934200" y="4933812"/>
            <a:ext cx="1695004" cy="176614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91386" y="212650"/>
            <a:ext cx="8803758" cy="1409959"/>
          </a:xfrm>
        </p:spPr>
        <p:txBody>
          <a:bodyPr>
            <a:normAutofit/>
          </a:bodyPr>
          <a:lstStyle/>
          <a:p>
            <a:r>
              <a:rPr lang="en-GB" sz="4000" i="1" dirty="0">
                <a:solidFill>
                  <a:srgbClr val="0070C0"/>
                </a:solidFill>
                <a:cs typeface="Times New Roman" pitchFamily="18" charset="0"/>
              </a:rPr>
              <a:t>This is how vaccines protect you against dangerous infectious diseases…</a:t>
            </a:r>
            <a:endParaRPr lang="en-GB" sz="7200" i="1" dirty="0">
              <a:solidFill>
                <a:srgbClr val="0070C0"/>
              </a:solidFill>
            </a:endParaRPr>
          </a:p>
        </p:txBody>
      </p:sp>
      <p:pic>
        <p:nvPicPr>
          <p:cNvPr id="12291" name="Picture 3" descr="B1a"/>
          <p:cNvPicPr>
            <a:picLocks noChangeAspect="1" noChangeArrowheads="1"/>
          </p:cNvPicPr>
          <p:nvPr/>
        </p:nvPicPr>
        <p:blipFill rotWithShape="1">
          <a:blip r:embed="rId3" cstate="print"/>
          <a:srcRect l="15826" t="88715" r="15854"/>
          <a:stretch/>
        </p:blipFill>
        <p:spPr bwMode="auto">
          <a:xfrm>
            <a:off x="309716" y="5429066"/>
            <a:ext cx="8524567" cy="961102"/>
          </a:xfrm>
          <a:prstGeom prst="rect">
            <a:avLst/>
          </a:prstGeom>
          <a:noFill/>
          <a:ln w="9525">
            <a:noFill/>
            <a:miter lim="800000"/>
            <a:headEnd/>
            <a:tailEnd/>
          </a:ln>
        </p:spPr>
      </p:pic>
      <p:sp>
        <p:nvSpPr>
          <p:cNvPr id="12292" name="Text Box 4"/>
          <p:cNvSpPr txBox="1">
            <a:spLocks noChangeArrowheads="1"/>
          </p:cNvSpPr>
          <p:nvPr/>
        </p:nvSpPr>
        <p:spPr bwMode="auto">
          <a:xfrm>
            <a:off x="827088" y="2133600"/>
            <a:ext cx="2952750" cy="646113"/>
          </a:xfrm>
          <a:prstGeom prst="rect">
            <a:avLst/>
          </a:prstGeom>
          <a:noFill/>
          <a:ln w="9525">
            <a:noFill/>
            <a:miter lim="800000"/>
            <a:headEnd/>
            <a:tailEnd/>
          </a:ln>
        </p:spPr>
        <p:txBody>
          <a:bodyPr>
            <a:spAutoFit/>
          </a:bodyPr>
          <a:lstStyle/>
          <a:p>
            <a:pPr>
              <a:spcBef>
                <a:spcPct val="50000"/>
              </a:spcBef>
            </a:pPr>
            <a:r>
              <a:rPr lang="en-GB" sz="3600" b="1"/>
              <a:t>Step 1</a:t>
            </a:r>
            <a:endParaRPr lang="en-US" sz="3600" b="1"/>
          </a:p>
        </p:txBody>
      </p:sp>
      <p:pic>
        <p:nvPicPr>
          <p:cNvPr id="12293" name="Picture 30" descr="hand needle white finger care medicine health hospital shot clinic organ drug nurse syringe flu medical injection treatment healthcare cure disease vaccination vaccine"/>
          <p:cNvPicPr>
            <a:picLocks noChangeAspect="1" noChangeArrowheads="1"/>
          </p:cNvPicPr>
          <p:nvPr/>
        </p:nvPicPr>
        <p:blipFill>
          <a:blip r:embed="rId4" cstate="print"/>
          <a:srcRect/>
          <a:stretch>
            <a:fillRect/>
          </a:stretch>
        </p:blipFill>
        <p:spPr bwMode="auto">
          <a:xfrm>
            <a:off x="2520187" y="1916112"/>
            <a:ext cx="3313112" cy="3219450"/>
          </a:xfrm>
          <a:prstGeom prst="rect">
            <a:avLst/>
          </a:prstGeom>
          <a:noFill/>
          <a:ln w="9525">
            <a:noFill/>
            <a:miter lim="800000"/>
            <a:headEnd/>
            <a:tailEnd/>
          </a:ln>
        </p:spPr>
      </p:pic>
      <p:pic>
        <p:nvPicPr>
          <p:cNvPr id="2" name="Picture 1">
            <a:extLst>
              <a:ext uri="{FF2B5EF4-FFF2-40B4-BE49-F238E27FC236}">
                <a16:creationId xmlns:a16="http://schemas.microsoft.com/office/drawing/2014/main" id="{732DEDFA-A6CB-4627-A7C1-B0A6D2F1C242}"/>
              </a:ext>
            </a:extLst>
          </p:cNvPr>
          <p:cNvPicPr>
            <a:picLocks noChangeAspect="1"/>
          </p:cNvPicPr>
          <p:nvPr/>
        </p:nvPicPr>
        <p:blipFill>
          <a:blip r:embed="rId5"/>
          <a:stretch>
            <a:fillRect/>
          </a:stretch>
        </p:blipFill>
        <p:spPr>
          <a:xfrm>
            <a:off x="6701295" y="1694633"/>
            <a:ext cx="1615617" cy="1507572"/>
          </a:xfrm>
          <a:prstGeom prst="rect">
            <a:avLst/>
          </a:prstGeom>
        </p:spPr>
      </p:pic>
      <p:sp>
        <p:nvSpPr>
          <p:cNvPr id="8" name="Isosceles Triangle 7">
            <a:extLst>
              <a:ext uri="{FF2B5EF4-FFF2-40B4-BE49-F238E27FC236}">
                <a16:creationId xmlns:a16="http://schemas.microsoft.com/office/drawing/2014/main" id="{DEC56590-658F-4219-B306-C788039DC4C9}"/>
              </a:ext>
            </a:extLst>
          </p:cNvPr>
          <p:cNvSpPr/>
          <p:nvPr/>
        </p:nvSpPr>
        <p:spPr>
          <a:xfrm rot="2770391">
            <a:off x="6462869" y="4652773"/>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A67E923A-2302-474C-9573-96845B398CDF}"/>
              </a:ext>
            </a:extLst>
          </p:cNvPr>
          <p:cNvSpPr/>
          <p:nvPr/>
        </p:nvSpPr>
        <p:spPr>
          <a:xfrm rot="2770391">
            <a:off x="7741158" y="4759631"/>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01DDC444-2C9B-49EE-BBC0-632BAF0FF1F0}"/>
              </a:ext>
            </a:extLst>
          </p:cNvPr>
          <p:cNvSpPr/>
          <p:nvPr/>
        </p:nvSpPr>
        <p:spPr>
          <a:xfrm rot="2770391">
            <a:off x="8213610" y="4432954"/>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3955EF29-1A95-4A83-B8E5-92423880FFA2}"/>
              </a:ext>
            </a:extLst>
          </p:cNvPr>
          <p:cNvSpPr/>
          <p:nvPr/>
        </p:nvSpPr>
        <p:spPr>
          <a:xfrm rot="2770391">
            <a:off x="6969321" y="4724174"/>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841AC9BE-4776-43FF-BB10-82001C00FCBC}"/>
              </a:ext>
            </a:extLst>
          </p:cNvPr>
          <p:cNvSpPr/>
          <p:nvPr/>
        </p:nvSpPr>
        <p:spPr>
          <a:xfrm rot="2770391">
            <a:off x="7309195" y="4301279"/>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AFD68DD3-78AA-465F-B265-DBAC88B5239A}"/>
              </a:ext>
            </a:extLst>
          </p:cNvPr>
          <p:cNvSpPr/>
          <p:nvPr/>
        </p:nvSpPr>
        <p:spPr>
          <a:xfrm rot="2770391">
            <a:off x="7866299" y="4124660"/>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89835DBA-9AF9-42E2-988C-50A7810F1CA5}"/>
              </a:ext>
            </a:extLst>
          </p:cNvPr>
          <p:cNvSpPr/>
          <p:nvPr/>
        </p:nvSpPr>
        <p:spPr>
          <a:xfrm rot="2770391">
            <a:off x="6728254" y="4031588"/>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Down 2">
            <a:extLst>
              <a:ext uri="{FF2B5EF4-FFF2-40B4-BE49-F238E27FC236}">
                <a16:creationId xmlns:a16="http://schemas.microsoft.com/office/drawing/2014/main" id="{C6A61A8A-7380-4BE0-8C62-C876DCDDACCF}"/>
              </a:ext>
            </a:extLst>
          </p:cNvPr>
          <p:cNvSpPr/>
          <p:nvPr/>
        </p:nvSpPr>
        <p:spPr>
          <a:xfrm>
            <a:off x="7388569" y="3322624"/>
            <a:ext cx="241068" cy="666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1a"/>
          <p:cNvPicPr>
            <a:picLocks noChangeAspect="1" noChangeArrowheads="1"/>
          </p:cNvPicPr>
          <p:nvPr/>
        </p:nvPicPr>
        <p:blipFill rotWithShape="1">
          <a:blip r:embed="rId3" cstate="print"/>
          <a:srcRect t="88538"/>
          <a:stretch/>
        </p:blipFill>
        <p:spPr bwMode="auto">
          <a:xfrm>
            <a:off x="179388" y="5411787"/>
            <a:ext cx="8828087" cy="954088"/>
          </a:xfrm>
          <a:prstGeom prst="rect">
            <a:avLst/>
          </a:prstGeom>
          <a:noFill/>
          <a:ln w="9525">
            <a:noFill/>
            <a:miter lim="800000"/>
            <a:headEnd/>
            <a:tailEnd/>
          </a:ln>
        </p:spPr>
      </p:pic>
      <p:sp>
        <p:nvSpPr>
          <p:cNvPr id="13315" name="Text Box 3"/>
          <p:cNvSpPr txBox="1">
            <a:spLocks noChangeArrowheads="1"/>
          </p:cNvSpPr>
          <p:nvPr/>
        </p:nvSpPr>
        <p:spPr bwMode="auto">
          <a:xfrm>
            <a:off x="179388" y="260350"/>
            <a:ext cx="3024187" cy="584200"/>
          </a:xfrm>
          <a:prstGeom prst="rect">
            <a:avLst/>
          </a:prstGeom>
          <a:noFill/>
          <a:ln w="9525">
            <a:noFill/>
            <a:miter lim="800000"/>
            <a:headEnd/>
            <a:tailEnd/>
          </a:ln>
        </p:spPr>
        <p:txBody>
          <a:bodyPr>
            <a:spAutoFit/>
          </a:bodyPr>
          <a:lstStyle/>
          <a:p>
            <a:pPr>
              <a:spcBef>
                <a:spcPct val="50000"/>
              </a:spcBef>
            </a:pPr>
            <a:r>
              <a:rPr lang="en-GB" sz="3200" b="1"/>
              <a:t>Step 2</a:t>
            </a:r>
            <a:endParaRPr lang="en-US" sz="3200" b="1"/>
          </a:p>
        </p:txBody>
      </p:sp>
      <p:pic>
        <p:nvPicPr>
          <p:cNvPr id="13316" name="Picture 7"/>
          <p:cNvPicPr>
            <a:picLocks noChangeAspect="1" noChangeArrowheads="1"/>
          </p:cNvPicPr>
          <p:nvPr/>
        </p:nvPicPr>
        <p:blipFill>
          <a:blip r:embed="rId4" cstate="print"/>
          <a:srcRect b="36714"/>
          <a:stretch>
            <a:fillRect/>
          </a:stretch>
        </p:blipFill>
        <p:spPr bwMode="auto">
          <a:xfrm>
            <a:off x="1547813" y="908050"/>
            <a:ext cx="2943225" cy="2160588"/>
          </a:xfrm>
          <a:prstGeom prst="rect">
            <a:avLst/>
          </a:prstGeom>
          <a:noFill/>
          <a:ln w="9525">
            <a:noFill/>
            <a:miter lim="800000"/>
            <a:headEnd/>
            <a:tailEnd/>
          </a:ln>
        </p:spPr>
      </p:pic>
      <p:sp>
        <p:nvSpPr>
          <p:cNvPr id="11" name="Half Frame 10"/>
          <p:cNvSpPr/>
          <p:nvPr/>
        </p:nvSpPr>
        <p:spPr>
          <a:xfrm rot="5400000">
            <a:off x="5772943" y="2447831"/>
            <a:ext cx="363538" cy="317500"/>
          </a:xfrm>
          <a:prstGeom prst="halfFram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6" name="Half Frame 15"/>
          <p:cNvSpPr/>
          <p:nvPr/>
        </p:nvSpPr>
        <p:spPr>
          <a:xfrm rot="5400000">
            <a:off x="5180806" y="2909888"/>
            <a:ext cx="363537" cy="317500"/>
          </a:xfrm>
          <a:prstGeom prst="halfFram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7" name="Half Frame 16"/>
          <p:cNvSpPr/>
          <p:nvPr/>
        </p:nvSpPr>
        <p:spPr>
          <a:xfrm rot="5400000">
            <a:off x="4692650" y="4100513"/>
            <a:ext cx="363538" cy="315912"/>
          </a:xfrm>
          <a:prstGeom prst="halfFram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8" name="Half Frame 17"/>
          <p:cNvSpPr/>
          <p:nvPr/>
        </p:nvSpPr>
        <p:spPr>
          <a:xfrm rot="5400000">
            <a:off x="5628481" y="4099719"/>
            <a:ext cx="363538" cy="317500"/>
          </a:xfrm>
          <a:prstGeom prst="halfFram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9" name="Half Frame 18"/>
          <p:cNvSpPr/>
          <p:nvPr/>
        </p:nvSpPr>
        <p:spPr>
          <a:xfrm rot="5400000">
            <a:off x="6964680" y="2481110"/>
            <a:ext cx="363537" cy="315913"/>
          </a:xfrm>
          <a:prstGeom prst="halfFram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21" name="Straight Arrow Connector 20"/>
          <p:cNvCxnSpPr/>
          <p:nvPr/>
        </p:nvCxnSpPr>
        <p:spPr>
          <a:xfrm flipH="1">
            <a:off x="3492500" y="1557338"/>
            <a:ext cx="1223963" cy="863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8" name="TextBox 21"/>
          <p:cNvSpPr txBox="1">
            <a:spLocks noChangeArrowheads="1"/>
          </p:cNvSpPr>
          <p:nvPr/>
        </p:nvSpPr>
        <p:spPr bwMode="auto">
          <a:xfrm>
            <a:off x="4643438" y="1196975"/>
            <a:ext cx="1944687" cy="522288"/>
          </a:xfrm>
          <a:prstGeom prst="rect">
            <a:avLst/>
          </a:prstGeom>
          <a:noFill/>
          <a:ln w="9525">
            <a:noFill/>
            <a:miter lim="800000"/>
            <a:headEnd/>
            <a:tailEnd/>
          </a:ln>
        </p:spPr>
        <p:txBody>
          <a:bodyPr>
            <a:spAutoFit/>
          </a:bodyPr>
          <a:lstStyle/>
          <a:p>
            <a:pPr algn="ctr"/>
            <a:r>
              <a:rPr lang="en-GB" sz="2800"/>
              <a:t>Antibody</a:t>
            </a:r>
          </a:p>
        </p:txBody>
      </p:sp>
      <p:sp>
        <p:nvSpPr>
          <p:cNvPr id="13329" name="TextBox 22"/>
          <p:cNvSpPr txBox="1">
            <a:spLocks noChangeArrowheads="1"/>
          </p:cNvSpPr>
          <p:nvPr/>
        </p:nvSpPr>
        <p:spPr bwMode="auto">
          <a:xfrm>
            <a:off x="827088" y="3429000"/>
            <a:ext cx="1944687" cy="954088"/>
          </a:xfrm>
          <a:prstGeom prst="rect">
            <a:avLst/>
          </a:prstGeom>
          <a:noFill/>
          <a:ln w="9525">
            <a:noFill/>
            <a:miter lim="800000"/>
            <a:headEnd/>
            <a:tailEnd/>
          </a:ln>
        </p:spPr>
        <p:txBody>
          <a:bodyPr>
            <a:spAutoFit/>
          </a:bodyPr>
          <a:lstStyle/>
          <a:p>
            <a:pPr algn="ctr"/>
            <a:r>
              <a:rPr lang="en-GB" sz="2800"/>
              <a:t>White blood cell</a:t>
            </a:r>
          </a:p>
        </p:txBody>
      </p:sp>
      <p:sp>
        <p:nvSpPr>
          <p:cNvPr id="13330" name="TextBox 23"/>
          <p:cNvSpPr txBox="1">
            <a:spLocks noChangeArrowheads="1"/>
          </p:cNvSpPr>
          <p:nvPr/>
        </p:nvSpPr>
        <p:spPr bwMode="auto">
          <a:xfrm>
            <a:off x="6948488" y="4221163"/>
            <a:ext cx="1944687" cy="523875"/>
          </a:xfrm>
          <a:prstGeom prst="rect">
            <a:avLst/>
          </a:prstGeom>
          <a:noFill/>
          <a:ln w="9525">
            <a:noFill/>
            <a:miter lim="800000"/>
            <a:headEnd/>
            <a:tailEnd/>
          </a:ln>
        </p:spPr>
        <p:txBody>
          <a:bodyPr>
            <a:spAutoFit/>
          </a:bodyPr>
          <a:lstStyle/>
          <a:p>
            <a:pPr algn="ctr"/>
            <a:r>
              <a:rPr lang="en-GB" sz="2800"/>
              <a:t>Antigen</a:t>
            </a:r>
          </a:p>
        </p:txBody>
      </p:sp>
      <p:cxnSp>
        <p:nvCxnSpPr>
          <p:cNvPr id="25" name="Straight Arrow Connector 24"/>
          <p:cNvCxnSpPr/>
          <p:nvPr/>
        </p:nvCxnSpPr>
        <p:spPr>
          <a:xfrm flipH="1" flipV="1">
            <a:off x="6801926" y="3720145"/>
            <a:ext cx="574675" cy="647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692275" y="1916113"/>
            <a:ext cx="431800" cy="1441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651500" y="1773238"/>
            <a:ext cx="288925" cy="647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Isosceles Triangle 1">
            <a:extLst>
              <a:ext uri="{FF2B5EF4-FFF2-40B4-BE49-F238E27FC236}">
                <a16:creationId xmlns:a16="http://schemas.microsoft.com/office/drawing/2014/main" id="{41199C7E-1F6E-435B-A39B-7B5624CE19FB}"/>
              </a:ext>
            </a:extLst>
          </p:cNvPr>
          <p:cNvSpPr/>
          <p:nvPr/>
        </p:nvSpPr>
        <p:spPr>
          <a:xfrm rot="2770391">
            <a:off x="5275696" y="2987456"/>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D58F388E-6246-4739-820B-68FE3D59AD51}"/>
              </a:ext>
            </a:extLst>
          </p:cNvPr>
          <p:cNvSpPr/>
          <p:nvPr/>
        </p:nvSpPr>
        <p:spPr>
          <a:xfrm rot="2770391">
            <a:off x="5885296" y="2510655"/>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8D066815-2C8F-45FA-8F1D-32DEB02228F3}"/>
              </a:ext>
            </a:extLst>
          </p:cNvPr>
          <p:cNvSpPr/>
          <p:nvPr/>
        </p:nvSpPr>
        <p:spPr>
          <a:xfrm rot="2770391">
            <a:off x="4971792" y="3515772"/>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4D101F10-775B-44CB-A2D1-D39451117C38}"/>
              </a:ext>
            </a:extLst>
          </p:cNvPr>
          <p:cNvSpPr/>
          <p:nvPr/>
        </p:nvSpPr>
        <p:spPr>
          <a:xfrm rot="2770391">
            <a:off x="4076180" y="3565235"/>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61B1DE25-0337-4756-880C-60787F1C02D3}"/>
              </a:ext>
            </a:extLst>
          </p:cNvPr>
          <p:cNvSpPr/>
          <p:nvPr/>
        </p:nvSpPr>
        <p:spPr>
          <a:xfrm rot="2770391">
            <a:off x="5885296" y="3597056"/>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946C968A-08B2-4A32-81D4-80014486A087}"/>
              </a:ext>
            </a:extLst>
          </p:cNvPr>
          <p:cNvSpPr/>
          <p:nvPr/>
        </p:nvSpPr>
        <p:spPr>
          <a:xfrm rot="2770391">
            <a:off x="4834044" y="4130278"/>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1A7F5995-125C-4E5A-8B62-7922B5F9F2EB}"/>
              </a:ext>
            </a:extLst>
          </p:cNvPr>
          <p:cNvSpPr/>
          <p:nvPr/>
        </p:nvSpPr>
        <p:spPr>
          <a:xfrm rot="2770391">
            <a:off x="6230547" y="3222754"/>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373F278D-9A12-40D6-97F3-CFEA53442B65}"/>
              </a:ext>
            </a:extLst>
          </p:cNvPr>
          <p:cNvSpPr/>
          <p:nvPr/>
        </p:nvSpPr>
        <p:spPr>
          <a:xfrm rot="2770391">
            <a:off x="5716586" y="4149328"/>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BC56024C-48D0-4297-9E72-3046AE074C4F}"/>
              </a:ext>
            </a:extLst>
          </p:cNvPr>
          <p:cNvSpPr/>
          <p:nvPr/>
        </p:nvSpPr>
        <p:spPr>
          <a:xfrm rot="2770391">
            <a:off x="7046148" y="2560830"/>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E01AB7DA-FF02-45E4-8437-AEC468B85174}"/>
              </a:ext>
            </a:extLst>
          </p:cNvPr>
          <p:cNvSpPr/>
          <p:nvPr/>
        </p:nvSpPr>
        <p:spPr>
          <a:xfrm rot="2770391">
            <a:off x="6679162" y="3621633"/>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94A9DDB5-5135-4053-8880-0B6226EC1BB7}"/>
              </a:ext>
            </a:extLst>
          </p:cNvPr>
          <p:cNvSpPr/>
          <p:nvPr/>
        </p:nvSpPr>
        <p:spPr>
          <a:xfrm rot="2770391">
            <a:off x="6126362" y="5027884"/>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085EFFDB-A69D-40E2-A693-30EE29E700F8}"/>
              </a:ext>
            </a:extLst>
          </p:cNvPr>
          <p:cNvSpPr/>
          <p:nvPr/>
        </p:nvSpPr>
        <p:spPr>
          <a:xfrm rot="2770391">
            <a:off x="7487678" y="3312545"/>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901268D7-5728-44F3-8BF7-46DBB0208B2B}"/>
              </a:ext>
            </a:extLst>
          </p:cNvPr>
          <p:cNvSpPr/>
          <p:nvPr/>
        </p:nvSpPr>
        <p:spPr>
          <a:xfrm rot="2770391">
            <a:off x="6507171" y="4418864"/>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D2E9D23E-3162-4F3B-866D-477773E149AE}"/>
              </a:ext>
            </a:extLst>
          </p:cNvPr>
          <p:cNvSpPr/>
          <p:nvPr/>
        </p:nvSpPr>
        <p:spPr>
          <a:xfrm rot="2770391">
            <a:off x="5155162" y="4996314"/>
            <a:ext cx="158750" cy="181769"/>
          </a:xfrm>
          <a:prstGeom prst="triangle">
            <a:avLst/>
          </a:prstGeom>
          <a:solidFill>
            <a:srgbClr val="F01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Half Frame 38">
            <a:extLst>
              <a:ext uri="{FF2B5EF4-FFF2-40B4-BE49-F238E27FC236}">
                <a16:creationId xmlns:a16="http://schemas.microsoft.com/office/drawing/2014/main" id="{1EDA3AE0-2B29-46A0-A463-BE69BB5C75ED}"/>
              </a:ext>
            </a:extLst>
          </p:cNvPr>
          <p:cNvSpPr/>
          <p:nvPr/>
        </p:nvSpPr>
        <p:spPr>
          <a:xfrm rot="5400000">
            <a:off x="5052768" y="4958356"/>
            <a:ext cx="363537" cy="317500"/>
          </a:xfrm>
          <a:prstGeom prst="halfFram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40" name="Half Frame 39">
            <a:extLst>
              <a:ext uri="{FF2B5EF4-FFF2-40B4-BE49-F238E27FC236}">
                <a16:creationId xmlns:a16="http://schemas.microsoft.com/office/drawing/2014/main" id="{1203FFEA-D53B-4DFB-9369-D8452A5DFD7A}"/>
              </a:ext>
            </a:extLst>
          </p:cNvPr>
          <p:cNvSpPr/>
          <p:nvPr/>
        </p:nvSpPr>
        <p:spPr>
          <a:xfrm rot="5400000">
            <a:off x="5806924" y="3546649"/>
            <a:ext cx="363537" cy="317500"/>
          </a:xfrm>
          <a:prstGeom prst="halfFram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41" name="Half Frame 40">
            <a:extLst>
              <a:ext uri="{FF2B5EF4-FFF2-40B4-BE49-F238E27FC236}">
                <a16:creationId xmlns:a16="http://schemas.microsoft.com/office/drawing/2014/main" id="{0E249338-7A08-40F9-9151-CE2F719372E8}"/>
              </a:ext>
            </a:extLst>
          </p:cNvPr>
          <p:cNvSpPr/>
          <p:nvPr/>
        </p:nvSpPr>
        <p:spPr>
          <a:xfrm rot="5400000">
            <a:off x="7371154" y="3270250"/>
            <a:ext cx="363537" cy="317500"/>
          </a:xfrm>
          <a:prstGeom prst="halfFram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1a"/>
          <p:cNvPicPr>
            <a:picLocks noChangeAspect="1" noChangeArrowheads="1"/>
          </p:cNvPicPr>
          <p:nvPr/>
        </p:nvPicPr>
        <p:blipFill>
          <a:blip r:embed="rId3" cstate="print"/>
          <a:srcRect t="82446"/>
          <a:stretch>
            <a:fillRect/>
          </a:stretch>
        </p:blipFill>
        <p:spPr bwMode="auto">
          <a:xfrm>
            <a:off x="116958" y="4797424"/>
            <a:ext cx="8931349" cy="1781175"/>
          </a:xfrm>
          <a:prstGeom prst="rect">
            <a:avLst/>
          </a:prstGeom>
          <a:noFill/>
          <a:ln w="9525">
            <a:noFill/>
            <a:miter lim="800000"/>
            <a:headEnd/>
            <a:tailEnd/>
          </a:ln>
        </p:spPr>
      </p:pic>
      <p:sp>
        <p:nvSpPr>
          <p:cNvPr id="14339" name="Text Box 3"/>
          <p:cNvSpPr txBox="1">
            <a:spLocks noChangeArrowheads="1"/>
          </p:cNvSpPr>
          <p:nvPr/>
        </p:nvSpPr>
        <p:spPr bwMode="auto">
          <a:xfrm>
            <a:off x="322263" y="477838"/>
            <a:ext cx="1835150" cy="584200"/>
          </a:xfrm>
          <a:prstGeom prst="rect">
            <a:avLst/>
          </a:prstGeom>
          <a:noFill/>
          <a:ln w="9525">
            <a:noFill/>
            <a:miter lim="800000"/>
            <a:headEnd/>
            <a:tailEnd/>
          </a:ln>
        </p:spPr>
        <p:txBody>
          <a:bodyPr>
            <a:spAutoFit/>
          </a:bodyPr>
          <a:lstStyle/>
          <a:p>
            <a:pPr>
              <a:spcBef>
                <a:spcPct val="50000"/>
              </a:spcBef>
            </a:pPr>
            <a:r>
              <a:rPr lang="en-GB" sz="3200" b="1"/>
              <a:t>Step 3</a:t>
            </a:r>
            <a:endParaRPr lang="en-US" sz="3200" b="1"/>
          </a:p>
        </p:txBody>
      </p:sp>
      <p:pic>
        <p:nvPicPr>
          <p:cNvPr id="2" name="Picture 1">
            <a:extLst>
              <a:ext uri="{FF2B5EF4-FFF2-40B4-BE49-F238E27FC236}">
                <a16:creationId xmlns:a16="http://schemas.microsoft.com/office/drawing/2014/main" id="{FDC70425-F3D4-438E-818F-1CF9FD899BAD}"/>
              </a:ext>
            </a:extLst>
          </p:cNvPr>
          <p:cNvPicPr>
            <a:picLocks noChangeAspect="1"/>
          </p:cNvPicPr>
          <p:nvPr/>
        </p:nvPicPr>
        <p:blipFill>
          <a:blip r:embed="rId4"/>
          <a:stretch>
            <a:fillRect/>
          </a:stretch>
        </p:blipFill>
        <p:spPr>
          <a:xfrm>
            <a:off x="2471014" y="769938"/>
            <a:ext cx="4223235" cy="4160825"/>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79388" y="69850"/>
            <a:ext cx="8856662" cy="4525963"/>
          </a:xfrm>
        </p:spPr>
        <p:txBody>
          <a:bodyPr/>
          <a:lstStyle/>
          <a:p>
            <a:pPr marL="0" indent="0">
              <a:buFont typeface="Arial" charset="0"/>
              <a:buNone/>
            </a:pPr>
            <a:r>
              <a:rPr lang="en-GB" altLang="en-US" sz="2800" b="1" dirty="0">
                <a:solidFill>
                  <a:srgbClr val="0070C0"/>
                </a:solidFill>
                <a:latin typeface="Comic Sans MS" pitchFamily="66" charset="0"/>
              </a:rPr>
              <a:t>Task: </a:t>
            </a:r>
            <a:r>
              <a:rPr lang="en-GB" altLang="en-US" sz="2800" dirty="0">
                <a:latin typeface="Comic Sans MS" pitchFamily="66" charset="0"/>
              </a:rPr>
              <a:t>Complete the cartoon strip to describe how a vaccination works.  Use the key words to complete the captions and label the diagram:</a:t>
            </a:r>
          </a:p>
        </p:txBody>
      </p:sp>
      <p:pic>
        <p:nvPicPr>
          <p:cNvPr id="15363" name="Picture 3"/>
          <p:cNvPicPr>
            <a:picLocks noChangeAspect="1"/>
          </p:cNvPicPr>
          <p:nvPr/>
        </p:nvPicPr>
        <p:blipFill>
          <a:blip r:embed="rId2" cstate="print"/>
          <a:srcRect t="57793" b="10843"/>
          <a:stretch>
            <a:fillRect/>
          </a:stretch>
        </p:blipFill>
        <p:spPr bwMode="auto">
          <a:xfrm>
            <a:off x="374650" y="4515644"/>
            <a:ext cx="8467725" cy="2321720"/>
          </a:xfrm>
          <a:prstGeom prst="rect">
            <a:avLst/>
          </a:prstGeom>
          <a:noFill/>
          <a:ln w="9525">
            <a:noFill/>
            <a:miter lim="800000"/>
            <a:headEnd/>
            <a:tailEnd/>
          </a:ln>
        </p:spPr>
      </p:pic>
      <p:sp>
        <p:nvSpPr>
          <p:cNvPr id="15364" name="TextBox 4"/>
          <p:cNvSpPr txBox="1">
            <a:spLocks noChangeArrowheads="1"/>
          </p:cNvSpPr>
          <p:nvPr/>
        </p:nvSpPr>
        <p:spPr bwMode="auto">
          <a:xfrm>
            <a:off x="1582995" y="2112473"/>
            <a:ext cx="1728788" cy="584200"/>
          </a:xfrm>
          <a:prstGeom prst="rect">
            <a:avLst/>
          </a:prstGeom>
          <a:solidFill>
            <a:srgbClr val="FFFF99"/>
          </a:solidFill>
          <a:ln w="9525">
            <a:noFill/>
            <a:miter lim="800000"/>
            <a:headEnd/>
            <a:tailEnd/>
          </a:ln>
        </p:spPr>
        <p:txBody>
          <a:bodyPr>
            <a:spAutoFit/>
          </a:bodyPr>
          <a:lstStyle/>
          <a:p>
            <a:pPr algn="ctr"/>
            <a:r>
              <a:rPr lang="en-GB" altLang="en-US" sz="3200" dirty="0">
                <a:solidFill>
                  <a:srgbClr val="002060"/>
                </a:solidFill>
              </a:rPr>
              <a:t>antigen</a:t>
            </a:r>
          </a:p>
        </p:txBody>
      </p:sp>
      <p:sp>
        <p:nvSpPr>
          <p:cNvPr id="15365" name="TextBox 5"/>
          <p:cNvSpPr txBox="1">
            <a:spLocks noChangeArrowheads="1"/>
          </p:cNvSpPr>
          <p:nvPr/>
        </p:nvSpPr>
        <p:spPr bwMode="auto">
          <a:xfrm>
            <a:off x="6670675" y="1380146"/>
            <a:ext cx="2087563" cy="584200"/>
          </a:xfrm>
          <a:prstGeom prst="rect">
            <a:avLst/>
          </a:prstGeom>
          <a:solidFill>
            <a:srgbClr val="FFFF99"/>
          </a:solidFill>
          <a:ln w="9525">
            <a:noFill/>
            <a:miter lim="800000"/>
            <a:headEnd/>
            <a:tailEnd/>
          </a:ln>
        </p:spPr>
        <p:txBody>
          <a:bodyPr>
            <a:spAutoFit/>
          </a:bodyPr>
          <a:lstStyle/>
          <a:p>
            <a:pPr algn="ctr"/>
            <a:r>
              <a:rPr lang="en-GB" altLang="en-US" sz="3200" dirty="0">
                <a:solidFill>
                  <a:srgbClr val="002060"/>
                </a:solidFill>
              </a:rPr>
              <a:t>antibody</a:t>
            </a:r>
          </a:p>
        </p:txBody>
      </p:sp>
      <p:sp>
        <p:nvSpPr>
          <p:cNvPr id="15366" name="TextBox 6"/>
          <p:cNvSpPr txBox="1">
            <a:spLocks noChangeArrowheads="1"/>
          </p:cNvSpPr>
          <p:nvPr/>
        </p:nvSpPr>
        <p:spPr bwMode="auto">
          <a:xfrm>
            <a:off x="2925763" y="1380146"/>
            <a:ext cx="3095625" cy="584200"/>
          </a:xfrm>
          <a:prstGeom prst="rect">
            <a:avLst/>
          </a:prstGeom>
          <a:solidFill>
            <a:srgbClr val="FFFF99"/>
          </a:solidFill>
          <a:ln w="9525">
            <a:noFill/>
            <a:miter lim="800000"/>
            <a:headEnd/>
            <a:tailEnd/>
          </a:ln>
        </p:spPr>
        <p:txBody>
          <a:bodyPr>
            <a:spAutoFit/>
          </a:bodyPr>
          <a:lstStyle/>
          <a:p>
            <a:pPr algn="ctr"/>
            <a:r>
              <a:rPr lang="en-GB" altLang="en-US" sz="3200" dirty="0">
                <a:solidFill>
                  <a:srgbClr val="002060"/>
                </a:solidFill>
              </a:rPr>
              <a:t>white blood cell</a:t>
            </a:r>
          </a:p>
        </p:txBody>
      </p:sp>
      <p:sp>
        <p:nvSpPr>
          <p:cNvPr id="15367" name="TextBox 7"/>
          <p:cNvSpPr txBox="1">
            <a:spLocks noChangeArrowheads="1"/>
          </p:cNvSpPr>
          <p:nvPr/>
        </p:nvSpPr>
        <p:spPr bwMode="auto">
          <a:xfrm>
            <a:off x="187326" y="1379352"/>
            <a:ext cx="2089150" cy="585788"/>
          </a:xfrm>
          <a:prstGeom prst="rect">
            <a:avLst/>
          </a:prstGeom>
          <a:solidFill>
            <a:srgbClr val="FFFF99"/>
          </a:solidFill>
          <a:ln w="9525">
            <a:noFill/>
            <a:miter lim="800000"/>
            <a:headEnd/>
            <a:tailEnd/>
          </a:ln>
        </p:spPr>
        <p:txBody>
          <a:bodyPr>
            <a:spAutoFit/>
          </a:bodyPr>
          <a:lstStyle/>
          <a:p>
            <a:pPr algn="ctr"/>
            <a:r>
              <a:rPr lang="en-GB" altLang="en-US" sz="3200" dirty="0">
                <a:solidFill>
                  <a:srgbClr val="002060"/>
                </a:solidFill>
              </a:rPr>
              <a:t>pathogen</a:t>
            </a:r>
          </a:p>
        </p:txBody>
      </p:sp>
      <p:sp>
        <p:nvSpPr>
          <p:cNvPr id="15368" name="TextBox 8"/>
          <p:cNvSpPr txBox="1">
            <a:spLocks noChangeArrowheads="1"/>
          </p:cNvSpPr>
          <p:nvPr/>
        </p:nvSpPr>
        <p:spPr bwMode="auto">
          <a:xfrm>
            <a:off x="5426850" y="2112473"/>
            <a:ext cx="1728787" cy="584200"/>
          </a:xfrm>
          <a:prstGeom prst="rect">
            <a:avLst/>
          </a:prstGeom>
          <a:solidFill>
            <a:srgbClr val="FFFF99"/>
          </a:solidFill>
          <a:ln w="9525">
            <a:noFill/>
            <a:miter lim="800000"/>
            <a:headEnd/>
            <a:tailEnd/>
          </a:ln>
        </p:spPr>
        <p:txBody>
          <a:bodyPr>
            <a:spAutoFit/>
          </a:bodyPr>
          <a:lstStyle/>
          <a:p>
            <a:pPr algn="ctr"/>
            <a:r>
              <a:rPr lang="en-GB" altLang="en-US" sz="3200" dirty="0">
                <a:solidFill>
                  <a:srgbClr val="002060"/>
                </a:solidFill>
              </a:rPr>
              <a:t>vaccine</a:t>
            </a:r>
          </a:p>
        </p:txBody>
      </p:sp>
      <p:pic>
        <p:nvPicPr>
          <p:cNvPr id="2" name="Picture 1">
            <a:extLst>
              <a:ext uri="{FF2B5EF4-FFF2-40B4-BE49-F238E27FC236}">
                <a16:creationId xmlns:a16="http://schemas.microsoft.com/office/drawing/2014/main" id="{69F2E53B-2789-4A22-BBBA-C2CB3A478220}"/>
              </a:ext>
            </a:extLst>
          </p:cNvPr>
          <p:cNvPicPr>
            <a:picLocks noChangeAspect="1"/>
          </p:cNvPicPr>
          <p:nvPr/>
        </p:nvPicPr>
        <p:blipFill rotWithShape="1">
          <a:blip r:embed="rId3"/>
          <a:srcRect l="32826" t="24057" r="18282" b="25504"/>
          <a:stretch/>
        </p:blipFill>
        <p:spPr>
          <a:xfrm>
            <a:off x="374650" y="2844006"/>
            <a:ext cx="2767013" cy="1671637"/>
          </a:xfrm>
          <a:prstGeom prst="rect">
            <a:avLst/>
          </a:prstGeom>
        </p:spPr>
      </p:pic>
      <p:pic>
        <p:nvPicPr>
          <p:cNvPr id="3" name="Picture 2">
            <a:extLst>
              <a:ext uri="{FF2B5EF4-FFF2-40B4-BE49-F238E27FC236}">
                <a16:creationId xmlns:a16="http://schemas.microsoft.com/office/drawing/2014/main" id="{78EFD327-E903-4E37-93AA-449A9C11537C}"/>
              </a:ext>
            </a:extLst>
          </p:cNvPr>
          <p:cNvPicPr>
            <a:picLocks noChangeAspect="1"/>
          </p:cNvPicPr>
          <p:nvPr/>
        </p:nvPicPr>
        <p:blipFill rotWithShape="1">
          <a:blip r:embed="rId4"/>
          <a:srcRect l="20813" t="12006" r="17312" b="21540"/>
          <a:stretch/>
        </p:blipFill>
        <p:spPr>
          <a:xfrm>
            <a:off x="3455581" y="2945219"/>
            <a:ext cx="2456122" cy="1570424"/>
          </a:xfrm>
          <a:prstGeom prst="rect">
            <a:avLst/>
          </a:prstGeom>
        </p:spPr>
      </p:pic>
      <p:pic>
        <p:nvPicPr>
          <p:cNvPr id="4" name="Picture 3">
            <a:extLst>
              <a:ext uri="{FF2B5EF4-FFF2-40B4-BE49-F238E27FC236}">
                <a16:creationId xmlns:a16="http://schemas.microsoft.com/office/drawing/2014/main" id="{81E3BE40-4B25-4B9D-A4F3-B4C56E463D7B}"/>
              </a:ext>
            </a:extLst>
          </p:cNvPr>
          <p:cNvPicPr>
            <a:picLocks noChangeAspect="1"/>
          </p:cNvPicPr>
          <p:nvPr/>
        </p:nvPicPr>
        <p:blipFill>
          <a:blip r:embed="rId5"/>
          <a:stretch>
            <a:fillRect/>
          </a:stretch>
        </p:blipFill>
        <p:spPr>
          <a:xfrm>
            <a:off x="6311953" y="2945219"/>
            <a:ext cx="2239857" cy="1570424"/>
          </a:xfrm>
          <a:prstGeom prst="rect">
            <a:avLst/>
          </a:prstGeom>
        </p:spPr>
      </p:pic>
      <p:sp>
        <p:nvSpPr>
          <p:cNvPr id="5" name="Rectangle 4">
            <a:extLst>
              <a:ext uri="{FF2B5EF4-FFF2-40B4-BE49-F238E27FC236}">
                <a16:creationId xmlns:a16="http://schemas.microsoft.com/office/drawing/2014/main" id="{5DC22EEB-1CDC-4E41-AA7A-00A01E797BA5}"/>
              </a:ext>
            </a:extLst>
          </p:cNvPr>
          <p:cNvSpPr/>
          <p:nvPr/>
        </p:nvSpPr>
        <p:spPr>
          <a:xfrm>
            <a:off x="4699591" y="3062177"/>
            <a:ext cx="499730" cy="19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343D5DA-A971-40C5-A21E-F7B6FE50F08A}"/>
              </a:ext>
            </a:extLst>
          </p:cNvPr>
          <p:cNvSpPr/>
          <p:nvPr/>
        </p:nvSpPr>
        <p:spPr>
          <a:xfrm>
            <a:off x="5521658" y="4118344"/>
            <a:ext cx="499730" cy="19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247CD3E-2FB7-495D-AD56-C15B0A4563FD}"/>
              </a:ext>
            </a:extLst>
          </p:cNvPr>
          <p:cNvSpPr/>
          <p:nvPr/>
        </p:nvSpPr>
        <p:spPr>
          <a:xfrm>
            <a:off x="3455581" y="3818758"/>
            <a:ext cx="499730" cy="335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BFA7313-AE4C-43B2-B5DB-97276D22188C}"/>
              </a:ext>
            </a:extLst>
          </p:cNvPr>
          <p:cNvSpPr/>
          <p:nvPr/>
        </p:nvSpPr>
        <p:spPr>
          <a:xfrm>
            <a:off x="6214988" y="3721755"/>
            <a:ext cx="728071" cy="285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9663472-A0A1-49C6-B826-9EFCF78C822A}"/>
              </a:ext>
            </a:extLst>
          </p:cNvPr>
          <p:cNvSpPr/>
          <p:nvPr/>
        </p:nvSpPr>
        <p:spPr>
          <a:xfrm>
            <a:off x="7818474" y="3333307"/>
            <a:ext cx="733335" cy="18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481C444-3E0A-4282-A2AC-DF0398713EC8}"/>
              </a:ext>
            </a:extLst>
          </p:cNvPr>
          <p:cNvSpPr/>
          <p:nvPr/>
        </p:nvSpPr>
        <p:spPr>
          <a:xfrm>
            <a:off x="7568609" y="2921955"/>
            <a:ext cx="983200" cy="33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0565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2" cstate="print"/>
          <a:srcRect t="57793" b="10843"/>
          <a:stretch>
            <a:fillRect/>
          </a:stretch>
        </p:blipFill>
        <p:spPr bwMode="auto">
          <a:xfrm>
            <a:off x="115936" y="2662790"/>
            <a:ext cx="8912128" cy="4174574"/>
          </a:xfrm>
          <a:prstGeom prst="rect">
            <a:avLst/>
          </a:prstGeom>
          <a:noFill/>
          <a:ln w="9525">
            <a:noFill/>
            <a:miter lim="800000"/>
            <a:headEnd/>
            <a:tailEnd/>
          </a:ln>
        </p:spPr>
      </p:pic>
      <p:pic>
        <p:nvPicPr>
          <p:cNvPr id="2" name="Picture 1">
            <a:extLst>
              <a:ext uri="{FF2B5EF4-FFF2-40B4-BE49-F238E27FC236}">
                <a16:creationId xmlns:a16="http://schemas.microsoft.com/office/drawing/2014/main" id="{69F2E53B-2789-4A22-BBBA-C2CB3A478220}"/>
              </a:ext>
            </a:extLst>
          </p:cNvPr>
          <p:cNvPicPr>
            <a:picLocks noChangeAspect="1"/>
          </p:cNvPicPr>
          <p:nvPr/>
        </p:nvPicPr>
        <p:blipFill rotWithShape="1">
          <a:blip r:embed="rId3"/>
          <a:srcRect l="32826" t="24057" r="18282" b="25504"/>
          <a:stretch/>
        </p:blipFill>
        <p:spPr>
          <a:xfrm>
            <a:off x="374650" y="928956"/>
            <a:ext cx="2767013" cy="1570424"/>
          </a:xfrm>
          <a:prstGeom prst="rect">
            <a:avLst/>
          </a:prstGeom>
        </p:spPr>
      </p:pic>
      <p:pic>
        <p:nvPicPr>
          <p:cNvPr id="3" name="Picture 2">
            <a:extLst>
              <a:ext uri="{FF2B5EF4-FFF2-40B4-BE49-F238E27FC236}">
                <a16:creationId xmlns:a16="http://schemas.microsoft.com/office/drawing/2014/main" id="{78EFD327-E903-4E37-93AA-449A9C11537C}"/>
              </a:ext>
            </a:extLst>
          </p:cNvPr>
          <p:cNvPicPr>
            <a:picLocks noChangeAspect="1"/>
          </p:cNvPicPr>
          <p:nvPr/>
        </p:nvPicPr>
        <p:blipFill rotWithShape="1">
          <a:blip r:embed="rId4"/>
          <a:srcRect l="20813" t="12006" r="17312" b="21540"/>
          <a:stretch/>
        </p:blipFill>
        <p:spPr>
          <a:xfrm>
            <a:off x="3546217" y="928955"/>
            <a:ext cx="2456122" cy="1570424"/>
          </a:xfrm>
          <a:prstGeom prst="rect">
            <a:avLst/>
          </a:prstGeom>
        </p:spPr>
      </p:pic>
      <p:pic>
        <p:nvPicPr>
          <p:cNvPr id="4" name="Picture 3">
            <a:extLst>
              <a:ext uri="{FF2B5EF4-FFF2-40B4-BE49-F238E27FC236}">
                <a16:creationId xmlns:a16="http://schemas.microsoft.com/office/drawing/2014/main" id="{81E3BE40-4B25-4B9D-A4F3-B4C56E463D7B}"/>
              </a:ext>
            </a:extLst>
          </p:cNvPr>
          <p:cNvPicPr>
            <a:picLocks noChangeAspect="1"/>
          </p:cNvPicPr>
          <p:nvPr/>
        </p:nvPicPr>
        <p:blipFill>
          <a:blip r:embed="rId5"/>
          <a:stretch>
            <a:fillRect/>
          </a:stretch>
        </p:blipFill>
        <p:spPr>
          <a:xfrm>
            <a:off x="6418279" y="928955"/>
            <a:ext cx="2239857" cy="1570424"/>
          </a:xfrm>
          <a:prstGeom prst="rect">
            <a:avLst/>
          </a:prstGeom>
        </p:spPr>
      </p:pic>
      <p:sp>
        <p:nvSpPr>
          <p:cNvPr id="17" name="Content Placeholder 2">
            <a:extLst>
              <a:ext uri="{FF2B5EF4-FFF2-40B4-BE49-F238E27FC236}">
                <a16:creationId xmlns:a16="http://schemas.microsoft.com/office/drawing/2014/main" id="{08CDC18C-59AF-49E6-83CC-1CBF452F3F5C}"/>
              </a:ext>
            </a:extLst>
          </p:cNvPr>
          <p:cNvSpPr>
            <a:spLocks noGrp="1"/>
          </p:cNvSpPr>
          <p:nvPr>
            <p:ph idx="1"/>
          </p:nvPr>
        </p:nvSpPr>
        <p:spPr>
          <a:xfrm>
            <a:off x="179388" y="188913"/>
            <a:ext cx="3690863" cy="576631"/>
          </a:xfrm>
        </p:spPr>
        <p:txBody>
          <a:bodyPr>
            <a:normAutofit/>
          </a:bodyPr>
          <a:lstStyle/>
          <a:p>
            <a:pPr>
              <a:buFont typeface="Arial" charset="0"/>
              <a:buNone/>
            </a:pPr>
            <a:r>
              <a:rPr lang="en-GB" sz="3200" dirty="0">
                <a:solidFill>
                  <a:srgbClr val="FF0000"/>
                </a:solidFill>
                <a:latin typeface="Comic Sans MS" pitchFamily="66" charset="0"/>
              </a:rPr>
              <a:t>Self-assessment:</a:t>
            </a:r>
          </a:p>
        </p:txBody>
      </p:sp>
      <p:pic>
        <p:nvPicPr>
          <p:cNvPr id="18" name="Picture 17" descr="Mark, Check, Tick, Red, Correct, Symbol, Choice, Yes">
            <a:extLst>
              <a:ext uri="{FF2B5EF4-FFF2-40B4-BE49-F238E27FC236}">
                <a16:creationId xmlns:a16="http://schemas.microsoft.com/office/drawing/2014/main" id="{3308470E-E960-4225-992F-D1C8E339D77F}"/>
              </a:ext>
            </a:extLst>
          </p:cNvPr>
          <p:cNvPicPr>
            <a:picLocks noChangeAspect="1" noChangeArrowheads="1"/>
          </p:cNvPicPr>
          <p:nvPr/>
        </p:nvPicPr>
        <p:blipFill>
          <a:blip r:embed="rId6" cstate="print"/>
          <a:srcRect/>
          <a:stretch>
            <a:fillRect/>
          </a:stretch>
        </p:blipFill>
        <p:spPr bwMode="auto">
          <a:xfrm>
            <a:off x="8288207" y="5929045"/>
            <a:ext cx="739857" cy="770907"/>
          </a:xfrm>
          <a:prstGeom prst="rect">
            <a:avLst/>
          </a:prstGeom>
          <a:noFill/>
        </p:spPr>
      </p:pic>
      <p:sp>
        <p:nvSpPr>
          <p:cNvPr id="7" name="TextBox 6">
            <a:extLst>
              <a:ext uri="{FF2B5EF4-FFF2-40B4-BE49-F238E27FC236}">
                <a16:creationId xmlns:a16="http://schemas.microsoft.com/office/drawing/2014/main" id="{FC7CB6FC-206C-41CA-AD24-2AD9FAFC2432}"/>
              </a:ext>
            </a:extLst>
          </p:cNvPr>
          <p:cNvSpPr txBox="1"/>
          <p:nvPr/>
        </p:nvSpPr>
        <p:spPr>
          <a:xfrm>
            <a:off x="115936" y="2753833"/>
            <a:ext cx="2882445" cy="2492990"/>
          </a:xfrm>
          <a:prstGeom prst="rect">
            <a:avLst/>
          </a:prstGeom>
          <a:noFill/>
        </p:spPr>
        <p:txBody>
          <a:bodyPr wrap="square" rtlCol="0">
            <a:spAutoFit/>
          </a:bodyPr>
          <a:lstStyle/>
          <a:p>
            <a:r>
              <a:rPr lang="en-GB" sz="2600" dirty="0">
                <a:solidFill>
                  <a:srgbClr val="FF0000"/>
                </a:solidFill>
              </a:rPr>
              <a:t>Small amounts of dead or inactive pathogen are introduced to the body usually by injection </a:t>
            </a:r>
          </a:p>
        </p:txBody>
      </p:sp>
      <p:sp>
        <p:nvSpPr>
          <p:cNvPr id="20" name="TextBox 19">
            <a:extLst>
              <a:ext uri="{FF2B5EF4-FFF2-40B4-BE49-F238E27FC236}">
                <a16:creationId xmlns:a16="http://schemas.microsoft.com/office/drawing/2014/main" id="{FD03F09C-FED0-4B3E-8B67-176486AF8EA0}"/>
              </a:ext>
            </a:extLst>
          </p:cNvPr>
          <p:cNvSpPr txBox="1"/>
          <p:nvPr/>
        </p:nvSpPr>
        <p:spPr>
          <a:xfrm>
            <a:off x="3141663" y="2753833"/>
            <a:ext cx="3003958" cy="3293209"/>
          </a:xfrm>
          <a:prstGeom prst="rect">
            <a:avLst/>
          </a:prstGeom>
          <a:noFill/>
        </p:spPr>
        <p:txBody>
          <a:bodyPr wrap="square" rtlCol="0">
            <a:spAutoFit/>
          </a:bodyPr>
          <a:lstStyle/>
          <a:p>
            <a:r>
              <a:rPr lang="en-GB" sz="2500" dirty="0">
                <a:solidFill>
                  <a:srgbClr val="FF0000"/>
                </a:solidFill>
              </a:rPr>
              <a:t>The antigens in the vaccination stimulate your white blood cells to make the correct antibodies to destroy the pathogen without the risk of becoming ill</a:t>
            </a:r>
          </a:p>
        </p:txBody>
      </p:sp>
      <p:sp>
        <p:nvSpPr>
          <p:cNvPr id="21" name="TextBox 20">
            <a:extLst>
              <a:ext uri="{FF2B5EF4-FFF2-40B4-BE49-F238E27FC236}">
                <a16:creationId xmlns:a16="http://schemas.microsoft.com/office/drawing/2014/main" id="{9D1438B8-5636-4BB7-957D-150D03CA51BE}"/>
              </a:ext>
            </a:extLst>
          </p:cNvPr>
          <p:cNvSpPr txBox="1"/>
          <p:nvPr/>
        </p:nvSpPr>
        <p:spPr>
          <a:xfrm>
            <a:off x="6145621" y="2753833"/>
            <a:ext cx="2623731" cy="3693319"/>
          </a:xfrm>
          <a:prstGeom prst="rect">
            <a:avLst/>
          </a:prstGeom>
          <a:noFill/>
        </p:spPr>
        <p:txBody>
          <a:bodyPr wrap="square" rtlCol="0">
            <a:spAutoFit/>
          </a:bodyPr>
          <a:lstStyle/>
          <a:p>
            <a:r>
              <a:rPr lang="en-GB" sz="2600" dirty="0">
                <a:solidFill>
                  <a:srgbClr val="FF0000"/>
                </a:solidFill>
              </a:rPr>
              <a:t>If you are ever exposed to the same pathogen in the future your white blood cells can rapidly make the correct antibodies so you are immune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23850" y="4868863"/>
            <a:ext cx="6769100" cy="1800225"/>
          </a:xfrm>
          <a:prstGeom prst="roundRect">
            <a:avLst/>
          </a:prstGeom>
          <a:solidFill>
            <a:srgbClr val="B7E8F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Content Placeholder 2"/>
          <p:cNvSpPr txBox="1">
            <a:spLocks/>
          </p:cNvSpPr>
          <p:nvPr/>
        </p:nvSpPr>
        <p:spPr bwMode="auto">
          <a:xfrm>
            <a:off x="179388" y="260350"/>
            <a:ext cx="8683625" cy="3875088"/>
          </a:xfrm>
          <a:prstGeom prst="rect">
            <a:avLst/>
          </a:prstGeom>
          <a:noFill/>
          <a:ln w="9525">
            <a:noFill/>
            <a:miter lim="800000"/>
            <a:headEnd/>
            <a:tailEnd/>
          </a:ln>
        </p:spPr>
        <p:txBody>
          <a:bodyPr/>
          <a:lstStyle/>
          <a:p>
            <a:pPr marL="342900" indent="-342900">
              <a:spcBef>
                <a:spcPct val="20000"/>
              </a:spcBef>
              <a:buFont typeface="Arial" charset="0"/>
              <a:buNone/>
            </a:pPr>
            <a:r>
              <a:rPr lang="en-GB" altLang="en-US" sz="2400">
                <a:latin typeface="Comic Sans MS" pitchFamily="66" charset="0"/>
                <a:sym typeface="Wingdings" pitchFamily="2" charset="2"/>
              </a:rPr>
              <a:t>Every medicine has risks:</a:t>
            </a:r>
          </a:p>
          <a:p>
            <a:pPr marL="342900" indent="-342900">
              <a:spcBef>
                <a:spcPct val="20000"/>
              </a:spcBef>
              <a:buFont typeface="Arial" charset="0"/>
              <a:buNone/>
            </a:pPr>
            <a:endParaRPr lang="en-GB" altLang="en-US" sz="2400">
              <a:latin typeface="Comic Sans MS" pitchFamily="66" charset="0"/>
              <a:sym typeface="Wingdings" pitchFamily="2" charset="2"/>
            </a:endParaRPr>
          </a:p>
          <a:p>
            <a:pPr marL="342900" indent="-342900">
              <a:spcBef>
                <a:spcPct val="20000"/>
              </a:spcBef>
              <a:buFont typeface="Arial" charset="0"/>
              <a:buChar char="•"/>
            </a:pPr>
            <a:r>
              <a:rPr lang="en-GB" altLang="en-US" sz="2400">
                <a:latin typeface="Comic Sans MS" pitchFamily="66" charset="0"/>
                <a:sym typeface="Wingdings" pitchFamily="2" charset="2"/>
              </a:rPr>
              <a:t>Children can have bad reactions which can result in death.</a:t>
            </a:r>
          </a:p>
          <a:p>
            <a:pPr marL="342900" indent="-342900">
              <a:spcBef>
                <a:spcPct val="20000"/>
              </a:spcBef>
              <a:buFont typeface="Arial" charset="0"/>
              <a:buChar char="•"/>
            </a:pPr>
            <a:r>
              <a:rPr lang="en-GB" altLang="en-US" sz="2400">
                <a:latin typeface="Comic Sans MS" pitchFamily="66" charset="0"/>
                <a:sym typeface="Wingdings" pitchFamily="2" charset="2"/>
              </a:rPr>
              <a:t>Defects</a:t>
            </a:r>
          </a:p>
          <a:p>
            <a:pPr marL="342900" indent="-342900">
              <a:spcBef>
                <a:spcPct val="20000"/>
              </a:spcBef>
              <a:buFont typeface="Arial" charset="0"/>
              <a:buChar char="•"/>
            </a:pPr>
            <a:r>
              <a:rPr lang="en-GB" altLang="en-US" sz="2400">
                <a:latin typeface="Comic Sans MS" pitchFamily="66" charset="0"/>
                <a:sym typeface="Wingdings" pitchFamily="2" charset="2"/>
              </a:rPr>
              <a:t>Side effects</a:t>
            </a:r>
          </a:p>
          <a:p>
            <a:pPr marL="342900" indent="-342900">
              <a:spcBef>
                <a:spcPct val="20000"/>
              </a:spcBef>
              <a:buFont typeface="Arial" charset="0"/>
              <a:buChar char="•"/>
            </a:pPr>
            <a:endParaRPr lang="en-GB" altLang="en-US" sz="2000">
              <a:latin typeface="Comic Sans MS" pitchFamily="66" charset="0"/>
              <a:sym typeface="Wingdings" pitchFamily="2" charset="2"/>
            </a:endParaRPr>
          </a:p>
          <a:p>
            <a:pPr marL="342900" indent="-342900">
              <a:spcBef>
                <a:spcPct val="20000"/>
              </a:spcBef>
            </a:pPr>
            <a:r>
              <a:rPr lang="en-GB" altLang="en-US" sz="2400">
                <a:latin typeface="Comic Sans MS" pitchFamily="66" charset="0"/>
                <a:sym typeface="Wingdings" pitchFamily="2" charset="2"/>
              </a:rPr>
              <a:t>Benefits:</a:t>
            </a:r>
          </a:p>
          <a:p>
            <a:pPr marL="342900" indent="-342900">
              <a:spcBef>
                <a:spcPct val="20000"/>
              </a:spcBef>
              <a:buFont typeface="Arial" charset="0"/>
              <a:buChar char="•"/>
            </a:pPr>
            <a:r>
              <a:rPr lang="en-GB" altLang="en-US" sz="2400">
                <a:latin typeface="Comic Sans MS" pitchFamily="66" charset="0"/>
                <a:sym typeface="Wingdings" pitchFamily="2" charset="2"/>
              </a:rPr>
              <a:t>More immunity – herd immunity</a:t>
            </a:r>
          </a:p>
          <a:p>
            <a:pPr marL="342900" indent="-342900">
              <a:spcBef>
                <a:spcPct val="20000"/>
              </a:spcBef>
              <a:buFont typeface="Arial" charset="0"/>
              <a:buChar char="•"/>
            </a:pPr>
            <a:r>
              <a:rPr lang="en-GB" altLang="en-US" sz="2400">
                <a:latin typeface="Comic Sans MS" pitchFamily="66" charset="0"/>
                <a:sym typeface="Wingdings" pitchFamily="2" charset="2"/>
              </a:rPr>
              <a:t>Less death from horrible and deadly diseases.  </a:t>
            </a:r>
          </a:p>
          <a:p>
            <a:pPr marL="342900" indent="-342900" algn="ctr">
              <a:spcBef>
                <a:spcPct val="20000"/>
              </a:spcBef>
              <a:buFont typeface="Arial" charset="0"/>
              <a:buNone/>
            </a:pPr>
            <a:endParaRPr lang="en-GB" altLang="en-US" sz="2000">
              <a:latin typeface="Comic Sans MS" pitchFamily="66" charset="0"/>
              <a:sym typeface="Wingdings" pitchFamily="2" charset="2"/>
            </a:endParaRPr>
          </a:p>
          <a:p>
            <a:pPr marL="342900" indent="-342900">
              <a:spcBef>
                <a:spcPct val="20000"/>
              </a:spcBef>
              <a:buFont typeface="Arial" charset="0"/>
              <a:buNone/>
            </a:pPr>
            <a:endParaRPr lang="en-GB" altLang="en-US" sz="2000">
              <a:latin typeface="Comic Sans MS" pitchFamily="66" charset="0"/>
              <a:sym typeface="Wingdings" pitchFamily="2" charset="2"/>
            </a:endParaRPr>
          </a:p>
          <a:p>
            <a:pPr marL="342900" indent="-342900">
              <a:spcBef>
                <a:spcPct val="20000"/>
              </a:spcBef>
              <a:buFont typeface="Arial" charset="0"/>
              <a:buNone/>
            </a:pPr>
            <a:endParaRPr lang="en-GB" altLang="en-US" sz="2000">
              <a:latin typeface="Comic Sans MS" pitchFamily="66" charset="0"/>
              <a:sym typeface="Wingdings" pitchFamily="2" charset="2"/>
            </a:endParaRPr>
          </a:p>
          <a:p>
            <a:pPr marL="342900" indent="-342900">
              <a:spcBef>
                <a:spcPct val="20000"/>
              </a:spcBef>
              <a:buFont typeface="Arial" charset="0"/>
              <a:buNone/>
            </a:pPr>
            <a:endParaRPr lang="en-GB" altLang="en-US" sz="2000">
              <a:latin typeface="Comic Sans MS" pitchFamily="66" charset="0"/>
              <a:sym typeface="Wingdings" pitchFamily="2" charset="2"/>
            </a:endParaRPr>
          </a:p>
          <a:p>
            <a:pPr marL="342900" indent="-342900">
              <a:spcBef>
                <a:spcPct val="20000"/>
              </a:spcBef>
              <a:buFont typeface="Arial" charset="0"/>
              <a:buNone/>
            </a:pPr>
            <a:endParaRPr lang="en-GB" altLang="en-US" sz="2000">
              <a:latin typeface="Comic Sans MS" pitchFamily="66" charset="0"/>
              <a:sym typeface="Wingdings" pitchFamily="2" charset="2"/>
            </a:endParaRPr>
          </a:p>
          <a:p>
            <a:pPr marL="342900" indent="-342900">
              <a:spcBef>
                <a:spcPct val="20000"/>
              </a:spcBef>
              <a:buFont typeface="Arial" charset="0"/>
              <a:buNone/>
            </a:pPr>
            <a:endParaRPr lang="en-GB" altLang="en-US" sz="2000">
              <a:latin typeface="Comic Sans MS" pitchFamily="66" charset="0"/>
              <a:sym typeface="Wingdings" pitchFamily="2" charset="2"/>
            </a:endParaRPr>
          </a:p>
          <a:p>
            <a:pPr marL="342900" indent="-342900">
              <a:spcBef>
                <a:spcPct val="20000"/>
              </a:spcBef>
              <a:buFont typeface="Arial" charset="0"/>
              <a:buNone/>
            </a:pPr>
            <a:endParaRPr lang="en-GB" altLang="en-US" sz="2000">
              <a:latin typeface="Comic Sans MS" pitchFamily="66" charset="0"/>
              <a:sym typeface="Wingdings" pitchFamily="2" charset="2"/>
            </a:endParaRPr>
          </a:p>
          <a:p>
            <a:pPr marL="342900" indent="-342900">
              <a:spcBef>
                <a:spcPct val="20000"/>
              </a:spcBef>
              <a:buFont typeface="Arial" charset="0"/>
              <a:buNone/>
            </a:pPr>
            <a:endParaRPr lang="en-GB" altLang="en-US" sz="2000">
              <a:latin typeface="Comic Sans MS" pitchFamily="66" charset="0"/>
              <a:sym typeface="Wingdings" pitchFamily="2" charset="2"/>
            </a:endParaRPr>
          </a:p>
          <a:p>
            <a:pPr marL="342900" indent="-342900">
              <a:spcBef>
                <a:spcPct val="20000"/>
              </a:spcBef>
              <a:buFont typeface="Arial" charset="0"/>
              <a:buNone/>
            </a:pPr>
            <a:endParaRPr lang="en-GB" altLang="en-US" sz="2000">
              <a:latin typeface="Comic Sans MS" pitchFamily="66" charset="0"/>
              <a:sym typeface="Wingdings" pitchFamily="2" charset="2"/>
            </a:endParaRPr>
          </a:p>
          <a:p>
            <a:pPr marL="342900" indent="-342900">
              <a:spcBef>
                <a:spcPct val="20000"/>
              </a:spcBef>
              <a:buFont typeface="Arial" charset="0"/>
              <a:buNone/>
            </a:pPr>
            <a:endParaRPr lang="en-GB" altLang="en-US" sz="2000">
              <a:latin typeface="Comic Sans MS" pitchFamily="66" charset="0"/>
              <a:sym typeface="Wingdings" pitchFamily="2" charset="2"/>
            </a:endParaRPr>
          </a:p>
          <a:p>
            <a:pPr marL="342900" indent="-342900">
              <a:spcBef>
                <a:spcPct val="20000"/>
              </a:spcBef>
              <a:buFont typeface="Arial" charset="0"/>
              <a:buNone/>
            </a:pPr>
            <a:endParaRPr lang="en-GB" altLang="en-US" sz="2000">
              <a:latin typeface="Comic Sans MS" pitchFamily="66" charset="0"/>
              <a:sym typeface="Wingdings" pitchFamily="2" charset="2"/>
            </a:endParaRPr>
          </a:p>
          <a:p>
            <a:pPr marL="342900" indent="-342900">
              <a:spcBef>
                <a:spcPct val="20000"/>
              </a:spcBef>
              <a:buFont typeface="Arial" charset="0"/>
              <a:buNone/>
            </a:pPr>
            <a:endParaRPr lang="en-GB" altLang="en-US" sz="2000">
              <a:latin typeface="Comic Sans MS" pitchFamily="66" charset="0"/>
              <a:sym typeface="Wingdings" pitchFamily="2" charset="2"/>
            </a:endParaRPr>
          </a:p>
        </p:txBody>
      </p:sp>
      <p:sp>
        <p:nvSpPr>
          <p:cNvPr id="3" name="Oval 2"/>
          <p:cNvSpPr/>
          <p:nvPr/>
        </p:nvSpPr>
        <p:spPr>
          <a:xfrm>
            <a:off x="2771775" y="3573463"/>
            <a:ext cx="2663825" cy="57626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5" name="Straight Connector 4"/>
          <p:cNvCxnSpPr>
            <a:stCxn id="3" idx="6"/>
          </p:cNvCxnSpPr>
          <p:nvPr/>
        </p:nvCxnSpPr>
        <p:spPr>
          <a:xfrm>
            <a:off x="5435600" y="3860800"/>
            <a:ext cx="2520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56550" y="3860800"/>
            <a:ext cx="0" cy="1871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092950" y="5732463"/>
            <a:ext cx="863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2" name="TextBox 12"/>
          <p:cNvSpPr txBox="1">
            <a:spLocks noChangeArrowheads="1"/>
          </p:cNvSpPr>
          <p:nvPr/>
        </p:nvSpPr>
        <p:spPr bwMode="auto">
          <a:xfrm>
            <a:off x="395288" y="4868863"/>
            <a:ext cx="6553200" cy="1816100"/>
          </a:xfrm>
          <a:prstGeom prst="rect">
            <a:avLst/>
          </a:prstGeom>
          <a:noFill/>
          <a:ln w="9525">
            <a:noFill/>
            <a:miter lim="800000"/>
            <a:headEnd/>
            <a:tailEnd/>
          </a:ln>
        </p:spPr>
        <p:txBody>
          <a:bodyPr>
            <a:spAutoFit/>
          </a:bodyPr>
          <a:lstStyle/>
          <a:p>
            <a:pPr algn="ctr"/>
            <a:r>
              <a:rPr lang="en-GB" sz="2800" b="1">
                <a:solidFill>
                  <a:srgbClr val="0070C0"/>
                </a:solidFill>
                <a:latin typeface="Comic Sans MS" pitchFamily="66" charset="0"/>
              </a:rPr>
              <a:t>Task: </a:t>
            </a:r>
            <a:r>
              <a:rPr lang="en-GB" sz="2800">
                <a:latin typeface="Comic Sans MS" pitchFamily="66" charset="0"/>
              </a:rPr>
              <a:t>What do you know about herd immunity? Discuss in pairs what you already know or what you think this term might mean!</a:t>
            </a:r>
          </a:p>
        </p:txBody>
      </p:sp>
      <p:pic>
        <p:nvPicPr>
          <p:cNvPr id="16393" name="Picture 12" descr="man person people male child medicine health fun temple photograph syringe medical patient vaccination inject djibouti vaccine"/>
          <p:cNvPicPr>
            <a:picLocks noChangeAspect="1" noChangeArrowheads="1"/>
          </p:cNvPicPr>
          <p:nvPr/>
        </p:nvPicPr>
        <p:blipFill>
          <a:blip r:embed="rId3" cstate="print"/>
          <a:srcRect/>
          <a:stretch>
            <a:fillRect/>
          </a:stretch>
        </p:blipFill>
        <p:spPr bwMode="auto">
          <a:xfrm>
            <a:off x="5940425" y="1773238"/>
            <a:ext cx="2447925" cy="1627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388" y="260350"/>
            <a:ext cx="8713787" cy="4031873"/>
          </a:xfrm>
          <a:prstGeom prst="rect">
            <a:avLst/>
          </a:prstGeom>
          <a:noFill/>
        </p:spPr>
        <p:txBody>
          <a:bodyPr>
            <a:spAutoFit/>
          </a:bodyPr>
          <a:lstStyle/>
          <a:p>
            <a:pPr>
              <a:defRPr/>
            </a:pPr>
            <a:r>
              <a:rPr lang="en-GB" sz="3200" dirty="0">
                <a:solidFill>
                  <a:srgbClr val="0070C0"/>
                </a:solidFill>
                <a:latin typeface="Comic Sans MS" pitchFamily="66" charset="0"/>
              </a:rPr>
              <a:t>Task: </a:t>
            </a:r>
            <a:r>
              <a:rPr lang="en-GB" sz="3200" dirty="0">
                <a:latin typeface="Comic Sans MS" pitchFamily="66" charset="0"/>
              </a:rPr>
              <a:t>Read the information on herd immunity and answer the following questions:</a:t>
            </a:r>
          </a:p>
          <a:p>
            <a:pPr>
              <a:defRPr/>
            </a:pPr>
            <a:endParaRPr lang="en-GB" sz="3200" dirty="0">
              <a:latin typeface="Comic Sans MS" pitchFamily="66" charset="0"/>
            </a:endParaRPr>
          </a:p>
          <a:p>
            <a:pPr marL="514350" indent="-514350">
              <a:buFontTx/>
              <a:buAutoNum type="arabicPeriod"/>
              <a:defRPr/>
            </a:pPr>
            <a:r>
              <a:rPr lang="en-GB" sz="3200" dirty="0">
                <a:latin typeface="Comic Sans MS" pitchFamily="66" charset="0"/>
              </a:rPr>
              <a:t>Give a definition of herd immunity</a:t>
            </a:r>
          </a:p>
          <a:p>
            <a:pPr marL="514350" indent="-514350">
              <a:buFontTx/>
              <a:buAutoNum type="arabicPeriod"/>
              <a:defRPr/>
            </a:pPr>
            <a:endParaRPr lang="en-GB" sz="3200" dirty="0">
              <a:latin typeface="Comic Sans MS" pitchFamily="66" charset="0"/>
            </a:endParaRPr>
          </a:p>
          <a:p>
            <a:pPr marL="514350" indent="-514350">
              <a:buFontTx/>
              <a:buAutoNum type="arabicPeriod"/>
              <a:defRPr/>
            </a:pPr>
            <a:r>
              <a:rPr lang="en-GB" sz="3200" dirty="0">
                <a:latin typeface="Comic Sans MS" pitchFamily="66" charset="0"/>
              </a:rPr>
              <a:t>Explain what happens within a community if there is a drop in vaccination rates. Include an example.</a:t>
            </a:r>
          </a:p>
        </p:txBody>
      </p:sp>
      <p:sp>
        <p:nvSpPr>
          <p:cNvPr id="3" name="TextBox 2"/>
          <p:cNvSpPr txBox="1"/>
          <p:nvPr/>
        </p:nvSpPr>
        <p:spPr>
          <a:xfrm>
            <a:off x="6732588" y="2205038"/>
            <a:ext cx="2016125" cy="584200"/>
          </a:xfrm>
          <a:prstGeom prst="rect">
            <a:avLst/>
          </a:prstGeom>
          <a:noFill/>
        </p:spPr>
        <p:txBody>
          <a:bodyPr>
            <a:spAutoFit/>
          </a:bodyPr>
          <a:lstStyle/>
          <a:p>
            <a:pPr algn="ctr">
              <a:defRPr/>
            </a:pPr>
            <a:r>
              <a:rPr lang="en-GB" sz="3200" b="1" i="1" dirty="0">
                <a:solidFill>
                  <a:srgbClr val="0070C0"/>
                </a:solidFill>
                <a:latin typeface="+mn-lt"/>
              </a:rPr>
              <a:t>(2 marks)</a:t>
            </a:r>
          </a:p>
        </p:txBody>
      </p:sp>
      <p:sp>
        <p:nvSpPr>
          <p:cNvPr id="4" name="TextBox 3"/>
          <p:cNvSpPr txBox="1"/>
          <p:nvPr/>
        </p:nvSpPr>
        <p:spPr>
          <a:xfrm>
            <a:off x="6732588" y="3789363"/>
            <a:ext cx="2017712" cy="584200"/>
          </a:xfrm>
          <a:prstGeom prst="rect">
            <a:avLst/>
          </a:prstGeom>
          <a:noFill/>
        </p:spPr>
        <p:txBody>
          <a:bodyPr>
            <a:spAutoFit/>
          </a:bodyPr>
          <a:lstStyle/>
          <a:p>
            <a:pPr algn="ctr">
              <a:defRPr/>
            </a:pPr>
            <a:r>
              <a:rPr lang="en-GB" sz="3200" b="1" i="1" dirty="0">
                <a:solidFill>
                  <a:srgbClr val="0070C0"/>
                </a:solidFill>
                <a:latin typeface="+mn-lt"/>
              </a:rPr>
              <a:t> (3 marks)</a:t>
            </a:r>
          </a:p>
        </p:txBody>
      </p:sp>
      <p:pic>
        <p:nvPicPr>
          <p:cNvPr id="17413" name="Picture 8" descr="Image result for herd immunity"/>
          <p:cNvPicPr>
            <a:picLocks noChangeAspect="1" noChangeArrowheads="1"/>
          </p:cNvPicPr>
          <p:nvPr/>
        </p:nvPicPr>
        <p:blipFill>
          <a:blip r:embed="rId3" cstate="print"/>
          <a:srcRect/>
          <a:stretch>
            <a:fillRect/>
          </a:stretch>
        </p:blipFill>
        <p:spPr bwMode="auto">
          <a:xfrm>
            <a:off x="486587" y="4292223"/>
            <a:ext cx="5761038" cy="24082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106" y="514092"/>
            <a:ext cx="8713787" cy="5693866"/>
          </a:xfrm>
          <a:prstGeom prst="rect">
            <a:avLst/>
          </a:prstGeom>
          <a:noFill/>
        </p:spPr>
        <p:txBody>
          <a:bodyPr>
            <a:spAutoFit/>
          </a:bodyPr>
          <a:lstStyle/>
          <a:p>
            <a:pPr>
              <a:defRPr/>
            </a:pPr>
            <a:endParaRPr lang="en-GB" sz="2800" dirty="0">
              <a:latin typeface="Comic Sans MS" pitchFamily="66" charset="0"/>
            </a:endParaRPr>
          </a:p>
          <a:p>
            <a:pPr marL="514350" indent="-514350">
              <a:buFontTx/>
              <a:buAutoNum type="arabicPeriod"/>
              <a:defRPr/>
            </a:pPr>
            <a:r>
              <a:rPr lang="en-US" sz="2800" dirty="0">
                <a:latin typeface="Comic Sans MS" pitchFamily="66" charset="0"/>
              </a:rPr>
              <a:t>If a large proportion of the population is immune to a disease, the spread of the pathogen in the population is very much reduced and the disease may even disappear. </a:t>
            </a:r>
          </a:p>
          <a:p>
            <a:pPr marL="514350" indent="-514350">
              <a:buFontTx/>
              <a:buAutoNum type="arabicPeriod"/>
              <a:defRPr/>
            </a:pPr>
            <a:endParaRPr lang="en-US" sz="2800" dirty="0">
              <a:latin typeface="Comic Sans MS" pitchFamily="66" charset="0"/>
            </a:endParaRPr>
          </a:p>
          <a:p>
            <a:pPr marL="514350" indent="-514350">
              <a:buFontTx/>
              <a:buAutoNum type="arabicPeriod"/>
              <a:defRPr/>
            </a:pPr>
            <a:r>
              <a:rPr lang="en-US" sz="2800" dirty="0">
                <a:latin typeface="Comic Sans MS" pitchFamily="66" charset="0"/>
              </a:rPr>
              <a:t>If the number of people taking up a vaccine falls significantly, the herd immunity is lost and the disease can reappear as it spreads much more quickly. E.g. people were scared the whooping cough vaccine was unsafe so stopped vaccinating and it came back and killed many children in the 1970’s</a:t>
            </a:r>
            <a:endParaRPr lang="en-GB" sz="2800" dirty="0">
              <a:latin typeface="Comic Sans MS" pitchFamily="66" charset="0"/>
            </a:endParaRPr>
          </a:p>
        </p:txBody>
      </p:sp>
      <p:sp>
        <p:nvSpPr>
          <p:cNvPr id="3" name="TextBox 2"/>
          <p:cNvSpPr txBox="1"/>
          <p:nvPr/>
        </p:nvSpPr>
        <p:spPr>
          <a:xfrm>
            <a:off x="6912768" y="2280301"/>
            <a:ext cx="2016125" cy="584200"/>
          </a:xfrm>
          <a:prstGeom prst="rect">
            <a:avLst/>
          </a:prstGeom>
          <a:noFill/>
        </p:spPr>
        <p:txBody>
          <a:bodyPr>
            <a:spAutoFit/>
          </a:bodyPr>
          <a:lstStyle/>
          <a:p>
            <a:pPr algn="ctr">
              <a:defRPr/>
            </a:pPr>
            <a:r>
              <a:rPr lang="en-GB" sz="3200" b="1" i="1" dirty="0">
                <a:solidFill>
                  <a:srgbClr val="FF0000"/>
                </a:solidFill>
                <a:latin typeface="+mn-lt"/>
              </a:rPr>
              <a:t>(2 marks)</a:t>
            </a:r>
          </a:p>
        </p:txBody>
      </p:sp>
      <p:sp>
        <p:nvSpPr>
          <p:cNvPr id="4" name="TextBox 3"/>
          <p:cNvSpPr txBox="1"/>
          <p:nvPr/>
        </p:nvSpPr>
        <p:spPr>
          <a:xfrm>
            <a:off x="6656500" y="5730298"/>
            <a:ext cx="2017712" cy="584200"/>
          </a:xfrm>
          <a:prstGeom prst="rect">
            <a:avLst/>
          </a:prstGeom>
          <a:noFill/>
        </p:spPr>
        <p:txBody>
          <a:bodyPr>
            <a:spAutoFit/>
          </a:bodyPr>
          <a:lstStyle/>
          <a:p>
            <a:pPr algn="ctr">
              <a:defRPr/>
            </a:pPr>
            <a:r>
              <a:rPr lang="en-GB" sz="3200" b="1" i="1" dirty="0">
                <a:solidFill>
                  <a:srgbClr val="FF0000"/>
                </a:solidFill>
                <a:latin typeface="+mn-lt"/>
              </a:rPr>
              <a:t> (3 marks)</a:t>
            </a:r>
          </a:p>
        </p:txBody>
      </p:sp>
      <p:sp>
        <p:nvSpPr>
          <p:cNvPr id="6" name="Content Placeholder 2">
            <a:extLst>
              <a:ext uri="{FF2B5EF4-FFF2-40B4-BE49-F238E27FC236}">
                <a16:creationId xmlns:a16="http://schemas.microsoft.com/office/drawing/2014/main" id="{3AAC2D9C-DA02-42B8-912F-8D43D9121395}"/>
              </a:ext>
            </a:extLst>
          </p:cNvPr>
          <p:cNvSpPr txBox="1">
            <a:spLocks/>
          </p:cNvSpPr>
          <p:nvPr/>
        </p:nvSpPr>
        <p:spPr>
          <a:xfrm>
            <a:off x="179388" y="188913"/>
            <a:ext cx="3690863" cy="5766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None/>
            </a:pPr>
            <a:r>
              <a:rPr lang="en-GB" sz="3200">
                <a:solidFill>
                  <a:srgbClr val="FF0000"/>
                </a:solidFill>
                <a:latin typeface="Comic Sans MS" pitchFamily="66" charset="0"/>
              </a:rPr>
              <a:t>Self-assessment:</a:t>
            </a:r>
            <a:endParaRPr lang="en-GB" sz="3200" dirty="0">
              <a:solidFill>
                <a:srgbClr val="FF0000"/>
              </a:solidFill>
              <a:latin typeface="Comic Sans MS" pitchFamily="66" charset="0"/>
            </a:endParaRPr>
          </a:p>
        </p:txBody>
      </p:sp>
      <p:pic>
        <p:nvPicPr>
          <p:cNvPr id="7" name="Picture 6" descr="Mark, Check, Tick, Red, Correct, Symbol, Choice, Yes">
            <a:extLst>
              <a:ext uri="{FF2B5EF4-FFF2-40B4-BE49-F238E27FC236}">
                <a16:creationId xmlns:a16="http://schemas.microsoft.com/office/drawing/2014/main" id="{AF2E60DA-236A-4221-AB32-A688CF4FED6A}"/>
              </a:ext>
            </a:extLst>
          </p:cNvPr>
          <p:cNvPicPr>
            <a:picLocks noChangeAspect="1" noChangeArrowheads="1"/>
          </p:cNvPicPr>
          <p:nvPr/>
        </p:nvPicPr>
        <p:blipFill>
          <a:blip r:embed="rId3" cstate="print"/>
          <a:srcRect/>
          <a:stretch>
            <a:fillRect/>
          </a:stretch>
        </p:blipFill>
        <p:spPr bwMode="auto">
          <a:xfrm>
            <a:off x="8288207" y="5929045"/>
            <a:ext cx="739857" cy="770907"/>
          </a:xfrm>
          <a:prstGeom prst="rect">
            <a:avLst/>
          </a:prstGeom>
          <a:noFill/>
        </p:spPr>
      </p:pic>
    </p:spTree>
    <p:extLst>
      <p:ext uri="{BB962C8B-B14F-4D97-AF65-F5344CB8AC3E}">
        <p14:creationId xmlns:p14="http://schemas.microsoft.com/office/powerpoint/2010/main" val="379433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vert="horz" lIns="91440" tIns="45720" rIns="91440" bIns="45720" rtlCol="0" anchor="t">
            <a:normAutofit/>
          </a:bodyPr>
          <a:lstStyle/>
          <a:p>
            <a:pPr marL="0" indent="0">
              <a:buNone/>
            </a:pPr>
            <a:r>
              <a:rPr lang="en-GB" dirty="0"/>
              <a:t>GOOD PROGRESS:</a:t>
            </a:r>
          </a:p>
          <a:p>
            <a:pPr marL="0" indent="0">
              <a:buNone/>
            </a:pPr>
            <a:r>
              <a:rPr lang="en-GB" dirty="0">
                <a:ea typeface="+mn-lt"/>
                <a:cs typeface="+mn-lt"/>
              </a:rPr>
              <a:t>To describe how the immune system response to pathogens in the body</a:t>
            </a:r>
          </a:p>
          <a:p>
            <a:pPr marL="0" indent="0">
              <a:buNone/>
            </a:pPr>
            <a:r>
              <a:rPr lang="en-GB" dirty="0">
                <a:ea typeface="+mn-lt"/>
                <a:cs typeface="+mn-lt"/>
              </a:rPr>
              <a:t>To explain how vaccines work</a:t>
            </a:r>
            <a:endParaRPr lang="en-GB" dirty="0"/>
          </a:p>
          <a:p>
            <a:pPr marL="0" indent="0">
              <a:buNone/>
            </a:pPr>
            <a:endParaRPr lang="en-GB" dirty="0"/>
          </a:p>
          <a:p>
            <a:pPr marL="0" indent="0">
              <a:buNone/>
            </a:pPr>
            <a:r>
              <a:rPr lang="en-GB" dirty="0"/>
              <a:t>OUTSTANDING PROGRESS:</a:t>
            </a:r>
          </a:p>
          <a:p>
            <a:pPr marL="0" indent="0">
              <a:buNone/>
            </a:pPr>
            <a:r>
              <a:rPr lang="en-GB" dirty="0">
                <a:ea typeface="+mn-lt"/>
                <a:cs typeface="+mn-lt"/>
              </a:rPr>
              <a:t>To explain the benefits of herd immunity</a:t>
            </a: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3132138" y="4365625"/>
            <a:ext cx="1727200" cy="584200"/>
          </a:xfrm>
          <a:prstGeom prst="rect">
            <a:avLst/>
          </a:prstGeom>
          <a:solidFill>
            <a:srgbClr val="FFFF00"/>
          </a:solidFill>
          <a:ln w="9525">
            <a:noFill/>
            <a:miter lim="800000"/>
            <a:headEnd/>
            <a:tailEnd/>
          </a:ln>
        </p:spPr>
        <p:txBody>
          <a:bodyPr>
            <a:spAutoFit/>
          </a:bodyPr>
          <a:lstStyle/>
          <a:p>
            <a:pPr algn="ctr"/>
            <a:r>
              <a:rPr lang="en-GB" altLang="en-US" sz="3200">
                <a:solidFill>
                  <a:srgbClr val="002060"/>
                </a:solidFill>
              </a:rPr>
              <a:t>antigen</a:t>
            </a:r>
          </a:p>
        </p:txBody>
      </p:sp>
      <p:sp>
        <p:nvSpPr>
          <p:cNvPr id="18435" name="TextBox 4"/>
          <p:cNvSpPr txBox="1">
            <a:spLocks noChangeArrowheads="1"/>
          </p:cNvSpPr>
          <p:nvPr/>
        </p:nvSpPr>
        <p:spPr bwMode="auto">
          <a:xfrm>
            <a:off x="6659563" y="2420938"/>
            <a:ext cx="2089150" cy="585787"/>
          </a:xfrm>
          <a:prstGeom prst="rect">
            <a:avLst/>
          </a:prstGeom>
          <a:solidFill>
            <a:srgbClr val="FFFF00"/>
          </a:solidFill>
          <a:ln w="9525">
            <a:noFill/>
            <a:miter lim="800000"/>
            <a:headEnd/>
            <a:tailEnd/>
          </a:ln>
        </p:spPr>
        <p:txBody>
          <a:bodyPr>
            <a:spAutoFit/>
          </a:bodyPr>
          <a:lstStyle/>
          <a:p>
            <a:pPr algn="ctr"/>
            <a:r>
              <a:rPr lang="en-GB" altLang="en-US" sz="3200">
                <a:solidFill>
                  <a:srgbClr val="002060"/>
                </a:solidFill>
              </a:rPr>
              <a:t>antibody</a:t>
            </a:r>
          </a:p>
        </p:txBody>
      </p:sp>
      <p:sp>
        <p:nvSpPr>
          <p:cNvPr id="18436" name="TextBox 5"/>
          <p:cNvSpPr txBox="1">
            <a:spLocks noChangeArrowheads="1"/>
          </p:cNvSpPr>
          <p:nvPr/>
        </p:nvSpPr>
        <p:spPr bwMode="auto">
          <a:xfrm>
            <a:off x="2987675" y="2924175"/>
            <a:ext cx="3097213" cy="585788"/>
          </a:xfrm>
          <a:prstGeom prst="rect">
            <a:avLst/>
          </a:prstGeom>
          <a:solidFill>
            <a:srgbClr val="FFFF00"/>
          </a:solidFill>
          <a:ln w="9525">
            <a:noFill/>
            <a:miter lim="800000"/>
            <a:headEnd/>
            <a:tailEnd/>
          </a:ln>
        </p:spPr>
        <p:txBody>
          <a:bodyPr>
            <a:spAutoFit/>
          </a:bodyPr>
          <a:lstStyle/>
          <a:p>
            <a:pPr algn="ctr"/>
            <a:r>
              <a:rPr lang="en-GB" altLang="en-US" sz="3200">
                <a:solidFill>
                  <a:srgbClr val="002060"/>
                </a:solidFill>
              </a:rPr>
              <a:t>white blood cell</a:t>
            </a:r>
          </a:p>
        </p:txBody>
      </p:sp>
      <p:sp>
        <p:nvSpPr>
          <p:cNvPr id="18437" name="TextBox 6"/>
          <p:cNvSpPr txBox="1">
            <a:spLocks noChangeArrowheads="1"/>
          </p:cNvSpPr>
          <p:nvPr/>
        </p:nvSpPr>
        <p:spPr bwMode="auto">
          <a:xfrm>
            <a:off x="395288" y="2492375"/>
            <a:ext cx="2089150" cy="584200"/>
          </a:xfrm>
          <a:prstGeom prst="rect">
            <a:avLst/>
          </a:prstGeom>
          <a:solidFill>
            <a:srgbClr val="FFFF00"/>
          </a:solidFill>
          <a:ln w="9525">
            <a:noFill/>
            <a:miter lim="800000"/>
            <a:headEnd/>
            <a:tailEnd/>
          </a:ln>
        </p:spPr>
        <p:txBody>
          <a:bodyPr>
            <a:spAutoFit/>
          </a:bodyPr>
          <a:lstStyle/>
          <a:p>
            <a:pPr algn="ctr"/>
            <a:r>
              <a:rPr lang="en-GB" altLang="en-US" sz="3200">
                <a:solidFill>
                  <a:srgbClr val="002060"/>
                </a:solidFill>
              </a:rPr>
              <a:t>pathogen</a:t>
            </a:r>
          </a:p>
        </p:txBody>
      </p:sp>
      <p:sp>
        <p:nvSpPr>
          <p:cNvPr id="18438" name="TextBox 7"/>
          <p:cNvSpPr txBox="1">
            <a:spLocks noChangeArrowheads="1"/>
          </p:cNvSpPr>
          <p:nvPr/>
        </p:nvSpPr>
        <p:spPr bwMode="auto">
          <a:xfrm>
            <a:off x="6659563" y="3944938"/>
            <a:ext cx="1728787" cy="585787"/>
          </a:xfrm>
          <a:prstGeom prst="rect">
            <a:avLst/>
          </a:prstGeom>
          <a:solidFill>
            <a:srgbClr val="FFFF00"/>
          </a:solidFill>
          <a:ln w="9525">
            <a:noFill/>
            <a:miter lim="800000"/>
            <a:headEnd/>
            <a:tailEnd/>
          </a:ln>
        </p:spPr>
        <p:txBody>
          <a:bodyPr>
            <a:spAutoFit/>
          </a:bodyPr>
          <a:lstStyle/>
          <a:p>
            <a:pPr algn="ctr"/>
            <a:r>
              <a:rPr lang="en-GB" altLang="en-US" sz="3200">
                <a:solidFill>
                  <a:srgbClr val="002060"/>
                </a:solidFill>
              </a:rPr>
              <a:t>vaccine</a:t>
            </a:r>
          </a:p>
        </p:txBody>
      </p:sp>
      <p:sp>
        <p:nvSpPr>
          <p:cNvPr id="18439" name="TextBox 11"/>
          <p:cNvSpPr txBox="1">
            <a:spLocks noChangeArrowheads="1"/>
          </p:cNvSpPr>
          <p:nvPr/>
        </p:nvSpPr>
        <p:spPr bwMode="auto">
          <a:xfrm>
            <a:off x="323850" y="333375"/>
            <a:ext cx="8531225" cy="1568450"/>
          </a:xfrm>
          <a:prstGeom prst="rect">
            <a:avLst/>
          </a:prstGeom>
          <a:noFill/>
          <a:ln w="9525">
            <a:noFill/>
            <a:miter lim="800000"/>
            <a:headEnd/>
            <a:tailEnd/>
          </a:ln>
        </p:spPr>
        <p:txBody>
          <a:bodyPr>
            <a:spAutoFit/>
          </a:bodyPr>
          <a:lstStyle/>
          <a:p>
            <a:r>
              <a:rPr lang="en-GB" altLang="en-US" sz="3200" dirty="0">
                <a:solidFill>
                  <a:srgbClr val="0070C0"/>
                </a:solidFill>
                <a:latin typeface="Comic Sans MS" pitchFamily="66" charset="0"/>
              </a:rPr>
              <a:t>Plenary</a:t>
            </a:r>
            <a:r>
              <a:rPr lang="en-GB" altLang="en-US" sz="3200" dirty="0">
                <a:latin typeface="Comic Sans MS" pitchFamily="66" charset="0"/>
              </a:rPr>
              <a:t>:  Using as many of they key words below as possible, describe how a vaccination works on a post it note</a:t>
            </a:r>
          </a:p>
        </p:txBody>
      </p:sp>
      <p:pic>
        <p:nvPicPr>
          <p:cNvPr id="18440" name="Picture 12" descr="man person people male child medicine health fun temple photograph syringe medical patient vaccination inject djibouti vaccine"/>
          <p:cNvPicPr>
            <a:picLocks noChangeAspect="1" noChangeArrowheads="1"/>
          </p:cNvPicPr>
          <p:nvPr/>
        </p:nvPicPr>
        <p:blipFill>
          <a:blip r:embed="rId2" cstate="print"/>
          <a:srcRect/>
          <a:stretch>
            <a:fillRect/>
          </a:stretch>
        </p:blipFill>
        <p:spPr bwMode="auto">
          <a:xfrm>
            <a:off x="5435600" y="4941888"/>
            <a:ext cx="2449513" cy="1627187"/>
          </a:xfrm>
          <a:prstGeom prst="rect">
            <a:avLst/>
          </a:prstGeom>
          <a:noFill/>
          <a:ln w="9525">
            <a:noFill/>
            <a:miter lim="800000"/>
            <a:headEnd/>
            <a:tailEnd/>
          </a:ln>
        </p:spPr>
      </p:pic>
      <p:pic>
        <p:nvPicPr>
          <p:cNvPr id="2" name="Picture 1">
            <a:extLst>
              <a:ext uri="{FF2B5EF4-FFF2-40B4-BE49-F238E27FC236}">
                <a16:creationId xmlns:a16="http://schemas.microsoft.com/office/drawing/2014/main" id="{92AF52C0-2427-4AC0-9FDD-AE72172173E4}"/>
              </a:ext>
            </a:extLst>
          </p:cNvPr>
          <p:cNvPicPr>
            <a:picLocks noChangeAspect="1"/>
          </p:cNvPicPr>
          <p:nvPr/>
        </p:nvPicPr>
        <p:blipFill>
          <a:blip r:embed="rId3"/>
          <a:stretch>
            <a:fillRect/>
          </a:stretch>
        </p:blipFill>
        <p:spPr>
          <a:xfrm>
            <a:off x="395288" y="3509963"/>
            <a:ext cx="2237426" cy="263565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z="5400" b="1"/>
              <a:t>Resources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323850" y="3175"/>
            <a:ext cx="4318000" cy="6797675"/>
          </a:xfrm>
          <a:prstGeom prst="rect">
            <a:avLst/>
          </a:prstGeom>
          <a:noFill/>
          <a:ln w="9525">
            <a:noFill/>
            <a:miter lim="800000"/>
            <a:headEnd/>
            <a:tailEnd/>
          </a:ln>
        </p:spPr>
      </p:pic>
      <p:pic>
        <p:nvPicPr>
          <p:cNvPr id="20483" name="Picture 2"/>
          <p:cNvPicPr>
            <a:picLocks noChangeAspect="1" noChangeArrowheads="1"/>
          </p:cNvPicPr>
          <p:nvPr/>
        </p:nvPicPr>
        <p:blipFill>
          <a:blip r:embed="rId2" cstate="print"/>
          <a:srcRect/>
          <a:stretch>
            <a:fillRect/>
          </a:stretch>
        </p:blipFill>
        <p:spPr bwMode="auto">
          <a:xfrm>
            <a:off x="4716463" y="3175"/>
            <a:ext cx="4318000" cy="67976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B4EA35-5D02-4885-9777-4D6A56055148}"/>
              </a:ext>
            </a:extLst>
          </p:cNvPr>
          <p:cNvPicPr>
            <a:picLocks noChangeAspect="1"/>
          </p:cNvPicPr>
          <p:nvPr/>
        </p:nvPicPr>
        <p:blipFill rotWithShape="1">
          <a:blip r:embed="rId2"/>
          <a:srcRect l="12674" t="12067" r="12674" b="4626"/>
          <a:stretch/>
        </p:blipFill>
        <p:spPr>
          <a:xfrm rot="16200000">
            <a:off x="-1047306" y="1376916"/>
            <a:ext cx="6533710" cy="4109484"/>
          </a:xfrm>
          <a:prstGeom prst="rect">
            <a:avLst/>
          </a:prstGeom>
        </p:spPr>
      </p:pic>
      <p:pic>
        <p:nvPicPr>
          <p:cNvPr id="14" name="Picture 13">
            <a:extLst>
              <a:ext uri="{FF2B5EF4-FFF2-40B4-BE49-F238E27FC236}">
                <a16:creationId xmlns:a16="http://schemas.microsoft.com/office/drawing/2014/main" id="{62957B09-72AB-45C2-B6D2-31871015945E}"/>
              </a:ext>
            </a:extLst>
          </p:cNvPr>
          <p:cNvPicPr>
            <a:picLocks noChangeAspect="1"/>
          </p:cNvPicPr>
          <p:nvPr/>
        </p:nvPicPr>
        <p:blipFill rotWithShape="1">
          <a:blip r:embed="rId2"/>
          <a:srcRect l="12674" t="12067" r="12674" b="4626"/>
          <a:stretch/>
        </p:blipFill>
        <p:spPr>
          <a:xfrm rot="16200000">
            <a:off x="3657597" y="1376916"/>
            <a:ext cx="6533710" cy="4109484"/>
          </a:xfrm>
          <a:prstGeom prst="rect">
            <a:avLst/>
          </a:prstGeom>
        </p:spPr>
      </p:pic>
    </p:spTree>
    <p:extLst>
      <p:ext uri="{BB962C8B-B14F-4D97-AF65-F5344CB8AC3E}">
        <p14:creationId xmlns:p14="http://schemas.microsoft.com/office/powerpoint/2010/main" val="434174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5888"/>
            <a:ext cx="4608513" cy="4402137"/>
          </a:xfrm>
          <a:prstGeom prst="rect">
            <a:avLst/>
          </a:prstGeom>
          <a:noFill/>
        </p:spPr>
        <p:txBody>
          <a:bodyPr>
            <a:spAutoFit/>
          </a:bodyPr>
          <a:lstStyle/>
          <a:p>
            <a:pPr algn="ctr">
              <a:defRPr/>
            </a:pPr>
            <a:r>
              <a:rPr lang="en-GB" sz="2400" b="1" u="sng" dirty="0">
                <a:latin typeface="+mn-lt"/>
              </a:rPr>
              <a:t>Herd Immunity</a:t>
            </a:r>
          </a:p>
          <a:p>
            <a:pPr>
              <a:defRPr/>
            </a:pPr>
            <a:endParaRPr lang="en-GB" sz="1600" dirty="0">
              <a:latin typeface="+mn-lt"/>
            </a:endParaRPr>
          </a:p>
          <a:p>
            <a:pPr>
              <a:defRPr/>
            </a:pPr>
            <a:r>
              <a:rPr lang="en-GB" sz="1600" dirty="0">
                <a:latin typeface="+mn-lt"/>
              </a:rPr>
              <a:t>If a large proportion of the population is immune to a disease, the spread of the pathogen in the population is very much reduced and the disease may even disappear.  This is known as herd immunity. If, for any reason, the number of people taking up a vaccine falls, the herd immunity is lost and the disease can reappear. This is what happened in the UK in the 1970’s when there was a scare about safety of the whooping cough vaccine. Vaccination rates fell from over 80% to around 30%. In the following years, thousands of children got whooping cough again and a substantial number died. Yet the vaccine was as safe as any medicine. Eventually people did realised this and enough children were vaccinated for herd immunity to be effective again.</a:t>
            </a:r>
          </a:p>
        </p:txBody>
      </p:sp>
      <p:sp>
        <p:nvSpPr>
          <p:cNvPr id="6" name="TextBox 5"/>
          <p:cNvSpPr txBox="1"/>
          <p:nvPr/>
        </p:nvSpPr>
        <p:spPr>
          <a:xfrm>
            <a:off x="4572000" y="115888"/>
            <a:ext cx="4572000" cy="4402137"/>
          </a:xfrm>
          <a:prstGeom prst="rect">
            <a:avLst/>
          </a:prstGeom>
          <a:noFill/>
        </p:spPr>
        <p:txBody>
          <a:bodyPr>
            <a:spAutoFit/>
          </a:bodyPr>
          <a:lstStyle/>
          <a:p>
            <a:pPr algn="ctr">
              <a:defRPr/>
            </a:pPr>
            <a:r>
              <a:rPr lang="en-GB" sz="2400" b="1" u="sng" dirty="0">
                <a:latin typeface="+mn-lt"/>
              </a:rPr>
              <a:t>Herd Immunity</a:t>
            </a:r>
          </a:p>
          <a:p>
            <a:pPr>
              <a:defRPr/>
            </a:pPr>
            <a:endParaRPr lang="en-GB" sz="1600" dirty="0">
              <a:latin typeface="+mn-lt"/>
            </a:endParaRPr>
          </a:p>
          <a:p>
            <a:pPr>
              <a:defRPr/>
            </a:pPr>
            <a:r>
              <a:rPr lang="en-GB" sz="1600" dirty="0">
                <a:latin typeface="+mn-lt"/>
              </a:rPr>
              <a:t>If a large proportion of the population is immune to a disease, the spread of the pathogen in the population is very much reduced and the disease may even disappear.  This is known as herd immunity. If, for any reason, the number of people taking up a vaccine falls, the herd immunity is lost and the disease can reappear. This is what happened in the UK in the 1970’s when there was a scare about safety of the whooping cough vaccine. Vaccination rates fell from over 80% to around 30%. In the following years, thousands of children got whooping cough again and a substantial number died. Yet the vaccine was as safe as any medicine. Eventually people did realised this and enough children were vaccinated for herd immunity to be effective again.</a:t>
            </a:r>
          </a:p>
        </p:txBody>
      </p:sp>
      <p:pic>
        <p:nvPicPr>
          <p:cNvPr id="22532" name="Picture 8" descr="Image result for herd immunity"/>
          <p:cNvPicPr>
            <a:picLocks noChangeAspect="1" noChangeArrowheads="1"/>
          </p:cNvPicPr>
          <p:nvPr/>
        </p:nvPicPr>
        <p:blipFill>
          <a:blip r:embed="rId3" cstate="print"/>
          <a:srcRect/>
          <a:stretch>
            <a:fillRect/>
          </a:stretch>
        </p:blipFill>
        <p:spPr bwMode="auto">
          <a:xfrm>
            <a:off x="250825" y="4724400"/>
            <a:ext cx="4135438" cy="1728788"/>
          </a:xfrm>
          <a:prstGeom prst="rect">
            <a:avLst/>
          </a:prstGeom>
          <a:noFill/>
          <a:ln w="9525">
            <a:noFill/>
            <a:miter lim="800000"/>
            <a:headEnd/>
            <a:tailEnd/>
          </a:ln>
        </p:spPr>
      </p:pic>
      <p:pic>
        <p:nvPicPr>
          <p:cNvPr id="22533" name="Picture 8" descr="Image result for herd immunity"/>
          <p:cNvPicPr>
            <a:picLocks noChangeAspect="1" noChangeArrowheads="1"/>
          </p:cNvPicPr>
          <p:nvPr/>
        </p:nvPicPr>
        <p:blipFill>
          <a:blip r:embed="rId3" cstate="print"/>
          <a:srcRect/>
          <a:stretch>
            <a:fillRect/>
          </a:stretch>
        </p:blipFill>
        <p:spPr bwMode="auto">
          <a:xfrm>
            <a:off x="4787900" y="4652963"/>
            <a:ext cx="4133850" cy="17287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9"/>
          <p:cNvSpPr txBox="1">
            <a:spLocks noChangeArrowheads="1"/>
          </p:cNvSpPr>
          <p:nvPr/>
        </p:nvSpPr>
        <p:spPr bwMode="auto">
          <a:xfrm>
            <a:off x="250825" y="333375"/>
            <a:ext cx="4969761" cy="5693866"/>
          </a:xfrm>
          <a:prstGeom prst="rect">
            <a:avLst/>
          </a:prstGeom>
          <a:noFill/>
          <a:ln w="9525">
            <a:noFill/>
            <a:miter lim="800000"/>
            <a:headEnd/>
            <a:tailEnd/>
          </a:ln>
        </p:spPr>
        <p:txBody>
          <a:bodyPr wrap="square">
            <a:spAutoFit/>
          </a:bodyPr>
          <a:lstStyle/>
          <a:p>
            <a:r>
              <a:rPr lang="en-GB" altLang="en-US" sz="2800" dirty="0">
                <a:solidFill>
                  <a:srgbClr val="002060"/>
                </a:solidFill>
                <a:latin typeface="Comic Sans MS" pitchFamily="66" charset="0"/>
              </a:rPr>
              <a:t>A vaccination is administered by needle injections, by mouth or by aerosol.</a:t>
            </a:r>
          </a:p>
          <a:p>
            <a:endParaRPr lang="en-GB" altLang="en-US" sz="2800" dirty="0">
              <a:solidFill>
                <a:srgbClr val="002060"/>
              </a:solidFill>
              <a:latin typeface="Comic Sans MS" pitchFamily="66" charset="0"/>
            </a:endParaRPr>
          </a:p>
          <a:p>
            <a:r>
              <a:rPr lang="en-GB" altLang="en-US" sz="2800" dirty="0">
                <a:solidFill>
                  <a:srgbClr val="002060"/>
                </a:solidFill>
                <a:latin typeface="Comic Sans MS" pitchFamily="66" charset="0"/>
              </a:rPr>
              <a:t>A vaccine is a produce which produces immunity, therefore protecting you against a disease.</a:t>
            </a:r>
          </a:p>
          <a:p>
            <a:endParaRPr lang="en-GB" altLang="en-US" sz="3200" dirty="0">
              <a:solidFill>
                <a:srgbClr val="002060"/>
              </a:solidFill>
              <a:latin typeface="Comic Sans MS" pitchFamily="66" charset="0"/>
            </a:endParaRPr>
          </a:p>
          <a:p>
            <a:r>
              <a:rPr lang="en-GB" altLang="en-US" sz="4000" i="1" dirty="0">
                <a:solidFill>
                  <a:srgbClr val="002060"/>
                </a:solidFill>
                <a:latin typeface="Comic Sans MS" pitchFamily="66" charset="0"/>
              </a:rPr>
              <a:t>This is how it works….</a:t>
            </a:r>
          </a:p>
        </p:txBody>
      </p:sp>
      <p:sp>
        <p:nvSpPr>
          <p:cNvPr id="3075" name="TextBox 2"/>
          <p:cNvSpPr txBox="1">
            <a:spLocks noChangeArrowheads="1"/>
          </p:cNvSpPr>
          <p:nvPr/>
        </p:nvSpPr>
        <p:spPr bwMode="auto">
          <a:xfrm>
            <a:off x="5223576" y="198532"/>
            <a:ext cx="3669599" cy="1816100"/>
          </a:xfrm>
          <a:prstGeom prst="rect">
            <a:avLst/>
          </a:prstGeom>
          <a:solidFill>
            <a:srgbClr val="FFFF99"/>
          </a:solidFill>
          <a:ln w="9525">
            <a:noFill/>
            <a:miter lim="800000"/>
            <a:headEnd/>
            <a:tailEnd/>
          </a:ln>
        </p:spPr>
        <p:txBody>
          <a:bodyPr wrap="square">
            <a:spAutoFit/>
          </a:bodyPr>
          <a:lstStyle/>
          <a:p>
            <a:pPr algn="ctr"/>
            <a:r>
              <a:rPr lang="en-GB" altLang="en-US" sz="2800" b="1" dirty="0">
                <a:solidFill>
                  <a:srgbClr val="0070C0"/>
                </a:solidFill>
                <a:latin typeface="Comic Sans MS" pitchFamily="66" charset="0"/>
              </a:rPr>
              <a:t>Task</a:t>
            </a:r>
            <a:r>
              <a:rPr lang="en-GB" altLang="en-US" sz="2800" dirty="0">
                <a:solidFill>
                  <a:srgbClr val="0070C0"/>
                </a:solidFill>
                <a:latin typeface="Comic Sans MS" pitchFamily="66" charset="0"/>
              </a:rPr>
              <a:t>:</a:t>
            </a:r>
            <a:r>
              <a:rPr lang="en-GB" altLang="en-US" sz="2800" dirty="0">
                <a:solidFill>
                  <a:srgbClr val="002060"/>
                </a:solidFill>
                <a:latin typeface="Comic Sans MS" pitchFamily="66" charset="0"/>
              </a:rPr>
              <a:t> Watch the video and answer the questions on the worksheet</a:t>
            </a:r>
          </a:p>
        </p:txBody>
      </p:sp>
      <p:sp>
        <p:nvSpPr>
          <p:cNvPr id="3076" name="Rectangle 5"/>
          <p:cNvSpPr>
            <a:spLocks noChangeArrowheads="1"/>
          </p:cNvSpPr>
          <p:nvPr/>
        </p:nvSpPr>
        <p:spPr bwMode="auto">
          <a:xfrm>
            <a:off x="361674" y="5934670"/>
            <a:ext cx="4489819" cy="646331"/>
          </a:xfrm>
          <a:prstGeom prst="rect">
            <a:avLst/>
          </a:prstGeom>
          <a:noFill/>
          <a:ln w="9525">
            <a:noFill/>
            <a:miter lim="800000"/>
            <a:headEnd/>
            <a:tailEnd/>
          </a:ln>
        </p:spPr>
        <p:txBody>
          <a:bodyPr wrap="square">
            <a:spAutoFit/>
          </a:bodyPr>
          <a:lstStyle/>
          <a:p>
            <a:r>
              <a:rPr lang="en-GB" dirty="0">
                <a:hlinkClick r:id="rId3"/>
              </a:rPr>
              <a:t>https://www.youtube.com/watch?v=gzptBqDuLNY</a:t>
            </a:r>
            <a:endParaRPr lang="en-GB" dirty="0"/>
          </a:p>
        </p:txBody>
      </p:sp>
      <p:pic>
        <p:nvPicPr>
          <p:cNvPr id="3077" name="Picture 30" descr="hand needle white finger care medicine health hospital shot clinic organ drug nurse syringe flu medical injection treatment healthcare cure disease vaccination vaccine"/>
          <p:cNvPicPr>
            <a:picLocks noChangeAspect="1" noChangeArrowheads="1"/>
          </p:cNvPicPr>
          <p:nvPr/>
        </p:nvPicPr>
        <p:blipFill>
          <a:blip r:embed="rId4" cstate="print"/>
          <a:srcRect/>
          <a:stretch>
            <a:fillRect/>
          </a:stretch>
        </p:blipFill>
        <p:spPr bwMode="auto">
          <a:xfrm>
            <a:off x="5220586" y="2291190"/>
            <a:ext cx="3669599" cy="423343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0825" y="260350"/>
            <a:ext cx="8726488" cy="5657850"/>
          </a:xfrm>
          <a:prstGeom prst="rect">
            <a:avLst/>
          </a:prstGeom>
          <a:noFill/>
          <a:ln w="9525">
            <a:noFill/>
            <a:miter lim="800000"/>
            <a:headEnd/>
            <a:tailEnd/>
          </a:ln>
        </p:spPr>
      </p:pic>
      <p:pic>
        <p:nvPicPr>
          <p:cNvPr id="5" name="Picture 4" descr="Tick Mark Check Correct Choose Accurate - vector Clip Art"/>
          <p:cNvPicPr>
            <a:picLocks noChangeAspect="1"/>
          </p:cNvPicPr>
          <p:nvPr/>
        </p:nvPicPr>
        <p:blipFill>
          <a:blip r:embed="rId3" cstate="print"/>
          <a:srcRect/>
          <a:stretch>
            <a:fillRect/>
          </a:stretch>
        </p:blipFill>
        <p:spPr bwMode="auto">
          <a:xfrm>
            <a:off x="7524750" y="5526088"/>
            <a:ext cx="1074738" cy="1120775"/>
          </a:xfrm>
          <a:prstGeom prst="rect">
            <a:avLst/>
          </a:prstGeom>
          <a:noFill/>
          <a:ln w="9525">
            <a:noFill/>
            <a:miter lim="800000"/>
            <a:headEnd/>
            <a:tailEnd/>
          </a:ln>
        </p:spPr>
      </p:pic>
      <p:sp>
        <p:nvSpPr>
          <p:cNvPr id="6" name="TextBox 5"/>
          <p:cNvSpPr txBox="1">
            <a:spLocks noChangeArrowheads="1"/>
          </p:cNvSpPr>
          <p:nvPr/>
        </p:nvSpPr>
        <p:spPr bwMode="auto">
          <a:xfrm>
            <a:off x="4699000" y="6062663"/>
            <a:ext cx="2825750" cy="584200"/>
          </a:xfrm>
          <a:prstGeom prst="rect">
            <a:avLst/>
          </a:prstGeom>
          <a:noFill/>
          <a:ln w="9525">
            <a:noFill/>
            <a:miter lim="800000"/>
            <a:headEnd/>
            <a:tailEnd/>
          </a:ln>
        </p:spPr>
        <p:txBody>
          <a:bodyPr>
            <a:spAutoFit/>
          </a:bodyPr>
          <a:lstStyle/>
          <a:p>
            <a:pPr algn="ctr"/>
            <a:r>
              <a:rPr lang="en-GB" altLang="en-US" sz="3200" b="1">
                <a:solidFill>
                  <a:srgbClr val="FF0000"/>
                </a:solidFill>
                <a:latin typeface="Comic Sans MS" pitchFamily="66" charset="0"/>
              </a:rPr>
              <a:t>Self-assess</a:t>
            </a:r>
          </a:p>
        </p:txBody>
      </p:sp>
      <p:sp>
        <p:nvSpPr>
          <p:cNvPr id="4101" name="TextBox 6"/>
          <p:cNvSpPr txBox="1">
            <a:spLocks noChangeArrowheads="1"/>
          </p:cNvSpPr>
          <p:nvPr/>
        </p:nvSpPr>
        <p:spPr bwMode="auto">
          <a:xfrm>
            <a:off x="3419475" y="333375"/>
            <a:ext cx="5184775" cy="646113"/>
          </a:xfrm>
          <a:prstGeom prst="rect">
            <a:avLst/>
          </a:prstGeom>
          <a:noFill/>
          <a:ln w="9525">
            <a:noFill/>
            <a:miter lim="800000"/>
            <a:headEnd/>
            <a:tailEnd/>
          </a:ln>
        </p:spPr>
        <p:txBody>
          <a:bodyPr>
            <a:spAutoFit/>
          </a:bodyPr>
          <a:lstStyle/>
          <a:p>
            <a:r>
              <a:rPr lang="en-GB">
                <a:solidFill>
                  <a:srgbClr val="FF0000"/>
                </a:solidFill>
              </a:rPr>
              <a:t>A vaccine contains a dead or inactive form of a pathogen</a:t>
            </a:r>
          </a:p>
        </p:txBody>
      </p:sp>
      <p:sp>
        <p:nvSpPr>
          <p:cNvPr id="4102" name="TextBox 7"/>
          <p:cNvSpPr txBox="1">
            <a:spLocks noChangeArrowheads="1"/>
          </p:cNvSpPr>
          <p:nvPr/>
        </p:nvSpPr>
        <p:spPr bwMode="auto">
          <a:xfrm>
            <a:off x="5580063" y="1412875"/>
            <a:ext cx="3095625" cy="369888"/>
          </a:xfrm>
          <a:prstGeom prst="rect">
            <a:avLst/>
          </a:prstGeom>
          <a:noFill/>
          <a:ln w="9525">
            <a:noFill/>
            <a:miter lim="800000"/>
            <a:headEnd/>
            <a:tailEnd/>
          </a:ln>
        </p:spPr>
        <p:txBody>
          <a:bodyPr>
            <a:spAutoFit/>
          </a:bodyPr>
          <a:lstStyle/>
          <a:p>
            <a:r>
              <a:rPr lang="en-GB">
                <a:solidFill>
                  <a:srgbClr val="FF0000"/>
                </a:solidFill>
              </a:rPr>
              <a:t>The pathogen is dead</a:t>
            </a:r>
          </a:p>
        </p:txBody>
      </p:sp>
      <p:sp>
        <p:nvSpPr>
          <p:cNvPr id="4103" name="TextBox 8"/>
          <p:cNvSpPr txBox="1">
            <a:spLocks noChangeArrowheads="1"/>
          </p:cNvSpPr>
          <p:nvPr/>
        </p:nvSpPr>
        <p:spPr bwMode="auto">
          <a:xfrm>
            <a:off x="2195513" y="2205038"/>
            <a:ext cx="3097212" cy="369887"/>
          </a:xfrm>
          <a:prstGeom prst="rect">
            <a:avLst/>
          </a:prstGeom>
          <a:noFill/>
          <a:ln w="9525">
            <a:noFill/>
            <a:miter lim="800000"/>
            <a:headEnd/>
            <a:tailEnd/>
          </a:ln>
        </p:spPr>
        <p:txBody>
          <a:bodyPr>
            <a:spAutoFit/>
          </a:bodyPr>
          <a:lstStyle/>
          <a:p>
            <a:r>
              <a:rPr lang="en-GB">
                <a:solidFill>
                  <a:srgbClr val="FF0000"/>
                </a:solidFill>
              </a:rPr>
              <a:t>Antigens</a:t>
            </a:r>
          </a:p>
        </p:txBody>
      </p:sp>
      <p:sp>
        <p:nvSpPr>
          <p:cNvPr id="4104" name="TextBox 9"/>
          <p:cNvSpPr txBox="1">
            <a:spLocks noChangeArrowheads="1"/>
          </p:cNvSpPr>
          <p:nvPr/>
        </p:nvSpPr>
        <p:spPr bwMode="auto">
          <a:xfrm>
            <a:off x="2124075" y="2997200"/>
            <a:ext cx="3095625" cy="368300"/>
          </a:xfrm>
          <a:prstGeom prst="rect">
            <a:avLst/>
          </a:prstGeom>
          <a:noFill/>
          <a:ln w="9525">
            <a:noFill/>
            <a:miter lim="800000"/>
            <a:headEnd/>
            <a:tailEnd/>
          </a:ln>
        </p:spPr>
        <p:txBody>
          <a:bodyPr>
            <a:spAutoFit/>
          </a:bodyPr>
          <a:lstStyle/>
          <a:p>
            <a:r>
              <a:rPr lang="en-GB">
                <a:solidFill>
                  <a:srgbClr val="FF0000"/>
                </a:solidFill>
              </a:rPr>
              <a:t>Antibodies</a:t>
            </a:r>
          </a:p>
        </p:txBody>
      </p:sp>
      <p:sp>
        <p:nvSpPr>
          <p:cNvPr id="4105" name="TextBox 10"/>
          <p:cNvSpPr txBox="1">
            <a:spLocks noChangeArrowheads="1"/>
          </p:cNvSpPr>
          <p:nvPr/>
        </p:nvSpPr>
        <p:spPr bwMode="auto">
          <a:xfrm>
            <a:off x="2627313" y="4005263"/>
            <a:ext cx="6408737" cy="646112"/>
          </a:xfrm>
          <a:prstGeom prst="rect">
            <a:avLst/>
          </a:prstGeom>
          <a:noFill/>
          <a:ln w="9525">
            <a:noFill/>
            <a:miter lim="800000"/>
            <a:headEnd/>
            <a:tailEnd/>
          </a:ln>
        </p:spPr>
        <p:txBody>
          <a:bodyPr>
            <a:spAutoFit/>
          </a:bodyPr>
          <a:lstStyle/>
          <a:p>
            <a:r>
              <a:rPr lang="en-GB">
                <a:solidFill>
                  <a:srgbClr val="FF0000"/>
                </a:solidFill>
              </a:rPr>
              <a:t>Our bodies are able to produce specfic antibodies to target and kill the invading pathogen before the infection spreads</a:t>
            </a:r>
          </a:p>
        </p:txBody>
      </p:sp>
      <p:sp>
        <p:nvSpPr>
          <p:cNvPr id="4106" name="TextBox 11"/>
          <p:cNvSpPr txBox="1">
            <a:spLocks noChangeArrowheads="1"/>
          </p:cNvSpPr>
          <p:nvPr/>
        </p:nvSpPr>
        <p:spPr bwMode="auto">
          <a:xfrm>
            <a:off x="827088" y="5445125"/>
            <a:ext cx="6408737" cy="646113"/>
          </a:xfrm>
          <a:prstGeom prst="rect">
            <a:avLst/>
          </a:prstGeom>
          <a:noFill/>
          <a:ln w="9525">
            <a:noFill/>
            <a:miter lim="800000"/>
            <a:headEnd/>
            <a:tailEnd/>
          </a:ln>
        </p:spPr>
        <p:txBody>
          <a:bodyPr>
            <a:spAutoFit/>
          </a:bodyPr>
          <a:lstStyle/>
          <a:p>
            <a:r>
              <a:rPr lang="en-GB">
                <a:solidFill>
                  <a:srgbClr val="FF0000"/>
                </a:solidFill>
              </a:rPr>
              <a:t>The more people that are vaccinated the </a:t>
            </a:r>
            <a:r>
              <a:rPr lang="en-GB" b="1">
                <a:solidFill>
                  <a:srgbClr val="FF0000"/>
                </a:solidFill>
              </a:rPr>
              <a:t>harder</a:t>
            </a:r>
            <a:r>
              <a:rPr lang="en-GB">
                <a:solidFill>
                  <a:srgbClr val="FF0000"/>
                </a:solidFill>
              </a:rPr>
              <a:t> it is for the disease to spread.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5"/>
          <p:cNvSpPr txBox="1">
            <a:spLocks noChangeArrowheads="1"/>
          </p:cNvSpPr>
          <p:nvPr/>
        </p:nvSpPr>
        <p:spPr bwMode="auto">
          <a:xfrm>
            <a:off x="4839812" y="366623"/>
            <a:ext cx="4066011" cy="6124754"/>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GB" sz="2800" dirty="0">
                <a:solidFill>
                  <a:srgbClr val="002060"/>
                </a:solidFill>
              </a:rPr>
              <a:t>Every cell has unique proteins on its surface, called </a:t>
            </a:r>
            <a:r>
              <a:rPr lang="en-GB" sz="2800" dirty="0">
                <a:solidFill>
                  <a:srgbClr val="0070C0"/>
                </a:solidFill>
              </a:rPr>
              <a:t>antigens.</a:t>
            </a:r>
          </a:p>
          <a:p>
            <a:pPr marL="342900" indent="-342900">
              <a:buFont typeface="Arial" panose="020B0604020202020204" pitchFamily="34" charset="0"/>
              <a:buChar char="•"/>
            </a:pPr>
            <a:endParaRPr lang="en-GB" sz="2800" dirty="0">
              <a:solidFill>
                <a:srgbClr val="002060"/>
              </a:solidFill>
            </a:endParaRPr>
          </a:p>
          <a:p>
            <a:pPr marL="342900" indent="-342900">
              <a:buFont typeface="Arial" panose="020B0604020202020204" pitchFamily="34" charset="0"/>
              <a:buChar char="•"/>
            </a:pPr>
            <a:r>
              <a:rPr lang="en-GB" sz="2800" dirty="0">
                <a:solidFill>
                  <a:srgbClr val="002060"/>
                </a:solidFill>
              </a:rPr>
              <a:t>The </a:t>
            </a:r>
            <a:r>
              <a:rPr lang="en-GB" sz="2800" dirty="0">
                <a:solidFill>
                  <a:srgbClr val="0070C0"/>
                </a:solidFill>
              </a:rPr>
              <a:t>antigens</a:t>
            </a:r>
            <a:r>
              <a:rPr lang="en-GB" sz="2800" dirty="0">
                <a:solidFill>
                  <a:srgbClr val="002060"/>
                </a:solidFill>
              </a:rPr>
              <a:t> on </a:t>
            </a:r>
            <a:r>
              <a:rPr lang="en-GB" sz="2800" dirty="0">
                <a:solidFill>
                  <a:srgbClr val="0070C0"/>
                </a:solidFill>
              </a:rPr>
              <a:t>pathogens</a:t>
            </a:r>
            <a:r>
              <a:rPr lang="en-GB" sz="2800" dirty="0">
                <a:solidFill>
                  <a:srgbClr val="002060"/>
                </a:solidFill>
              </a:rPr>
              <a:t> are different to your own cells.</a:t>
            </a:r>
          </a:p>
          <a:p>
            <a:pPr marL="342900" indent="-342900">
              <a:buFont typeface="Arial" panose="020B0604020202020204" pitchFamily="34" charset="0"/>
              <a:buChar char="•"/>
            </a:pPr>
            <a:endParaRPr lang="en-GB" sz="2800" dirty="0">
              <a:solidFill>
                <a:srgbClr val="002060"/>
              </a:solidFill>
            </a:endParaRPr>
          </a:p>
          <a:p>
            <a:pPr marL="342900" indent="-342900">
              <a:buFont typeface="Arial" panose="020B0604020202020204" pitchFamily="34" charset="0"/>
              <a:buChar char="•"/>
            </a:pPr>
            <a:r>
              <a:rPr lang="en-GB" sz="2800" dirty="0">
                <a:solidFill>
                  <a:srgbClr val="002060"/>
                </a:solidFill>
              </a:rPr>
              <a:t>Your white blood cells recognise that they are different and make </a:t>
            </a:r>
            <a:r>
              <a:rPr lang="en-GB" sz="2800" dirty="0">
                <a:solidFill>
                  <a:srgbClr val="0070C0"/>
                </a:solidFill>
              </a:rPr>
              <a:t>antibodies</a:t>
            </a:r>
            <a:r>
              <a:rPr lang="en-GB" sz="2800" dirty="0">
                <a:solidFill>
                  <a:srgbClr val="002060"/>
                </a:solidFill>
              </a:rPr>
              <a:t> which join up with the antigen to destroy the pathogen</a:t>
            </a:r>
          </a:p>
        </p:txBody>
      </p:sp>
      <p:pic>
        <p:nvPicPr>
          <p:cNvPr id="2" name="Picture 1">
            <a:extLst>
              <a:ext uri="{FF2B5EF4-FFF2-40B4-BE49-F238E27FC236}">
                <a16:creationId xmlns:a16="http://schemas.microsoft.com/office/drawing/2014/main" id="{0D684CA2-3D37-4920-898B-86AA0751B8CD}"/>
              </a:ext>
            </a:extLst>
          </p:cNvPr>
          <p:cNvPicPr>
            <a:picLocks noChangeAspect="1"/>
          </p:cNvPicPr>
          <p:nvPr/>
        </p:nvPicPr>
        <p:blipFill>
          <a:blip r:embed="rId3"/>
          <a:stretch>
            <a:fillRect/>
          </a:stretch>
        </p:blipFill>
        <p:spPr>
          <a:xfrm>
            <a:off x="238177" y="210963"/>
            <a:ext cx="4383282" cy="62855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388" y="160560"/>
            <a:ext cx="8353425" cy="10969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normAutofit fontScale="85000" lnSpcReduction="10000"/>
          </a:bodyPr>
          <a:lstStyle/>
          <a:p>
            <a:pPr eaLnBrk="1" fontAlgn="auto" hangingPunct="1">
              <a:spcAft>
                <a:spcPts val="0"/>
              </a:spcAft>
              <a:defRPr/>
            </a:pPr>
            <a:r>
              <a:rPr lang="en-GB" sz="6000" dirty="0">
                <a:solidFill>
                  <a:srgbClr val="0070C0"/>
                </a:solidFill>
              </a:rPr>
              <a:t>Quick check: </a:t>
            </a:r>
            <a:r>
              <a:rPr lang="en-GB" sz="6000" dirty="0">
                <a:solidFill>
                  <a:schemeClr val="tx1"/>
                </a:solidFill>
              </a:rPr>
              <a:t>Key Words Quiz</a:t>
            </a:r>
          </a:p>
        </p:txBody>
      </p:sp>
      <p:sp>
        <p:nvSpPr>
          <p:cNvPr id="6147" name="TextBox 4"/>
          <p:cNvSpPr txBox="1">
            <a:spLocks noChangeArrowheads="1"/>
          </p:cNvSpPr>
          <p:nvPr/>
        </p:nvSpPr>
        <p:spPr bwMode="auto">
          <a:xfrm>
            <a:off x="1547813" y="1700213"/>
            <a:ext cx="2087562" cy="769937"/>
          </a:xfrm>
          <a:prstGeom prst="rect">
            <a:avLst/>
          </a:prstGeom>
          <a:solidFill>
            <a:srgbClr val="FFFF00"/>
          </a:solidFill>
          <a:ln w="9525">
            <a:noFill/>
            <a:miter lim="800000"/>
            <a:headEnd/>
            <a:tailEnd/>
          </a:ln>
        </p:spPr>
        <p:txBody>
          <a:bodyPr>
            <a:spAutoFit/>
          </a:bodyPr>
          <a:lstStyle/>
          <a:p>
            <a:pPr algn="ctr"/>
            <a:r>
              <a:rPr lang="en-GB" sz="4400">
                <a:solidFill>
                  <a:srgbClr val="002060"/>
                </a:solidFill>
              </a:rPr>
              <a:t>antigen</a:t>
            </a:r>
          </a:p>
        </p:txBody>
      </p:sp>
      <p:sp>
        <p:nvSpPr>
          <p:cNvPr id="6148" name="TextBox 5"/>
          <p:cNvSpPr txBox="1">
            <a:spLocks noChangeArrowheads="1"/>
          </p:cNvSpPr>
          <p:nvPr/>
        </p:nvSpPr>
        <p:spPr bwMode="auto">
          <a:xfrm>
            <a:off x="5148263" y="1557338"/>
            <a:ext cx="2376487" cy="768350"/>
          </a:xfrm>
          <a:prstGeom prst="rect">
            <a:avLst/>
          </a:prstGeom>
          <a:solidFill>
            <a:srgbClr val="FFFF00"/>
          </a:solidFill>
          <a:ln w="9525">
            <a:noFill/>
            <a:miter lim="800000"/>
            <a:headEnd/>
            <a:tailEnd/>
          </a:ln>
        </p:spPr>
        <p:txBody>
          <a:bodyPr>
            <a:spAutoFit/>
          </a:bodyPr>
          <a:lstStyle/>
          <a:p>
            <a:pPr algn="ctr"/>
            <a:r>
              <a:rPr lang="en-GB" sz="4400">
                <a:solidFill>
                  <a:srgbClr val="002060"/>
                </a:solidFill>
              </a:rPr>
              <a:t>antibody</a:t>
            </a:r>
          </a:p>
        </p:txBody>
      </p:sp>
      <p:sp>
        <p:nvSpPr>
          <p:cNvPr id="6149" name="TextBox 7"/>
          <p:cNvSpPr txBox="1">
            <a:spLocks noChangeArrowheads="1"/>
          </p:cNvSpPr>
          <p:nvPr/>
        </p:nvSpPr>
        <p:spPr bwMode="auto">
          <a:xfrm>
            <a:off x="4211638" y="2852738"/>
            <a:ext cx="4105275" cy="769937"/>
          </a:xfrm>
          <a:prstGeom prst="rect">
            <a:avLst/>
          </a:prstGeom>
          <a:solidFill>
            <a:srgbClr val="FFFF00"/>
          </a:solidFill>
          <a:ln w="9525">
            <a:noFill/>
            <a:miter lim="800000"/>
            <a:headEnd/>
            <a:tailEnd/>
          </a:ln>
        </p:spPr>
        <p:txBody>
          <a:bodyPr>
            <a:spAutoFit/>
          </a:bodyPr>
          <a:lstStyle/>
          <a:p>
            <a:pPr algn="ctr"/>
            <a:r>
              <a:rPr lang="en-GB" sz="4400">
                <a:solidFill>
                  <a:srgbClr val="002060"/>
                </a:solidFill>
              </a:rPr>
              <a:t>white blood cell</a:t>
            </a:r>
          </a:p>
        </p:txBody>
      </p:sp>
      <p:sp>
        <p:nvSpPr>
          <p:cNvPr id="6150" name="TextBox 8"/>
          <p:cNvSpPr txBox="1">
            <a:spLocks noChangeArrowheads="1"/>
          </p:cNvSpPr>
          <p:nvPr/>
        </p:nvSpPr>
        <p:spPr bwMode="auto">
          <a:xfrm>
            <a:off x="468313" y="2997200"/>
            <a:ext cx="2663825" cy="769938"/>
          </a:xfrm>
          <a:prstGeom prst="rect">
            <a:avLst/>
          </a:prstGeom>
          <a:solidFill>
            <a:srgbClr val="FFFF00"/>
          </a:solidFill>
          <a:ln w="9525">
            <a:noFill/>
            <a:miter lim="800000"/>
            <a:headEnd/>
            <a:tailEnd/>
          </a:ln>
        </p:spPr>
        <p:txBody>
          <a:bodyPr>
            <a:spAutoFit/>
          </a:bodyPr>
          <a:lstStyle/>
          <a:p>
            <a:pPr algn="ctr"/>
            <a:r>
              <a:rPr lang="en-GB" sz="4400">
                <a:solidFill>
                  <a:srgbClr val="002060"/>
                </a:solidFill>
              </a:rPr>
              <a:t>pathogen</a:t>
            </a:r>
          </a:p>
        </p:txBody>
      </p:sp>
      <p:sp>
        <p:nvSpPr>
          <p:cNvPr id="6151" name="TextBox 11"/>
          <p:cNvSpPr txBox="1">
            <a:spLocks noChangeArrowheads="1"/>
          </p:cNvSpPr>
          <p:nvPr/>
        </p:nvSpPr>
        <p:spPr bwMode="auto">
          <a:xfrm>
            <a:off x="179388" y="3933825"/>
            <a:ext cx="8785225" cy="2677656"/>
          </a:xfrm>
          <a:prstGeom prst="rect">
            <a:avLst/>
          </a:prstGeom>
          <a:noFill/>
          <a:ln w="9525">
            <a:noFill/>
            <a:miter lim="800000"/>
            <a:headEnd/>
            <a:tailEnd/>
          </a:ln>
        </p:spPr>
        <p:txBody>
          <a:bodyPr>
            <a:spAutoFit/>
          </a:bodyPr>
          <a:lstStyle/>
          <a:p>
            <a:pPr algn="just"/>
            <a:r>
              <a:rPr lang="en-GB" sz="2800" b="1" dirty="0">
                <a:solidFill>
                  <a:srgbClr val="0070C0"/>
                </a:solidFill>
                <a:latin typeface="Comic Sans MS" pitchFamily="66" charset="0"/>
              </a:rPr>
              <a:t>Task:  </a:t>
            </a:r>
            <a:r>
              <a:rPr lang="en-GB" sz="2800" dirty="0">
                <a:latin typeface="Comic Sans MS" pitchFamily="66" charset="0"/>
              </a:rPr>
              <a:t>Write these words in a list in your books, leave a space between each one.</a:t>
            </a:r>
          </a:p>
          <a:p>
            <a:pPr algn="just"/>
            <a:endParaRPr lang="en-GB" sz="2800" dirty="0">
              <a:latin typeface="Comic Sans MS" pitchFamily="66" charset="0"/>
            </a:endParaRPr>
          </a:p>
          <a:p>
            <a:pPr algn="just"/>
            <a:r>
              <a:rPr lang="en-GB" sz="2800" dirty="0">
                <a:latin typeface="Comic Sans MS" pitchFamily="66" charset="0"/>
              </a:rPr>
              <a:t>A picture or description will flash up on the board which will match one of the words above, write/draw it next to the correct key word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188" y="188913"/>
            <a:ext cx="7772400" cy="1096962"/>
          </a:xfrm>
          <a:prstGeom prst="rect">
            <a:avLst/>
          </a:prstGeom>
          <a:solidFill>
            <a:srgbClr val="B7E8F7"/>
          </a:solidFill>
        </p:spPr>
        <p:style>
          <a:lnRef idx="3">
            <a:schemeClr val="lt1"/>
          </a:lnRef>
          <a:fillRef idx="1">
            <a:schemeClr val="accent6"/>
          </a:fillRef>
          <a:effectRef idx="1">
            <a:schemeClr val="accent6"/>
          </a:effectRef>
          <a:fontRef idx="minor">
            <a:schemeClr val="lt1"/>
          </a:fontRef>
        </p:style>
        <p:txBody>
          <a:bodyPr anchor="ctr">
            <a:normAutofit/>
          </a:bodyPr>
          <a:lstStyle/>
          <a:p>
            <a:pPr algn="ctr" eaLnBrk="1" fontAlgn="auto" hangingPunct="1">
              <a:spcAft>
                <a:spcPts val="0"/>
              </a:spcAft>
              <a:defRPr/>
            </a:pPr>
            <a:r>
              <a:rPr lang="en-GB" sz="6000" dirty="0">
                <a:solidFill>
                  <a:srgbClr val="002060"/>
                </a:solidFill>
              </a:rPr>
              <a:t>Key Words Quiz</a:t>
            </a:r>
          </a:p>
        </p:txBody>
      </p:sp>
      <p:sp>
        <p:nvSpPr>
          <p:cNvPr id="7172" name="TextBox 10"/>
          <p:cNvSpPr txBox="1">
            <a:spLocks noChangeArrowheads="1"/>
          </p:cNvSpPr>
          <p:nvPr/>
        </p:nvSpPr>
        <p:spPr bwMode="auto">
          <a:xfrm>
            <a:off x="6156325" y="2636838"/>
            <a:ext cx="503238" cy="923925"/>
          </a:xfrm>
          <a:prstGeom prst="rect">
            <a:avLst/>
          </a:prstGeom>
          <a:noFill/>
          <a:ln w="9525">
            <a:noFill/>
            <a:miter lim="800000"/>
            <a:headEnd/>
            <a:tailEnd/>
          </a:ln>
        </p:spPr>
        <p:txBody>
          <a:bodyPr>
            <a:spAutoFit/>
          </a:bodyPr>
          <a:lstStyle/>
          <a:p>
            <a:r>
              <a:rPr lang="en-GB" sz="5400">
                <a:solidFill>
                  <a:srgbClr val="002060"/>
                </a:solidFill>
              </a:rPr>
              <a:t>?</a:t>
            </a:r>
          </a:p>
        </p:txBody>
      </p:sp>
      <p:sp>
        <p:nvSpPr>
          <p:cNvPr id="7173" name="TextBox 6"/>
          <p:cNvSpPr txBox="1">
            <a:spLocks noChangeArrowheads="1"/>
          </p:cNvSpPr>
          <p:nvPr/>
        </p:nvSpPr>
        <p:spPr bwMode="auto">
          <a:xfrm>
            <a:off x="250825" y="1628775"/>
            <a:ext cx="936625" cy="523875"/>
          </a:xfrm>
          <a:prstGeom prst="rect">
            <a:avLst/>
          </a:prstGeom>
          <a:noFill/>
          <a:ln w="9525">
            <a:noFill/>
            <a:miter lim="800000"/>
            <a:headEnd/>
            <a:tailEnd/>
          </a:ln>
        </p:spPr>
        <p:txBody>
          <a:bodyPr>
            <a:spAutoFit/>
          </a:bodyPr>
          <a:lstStyle/>
          <a:p>
            <a:r>
              <a:rPr lang="en-GB" sz="2800"/>
              <a:t>1.</a:t>
            </a:r>
          </a:p>
        </p:txBody>
      </p:sp>
      <p:pic>
        <p:nvPicPr>
          <p:cNvPr id="2" name="Picture 1">
            <a:extLst>
              <a:ext uri="{FF2B5EF4-FFF2-40B4-BE49-F238E27FC236}">
                <a16:creationId xmlns:a16="http://schemas.microsoft.com/office/drawing/2014/main" id="{945D3D25-AF07-479B-8F69-C4E661600330}"/>
              </a:ext>
            </a:extLst>
          </p:cNvPr>
          <p:cNvPicPr>
            <a:picLocks noChangeAspect="1"/>
          </p:cNvPicPr>
          <p:nvPr/>
        </p:nvPicPr>
        <p:blipFill>
          <a:blip r:embed="rId2"/>
          <a:stretch>
            <a:fillRect/>
          </a:stretch>
        </p:blipFill>
        <p:spPr>
          <a:xfrm>
            <a:off x="859128" y="1694717"/>
            <a:ext cx="4619738" cy="4551468"/>
          </a:xfrm>
          <a:prstGeom prst="rect">
            <a:avLst/>
          </a:prstGeom>
        </p:spPr>
      </p:pic>
      <p:cxnSp>
        <p:nvCxnSpPr>
          <p:cNvPr id="8" name="Straight Arrow Connector 7"/>
          <p:cNvCxnSpPr>
            <a:cxnSpLocks/>
          </p:cNvCxnSpPr>
          <p:nvPr/>
        </p:nvCxnSpPr>
        <p:spPr>
          <a:xfrm flipH="1">
            <a:off x="3891516" y="3068638"/>
            <a:ext cx="2193372" cy="114185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188" y="188913"/>
            <a:ext cx="7772400" cy="1096962"/>
          </a:xfrm>
          <a:prstGeom prst="rect">
            <a:avLst/>
          </a:prstGeom>
          <a:solidFill>
            <a:srgbClr val="B7E8F7"/>
          </a:solidFill>
        </p:spPr>
        <p:style>
          <a:lnRef idx="3">
            <a:schemeClr val="lt1"/>
          </a:lnRef>
          <a:fillRef idx="1">
            <a:schemeClr val="accent6"/>
          </a:fillRef>
          <a:effectRef idx="1">
            <a:schemeClr val="accent6"/>
          </a:effectRef>
          <a:fontRef idx="minor">
            <a:schemeClr val="lt1"/>
          </a:fontRef>
        </p:style>
        <p:txBody>
          <a:bodyPr anchor="ctr">
            <a:normAutofit/>
          </a:bodyPr>
          <a:lstStyle/>
          <a:p>
            <a:pPr algn="ctr" eaLnBrk="1" fontAlgn="auto" hangingPunct="1">
              <a:spcAft>
                <a:spcPts val="0"/>
              </a:spcAft>
              <a:defRPr/>
            </a:pPr>
            <a:r>
              <a:rPr lang="en-GB" sz="6000" dirty="0">
                <a:solidFill>
                  <a:srgbClr val="002060"/>
                </a:solidFill>
              </a:rPr>
              <a:t>Key Words Quiz</a:t>
            </a:r>
          </a:p>
        </p:txBody>
      </p:sp>
      <p:sp>
        <p:nvSpPr>
          <p:cNvPr id="8195" name="TextBox 4"/>
          <p:cNvSpPr txBox="1">
            <a:spLocks noChangeArrowheads="1"/>
          </p:cNvSpPr>
          <p:nvPr/>
        </p:nvSpPr>
        <p:spPr bwMode="auto">
          <a:xfrm>
            <a:off x="395288" y="1989138"/>
            <a:ext cx="8208962" cy="3416300"/>
          </a:xfrm>
          <a:prstGeom prst="rect">
            <a:avLst/>
          </a:prstGeom>
          <a:noFill/>
          <a:ln w="9525">
            <a:noFill/>
            <a:miter lim="800000"/>
            <a:headEnd/>
            <a:tailEnd/>
          </a:ln>
        </p:spPr>
        <p:txBody>
          <a:bodyPr>
            <a:spAutoFit/>
          </a:bodyPr>
          <a:lstStyle/>
          <a:p>
            <a:pPr algn="ctr"/>
            <a:r>
              <a:rPr lang="en-GB" sz="3600" i="1"/>
              <a:t>A unique protein which every cell has on its surface</a:t>
            </a:r>
          </a:p>
          <a:p>
            <a:pPr algn="ctr"/>
            <a:endParaRPr lang="en-GB" sz="3600" i="1"/>
          </a:p>
          <a:p>
            <a:pPr algn="ctr"/>
            <a:r>
              <a:rPr lang="en-GB" sz="3600" i="1"/>
              <a:t>This is what our white blood cells recognises as foreign when a pathogen enters our body</a:t>
            </a:r>
          </a:p>
        </p:txBody>
      </p:sp>
      <p:sp>
        <p:nvSpPr>
          <p:cNvPr id="8196" name="TextBox 5"/>
          <p:cNvSpPr txBox="1">
            <a:spLocks noChangeArrowheads="1"/>
          </p:cNvSpPr>
          <p:nvPr/>
        </p:nvSpPr>
        <p:spPr bwMode="auto">
          <a:xfrm>
            <a:off x="250825" y="1557338"/>
            <a:ext cx="936625" cy="522287"/>
          </a:xfrm>
          <a:prstGeom prst="rect">
            <a:avLst/>
          </a:prstGeom>
          <a:noFill/>
          <a:ln w="9525">
            <a:noFill/>
            <a:miter lim="800000"/>
            <a:headEnd/>
            <a:tailEnd/>
          </a:ln>
        </p:spPr>
        <p:txBody>
          <a:bodyPr>
            <a:spAutoFit/>
          </a:bodyPr>
          <a:lstStyle/>
          <a:p>
            <a:r>
              <a:rPr lang="en-GB" sz="2800"/>
              <a:t>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188" y="188913"/>
            <a:ext cx="7772400" cy="1096962"/>
          </a:xfrm>
          <a:prstGeom prst="rect">
            <a:avLst/>
          </a:prstGeom>
          <a:solidFill>
            <a:srgbClr val="B7E8F7"/>
          </a:solidFill>
        </p:spPr>
        <p:style>
          <a:lnRef idx="3">
            <a:schemeClr val="lt1"/>
          </a:lnRef>
          <a:fillRef idx="1">
            <a:schemeClr val="accent6"/>
          </a:fillRef>
          <a:effectRef idx="1">
            <a:schemeClr val="accent6"/>
          </a:effectRef>
          <a:fontRef idx="minor">
            <a:schemeClr val="lt1"/>
          </a:fontRef>
        </p:style>
        <p:txBody>
          <a:bodyPr anchor="ctr">
            <a:normAutofit/>
          </a:bodyPr>
          <a:lstStyle/>
          <a:p>
            <a:pPr algn="ctr" eaLnBrk="1" fontAlgn="auto" hangingPunct="1">
              <a:spcAft>
                <a:spcPts val="0"/>
              </a:spcAft>
              <a:defRPr/>
            </a:pPr>
            <a:r>
              <a:rPr lang="en-GB" sz="6000" dirty="0">
                <a:solidFill>
                  <a:srgbClr val="002060"/>
                </a:solidFill>
              </a:rPr>
              <a:t>Key Words QUIZ</a:t>
            </a:r>
          </a:p>
        </p:txBody>
      </p:sp>
      <p:sp>
        <p:nvSpPr>
          <p:cNvPr id="9219" name="TextBox 10"/>
          <p:cNvSpPr txBox="1">
            <a:spLocks noChangeArrowheads="1"/>
          </p:cNvSpPr>
          <p:nvPr/>
        </p:nvSpPr>
        <p:spPr bwMode="auto">
          <a:xfrm>
            <a:off x="6516688" y="5229225"/>
            <a:ext cx="503237" cy="923925"/>
          </a:xfrm>
          <a:prstGeom prst="rect">
            <a:avLst/>
          </a:prstGeom>
          <a:noFill/>
          <a:ln w="9525">
            <a:noFill/>
            <a:miter lim="800000"/>
            <a:headEnd/>
            <a:tailEnd/>
          </a:ln>
        </p:spPr>
        <p:txBody>
          <a:bodyPr>
            <a:spAutoFit/>
          </a:bodyPr>
          <a:lstStyle/>
          <a:p>
            <a:r>
              <a:rPr lang="en-GB" sz="5400">
                <a:solidFill>
                  <a:srgbClr val="002060"/>
                </a:solidFill>
              </a:rPr>
              <a:t>?</a:t>
            </a:r>
          </a:p>
        </p:txBody>
      </p:sp>
      <p:sp>
        <p:nvSpPr>
          <p:cNvPr id="9220" name="TextBox 6"/>
          <p:cNvSpPr txBox="1">
            <a:spLocks noChangeArrowheads="1"/>
          </p:cNvSpPr>
          <p:nvPr/>
        </p:nvSpPr>
        <p:spPr bwMode="auto">
          <a:xfrm>
            <a:off x="250825" y="1557338"/>
            <a:ext cx="936625" cy="522287"/>
          </a:xfrm>
          <a:prstGeom prst="rect">
            <a:avLst/>
          </a:prstGeom>
          <a:noFill/>
          <a:ln w="9525">
            <a:noFill/>
            <a:miter lim="800000"/>
            <a:headEnd/>
            <a:tailEnd/>
          </a:ln>
        </p:spPr>
        <p:txBody>
          <a:bodyPr>
            <a:spAutoFit/>
          </a:bodyPr>
          <a:lstStyle/>
          <a:p>
            <a:r>
              <a:rPr lang="en-GB" sz="2800"/>
              <a:t>3.</a:t>
            </a:r>
          </a:p>
        </p:txBody>
      </p:sp>
      <p:pic>
        <p:nvPicPr>
          <p:cNvPr id="2" name="Picture 1">
            <a:extLst>
              <a:ext uri="{FF2B5EF4-FFF2-40B4-BE49-F238E27FC236}">
                <a16:creationId xmlns:a16="http://schemas.microsoft.com/office/drawing/2014/main" id="{DBEF0D3A-7852-4E0A-9D50-38A47543BCBA}"/>
              </a:ext>
            </a:extLst>
          </p:cNvPr>
          <p:cNvPicPr>
            <a:picLocks noChangeAspect="1"/>
          </p:cNvPicPr>
          <p:nvPr/>
        </p:nvPicPr>
        <p:blipFill>
          <a:blip r:embed="rId2"/>
          <a:stretch>
            <a:fillRect/>
          </a:stretch>
        </p:blipFill>
        <p:spPr>
          <a:xfrm>
            <a:off x="719137" y="1741434"/>
            <a:ext cx="4340740" cy="4276593"/>
          </a:xfrm>
          <a:prstGeom prst="rect">
            <a:avLst/>
          </a:prstGeom>
        </p:spPr>
      </p:pic>
      <p:cxnSp>
        <p:nvCxnSpPr>
          <p:cNvPr id="8" name="Straight Arrow Connector 7"/>
          <p:cNvCxnSpPr/>
          <p:nvPr/>
        </p:nvCxnSpPr>
        <p:spPr>
          <a:xfrm flipH="1" flipV="1">
            <a:off x="3779838" y="5300663"/>
            <a:ext cx="2592387" cy="431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87E40B7BE40447878EAE91306EB914" ma:contentTypeVersion="3" ma:contentTypeDescription="Create a new document." ma:contentTypeScope="" ma:versionID="fe72bccc741046af90487527e394a497">
  <xsd:schema xmlns:xsd="http://www.w3.org/2001/XMLSchema" xmlns:xs="http://www.w3.org/2001/XMLSchema" xmlns:p="http://schemas.microsoft.com/office/2006/metadata/properties" xmlns:ns2="d296abfb-16c7-422c-bf55-7f7bb10bff50" targetNamespace="http://schemas.microsoft.com/office/2006/metadata/properties" ma:root="true" ma:fieldsID="16f56b878bc2373f87bd81e6cc722402" ns2:_="">
    <xsd:import namespace="d296abfb-16c7-422c-bf55-7f7bb10bff50"/>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6abfb-16c7-422c-bf55-7f7bb10bff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2C7DD4-38BE-42F0-B7EB-70C05CA2BF5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F95479A-FD80-49C5-B1F0-5414DFF53A27}">
  <ds:schemaRefs>
    <ds:schemaRef ds:uri="http://schemas.microsoft.com/sharepoint/v3/contenttype/forms"/>
  </ds:schemaRefs>
</ds:datastoreItem>
</file>

<file path=customXml/itemProps3.xml><?xml version="1.0" encoding="utf-8"?>
<ds:datastoreItem xmlns:ds="http://schemas.openxmlformats.org/officeDocument/2006/customXml" ds:itemID="{1D0B4F5F-E044-4DB1-85D3-B17036F5C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6abfb-16c7-422c-bf55-7f7bb10bff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1166</Words>
  <Application>Microsoft Office PowerPoint</Application>
  <PresentationFormat>On-screen Show (4:3)</PresentationFormat>
  <Paragraphs>153</Paragraphs>
  <Slides>24</Slides>
  <Notes>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how vaccines protect you against dangerous infectious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Holden</dc:creator>
  <cp:lastModifiedBy>Matt Holden</cp:lastModifiedBy>
  <cp:revision>11</cp:revision>
  <dcterms:created xsi:type="dcterms:W3CDTF">2020-05-02T10:24:46Z</dcterms:created>
  <dcterms:modified xsi:type="dcterms:W3CDTF">2020-11-09T14:24:25Z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0x0101002B87E40B7BE40447878EAE91306EB914</vt:lpwstr>
  </property>
</Properties>
</file>