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6" r:id="rId2"/>
    <p:sldId id="322" r:id="rId3"/>
    <p:sldId id="325" r:id="rId4"/>
    <p:sldId id="323" r:id="rId5"/>
    <p:sldId id="328" r:id="rId6"/>
    <p:sldId id="324" r:id="rId7"/>
    <p:sldId id="327" r:id="rId8"/>
    <p:sldId id="330" r:id="rId9"/>
    <p:sldId id="326" r:id="rId10"/>
    <p:sldId id="331" r:id="rId11"/>
    <p:sldId id="333" r:id="rId12"/>
    <p:sldId id="338" r:id="rId13"/>
    <p:sldId id="339" r:id="rId14"/>
    <p:sldId id="340" r:id="rId15"/>
    <p:sldId id="341" r:id="rId16"/>
    <p:sldId id="342" r:id="rId17"/>
    <p:sldId id="334" r:id="rId18"/>
    <p:sldId id="343"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2" autoAdjust="0"/>
    <p:restoredTop sz="99172" autoAdjust="0"/>
  </p:normalViewPr>
  <p:slideViewPr>
    <p:cSldViewPr snapToGrid="0">
      <p:cViewPr varScale="1">
        <p:scale>
          <a:sx n="89" d="100"/>
          <a:sy n="89" d="100"/>
        </p:scale>
        <p:origin x="12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0F37DF5-0976-AA45-9A62-AED13EB4BB32}" type="datetimeFigureOut">
              <a:rPr lang="en-US" smtClean="0"/>
              <a:t>3/12/2020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4D453E9-C7D5-344C-8B44-500593241C68}" type="slidenum">
              <a:rPr lang="en-US" smtClean="0"/>
              <a:t>‹#›</a:t>
            </a:fld>
            <a:endParaRPr lang="en-US"/>
          </a:p>
        </p:txBody>
      </p:sp>
    </p:spTree>
    <p:extLst>
      <p:ext uri="{BB962C8B-B14F-4D97-AF65-F5344CB8AC3E}">
        <p14:creationId xmlns:p14="http://schemas.microsoft.com/office/powerpoint/2010/main" val="1183464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307466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352355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34852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300243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3B283-1484-4A6B-841E-4AB83F73FE35}"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83551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43B283-1484-4A6B-841E-4AB83F73FE35}"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98469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43B283-1484-4A6B-841E-4AB83F73FE35}"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600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43B283-1484-4A6B-841E-4AB83F73FE35}"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22799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3B283-1484-4A6B-841E-4AB83F73FE35}"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27837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43B283-1484-4A6B-841E-4AB83F73FE35}"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56866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43B283-1484-4A6B-841E-4AB83F73FE35}"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91492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3B283-1484-4A6B-841E-4AB83F73FE35}"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96229-D231-484F-855F-5C310C502A67}" type="slidenum">
              <a:rPr lang="en-GB" smtClean="0"/>
              <a:t>‹#›</a:t>
            </a:fld>
            <a:endParaRPr lang="en-GB"/>
          </a:p>
        </p:txBody>
      </p:sp>
    </p:spTree>
    <p:extLst>
      <p:ext uri="{BB962C8B-B14F-4D97-AF65-F5344CB8AC3E}">
        <p14:creationId xmlns:p14="http://schemas.microsoft.com/office/powerpoint/2010/main" val="996792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536"/>
            <a:ext cx="12192000" cy="1325563"/>
          </a:xfrm>
        </p:spPr>
        <p:txBody>
          <a:bodyPr>
            <a:noAutofit/>
          </a:bodyPr>
          <a:lstStyle/>
          <a:p>
            <a:pPr algn="ctr"/>
            <a:r>
              <a:rPr lang="en-US" sz="5400" b="1" u="sng" dirty="0" smtClean="0">
                <a:solidFill>
                  <a:srgbClr val="008000"/>
                </a:solidFill>
              </a:rPr>
              <a:t>Fitness Components &amp; Methods of training</a:t>
            </a:r>
            <a:endParaRPr lang="en-US" sz="5400" b="1" u="sng" dirty="0">
              <a:solidFill>
                <a:srgbClr val="008000"/>
              </a:solidFill>
            </a:endParaRPr>
          </a:p>
        </p:txBody>
      </p:sp>
      <p:sp>
        <p:nvSpPr>
          <p:cNvPr id="4" name="Title 1"/>
          <p:cNvSpPr txBox="1">
            <a:spLocks/>
          </p:cNvSpPr>
          <p:nvPr/>
        </p:nvSpPr>
        <p:spPr>
          <a:xfrm>
            <a:off x="232183" y="2369847"/>
            <a:ext cx="4477060" cy="3963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u="sng" dirty="0" smtClean="0"/>
              <a:t>DNA</a:t>
            </a:r>
            <a:endParaRPr lang="en-US" sz="3200" b="1" u="sng" dirty="0" smtClean="0"/>
          </a:p>
          <a:p>
            <a:pPr algn="ctr"/>
            <a:r>
              <a:rPr lang="en-US" sz="3200" dirty="0" smtClean="0"/>
              <a:t>With your shoulder partner give them 10 seconds and see how many components of fitness they can name, then your turn with methods of training</a:t>
            </a:r>
            <a:endParaRPr lang="en-US" sz="3200" dirty="0"/>
          </a:p>
        </p:txBody>
      </p:sp>
      <p:pic>
        <p:nvPicPr>
          <p:cNvPr id="8" name="Picture 7"/>
          <p:cNvPicPr>
            <a:picLocks noChangeAspect="1"/>
          </p:cNvPicPr>
          <p:nvPr/>
        </p:nvPicPr>
        <p:blipFill>
          <a:blip r:embed="rId2"/>
          <a:stretch>
            <a:fillRect/>
          </a:stretch>
        </p:blipFill>
        <p:spPr>
          <a:xfrm>
            <a:off x="6476080" y="2500413"/>
            <a:ext cx="4141763" cy="4357587"/>
          </a:xfrm>
          <a:prstGeom prst="rect">
            <a:avLst/>
          </a:prstGeom>
        </p:spPr>
      </p:pic>
    </p:spTree>
    <p:extLst>
      <p:ext uri="{BB962C8B-B14F-4D97-AF65-F5344CB8AC3E}">
        <p14:creationId xmlns:p14="http://schemas.microsoft.com/office/powerpoint/2010/main" val="3966965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998" y="108597"/>
            <a:ext cx="9365322" cy="1030117"/>
          </a:xfrm>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n-US" sz="6000" b="1" u="sng" dirty="0" smtClean="0"/>
              <a:t>Why we do Fitness </a:t>
            </a:r>
            <a:r>
              <a:rPr lang="en-US" sz="6000" b="1" u="sng" dirty="0"/>
              <a:t>T</a:t>
            </a:r>
            <a:r>
              <a:rPr lang="en-US" sz="6000" b="1" u="sng" dirty="0" smtClean="0"/>
              <a:t>est: </a:t>
            </a:r>
            <a:endParaRPr lang="en-GB" sz="6000" dirty="0"/>
          </a:p>
        </p:txBody>
      </p:sp>
      <p:sp>
        <p:nvSpPr>
          <p:cNvPr id="4" name="Rectangle 3"/>
          <p:cNvSpPr/>
          <p:nvPr/>
        </p:nvSpPr>
        <p:spPr>
          <a:xfrm>
            <a:off x="401799" y="1456837"/>
            <a:ext cx="5525629" cy="584775"/>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a:t>T</a:t>
            </a:r>
            <a:r>
              <a:rPr lang="en-US" sz="3200" dirty="0" smtClean="0"/>
              <a:t>o see how fit you are</a:t>
            </a:r>
            <a:endParaRPr lang="en-GB" sz="3200" dirty="0"/>
          </a:p>
        </p:txBody>
      </p:sp>
      <p:sp>
        <p:nvSpPr>
          <p:cNvPr id="5" name="Rectangle 4"/>
          <p:cNvSpPr/>
          <p:nvPr/>
        </p:nvSpPr>
        <p:spPr>
          <a:xfrm>
            <a:off x="371194" y="2111832"/>
            <a:ext cx="7080109" cy="584775"/>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a:t>T</a:t>
            </a:r>
            <a:r>
              <a:rPr lang="en-US" sz="3200" dirty="0" smtClean="0"/>
              <a:t>o see what you need to improve</a:t>
            </a:r>
            <a:endParaRPr lang="en-GB" sz="3200" dirty="0"/>
          </a:p>
        </p:txBody>
      </p:sp>
      <p:sp>
        <p:nvSpPr>
          <p:cNvPr id="6" name="Rectangle 5"/>
          <p:cNvSpPr/>
          <p:nvPr/>
        </p:nvSpPr>
        <p:spPr>
          <a:xfrm>
            <a:off x="368795" y="3398057"/>
            <a:ext cx="3615839" cy="584775"/>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smtClean="0"/>
              <a:t>Give you a target </a:t>
            </a:r>
            <a:endParaRPr lang="en-GB" sz="3200" dirty="0"/>
          </a:p>
        </p:txBody>
      </p:sp>
      <p:sp>
        <p:nvSpPr>
          <p:cNvPr id="7" name="Rectangle 6"/>
          <p:cNvSpPr/>
          <p:nvPr/>
        </p:nvSpPr>
        <p:spPr>
          <a:xfrm>
            <a:off x="367413" y="4740975"/>
            <a:ext cx="11459621" cy="1077218"/>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smtClean="0"/>
              <a:t>To compare yourself to </a:t>
            </a:r>
            <a:r>
              <a:rPr lang="en-US" sz="3200" b="1" i="1" dirty="0" smtClean="0"/>
              <a:t>normative data </a:t>
            </a:r>
            <a:r>
              <a:rPr lang="en-US" sz="3200" dirty="0" smtClean="0"/>
              <a:t>from across the country world</a:t>
            </a:r>
            <a:endParaRPr lang="en-GB" sz="3200" dirty="0"/>
          </a:p>
        </p:txBody>
      </p:sp>
      <p:sp>
        <p:nvSpPr>
          <p:cNvPr id="17" name="Rectangle 16"/>
          <p:cNvSpPr/>
          <p:nvPr/>
        </p:nvSpPr>
        <p:spPr>
          <a:xfrm>
            <a:off x="371664" y="4092465"/>
            <a:ext cx="3579496" cy="584775"/>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smtClean="0"/>
              <a:t>Monitor Progress</a:t>
            </a:r>
            <a:endParaRPr lang="en-GB" sz="3200" dirty="0"/>
          </a:p>
        </p:txBody>
      </p:sp>
      <p:sp>
        <p:nvSpPr>
          <p:cNvPr id="8" name="Rectangle 7"/>
          <p:cNvSpPr/>
          <p:nvPr/>
        </p:nvSpPr>
        <p:spPr>
          <a:xfrm>
            <a:off x="339969" y="5862497"/>
            <a:ext cx="5525629" cy="584775"/>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smtClean="0"/>
              <a:t>Give your training a focus</a:t>
            </a:r>
            <a:endParaRPr lang="en-GB" sz="3200" dirty="0"/>
          </a:p>
        </p:txBody>
      </p:sp>
      <p:sp>
        <p:nvSpPr>
          <p:cNvPr id="9" name="Rectangle 8"/>
          <p:cNvSpPr/>
          <p:nvPr/>
        </p:nvSpPr>
        <p:spPr>
          <a:xfrm>
            <a:off x="370572" y="2753816"/>
            <a:ext cx="7080109" cy="584775"/>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buFont typeface="Arial" panose="020B0604020202020204" pitchFamily="34" charset="0"/>
              <a:buChar char="•"/>
            </a:pPr>
            <a:r>
              <a:rPr lang="en-US" sz="3200" dirty="0"/>
              <a:t>T</a:t>
            </a:r>
            <a:r>
              <a:rPr lang="en-US" sz="3200" dirty="0" smtClean="0"/>
              <a:t>o see what you are good at</a:t>
            </a:r>
            <a:endParaRPr lang="en-GB" sz="3200" dirty="0"/>
          </a:p>
        </p:txBody>
      </p:sp>
    </p:spTree>
    <p:extLst>
      <p:ext uri="{BB962C8B-B14F-4D97-AF65-F5344CB8AC3E}">
        <p14:creationId xmlns:p14="http://schemas.microsoft.com/office/powerpoint/2010/main" val="351774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3693"/>
            <a:ext cx="10515600" cy="675241"/>
          </a:xfrm>
        </p:spPr>
        <p:txBody>
          <a:bodyPr>
            <a:normAutofit/>
          </a:bodyPr>
          <a:lstStyle/>
          <a:p>
            <a:r>
              <a:rPr lang="en-GB" sz="3600" b="1" u="sng" dirty="0" smtClean="0"/>
              <a:t>1) Choose </a:t>
            </a:r>
            <a:r>
              <a:rPr lang="en-GB" sz="3600" b="1" u="sng" dirty="0"/>
              <a:t>the right test </a:t>
            </a:r>
          </a:p>
        </p:txBody>
      </p:sp>
      <p:sp>
        <p:nvSpPr>
          <p:cNvPr id="3" name="Content Placeholder 2"/>
          <p:cNvSpPr>
            <a:spLocks noGrp="1"/>
          </p:cNvSpPr>
          <p:nvPr>
            <p:ph idx="1"/>
          </p:nvPr>
        </p:nvSpPr>
        <p:spPr>
          <a:xfrm>
            <a:off x="0" y="1927737"/>
            <a:ext cx="11812075" cy="624963"/>
          </a:xfrm>
        </p:spPr>
        <p:txBody>
          <a:bodyPr>
            <a:noAutofit/>
          </a:bodyPr>
          <a:lstStyle/>
          <a:p>
            <a:pPr marL="0" indent="0">
              <a:buNone/>
            </a:pPr>
            <a:r>
              <a:rPr lang="en-GB" sz="2000" dirty="0" smtClean="0"/>
              <a:t>If you want to test your flexibility – do the sit and reach test!!!!! </a:t>
            </a:r>
            <a:endParaRPr lang="en-GB" sz="2000" dirty="0"/>
          </a:p>
        </p:txBody>
      </p:sp>
      <p:sp>
        <p:nvSpPr>
          <p:cNvPr id="4" name="Content Placeholder 2"/>
          <p:cNvSpPr txBox="1">
            <a:spLocks/>
          </p:cNvSpPr>
          <p:nvPr/>
        </p:nvSpPr>
        <p:spPr>
          <a:xfrm>
            <a:off x="0" y="2448740"/>
            <a:ext cx="12058106" cy="313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If there is more then one fitness test for the component you want to test, think about the S&amp;W of each test.</a:t>
            </a:r>
            <a:endParaRPr lang="en-GB" sz="2000" dirty="0"/>
          </a:p>
        </p:txBody>
      </p:sp>
      <p:sp>
        <p:nvSpPr>
          <p:cNvPr id="5" name="Title 1"/>
          <p:cNvSpPr txBox="1">
            <a:spLocks/>
          </p:cNvSpPr>
          <p:nvPr/>
        </p:nvSpPr>
        <p:spPr>
          <a:xfrm>
            <a:off x="0" y="4055650"/>
            <a:ext cx="12192000" cy="1039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u="sng" dirty="0"/>
              <a:t>3</a:t>
            </a:r>
            <a:r>
              <a:rPr lang="en-GB" sz="3600" b="1" u="sng" dirty="0" smtClean="0"/>
              <a:t>) Be safe – follow the pre test procedures </a:t>
            </a:r>
            <a:endParaRPr lang="en-GB" sz="3600" b="1" u="sng" dirty="0"/>
          </a:p>
        </p:txBody>
      </p:sp>
      <p:sp>
        <p:nvSpPr>
          <p:cNvPr id="6" name="Title 1"/>
          <p:cNvSpPr txBox="1">
            <a:spLocks/>
          </p:cNvSpPr>
          <p:nvPr/>
        </p:nvSpPr>
        <p:spPr>
          <a:xfrm>
            <a:off x="0" y="2782448"/>
            <a:ext cx="12192000" cy="767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u="sng" dirty="0" smtClean="0"/>
              <a:t>2) Follow the method for performing the test </a:t>
            </a:r>
            <a:endParaRPr lang="en-GB" sz="3200" b="1" u="sng" dirty="0"/>
          </a:p>
        </p:txBody>
      </p:sp>
      <p:sp>
        <p:nvSpPr>
          <p:cNvPr id="7" name="Content Placeholder 2"/>
          <p:cNvSpPr txBox="1">
            <a:spLocks/>
          </p:cNvSpPr>
          <p:nvPr/>
        </p:nvSpPr>
        <p:spPr>
          <a:xfrm>
            <a:off x="0" y="3523870"/>
            <a:ext cx="12058106" cy="377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Use the correct equipment and the standard method to make sure it is valid and reliable. </a:t>
            </a:r>
            <a:endParaRPr lang="en-GB" sz="2000" dirty="0"/>
          </a:p>
        </p:txBody>
      </p:sp>
      <p:sp>
        <p:nvSpPr>
          <p:cNvPr id="8" name="Content Placeholder 2"/>
          <p:cNvSpPr txBox="1">
            <a:spLocks/>
          </p:cNvSpPr>
          <p:nvPr/>
        </p:nvSpPr>
        <p:spPr>
          <a:xfrm>
            <a:off x="0" y="3900407"/>
            <a:ext cx="12058106" cy="475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If you do not follow the method correctly the results will not be correct either.</a:t>
            </a:r>
            <a:endParaRPr lang="en-GB" sz="2000" dirty="0"/>
          </a:p>
        </p:txBody>
      </p:sp>
      <p:sp>
        <p:nvSpPr>
          <p:cNvPr id="9" name="Content Placeholder 2"/>
          <p:cNvSpPr txBox="1">
            <a:spLocks/>
          </p:cNvSpPr>
          <p:nvPr/>
        </p:nvSpPr>
        <p:spPr>
          <a:xfrm>
            <a:off x="0" y="5557543"/>
            <a:ext cx="12058106" cy="1300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000" dirty="0" smtClean="0"/>
              <a:t>Check Equipment and calibrate (if needed)</a:t>
            </a:r>
          </a:p>
          <a:p>
            <a:pPr marL="514350" indent="-514350">
              <a:buFont typeface="+mj-lt"/>
              <a:buAutoNum type="arabicPeriod"/>
            </a:pPr>
            <a:r>
              <a:rPr lang="en-US" sz="2000" dirty="0" smtClean="0"/>
              <a:t>Sign a consent form that tells them exactly what they going to do</a:t>
            </a:r>
          </a:p>
          <a:p>
            <a:pPr marL="514350" indent="-514350">
              <a:buFont typeface="+mj-lt"/>
              <a:buAutoNum type="arabicPeriod"/>
            </a:pPr>
            <a:r>
              <a:rPr lang="en-US" sz="2000" dirty="0" smtClean="0"/>
              <a:t>Understand that they can stop the tests at any point</a:t>
            </a:r>
          </a:p>
        </p:txBody>
      </p:sp>
      <p:sp>
        <p:nvSpPr>
          <p:cNvPr id="10" name="Title 1"/>
          <p:cNvSpPr txBox="1">
            <a:spLocks/>
          </p:cNvSpPr>
          <p:nvPr/>
        </p:nvSpPr>
        <p:spPr>
          <a:xfrm>
            <a:off x="0" y="4988694"/>
            <a:ext cx="12192000" cy="6900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2000" dirty="0"/>
              <a:t>When you carry out fitness tests you need to do certain things to follow the correct protocol and guidelines …</a:t>
            </a:r>
          </a:p>
        </p:txBody>
      </p:sp>
      <p:sp>
        <p:nvSpPr>
          <p:cNvPr id="11" name="Title 1"/>
          <p:cNvSpPr txBox="1">
            <a:spLocks/>
          </p:cNvSpPr>
          <p:nvPr/>
        </p:nvSpPr>
        <p:spPr>
          <a:xfrm>
            <a:off x="626767" y="229492"/>
            <a:ext cx="10515600" cy="6752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When thinking of fitness tests….</a:t>
            </a:r>
            <a:endParaRPr lang="en-GB"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297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77" t="10536" r="1755" b="7005"/>
          <a:stretch/>
        </p:blipFill>
        <p:spPr>
          <a:xfrm>
            <a:off x="1" y="0"/>
            <a:ext cx="5541964" cy="3350442"/>
          </a:xfrm>
          <a:prstGeom prst="rect">
            <a:avLst/>
          </a:prstGeom>
        </p:spPr>
      </p:pic>
      <p:pic>
        <p:nvPicPr>
          <p:cNvPr id="7" name="Picture 6"/>
          <p:cNvPicPr>
            <a:picLocks noChangeAspect="1"/>
          </p:cNvPicPr>
          <p:nvPr/>
        </p:nvPicPr>
        <p:blipFill rotWithShape="1">
          <a:blip r:embed="rId2"/>
          <a:srcRect l="1677" t="10536" r="1755" b="7005"/>
          <a:stretch/>
        </p:blipFill>
        <p:spPr>
          <a:xfrm>
            <a:off x="0" y="3397804"/>
            <a:ext cx="5541964" cy="3350442"/>
          </a:xfrm>
          <a:prstGeom prst="rect">
            <a:avLst/>
          </a:prstGeom>
        </p:spPr>
      </p:pic>
      <p:pic>
        <p:nvPicPr>
          <p:cNvPr id="8" name="Picture 7"/>
          <p:cNvPicPr>
            <a:picLocks noChangeAspect="1"/>
          </p:cNvPicPr>
          <p:nvPr/>
        </p:nvPicPr>
        <p:blipFill rotWithShape="1">
          <a:blip r:embed="rId2"/>
          <a:srcRect l="1677" t="10536" r="1755" b="7005"/>
          <a:stretch/>
        </p:blipFill>
        <p:spPr>
          <a:xfrm>
            <a:off x="6284480" y="0"/>
            <a:ext cx="5541964" cy="3350442"/>
          </a:xfrm>
          <a:prstGeom prst="rect">
            <a:avLst/>
          </a:prstGeom>
        </p:spPr>
      </p:pic>
      <p:pic>
        <p:nvPicPr>
          <p:cNvPr id="9" name="Picture 8"/>
          <p:cNvPicPr>
            <a:picLocks noChangeAspect="1"/>
          </p:cNvPicPr>
          <p:nvPr/>
        </p:nvPicPr>
        <p:blipFill rotWithShape="1">
          <a:blip r:embed="rId2"/>
          <a:srcRect l="1677" t="10536" r="33917" b="7005"/>
          <a:stretch/>
        </p:blipFill>
        <p:spPr>
          <a:xfrm>
            <a:off x="8183115" y="3404936"/>
            <a:ext cx="3696186" cy="3350442"/>
          </a:xfrm>
          <a:prstGeom prst="rect">
            <a:avLst/>
          </a:prstGeom>
        </p:spPr>
      </p:pic>
      <p:sp>
        <p:nvSpPr>
          <p:cNvPr id="11" name="TextBox 10"/>
          <p:cNvSpPr txBox="1"/>
          <p:nvPr/>
        </p:nvSpPr>
        <p:spPr>
          <a:xfrm>
            <a:off x="185615" y="530202"/>
            <a:ext cx="1463609" cy="707886"/>
          </a:xfrm>
          <a:prstGeom prst="rect">
            <a:avLst/>
          </a:prstGeom>
          <a:noFill/>
        </p:spPr>
        <p:txBody>
          <a:bodyPr wrap="square" rtlCol="0">
            <a:spAutoFit/>
          </a:bodyPr>
          <a:lstStyle/>
          <a:p>
            <a:pPr algn="ctr"/>
            <a:r>
              <a:rPr lang="en-US" sz="2000" dirty="0" smtClean="0"/>
              <a:t>Continuous Training</a:t>
            </a:r>
            <a:endParaRPr lang="en-US" sz="2000" dirty="0"/>
          </a:p>
        </p:txBody>
      </p:sp>
      <p:sp>
        <p:nvSpPr>
          <p:cNvPr id="12" name="TextBox 11"/>
          <p:cNvSpPr txBox="1"/>
          <p:nvPr/>
        </p:nvSpPr>
        <p:spPr>
          <a:xfrm>
            <a:off x="2037862" y="545833"/>
            <a:ext cx="1463609" cy="707886"/>
          </a:xfrm>
          <a:prstGeom prst="rect">
            <a:avLst/>
          </a:prstGeom>
          <a:noFill/>
        </p:spPr>
        <p:txBody>
          <a:bodyPr wrap="square" rtlCol="0">
            <a:spAutoFit/>
          </a:bodyPr>
          <a:lstStyle/>
          <a:p>
            <a:pPr algn="ctr"/>
            <a:r>
              <a:rPr lang="en-US" sz="2000" dirty="0" smtClean="0"/>
              <a:t>Fartlek Training</a:t>
            </a:r>
            <a:endParaRPr lang="en-US" sz="2000" dirty="0"/>
          </a:p>
        </p:txBody>
      </p:sp>
      <p:sp>
        <p:nvSpPr>
          <p:cNvPr id="13" name="TextBox 12"/>
          <p:cNvSpPr txBox="1"/>
          <p:nvPr/>
        </p:nvSpPr>
        <p:spPr>
          <a:xfrm>
            <a:off x="3851031" y="551694"/>
            <a:ext cx="1463609" cy="707886"/>
          </a:xfrm>
          <a:prstGeom prst="rect">
            <a:avLst/>
          </a:prstGeom>
          <a:noFill/>
        </p:spPr>
        <p:txBody>
          <a:bodyPr wrap="square" rtlCol="0">
            <a:spAutoFit/>
          </a:bodyPr>
          <a:lstStyle/>
          <a:p>
            <a:pPr algn="ctr"/>
            <a:r>
              <a:rPr lang="en-US" sz="2000" dirty="0" smtClean="0"/>
              <a:t>Circuit Training</a:t>
            </a:r>
            <a:endParaRPr lang="en-US" sz="2000" dirty="0"/>
          </a:p>
        </p:txBody>
      </p:sp>
      <p:sp>
        <p:nvSpPr>
          <p:cNvPr id="14" name="TextBox 13"/>
          <p:cNvSpPr txBox="1"/>
          <p:nvPr/>
        </p:nvSpPr>
        <p:spPr>
          <a:xfrm>
            <a:off x="222738" y="3927940"/>
            <a:ext cx="1463609" cy="707886"/>
          </a:xfrm>
          <a:prstGeom prst="rect">
            <a:avLst/>
          </a:prstGeom>
          <a:noFill/>
        </p:spPr>
        <p:txBody>
          <a:bodyPr wrap="square" rtlCol="0">
            <a:spAutoFit/>
          </a:bodyPr>
          <a:lstStyle/>
          <a:p>
            <a:pPr algn="ctr"/>
            <a:r>
              <a:rPr lang="en-US" sz="2000" dirty="0" smtClean="0"/>
              <a:t>Interval Training</a:t>
            </a:r>
            <a:endParaRPr lang="en-US" sz="2000" dirty="0"/>
          </a:p>
        </p:txBody>
      </p:sp>
      <p:sp>
        <p:nvSpPr>
          <p:cNvPr id="15" name="TextBox 14"/>
          <p:cNvSpPr txBox="1"/>
          <p:nvPr/>
        </p:nvSpPr>
        <p:spPr>
          <a:xfrm>
            <a:off x="2035907" y="3943571"/>
            <a:ext cx="1463609" cy="707886"/>
          </a:xfrm>
          <a:prstGeom prst="rect">
            <a:avLst/>
          </a:prstGeom>
          <a:noFill/>
        </p:spPr>
        <p:txBody>
          <a:bodyPr wrap="square" rtlCol="0">
            <a:spAutoFit/>
          </a:bodyPr>
          <a:lstStyle/>
          <a:p>
            <a:pPr algn="ctr"/>
            <a:r>
              <a:rPr lang="en-US" sz="2000" dirty="0" smtClean="0"/>
              <a:t>Plyometric Training</a:t>
            </a:r>
            <a:endParaRPr lang="en-US" sz="2000" dirty="0"/>
          </a:p>
        </p:txBody>
      </p:sp>
      <p:sp>
        <p:nvSpPr>
          <p:cNvPr id="16" name="TextBox 15"/>
          <p:cNvSpPr txBox="1"/>
          <p:nvPr/>
        </p:nvSpPr>
        <p:spPr>
          <a:xfrm>
            <a:off x="3819768" y="3949433"/>
            <a:ext cx="1463609" cy="738664"/>
          </a:xfrm>
          <a:prstGeom prst="rect">
            <a:avLst/>
          </a:prstGeom>
          <a:noFill/>
        </p:spPr>
        <p:txBody>
          <a:bodyPr wrap="square" rtlCol="0">
            <a:spAutoFit/>
          </a:bodyPr>
          <a:lstStyle/>
          <a:p>
            <a:pPr algn="ctr"/>
            <a:r>
              <a:rPr lang="en-US" sz="1400" dirty="0" smtClean="0"/>
              <a:t>Weight/resistance </a:t>
            </a:r>
            <a:r>
              <a:rPr lang="en-US" sz="1400" dirty="0"/>
              <a:t>T</a:t>
            </a:r>
            <a:r>
              <a:rPr lang="en-US" sz="1400" dirty="0" smtClean="0"/>
              <a:t>raining</a:t>
            </a:r>
            <a:endParaRPr lang="en-US" sz="1400" dirty="0"/>
          </a:p>
        </p:txBody>
      </p:sp>
      <p:sp>
        <p:nvSpPr>
          <p:cNvPr id="17" name="TextBox 16"/>
          <p:cNvSpPr txBox="1"/>
          <p:nvPr/>
        </p:nvSpPr>
        <p:spPr>
          <a:xfrm>
            <a:off x="6514123" y="538017"/>
            <a:ext cx="1463609" cy="584776"/>
          </a:xfrm>
          <a:prstGeom prst="rect">
            <a:avLst/>
          </a:prstGeom>
          <a:noFill/>
        </p:spPr>
        <p:txBody>
          <a:bodyPr wrap="square" rtlCol="0">
            <a:spAutoFit/>
          </a:bodyPr>
          <a:lstStyle/>
          <a:p>
            <a:pPr algn="ctr"/>
            <a:r>
              <a:rPr lang="en-US" sz="1200" u="sng" dirty="0" smtClean="0"/>
              <a:t>Fitness Class:</a:t>
            </a:r>
          </a:p>
          <a:p>
            <a:pPr algn="ctr"/>
            <a:r>
              <a:rPr lang="en-US" sz="2000" dirty="0" smtClean="0"/>
              <a:t>Body Pump</a:t>
            </a:r>
            <a:endParaRPr lang="en-US" sz="2000" dirty="0"/>
          </a:p>
        </p:txBody>
      </p:sp>
      <p:sp>
        <p:nvSpPr>
          <p:cNvPr id="18" name="TextBox 17"/>
          <p:cNvSpPr txBox="1"/>
          <p:nvPr/>
        </p:nvSpPr>
        <p:spPr>
          <a:xfrm>
            <a:off x="8288216" y="573186"/>
            <a:ext cx="1463609" cy="584776"/>
          </a:xfrm>
          <a:prstGeom prst="rect">
            <a:avLst/>
          </a:prstGeom>
          <a:noFill/>
        </p:spPr>
        <p:txBody>
          <a:bodyPr wrap="square" rtlCol="0">
            <a:spAutoFit/>
          </a:bodyPr>
          <a:lstStyle/>
          <a:p>
            <a:pPr algn="ctr"/>
            <a:r>
              <a:rPr lang="en-US" sz="1200" u="sng" dirty="0" smtClean="0"/>
              <a:t>Fitness Class:</a:t>
            </a:r>
          </a:p>
          <a:p>
            <a:pPr algn="ctr"/>
            <a:r>
              <a:rPr lang="en-US" sz="2000" dirty="0" smtClean="0"/>
              <a:t>Aerobics</a:t>
            </a:r>
            <a:endParaRPr lang="en-US" sz="2000" dirty="0"/>
          </a:p>
        </p:txBody>
      </p:sp>
      <p:sp>
        <p:nvSpPr>
          <p:cNvPr id="19" name="TextBox 18"/>
          <p:cNvSpPr txBox="1"/>
          <p:nvPr/>
        </p:nvSpPr>
        <p:spPr>
          <a:xfrm>
            <a:off x="10081847" y="588818"/>
            <a:ext cx="1463609" cy="584776"/>
          </a:xfrm>
          <a:prstGeom prst="rect">
            <a:avLst/>
          </a:prstGeom>
          <a:noFill/>
        </p:spPr>
        <p:txBody>
          <a:bodyPr wrap="square" rtlCol="0">
            <a:spAutoFit/>
          </a:bodyPr>
          <a:lstStyle/>
          <a:p>
            <a:pPr algn="ctr"/>
            <a:r>
              <a:rPr lang="en-US" sz="1200" u="sng" dirty="0" smtClean="0"/>
              <a:t>Fitness Class:</a:t>
            </a:r>
          </a:p>
          <a:p>
            <a:pPr algn="ctr"/>
            <a:r>
              <a:rPr lang="en-US" sz="2000" dirty="0" smtClean="0"/>
              <a:t>Pilates</a:t>
            </a:r>
            <a:endParaRPr lang="en-US" sz="2000" dirty="0"/>
          </a:p>
        </p:txBody>
      </p:sp>
      <p:sp>
        <p:nvSpPr>
          <p:cNvPr id="20" name="TextBox 19"/>
          <p:cNvSpPr txBox="1"/>
          <p:nvPr/>
        </p:nvSpPr>
        <p:spPr>
          <a:xfrm>
            <a:off x="8397632" y="4052988"/>
            <a:ext cx="1463609" cy="584776"/>
          </a:xfrm>
          <a:prstGeom prst="rect">
            <a:avLst/>
          </a:prstGeom>
          <a:noFill/>
        </p:spPr>
        <p:txBody>
          <a:bodyPr wrap="square" rtlCol="0">
            <a:spAutoFit/>
          </a:bodyPr>
          <a:lstStyle/>
          <a:p>
            <a:pPr algn="ctr"/>
            <a:r>
              <a:rPr lang="en-US" sz="1200" u="sng" dirty="0" smtClean="0"/>
              <a:t>Fitness Class:</a:t>
            </a:r>
          </a:p>
          <a:p>
            <a:pPr algn="ctr"/>
            <a:r>
              <a:rPr lang="en-US" sz="2000" dirty="0" smtClean="0"/>
              <a:t>Yoga</a:t>
            </a:r>
            <a:endParaRPr lang="en-US" sz="2000" dirty="0"/>
          </a:p>
        </p:txBody>
      </p:sp>
      <p:sp>
        <p:nvSpPr>
          <p:cNvPr id="21" name="TextBox 20"/>
          <p:cNvSpPr txBox="1"/>
          <p:nvPr/>
        </p:nvSpPr>
        <p:spPr>
          <a:xfrm>
            <a:off x="10230339" y="4078388"/>
            <a:ext cx="1463609" cy="584776"/>
          </a:xfrm>
          <a:prstGeom prst="rect">
            <a:avLst/>
          </a:prstGeom>
          <a:noFill/>
        </p:spPr>
        <p:txBody>
          <a:bodyPr wrap="square" rtlCol="0">
            <a:spAutoFit/>
          </a:bodyPr>
          <a:lstStyle/>
          <a:p>
            <a:pPr algn="ctr"/>
            <a:r>
              <a:rPr lang="en-US" sz="1200" u="sng" dirty="0" smtClean="0"/>
              <a:t>Fitness Class:</a:t>
            </a:r>
          </a:p>
          <a:p>
            <a:pPr algn="ctr"/>
            <a:r>
              <a:rPr lang="en-US" sz="2000" dirty="0" smtClean="0"/>
              <a:t>Spinning</a:t>
            </a:r>
            <a:endParaRPr lang="en-US" sz="2000" dirty="0"/>
          </a:p>
        </p:txBody>
      </p:sp>
      <p:sp>
        <p:nvSpPr>
          <p:cNvPr id="22" name="TextBox 21"/>
          <p:cNvSpPr txBox="1"/>
          <p:nvPr/>
        </p:nvSpPr>
        <p:spPr>
          <a:xfrm>
            <a:off x="5621110" y="3828130"/>
            <a:ext cx="2492191"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u="sng" dirty="0" smtClean="0"/>
              <a:t>Methods of Training</a:t>
            </a:r>
          </a:p>
          <a:p>
            <a:pPr algn="ctr"/>
            <a:r>
              <a:rPr lang="en-US" sz="2000" dirty="0" smtClean="0"/>
              <a:t>FACT: = Characteristics</a:t>
            </a:r>
          </a:p>
          <a:p>
            <a:pPr algn="ctr"/>
            <a:r>
              <a:rPr lang="en-US" sz="2000" dirty="0"/>
              <a:t>o</a:t>
            </a:r>
            <a:r>
              <a:rPr lang="en-US" sz="2000" dirty="0" smtClean="0"/>
              <a:t>f the method of training.</a:t>
            </a:r>
          </a:p>
          <a:p>
            <a:pPr algn="ctr"/>
            <a:r>
              <a:rPr lang="en-US" sz="2000" dirty="0" smtClean="0"/>
              <a:t>Then give advantages &amp; disadvantages</a:t>
            </a:r>
          </a:p>
        </p:txBody>
      </p:sp>
    </p:spTree>
    <p:extLst>
      <p:ext uri="{BB962C8B-B14F-4D97-AF65-F5344CB8AC3E}">
        <p14:creationId xmlns:p14="http://schemas.microsoft.com/office/powerpoint/2010/main" val="244630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28" y="275806"/>
            <a:ext cx="4158691" cy="980515"/>
          </a:xfrm>
          <a:solidFill>
            <a:srgbClr val="FFFFFF"/>
          </a:solidFill>
          <a:ln>
            <a:solidFill>
              <a:schemeClr val="accent6"/>
            </a:solidFill>
          </a:ln>
        </p:spPr>
        <p:txBody>
          <a:bodyPr>
            <a:noAutofit/>
          </a:bodyPr>
          <a:lstStyle/>
          <a:p>
            <a:pPr algn="ctr"/>
            <a: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en-US" sz="6000" dirty="0"/>
              <a:t>nterval </a:t>
            </a:r>
          </a:p>
        </p:txBody>
      </p:sp>
      <p:sp>
        <p:nvSpPr>
          <p:cNvPr id="7" name="Title 1"/>
          <p:cNvSpPr txBox="1">
            <a:spLocks/>
          </p:cNvSpPr>
          <p:nvPr/>
        </p:nvSpPr>
        <p:spPr>
          <a:xfrm>
            <a:off x="7077972" y="262537"/>
            <a:ext cx="4158691" cy="980515"/>
          </a:xfrm>
          <a:prstGeom prst="rect">
            <a:avLst/>
          </a:prstGeom>
          <a:solidFill>
            <a:srgbClr val="FFFFFF"/>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t>
            </a:r>
            <a:r>
              <a:rPr lang="en-US" sz="5400" dirty="0"/>
              <a:t>ontinuous</a:t>
            </a:r>
            <a:endParaRPr lang="en-US" sz="4000" dirty="0"/>
          </a:p>
        </p:txBody>
      </p:sp>
      <p:cxnSp>
        <p:nvCxnSpPr>
          <p:cNvPr id="9" name="Straight Connector 8"/>
          <p:cNvCxnSpPr/>
          <p:nvPr/>
        </p:nvCxnSpPr>
        <p:spPr>
          <a:xfrm>
            <a:off x="5969481" y="2743200"/>
            <a:ext cx="25464" cy="3915036"/>
          </a:xfrm>
          <a:prstGeom prst="line">
            <a:avLst/>
          </a:prstGeom>
          <a:ln w="76200" cmpd="sng">
            <a:gradFill flip="none" rotWithShape="1">
              <a:gsLst>
                <a:gs pos="0">
                  <a:schemeClr val="accent5"/>
                </a:gs>
                <a:gs pos="100000">
                  <a:srgbClr val="FFFFFF"/>
                </a:gs>
                <a:gs pos="50000">
                  <a:schemeClr val="accent6"/>
                </a:gs>
              </a:gsLst>
              <a:path path="shape">
                <a:fillToRect l="50000" t="50000" r="50000" b="50000"/>
              </a:path>
              <a:tileRect/>
            </a:gradFill>
            <a:headEnd type="oval"/>
            <a:tailEnd type="ova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93990" y="1378109"/>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7363643" y="1766671"/>
            <a:ext cx="4152314" cy="646331"/>
          </a:xfrm>
          <a:prstGeom prst="rect">
            <a:avLst/>
          </a:prstGeom>
          <a:noFill/>
        </p:spPr>
        <p:txBody>
          <a:bodyPr wrap="square" rtlCol="0">
            <a:spAutoFit/>
          </a:bodyPr>
          <a:lstStyle/>
          <a:p>
            <a:r>
              <a:rPr lang="en-US" dirty="0" smtClean="0"/>
              <a:t>Training at constant rate for at least 20 min with no break</a:t>
            </a:r>
            <a:endParaRPr lang="en-US" dirty="0"/>
          </a:p>
        </p:txBody>
      </p:sp>
      <p:sp>
        <p:nvSpPr>
          <p:cNvPr id="12" name="TextBox 11"/>
          <p:cNvSpPr txBox="1"/>
          <p:nvPr/>
        </p:nvSpPr>
        <p:spPr>
          <a:xfrm>
            <a:off x="6161892" y="2991094"/>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8861720" y="3025012"/>
            <a:ext cx="2954655" cy="923330"/>
          </a:xfrm>
          <a:prstGeom prst="rect">
            <a:avLst/>
          </a:prstGeom>
          <a:noFill/>
        </p:spPr>
        <p:txBody>
          <a:bodyPr wrap="none" rtlCol="0">
            <a:spAutoFit/>
          </a:bodyPr>
          <a:lstStyle/>
          <a:p>
            <a:pPr marL="342900" indent="-342900">
              <a:buFont typeface="+mj-lt"/>
              <a:buAutoNum type="arabicPeriod"/>
            </a:pPr>
            <a:r>
              <a:rPr lang="en-US" b="1" dirty="0" smtClean="0"/>
              <a:t>Cardiovascular endurance </a:t>
            </a:r>
          </a:p>
          <a:p>
            <a:pPr marL="342900" indent="-342900">
              <a:buFont typeface="+mj-lt"/>
              <a:buAutoNum type="arabicPeriod"/>
            </a:pPr>
            <a:r>
              <a:rPr lang="en-US" dirty="0" smtClean="0"/>
              <a:t>Muscular endurance </a:t>
            </a:r>
          </a:p>
          <a:p>
            <a:pPr marL="342900" indent="-342900">
              <a:buFont typeface="+mj-lt"/>
              <a:buAutoNum type="arabicPeriod"/>
            </a:pPr>
            <a:r>
              <a:rPr lang="en-US" dirty="0" smtClean="0"/>
              <a:t>Body composition</a:t>
            </a:r>
            <a:endParaRPr lang="en-US" dirty="0"/>
          </a:p>
        </p:txBody>
      </p:sp>
      <p:sp>
        <p:nvSpPr>
          <p:cNvPr id="14" name="TextBox 13"/>
          <p:cNvSpPr txBox="1"/>
          <p:nvPr/>
        </p:nvSpPr>
        <p:spPr>
          <a:xfrm>
            <a:off x="6307376" y="3510154"/>
            <a:ext cx="1940732" cy="923330"/>
          </a:xfrm>
          <a:prstGeom prst="rect">
            <a:avLst/>
          </a:prstGeom>
          <a:noFill/>
          <a:ln>
            <a:solidFill>
              <a:srgbClr val="5B9BD5"/>
            </a:solidFill>
          </a:ln>
        </p:spPr>
        <p:txBody>
          <a:bodyPr wrap="square" rtlCol="0">
            <a:spAutoFit/>
          </a:bodyPr>
          <a:lstStyle/>
          <a:p>
            <a:pPr algn="ctr"/>
            <a:r>
              <a:rPr lang="en-US" dirty="0" smtClean="0">
                <a:solidFill>
                  <a:schemeClr val="accent1"/>
                </a:solidFill>
              </a:rPr>
              <a:t>Keeping HR in the Aerobic zone = 60-80%HRM</a:t>
            </a:r>
            <a:endParaRPr lang="en-US" dirty="0">
              <a:solidFill>
                <a:schemeClr val="accent1"/>
              </a:solidFill>
            </a:endParaRPr>
          </a:p>
        </p:txBody>
      </p:sp>
      <p:cxnSp>
        <p:nvCxnSpPr>
          <p:cNvPr id="16" name="Straight Arrow Connector 15"/>
          <p:cNvCxnSpPr>
            <a:stCxn id="14" idx="3"/>
          </p:cNvCxnSpPr>
          <p:nvPr/>
        </p:nvCxnSpPr>
        <p:spPr>
          <a:xfrm flipV="1">
            <a:off x="8248108" y="3253316"/>
            <a:ext cx="642152" cy="718503"/>
          </a:xfrm>
          <a:prstGeom prst="straightConnector1">
            <a:avLst/>
          </a:prstGeom>
          <a:ln>
            <a:solidFill>
              <a:srgbClr val="5B9BD5"/>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207485" y="4637399"/>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9998755" y="4618572"/>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6093325" y="4979853"/>
            <a:ext cx="2739855" cy="1754327"/>
          </a:xfrm>
          <a:prstGeom prst="rect">
            <a:avLst/>
          </a:prstGeom>
          <a:noFill/>
        </p:spPr>
        <p:txBody>
          <a:bodyPr wrap="square" rtlCol="0">
            <a:spAutoFit/>
          </a:bodyPr>
          <a:lstStyle/>
          <a:p>
            <a:pPr marL="285750" indent="-285750">
              <a:buFont typeface="Arial"/>
              <a:buChar char="•"/>
            </a:pPr>
            <a:r>
              <a:rPr lang="en-US" dirty="0" smtClean="0"/>
              <a:t>Easy to do – run doesn't</a:t>
            </a:r>
            <a:r>
              <a:rPr lang="fr-FR" dirty="0" smtClean="0"/>
              <a:t>’</a:t>
            </a:r>
            <a:r>
              <a:rPr lang="en-US" dirty="0" smtClean="0"/>
              <a:t>t need specialist equipment </a:t>
            </a:r>
          </a:p>
          <a:p>
            <a:pPr marL="285750" indent="-285750">
              <a:buFont typeface="Arial"/>
              <a:buChar char="•"/>
            </a:pPr>
            <a:r>
              <a:rPr lang="en-US" dirty="0" smtClean="0"/>
              <a:t>No rest helps prepare you for doing long periods of play in sport </a:t>
            </a:r>
            <a:endParaRPr lang="en-US" dirty="0"/>
          </a:p>
        </p:txBody>
      </p:sp>
      <p:sp>
        <p:nvSpPr>
          <p:cNvPr id="22" name="TextBox 21"/>
          <p:cNvSpPr txBox="1"/>
          <p:nvPr/>
        </p:nvSpPr>
        <p:spPr>
          <a:xfrm>
            <a:off x="9346903" y="5065467"/>
            <a:ext cx="2654235" cy="1477328"/>
          </a:xfrm>
          <a:prstGeom prst="rect">
            <a:avLst/>
          </a:prstGeom>
          <a:noFill/>
        </p:spPr>
        <p:txBody>
          <a:bodyPr wrap="square" rtlCol="0">
            <a:spAutoFit/>
          </a:bodyPr>
          <a:lstStyle/>
          <a:p>
            <a:pPr marL="285750" indent="-285750">
              <a:buFont typeface="Arial"/>
              <a:buChar char="•"/>
            </a:pPr>
            <a:r>
              <a:rPr lang="en-US" dirty="0" smtClean="0"/>
              <a:t>It only improves aerobic not anaerobic fitness</a:t>
            </a:r>
          </a:p>
          <a:p>
            <a:pPr marL="285750" indent="-285750">
              <a:buFont typeface="Arial"/>
              <a:buChar char="•"/>
            </a:pPr>
            <a:r>
              <a:rPr lang="en-US" dirty="0" smtClean="0"/>
              <a:t>It can be boring doing the same thing </a:t>
            </a:r>
            <a:endParaRPr lang="en-US" dirty="0"/>
          </a:p>
        </p:txBody>
      </p:sp>
      <p:sp>
        <p:nvSpPr>
          <p:cNvPr id="23" name="TextBox 22"/>
          <p:cNvSpPr txBox="1"/>
          <p:nvPr/>
        </p:nvSpPr>
        <p:spPr>
          <a:xfrm>
            <a:off x="101678" y="1664083"/>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TextBox 23"/>
          <p:cNvSpPr txBox="1"/>
          <p:nvPr/>
        </p:nvSpPr>
        <p:spPr>
          <a:xfrm>
            <a:off x="1427289" y="1662230"/>
            <a:ext cx="3472425" cy="1200329"/>
          </a:xfrm>
          <a:prstGeom prst="rect">
            <a:avLst/>
          </a:prstGeom>
          <a:noFill/>
        </p:spPr>
        <p:txBody>
          <a:bodyPr wrap="square" rtlCol="0">
            <a:spAutoFit/>
          </a:bodyPr>
          <a:lstStyle/>
          <a:p>
            <a:r>
              <a:rPr lang="en-US" dirty="0" smtClean="0"/>
              <a:t>It uses fixed patterns of high intensity exercise and either low intensity exercise or rest. It has a strict structure </a:t>
            </a:r>
            <a:endParaRPr lang="en-US" dirty="0"/>
          </a:p>
        </p:txBody>
      </p:sp>
      <p:sp>
        <p:nvSpPr>
          <p:cNvPr id="25" name="TextBox 24"/>
          <p:cNvSpPr txBox="1"/>
          <p:nvPr/>
        </p:nvSpPr>
        <p:spPr>
          <a:xfrm>
            <a:off x="225538" y="2886653"/>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TextBox 25"/>
          <p:cNvSpPr txBox="1"/>
          <p:nvPr/>
        </p:nvSpPr>
        <p:spPr>
          <a:xfrm>
            <a:off x="2925366" y="2920571"/>
            <a:ext cx="2954655" cy="923330"/>
          </a:xfrm>
          <a:prstGeom prst="rect">
            <a:avLst/>
          </a:prstGeom>
          <a:noFill/>
        </p:spPr>
        <p:txBody>
          <a:bodyPr wrap="none" rtlCol="0">
            <a:spAutoFit/>
          </a:bodyPr>
          <a:lstStyle/>
          <a:p>
            <a:pPr marL="342900" indent="-342900">
              <a:buFont typeface="+mj-lt"/>
              <a:buAutoNum type="arabicPeriod"/>
            </a:pPr>
            <a:r>
              <a:rPr lang="en-US" b="1" dirty="0" smtClean="0"/>
              <a:t>Cardiovascular endurance </a:t>
            </a:r>
          </a:p>
          <a:p>
            <a:pPr marL="342900" indent="-342900">
              <a:buFont typeface="+mj-lt"/>
              <a:buAutoNum type="arabicPeriod"/>
            </a:pPr>
            <a:r>
              <a:rPr lang="en-US" dirty="0" smtClean="0"/>
              <a:t>Anaerobic fitness</a:t>
            </a:r>
          </a:p>
          <a:p>
            <a:pPr marL="342900" indent="-342900">
              <a:buFont typeface="+mj-lt"/>
              <a:buAutoNum type="arabicPeriod"/>
            </a:pPr>
            <a:r>
              <a:rPr lang="en-US" dirty="0" smtClean="0"/>
              <a:t>High intensity = Speed</a:t>
            </a:r>
            <a:endParaRPr lang="en-US" dirty="0"/>
          </a:p>
        </p:txBody>
      </p:sp>
      <p:sp>
        <p:nvSpPr>
          <p:cNvPr id="29" name="TextBox 28"/>
          <p:cNvSpPr txBox="1"/>
          <p:nvPr/>
        </p:nvSpPr>
        <p:spPr>
          <a:xfrm>
            <a:off x="271131" y="4532958"/>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TextBox 29"/>
          <p:cNvSpPr txBox="1"/>
          <p:nvPr/>
        </p:nvSpPr>
        <p:spPr>
          <a:xfrm>
            <a:off x="4062401" y="4514131"/>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TextBox 30"/>
          <p:cNvSpPr txBox="1"/>
          <p:nvPr/>
        </p:nvSpPr>
        <p:spPr>
          <a:xfrm>
            <a:off x="0" y="4889680"/>
            <a:ext cx="2739855" cy="1477328"/>
          </a:xfrm>
          <a:prstGeom prst="rect">
            <a:avLst/>
          </a:prstGeom>
          <a:noFill/>
        </p:spPr>
        <p:txBody>
          <a:bodyPr wrap="square" rtlCol="0">
            <a:spAutoFit/>
          </a:bodyPr>
          <a:lstStyle/>
          <a:p>
            <a:pPr marL="285750" indent="-285750">
              <a:buFont typeface="Arial"/>
              <a:buChar char="•"/>
            </a:pPr>
            <a:r>
              <a:rPr lang="en-US" dirty="0" smtClean="0"/>
              <a:t>Easy to adapt to improve aerobic or anaerobic by changing the intensity and length of work and recovery </a:t>
            </a:r>
            <a:endParaRPr lang="en-US" dirty="0"/>
          </a:p>
        </p:txBody>
      </p:sp>
      <p:sp>
        <p:nvSpPr>
          <p:cNvPr id="32" name="TextBox 31"/>
          <p:cNvSpPr txBox="1"/>
          <p:nvPr/>
        </p:nvSpPr>
        <p:spPr>
          <a:xfrm>
            <a:off x="3410549" y="4961026"/>
            <a:ext cx="2654235" cy="1200329"/>
          </a:xfrm>
          <a:prstGeom prst="rect">
            <a:avLst/>
          </a:prstGeom>
          <a:noFill/>
        </p:spPr>
        <p:txBody>
          <a:bodyPr wrap="square" rtlCol="0">
            <a:spAutoFit/>
          </a:bodyPr>
          <a:lstStyle/>
          <a:p>
            <a:pPr marL="285750" indent="-285750">
              <a:buFont typeface="Arial"/>
              <a:buChar char="•"/>
            </a:pPr>
            <a:r>
              <a:rPr lang="en-US" dirty="0" smtClean="0"/>
              <a:t>It can be hard – you need to be able to mentally push yourself – some people cant </a:t>
            </a:r>
            <a:endParaRPr lang="en-US" dirty="0"/>
          </a:p>
        </p:txBody>
      </p:sp>
      <p:sp>
        <p:nvSpPr>
          <p:cNvPr id="27" name="TextBox 26"/>
          <p:cNvSpPr txBox="1"/>
          <p:nvPr/>
        </p:nvSpPr>
        <p:spPr>
          <a:xfrm>
            <a:off x="4899714" y="42803"/>
            <a:ext cx="2080032" cy="2477601"/>
          </a:xfrm>
          <a:prstGeom prst="rect">
            <a:avLst/>
          </a:prstGeom>
          <a:noFill/>
          <a:ln>
            <a:solidFill>
              <a:srgbClr val="7030A0"/>
            </a:solidFill>
          </a:ln>
        </p:spPr>
        <p:txBody>
          <a:bodyPr wrap="square" rtlCol="0">
            <a:spAutoFit/>
          </a:bodyPr>
          <a:lstStyle/>
          <a:p>
            <a:pPr algn="ctr"/>
            <a:r>
              <a:rPr lang="en-GB" sz="2800" b="1" u="sng" dirty="0" smtClean="0">
                <a:solidFill>
                  <a:srgbClr val="7030A0"/>
                </a:solidFill>
              </a:rPr>
              <a:t>Progress Indicators</a:t>
            </a:r>
          </a:p>
          <a:p>
            <a:pPr algn="just"/>
            <a:r>
              <a:rPr lang="en-GB" sz="1100" b="1" u="sng" dirty="0" smtClean="0"/>
              <a:t>Good progress: </a:t>
            </a:r>
            <a:r>
              <a:rPr lang="en-GB" sz="1100" dirty="0" smtClean="0"/>
              <a:t>to be able to recall </a:t>
            </a:r>
            <a:r>
              <a:rPr lang="en-GB" sz="1100" u="sng" dirty="0" smtClean="0"/>
              <a:t>most</a:t>
            </a:r>
            <a:r>
              <a:rPr lang="en-GB" sz="1100" dirty="0" smtClean="0"/>
              <a:t> of the principles of training and know some of the types of training  </a:t>
            </a:r>
          </a:p>
          <a:p>
            <a:pPr algn="just"/>
            <a:r>
              <a:rPr lang="en-GB" sz="1100" b="1" u="sng" dirty="0" smtClean="0"/>
              <a:t> Excellent </a:t>
            </a:r>
            <a:r>
              <a:rPr lang="en-GB" sz="1100" b="1" u="sng" dirty="0"/>
              <a:t>progress: </a:t>
            </a:r>
            <a:r>
              <a:rPr lang="en-GB" sz="1100" dirty="0"/>
              <a:t>to be able to recall </a:t>
            </a:r>
            <a:r>
              <a:rPr lang="en-GB" sz="1100" u="sng" dirty="0" smtClean="0"/>
              <a:t>all</a:t>
            </a:r>
            <a:r>
              <a:rPr lang="en-GB" sz="1100" dirty="0" smtClean="0"/>
              <a:t> </a:t>
            </a:r>
            <a:r>
              <a:rPr lang="en-GB" sz="1100" dirty="0"/>
              <a:t>of the principles of training and know some of </a:t>
            </a:r>
            <a:r>
              <a:rPr lang="en-GB" sz="1100" dirty="0" smtClean="0"/>
              <a:t>the advantages and disadvantages of the different </a:t>
            </a:r>
            <a:r>
              <a:rPr lang="en-GB" sz="1100" dirty="0"/>
              <a:t>types of training </a:t>
            </a:r>
          </a:p>
        </p:txBody>
      </p:sp>
    </p:spTree>
    <p:extLst>
      <p:ext uri="{BB962C8B-B14F-4D97-AF65-F5344CB8AC3E}">
        <p14:creationId xmlns:p14="http://schemas.microsoft.com/office/powerpoint/2010/main" val="40837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21" grpId="0"/>
      <p:bldP spid="22" grpId="0"/>
      <p:bldP spid="24" grpId="0"/>
      <p:bldP spid="26"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28" y="275806"/>
            <a:ext cx="4158691" cy="980515"/>
          </a:xfrm>
          <a:solidFill>
            <a:srgbClr val="FFFFFF"/>
          </a:solidFill>
          <a:ln>
            <a:solidFill>
              <a:schemeClr val="accent6"/>
            </a:solidFill>
          </a:ln>
        </p:spPr>
        <p:txBody>
          <a:bodyPr>
            <a:noAutofit/>
          </a:bodyPr>
          <a:lstStyle/>
          <a:p>
            <a:pPr algn="ctr"/>
            <a:r>
              <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
            </a:r>
            <a:r>
              <a:rPr lang="en-US" sz="6600" dirty="0"/>
              <a:t>artlek</a:t>
            </a:r>
            <a:r>
              <a:rPr lang="en-US" sz="8000" dirty="0"/>
              <a:t> </a:t>
            </a:r>
            <a:endParaRPr lang="en-US" sz="6000" dirty="0"/>
          </a:p>
        </p:txBody>
      </p:sp>
      <p:sp>
        <p:nvSpPr>
          <p:cNvPr id="7" name="Title 1"/>
          <p:cNvSpPr txBox="1">
            <a:spLocks/>
          </p:cNvSpPr>
          <p:nvPr/>
        </p:nvSpPr>
        <p:spPr>
          <a:xfrm>
            <a:off x="7158640" y="248268"/>
            <a:ext cx="4904929" cy="1135817"/>
          </a:xfrm>
          <a:prstGeom prst="rect">
            <a:avLst/>
          </a:prstGeom>
          <a:solidFill>
            <a:srgbClr val="FFFFFF"/>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a:t>
            </a:r>
            <a:r>
              <a:rPr lang="en-US" sz="4800" dirty="0" smtClean="0"/>
              <a:t>esistance </a:t>
            </a:r>
            <a:endParaRPr lang="en-US" sz="4800" dirty="0"/>
          </a:p>
          <a:p>
            <a:pPr algn="ctr"/>
            <a:endParaRPr lang="en-US" sz="2000" dirty="0"/>
          </a:p>
        </p:txBody>
      </p:sp>
      <p:cxnSp>
        <p:nvCxnSpPr>
          <p:cNvPr id="9" name="Straight Connector 8"/>
          <p:cNvCxnSpPr/>
          <p:nvPr/>
        </p:nvCxnSpPr>
        <p:spPr>
          <a:xfrm flipH="1">
            <a:off x="6023486" y="2585560"/>
            <a:ext cx="14546" cy="4001331"/>
          </a:xfrm>
          <a:prstGeom prst="line">
            <a:avLst/>
          </a:prstGeom>
          <a:ln w="76200" cmpd="sng">
            <a:gradFill flip="none" rotWithShape="1">
              <a:gsLst>
                <a:gs pos="0">
                  <a:schemeClr val="accent5"/>
                </a:gs>
                <a:gs pos="100000">
                  <a:srgbClr val="FFFFFF"/>
                </a:gs>
                <a:gs pos="50000">
                  <a:schemeClr val="accent6"/>
                </a:gs>
              </a:gsLst>
              <a:path path="shape">
                <a:fillToRect l="50000" t="50000" r="50000" b="50000"/>
              </a:path>
              <a:tileRect/>
            </a:gradFill>
            <a:headEnd type="oval"/>
            <a:tailEnd type="ova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46073" y="1404884"/>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7363643" y="1766671"/>
            <a:ext cx="4152314" cy="923330"/>
          </a:xfrm>
          <a:prstGeom prst="rect">
            <a:avLst/>
          </a:prstGeom>
          <a:noFill/>
        </p:spPr>
        <p:txBody>
          <a:bodyPr wrap="square" rtlCol="0">
            <a:spAutoFit/>
          </a:bodyPr>
          <a:lstStyle/>
          <a:p>
            <a:r>
              <a:rPr lang="en-US" dirty="0" smtClean="0"/>
              <a:t>Using your muscles against a resistance. Weight training is when you use a weight to do this</a:t>
            </a:r>
            <a:endParaRPr lang="en-US" dirty="0"/>
          </a:p>
        </p:txBody>
      </p:sp>
      <p:sp>
        <p:nvSpPr>
          <p:cNvPr id="12" name="TextBox 11"/>
          <p:cNvSpPr txBox="1"/>
          <p:nvPr/>
        </p:nvSpPr>
        <p:spPr>
          <a:xfrm>
            <a:off x="6161892" y="2991094"/>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8776099" y="3039279"/>
            <a:ext cx="3067292" cy="1200329"/>
          </a:xfrm>
          <a:prstGeom prst="rect">
            <a:avLst/>
          </a:prstGeom>
          <a:noFill/>
        </p:spPr>
        <p:txBody>
          <a:bodyPr wrap="square" rtlCol="0">
            <a:spAutoFit/>
          </a:bodyPr>
          <a:lstStyle/>
          <a:p>
            <a:pPr marL="342900" indent="-342900">
              <a:buFont typeface="Arial"/>
              <a:buChar char="•"/>
            </a:pPr>
            <a:r>
              <a:rPr lang="en-US" b="1" dirty="0" smtClean="0"/>
              <a:t>Strength</a:t>
            </a:r>
            <a:r>
              <a:rPr lang="en-US" dirty="0" smtClean="0"/>
              <a:t> – </a:t>
            </a:r>
          </a:p>
          <a:p>
            <a:r>
              <a:rPr lang="en-US" dirty="0" smtClean="0"/>
              <a:t>high resistance – low reps</a:t>
            </a:r>
          </a:p>
          <a:p>
            <a:pPr marL="342900" indent="-342900">
              <a:buFont typeface="Arial"/>
              <a:buChar char="•"/>
            </a:pPr>
            <a:r>
              <a:rPr lang="en-US" b="1" dirty="0" smtClean="0"/>
              <a:t>Muscular Endurance – </a:t>
            </a:r>
          </a:p>
          <a:p>
            <a:r>
              <a:rPr lang="en-US" dirty="0" smtClean="0"/>
              <a:t>Low resistance – high weights </a:t>
            </a:r>
            <a:endParaRPr lang="en-US" dirty="0"/>
          </a:p>
        </p:txBody>
      </p:sp>
      <p:sp>
        <p:nvSpPr>
          <p:cNvPr id="19" name="TextBox 18"/>
          <p:cNvSpPr txBox="1"/>
          <p:nvPr/>
        </p:nvSpPr>
        <p:spPr>
          <a:xfrm>
            <a:off x="6207485" y="4380559"/>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9827514" y="4347463"/>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6079055" y="4723012"/>
            <a:ext cx="2825475" cy="2031325"/>
          </a:xfrm>
          <a:prstGeom prst="rect">
            <a:avLst/>
          </a:prstGeom>
          <a:noFill/>
        </p:spPr>
        <p:txBody>
          <a:bodyPr wrap="square" rtlCol="0">
            <a:spAutoFit/>
          </a:bodyPr>
          <a:lstStyle/>
          <a:p>
            <a:pPr marL="285750" indent="-285750">
              <a:buFont typeface="Arial"/>
              <a:buChar char="•"/>
            </a:pPr>
            <a:r>
              <a:rPr lang="en-US" dirty="0" smtClean="0"/>
              <a:t>Its easily adapted to suit different sports – so you can focus on the relevant muscles </a:t>
            </a:r>
          </a:p>
          <a:p>
            <a:pPr marL="285750" indent="-285750">
              <a:buFont typeface="Arial"/>
              <a:buChar char="•"/>
            </a:pPr>
            <a:r>
              <a:rPr lang="en-US" dirty="0" smtClean="0"/>
              <a:t>Some of the exercises require very little equipment</a:t>
            </a:r>
            <a:endParaRPr lang="en-US" dirty="0"/>
          </a:p>
        </p:txBody>
      </p:sp>
      <p:sp>
        <p:nvSpPr>
          <p:cNvPr id="22" name="TextBox 21"/>
          <p:cNvSpPr txBox="1"/>
          <p:nvPr/>
        </p:nvSpPr>
        <p:spPr>
          <a:xfrm>
            <a:off x="9346903" y="4822895"/>
            <a:ext cx="2654235" cy="1200329"/>
          </a:xfrm>
          <a:prstGeom prst="rect">
            <a:avLst/>
          </a:prstGeom>
          <a:noFill/>
        </p:spPr>
        <p:txBody>
          <a:bodyPr wrap="square" rtlCol="0">
            <a:spAutoFit/>
          </a:bodyPr>
          <a:lstStyle/>
          <a:p>
            <a:pPr marL="285750" indent="-285750">
              <a:buFont typeface="Arial"/>
              <a:buChar char="•"/>
            </a:pPr>
            <a:r>
              <a:rPr lang="en-US" dirty="0" smtClean="0"/>
              <a:t>It puts muscles under high stress levels, so can leave them very sore after</a:t>
            </a:r>
            <a:endParaRPr lang="en-US" dirty="0"/>
          </a:p>
        </p:txBody>
      </p:sp>
      <p:sp>
        <p:nvSpPr>
          <p:cNvPr id="23" name="TextBox 22"/>
          <p:cNvSpPr txBox="1"/>
          <p:nvPr/>
        </p:nvSpPr>
        <p:spPr>
          <a:xfrm>
            <a:off x="101678" y="1664083"/>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TextBox 23"/>
          <p:cNvSpPr txBox="1"/>
          <p:nvPr/>
        </p:nvSpPr>
        <p:spPr>
          <a:xfrm>
            <a:off x="1427289" y="1662230"/>
            <a:ext cx="3348565" cy="1200329"/>
          </a:xfrm>
          <a:prstGeom prst="rect">
            <a:avLst/>
          </a:prstGeom>
          <a:noFill/>
        </p:spPr>
        <p:txBody>
          <a:bodyPr wrap="square" rtlCol="0">
            <a:spAutoFit/>
          </a:bodyPr>
          <a:lstStyle/>
          <a:p>
            <a:r>
              <a:rPr lang="en-US" dirty="0" smtClean="0"/>
              <a:t>Similar to continuous training, but involves changes in the intensity over different intervals through speed or terrain </a:t>
            </a:r>
            <a:endParaRPr lang="en-US" dirty="0"/>
          </a:p>
        </p:txBody>
      </p:sp>
      <p:sp>
        <p:nvSpPr>
          <p:cNvPr id="25" name="TextBox 24"/>
          <p:cNvSpPr txBox="1"/>
          <p:nvPr/>
        </p:nvSpPr>
        <p:spPr>
          <a:xfrm>
            <a:off x="225538" y="2886653"/>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TextBox 25"/>
          <p:cNvSpPr txBox="1"/>
          <p:nvPr/>
        </p:nvSpPr>
        <p:spPr>
          <a:xfrm>
            <a:off x="2925366" y="2920571"/>
            <a:ext cx="2954655" cy="923330"/>
          </a:xfrm>
          <a:prstGeom prst="rect">
            <a:avLst/>
          </a:prstGeom>
          <a:noFill/>
        </p:spPr>
        <p:txBody>
          <a:bodyPr wrap="none" rtlCol="0">
            <a:spAutoFit/>
          </a:bodyPr>
          <a:lstStyle/>
          <a:p>
            <a:pPr marL="342900" indent="-342900">
              <a:buFont typeface="+mj-lt"/>
              <a:buAutoNum type="arabicPeriod"/>
            </a:pPr>
            <a:r>
              <a:rPr lang="en-US" b="1" dirty="0" smtClean="0"/>
              <a:t>Cardiovascular endurance </a:t>
            </a:r>
          </a:p>
          <a:p>
            <a:pPr marL="342900" indent="-342900">
              <a:buFont typeface="+mj-lt"/>
              <a:buAutoNum type="arabicPeriod"/>
            </a:pPr>
            <a:r>
              <a:rPr lang="en-US" dirty="0" smtClean="0"/>
              <a:t>Muscular Endurance</a:t>
            </a:r>
          </a:p>
          <a:p>
            <a:pPr marL="342900" indent="-342900">
              <a:buFont typeface="+mj-lt"/>
              <a:buAutoNum type="arabicPeriod"/>
            </a:pPr>
            <a:r>
              <a:rPr lang="en-US" dirty="0" smtClean="0"/>
              <a:t>Speed</a:t>
            </a:r>
            <a:endParaRPr lang="en-US" dirty="0"/>
          </a:p>
        </p:txBody>
      </p:sp>
      <p:sp>
        <p:nvSpPr>
          <p:cNvPr id="29" name="TextBox 28"/>
          <p:cNvSpPr txBox="1"/>
          <p:nvPr/>
        </p:nvSpPr>
        <p:spPr>
          <a:xfrm>
            <a:off x="271131" y="4532958"/>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TextBox 29"/>
          <p:cNvSpPr txBox="1"/>
          <p:nvPr/>
        </p:nvSpPr>
        <p:spPr>
          <a:xfrm>
            <a:off x="3834079" y="4528400"/>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TextBox 30"/>
          <p:cNvSpPr txBox="1"/>
          <p:nvPr/>
        </p:nvSpPr>
        <p:spPr>
          <a:xfrm>
            <a:off x="0" y="4889680"/>
            <a:ext cx="2739855" cy="1200329"/>
          </a:xfrm>
          <a:prstGeom prst="rect">
            <a:avLst/>
          </a:prstGeom>
          <a:noFill/>
        </p:spPr>
        <p:txBody>
          <a:bodyPr wrap="square" rtlCol="0">
            <a:spAutoFit/>
          </a:bodyPr>
          <a:lstStyle/>
          <a:p>
            <a:pPr marL="285750" indent="-285750">
              <a:buFont typeface="Arial"/>
              <a:buChar char="•"/>
            </a:pPr>
            <a:r>
              <a:rPr lang="en-US" dirty="0" smtClean="0"/>
              <a:t>It is very adaptable, so you can make it fit to your training needs of your sport</a:t>
            </a:r>
            <a:endParaRPr lang="en-US" dirty="0"/>
          </a:p>
        </p:txBody>
      </p:sp>
      <p:sp>
        <p:nvSpPr>
          <p:cNvPr id="32" name="TextBox 31"/>
          <p:cNvSpPr txBox="1"/>
          <p:nvPr/>
        </p:nvSpPr>
        <p:spPr>
          <a:xfrm>
            <a:off x="3068069" y="4951316"/>
            <a:ext cx="2939636" cy="1477328"/>
          </a:xfrm>
          <a:prstGeom prst="rect">
            <a:avLst/>
          </a:prstGeom>
          <a:noFill/>
        </p:spPr>
        <p:txBody>
          <a:bodyPr wrap="square" rtlCol="0">
            <a:spAutoFit/>
          </a:bodyPr>
          <a:lstStyle/>
          <a:p>
            <a:pPr marL="285750" indent="-285750">
              <a:buFont typeface="Arial"/>
              <a:buChar char="•"/>
            </a:pPr>
            <a:r>
              <a:rPr lang="en-US" dirty="0" smtClean="0"/>
              <a:t>Lots of changes to intensity an make it lack structure, so it is is easy to skip the hard buts </a:t>
            </a:r>
          </a:p>
          <a:p>
            <a:pPr marL="285750" indent="-285750">
              <a:buFont typeface="Arial"/>
              <a:buChar char="•"/>
            </a:pPr>
            <a:r>
              <a:rPr lang="en-US" dirty="0" smtClean="0"/>
              <a:t>Hard to monitor progress</a:t>
            </a:r>
            <a:endParaRPr lang="en-US" dirty="0"/>
          </a:p>
        </p:txBody>
      </p:sp>
      <p:sp>
        <p:nvSpPr>
          <p:cNvPr id="27" name="TextBox 26"/>
          <p:cNvSpPr txBox="1"/>
          <p:nvPr/>
        </p:nvSpPr>
        <p:spPr>
          <a:xfrm>
            <a:off x="4899714" y="42803"/>
            <a:ext cx="2080032" cy="2477601"/>
          </a:xfrm>
          <a:prstGeom prst="rect">
            <a:avLst/>
          </a:prstGeom>
          <a:noFill/>
          <a:ln>
            <a:solidFill>
              <a:srgbClr val="7030A0"/>
            </a:solidFill>
          </a:ln>
        </p:spPr>
        <p:txBody>
          <a:bodyPr wrap="square" rtlCol="0">
            <a:spAutoFit/>
          </a:bodyPr>
          <a:lstStyle/>
          <a:p>
            <a:pPr algn="ctr"/>
            <a:r>
              <a:rPr lang="en-GB" sz="2800" b="1" u="sng" dirty="0" smtClean="0">
                <a:solidFill>
                  <a:srgbClr val="7030A0"/>
                </a:solidFill>
              </a:rPr>
              <a:t>Progress Indicators</a:t>
            </a:r>
          </a:p>
          <a:p>
            <a:pPr algn="just"/>
            <a:r>
              <a:rPr lang="en-GB" sz="1100" b="1" u="sng" dirty="0" smtClean="0"/>
              <a:t>Good progress: </a:t>
            </a:r>
            <a:r>
              <a:rPr lang="en-GB" sz="1100" dirty="0" smtClean="0"/>
              <a:t>to be able to recall </a:t>
            </a:r>
            <a:r>
              <a:rPr lang="en-GB" sz="1100" u="sng" dirty="0" smtClean="0"/>
              <a:t>most</a:t>
            </a:r>
            <a:r>
              <a:rPr lang="en-GB" sz="1100" dirty="0" smtClean="0"/>
              <a:t> of the principles of training and know some of the types of training  </a:t>
            </a:r>
          </a:p>
          <a:p>
            <a:pPr algn="just"/>
            <a:r>
              <a:rPr lang="en-GB" sz="1100" b="1" u="sng" dirty="0" smtClean="0"/>
              <a:t> Excellent </a:t>
            </a:r>
            <a:r>
              <a:rPr lang="en-GB" sz="1100" b="1" u="sng" dirty="0"/>
              <a:t>progress: </a:t>
            </a:r>
            <a:r>
              <a:rPr lang="en-GB" sz="1100" dirty="0"/>
              <a:t>to be able to recall </a:t>
            </a:r>
            <a:r>
              <a:rPr lang="en-GB" sz="1100" u="sng" dirty="0" smtClean="0"/>
              <a:t>all</a:t>
            </a:r>
            <a:r>
              <a:rPr lang="en-GB" sz="1100" dirty="0" smtClean="0"/>
              <a:t> </a:t>
            </a:r>
            <a:r>
              <a:rPr lang="en-GB" sz="1100" dirty="0"/>
              <a:t>of the principles of training and know some of </a:t>
            </a:r>
            <a:r>
              <a:rPr lang="en-GB" sz="1100" dirty="0" smtClean="0"/>
              <a:t>the advantages and disadvantages of the different </a:t>
            </a:r>
            <a:r>
              <a:rPr lang="en-GB" sz="1100" dirty="0"/>
              <a:t>types of training </a:t>
            </a:r>
          </a:p>
        </p:txBody>
      </p:sp>
    </p:spTree>
    <p:extLst>
      <p:ext uri="{BB962C8B-B14F-4D97-AF65-F5344CB8AC3E}">
        <p14:creationId xmlns:p14="http://schemas.microsoft.com/office/powerpoint/2010/main" val="41875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2" grpId="0"/>
      <p:bldP spid="24"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28" y="275806"/>
            <a:ext cx="4158691" cy="980515"/>
          </a:xfrm>
          <a:solidFill>
            <a:srgbClr val="FFFFFF"/>
          </a:solidFill>
          <a:ln>
            <a:solidFill>
              <a:schemeClr val="accent6"/>
            </a:solidFill>
          </a:ln>
        </p:spPr>
        <p:txBody>
          <a:bodyPr>
            <a:no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r>
              <a:rPr lang="en-US" sz="6000" dirty="0"/>
              <a:t>ircuit</a:t>
            </a:r>
            <a:r>
              <a:rPr lang="en-US" sz="8000" dirty="0"/>
              <a:t> </a:t>
            </a:r>
            <a:endParaRPr lang="en-US" sz="6000" dirty="0"/>
          </a:p>
        </p:txBody>
      </p:sp>
      <p:sp>
        <p:nvSpPr>
          <p:cNvPr id="7" name="Title 1"/>
          <p:cNvSpPr txBox="1">
            <a:spLocks/>
          </p:cNvSpPr>
          <p:nvPr/>
        </p:nvSpPr>
        <p:spPr>
          <a:xfrm>
            <a:off x="7363642" y="248268"/>
            <a:ext cx="4699927" cy="1135817"/>
          </a:xfrm>
          <a:prstGeom prst="rect">
            <a:avLst/>
          </a:prstGeom>
          <a:solidFill>
            <a:srgbClr val="FFFFFF"/>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t>
            </a:r>
            <a:r>
              <a:rPr lang="en-US" sz="6000" dirty="0"/>
              <a:t>lyometric</a:t>
            </a:r>
          </a:p>
          <a:p>
            <a:pPr algn="ctr"/>
            <a:endParaRPr lang="en-US" sz="2000" dirty="0"/>
          </a:p>
        </p:txBody>
      </p:sp>
      <p:cxnSp>
        <p:nvCxnSpPr>
          <p:cNvPr id="9" name="Straight Connector 8"/>
          <p:cNvCxnSpPr/>
          <p:nvPr/>
        </p:nvCxnSpPr>
        <p:spPr>
          <a:xfrm flipH="1">
            <a:off x="6023486" y="2757488"/>
            <a:ext cx="14546" cy="3829403"/>
          </a:xfrm>
          <a:prstGeom prst="line">
            <a:avLst/>
          </a:prstGeom>
          <a:ln w="76200" cmpd="sng">
            <a:gradFill flip="none" rotWithShape="1">
              <a:gsLst>
                <a:gs pos="0">
                  <a:schemeClr val="accent5"/>
                </a:gs>
                <a:gs pos="100000">
                  <a:srgbClr val="FFFFFF"/>
                </a:gs>
                <a:gs pos="50000">
                  <a:schemeClr val="accent6"/>
                </a:gs>
              </a:gsLst>
              <a:path path="shape">
                <a:fillToRect l="50000" t="50000" r="50000" b="50000"/>
              </a:path>
              <a:tileRect/>
            </a:gradFill>
            <a:headEnd type="oval"/>
            <a:tailEnd type="ova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12775" y="1410779"/>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7363643" y="1766671"/>
            <a:ext cx="4152314" cy="646331"/>
          </a:xfrm>
          <a:prstGeom prst="rect">
            <a:avLst/>
          </a:prstGeom>
          <a:noFill/>
        </p:spPr>
        <p:txBody>
          <a:bodyPr wrap="square" rtlCol="0">
            <a:spAutoFit/>
          </a:bodyPr>
          <a:lstStyle/>
          <a:p>
            <a:r>
              <a:rPr lang="en-US" dirty="0" smtClean="0"/>
              <a:t>Exercises where muscles use maximum force in short intervals of times</a:t>
            </a:r>
            <a:endParaRPr lang="en-US" dirty="0"/>
          </a:p>
        </p:txBody>
      </p:sp>
      <p:sp>
        <p:nvSpPr>
          <p:cNvPr id="12" name="TextBox 11"/>
          <p:cNvSpPr txBox="1"/>
          <p:nvPr/>
        </p:nvSpPr>
        <p:spPr>
          <a:xfrm>
            <a:off x="6161892" y="2991094"/>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TextBox 12"/>
          <p:cNvSpPr txBox="1"/>
          <p:nvPr/>
        </p:nvSpPr>
        <p:spPr>
          <a:xfrm>
            <a:off x="8776099" y="3039279"/>
            <a:ext cx="3067292" cy="646331"/>
          </a:xfrm>
          <a:prstGeom prst="rect">
            <a:avLst/>
          </a:prstGeom>
          <a:noFill/>
        </p:spPr>
        <p:txBody>
          <a:bodyPr wrap="square" rtlCol="0">
            <a:spAutoFit/>
          </a:bodyPr>
          <a:lstStyle/>
          <a:p>
            <a:pPr marL="342900" indent="-342900">
              <a:buFont typeface="+mj-lt"/>
              <a:buAutoNum type="arabicPeriod"/>
            </a:pPr>
            <a:r>
              <a:rPr lang="en-US" dirty="0" smtClean="0"/>
              <a:t>Power</a:t>
            </a:r>
          </a:p>
          <a:p>
            <a:pPr marL="342900" indent="-342900">
              <a:buFont typeface="+mj-lt"/>
              <a:buAutoNum type="arabicPeriod"/>
            </a:pPr>
            <a:r>
              <a:rPr lang="en-US" dirty="0" smtClean="0"/>
              <a:t>speed </a:t>
            </a:r>
            <a:endParaRPr lang="en-US" dirty="0"/>
          </a:p>
        </p:txBody>
      </p:sp>
      <p:sp>
        <p:nvSpPr>
          <p:cNvPr id="19" name="TextBox 18"/>
          <p:cNvSpPr txBox="1"/>
          <p:nvPr/>
        </p:nvSpPr>
        <p:spPr>
          <a:xfrm>
            <a:off x="6207485" y="4380559"/>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9827514" y="4347463"/>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6079055" y="4723012"/>
            <a:ext cx="2825475" cy="923330"/>
          </a:xfrm>
          <a:prstGeom prst="rect">
            <a:avLst/>
          </a:prstGeom>
          <a:noFill/>
        </p:spPr>
        <p:txBody>
          <a:bodyPr wrap="square" rtlCol="0">
            <a:spAutoFit/>
          </a:bodyPr>
          <a:lstStyle/>
          <a:p>
            <a:pPr marL="285750" indent="-285750">
              <a:buFont typeface="Arial"/>
              <a:buChar char="•"/>
            </a:pPr>
            <a:r>
              <a:rPr lang="en-US" dirty="0" smtClean="0"/>
              <a:t>It</a:t>
            </a:r>
            <a:r>
              <a:rPr lang="fr-FR" dirty="0" smtClean="0"/>
              <a:t>’</a:t>
            </a:r>
            <a:r>
              <a:rPr lang="en-US" dirty="0" smtClean="0"/>
              <a:t>s the only form of training that directly improves power </a:t>
            </a:r>
            <a:endParaRPr lang="en-US" dirty="0"/>
          </a:p>
        </p:txBody>
      </p:sp>
      <p:sp>
        <p:nvSpPr>
          <p:cNvPr id="22" name="TextBox 21"/>
          <p:cNvSpPr txBox="1"/>
          <p:nvPr/>
        </p:nvSpPr>
        <p:spPr>
          <a:xfrm>
            <a:off x="9346903" y="4822895"/>
            <a:ext cx="2654235" cy="1477328"/>
          </a:xfrm>
          <a:prstGeom prst="rect">
            <a:avLst/>
          </a:prstGeom>
          <a:noFill/>
        </p:spPr>
        <p:txBody>
          <a:bodyPr wrap="square" rtlCol="0">
            <a:spAutoFit/>
          </a:bodyPr>
          <a:lstStyle/>
          <a:p>
            <a:pPr marL="285750" indent="-285750">
              <a:buFont typeface="Arial"/>
              <a:buChar char="•"/>
            </a:pPr>
            <a:r>
              <a:rPr lang="en-US" dirty="0" smtClean="0"/>
              <a:t>It puts muscles under high stress levels,  you need to be fit to do it otherwise you could get injured</a:t>
            </a:r>
            <a:endParaRPr lang="en-US" dirty="0"/>
          </a:p>
        </p:txBody>
      </p:sp>
      <p:sp>
        <p:nvSpPr>
          <p:cNvPr id="23" name="TextBox 22"/>
          <p:cNvSpPr txBox="1"/>
          <p:nvPr/>
        </p:nvSpPr>
        <p:spPr>
          <a:xfrm>
            <a:off x="101678" y="1664083"/>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TextBox 23"/>
          <p:cNvSpPr txBox="1"/>
          <p:nvPr/>
        </p:nvSpPr>
        <p:spPr>
          <a:xfrm>
            <a:off x="1427289" y="1662230"/>
            <a:ext cx="3088528" cy="646331"/>
          </a:xfrm>
          <a:prstGeom prst="rect">
            <a:avLst/>
          </a:prstGeom>
          <a:noFill/>
        </p:spPr>
        <p:txBody>
          <a:bodyPr wrap="square" rtlCol="0">
            <a:spAutoFit/>
          </a:bodyPr>
          <a:lstStyle/>
          <a:p>
            <a:r>
              <a:rPr lang="en-US" dirty="0" smtClean="0"/>
              <a:t>Performing a series of exercises in a special order</a:t>
            </a:r>
            <a:endParaRPr lang="en-US" dirty="0"/>
          </a:p>
        </p:txBody>
      </p:sp>
      <p:sp>
        <p:nvSpPr>
          <p:cNvPr id="25" name="TextBox 24"/>
          <p:cNvSpPr txBox="1"/>
          <p:nvPr/>
        </p:nvSpPr>
        <p:spPr>
          <a:xfrm>
            <a:off x="225538" y="2886653"/>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TextBox 28"/>
          <p:cNvSpPr txBox="1"/>
          <p:nvPr/>
        </p:nvSpPr>
        <p:spPr>
          <a:xfrm>
            <a:off x="271131" y="4532958"/>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TextBox 29"/>
          <p:cNvSpPr txBox="1"/>
          <p:nvPr/>
        </p:nvSpPr>
        <p:spPr>
          <a:xfrm>
            <a:off x="3834079" y="4528400"/>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TextBox 30"/>
          <p:cNvSpPr txBox="1"/>
          <p:nvPr/>
        </p:nvSpPr>
        <p:spPr>
          <a:xfrm>
            <a:off x="128430" y="5260672"/>
            <a:ext cx="2739855" cy="923330"/>
          </a:xfrm>
          <a:prstGeom prst="rect">
            <a:avLst/>
          </a:prstGeom>
          <a:noFill/>
        </p:spPr>
        <p:txBody>
          <a:bodyPr wrap="square" rtlCol="0">
            <a:spAutoFit/>
          </a:bodyPr>
          <a:lstStyle/>
          <a:p>
            <a:pPr marL="285750" indent="-285750">
              <a:buFont typeface="Arial"/>
              <a:buChar char="•"/>
            </a:pPr>
            <a:r>
              <a:rPr lang="en-US" dirty="0" smtClean="0"/>
              <a:t>Made to suit your needs</a:t>
            </a:r>
          </a:p>
          <a:p>
            <a:pPr marL="285750" indent="-285750">
              <a:buFont typeface="Arial"/>
              <a:buChar char="•"/>
            </a:pPr>
            <a:r>
              <a:rPr lang="en-US" dirty="0" smtClean="0"/>
              <a:t>Adds variety so it keeps it interesting</a:t>
            </a:r>
            <a:endParaRPr lang="en-US" dirty="0"/>
          </a:p>
        </p:txBody>
      </p:sp>
      <p:sp>
        <p:nvSpPr>
          <p:cNvPr id="32" name="TextBox 31"/>
          <p:cNvSpPr txBox="1"/>
          <p:nvPr/>
        </p:nvSpPr>
        <p:spPr>
          <a:xfrm>
            <a:off x="3068069" y="5036929"/>
            <a:ext cx="2796934" cy="923330"/>
          </a:xfrm>
          <a:prstGeom prst="rect">
            <a:avLst/>
          </a:prstGeom>
          <a:noFill/>
        </p:spPr>
        <p:txBody>
          <a:bodyPr wrap="square" rtlCol="0">
            <a:spAutoFit/>
          </a:bodyPr>
          <a:lstStyle/>
          <a:p>
            <a:pPr marL="285750" indent="-285750">
              <a:buFont typeface="Arial"/>
              <a:buChar char="•"/>
            </a:pPr>
            <a:r>
              <a:rPr lang="en-US" dirty="0" smtClean="0"/>
              <a:t>Takes a while to set up</a:t>
            </a:r>
          </a:p>
          <a:p>
            <a:pPr marL="285750" indent="-285750">
              <a:buFont typeface="Arial"/>
              <a:buChar char="•"/>
            </a:pPr>
            <a:r>
              <a:rPr lang="en-US" dirty="0" smtClean="0"/>
              <a:t>Can require a lot of equipment and space</a:t>
            </a:r>
            <a:endParaRPr lang="en-US" dirty="0"/>
          </a:p>
        </p:txBody>
      </p:sp>
      <p:sp>
        <p:nvSpPr>
          <p:cNvPr id="27" name="TextBox 26"/>
          <p:cNvSpPr txBox="1"/>
          <p:nvPr/>
        </p:nvSpPr>
        <p:spPr>
          <a:xfrm>
            <a:off x="3225038" y="2996473"/>
            <a:ext cx="1940732" cy="923330"/>
          </a:xfrm>
          <a:prstGeom prst="rect">
            <a:avLst/>
          </a:prstGeom>
          <a:noFill/>
          <a:ln>
            <a:solidFill>
              <a:srgbClr val="5B9BD5"/>
            </a:solidFill>
          </a:ln>
        </p:spPr>
        <p:txBody>
          <a:bodyPr wrap="square" rtlCol="0">
            <a:spAutoFit/>
          </a:bodyPr>
          <a:lstStyle/>
          <a:p>
            <a:pPr algn="ctr"/>
            <a:r>
              <a:rPr lang="en-US" dirty="0" smtClean="0">
                <a:solidFill>
                  <a:schemeClr val="accent1"/>
                </a:solidFill>
              </a:rPr>
              <a:t>You can plan for it to improve different areas</a:t>
            </a:r>
            <a:endParaRPr lang="en-US" dirty="0">
              <a:solidFill>
                <a:schemeClr val="accent1"/>
              </a:solidFill>
            </a:endParaRPr>
          </a:p>
        </p:txBody>
      </p:sp>
      <p:sp>
        <p:nvSpPr>
          <p:cNvPr id="26" name="TextBox 25"/>
          <p:cNvSpPr txBox="1"/>
          <p:nvPr/>
        </p:nvSpPr>
        <p:spPr>
          <a:xfrm>
            <a:off x="4899714" y="42803"/>
            <a:ext cx="2080032" cy="2477601"/>
          </a:xfrm>
          <a:prstGeom prst="rect">
            <a:avLst/>
          </a:prstGeom>
          <a:noFill/>
          <a:ln>
            <a:solidFill>
              <a:srgbClr val="7030A0"/>
            </a:solidFill>
          </a:ln>
        </p:spPr>
        <p:txBody>
          <a:bodyPr wrap="square" rtlCol="0">
            <a:spAutoFit/>
          </a:bodyPr>
          <a:lstStyle/>
          <a:p>
            <a:pPr algn="ctr"/>
            <a:r>
              <a:rPr lang="en-GB" sz="2800" b="1" u="sng" dirty="0" smtClean="0">
                <a:solidFill>
                  <a:srgbClr val="7030A0"/>
                </a:solidFill>
              </a:rPr>
              <a:t>Progress Indicators</a:t>
            </a:r>
          </a:p>
          <a:p>
            <a:pPr algn="just"/>
            <a:r>
              <a:rPr lang="en-GB" sz="1100" b="1" u="sng" dirty="0" smtClean="0"/>
              <a:t>Good progress: </a:t>
            </a:r>
            <a:r>
              <a:rPr lang="en-GB" sz="1100" dirty="0" smtClean="0"/>
              <a:t>to be able to recall </a:t>
            </a:r>
            <a:r>
              <a:rPr lang="en-GB" sz="1100" u="sng" dirty="0" smtClean="0"/>
              <a:t>most</a:t>
            </a:r>
            <a:r>
              <a:rPr lang="en-GB" sz="1100" dirty="0" smtClean="0"/>
              <a:t> of the principles of training and know some of the types of training  </a:t>
            </a:r>
          </a:p>
          <a:p>
            <a:pPr algn="just"/>
            <a:r>
              <a:rPr lang="en-GB" sz="1100" b="1" u="sng" dirty="0" smtClean="0"/>
              <a:t> Excellent </a:t>
            </a:r>
            <a:r>
              <a:rPr lang="en-GB" sz="1100" b="1" u="sng" dirty="0"/>
              <a:t>progress: </a:t>
            </a:r>
            <a:r>
              <a:rPr lang="en-GB" sz="1100" dirty="0"/>
              <a:t>to be able to recall </a:t>
            </a:r>
            <a:r>
              <a:rPr lang="en-GB" sz="1100" u="sng" dirty="0" smtClean="0"/>
              <a:t>all</a:t>
            </a:r>
            <a:r>
              <a:rPr lang="en-GB" sz="1100" dirty="0" smtClean="0"/>
              <a:t> </a:t>
            </a:r>
            <a:r>
              <a:rPr lang="en-GB" sz="1100" dirty="0"/>
              <a:t>of the principles of training and know some of </a:t>
            </a:r>
            <a:r>
              <a:rPr lang="en-GB" sz="1100" dirty="0" smtClean="0"/>
              <a:t>the advantages and disadvantages of the different </a:t>
            </a:r>
            <a:r>
              <a:rPr lang="en-GB" sz="1100" dirty="0"/>
              <a:t>types of training </a:t>
            </a:r>
          </a:p>
        </p:txBody>
      </p:sp>
    </p:spTree>
    <p:extLst>
      <p:ext uri="{BB962C8B-B14F-4D97-AF65-F5344CB8AC3E}">
        <p14:creationId xmlns:p14="http://schemas.microsoft.com/office/powerpoint/2010/main" val="335075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p:bldP spid="22" grpId="0"/>
      <p:bldP spid="24" grpId="0"/>
      <p:bldP spid="31" grpId="0"/>
      <p:bldP spid="32"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28" y="275806"/>
            <a:ext cx="10354484" cy="980515"/>
          </a:xfrm>
          <a:solidFill>
            <a:srgbClr val="FFFFFF"/>
          </a:solidFill>
          <a:ln>
            <a:solidFill>
              <a:schemeClr val="accent6"/>
            </a:solidFill>
          </a:ln>
        </p:spPr>
        <p:txBody>
          <a:bodyPr>
            <a:noAutofit/>
          </a:bodyPr>
          <a:lstStyle/>
          <a:p>
            <a:pPr algn="ct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t>
            </a:r>
            <a:r>
              <a:rPr lang="en-US" sz="8000" dirty="0"/>
              <a:t>itness </a:t>
            </a: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t>
            </a:r>
            <a:r>
              <a:rPr lang="en-US" sz="8000" dirty="0" smtClean="0"/>
              <a:t>lasses</a:t>
            </a:r>
            <a:endParaRPr lang="en-US" sz="6000" dirty="0"/>
          </a:p>
        </p:txBody>
      </p:sp>
      <p:sp>
        <p:nvSpPr>
          <p:cNvPr id="24" name="TextBox 23"/>
          <p:cNvSpPr txBox="1"/>
          <p:nvPr/>
        </p:nvSpPr>
        <p:spPr>
          <a:xfrm>
            <a:off x="3225319" y="1391119"/>
            <a:ext cx="5308189" cy="369332"/>
          </a:xfrm>
          <a:prstGeom prst="rect">
            <a:avLst/>
          </a:prstGeom>
          <a:noFill/>
        </p:spPr>
        <p:txBody>
          <a:bodyPr wrap="square" rtlCol="0">
            <a:spAutoFit/>
          </a:bodyPr>
          <a:lstStyle/>
          <a:p>
            <a:r>
              <a:rPr lang="en-US" dirty="0" smtClean="0"/>
              <a:t>Fitness that is in a class making it more social and fun </a:t>
            </a:r>
            <a:endParaRPr lang="en-US" dirty="0"/>
          </a:p>
        </p:txBody>
      </p:sp>
      <p:sp>
        <p:nvSpPr>
          <p:cNvPr id="25" name="TextBox 24"/>
          <p:cNvSpPr txBox="1"/>
          <p:nvPr/>
        </p:nvSpPr>
        <p:spPr>
          <a:xfrm>
            <a:off x="111377" y="3585831"/>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TextBox 28"/>
          <p:cNvSpPr txBox="1"/>
          <p:nvPr/>
        </p:nvSpPr>
        <p:spPr>
          <a:xfrm>
            <a:off x="442371" y="5346287"/>
            <a:ext cx="1307156"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TextBox 29"/>
          <p:cNvSpPr txBox="1"/>
          <p:nvPr/>
        </p:nvSpPr>
        <p:spPr>
          <a:xfrm>
            <a:off x="3034955" y="5384535"/>
            <a:ext cx="1575521"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Disadvantages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TextBox 30"/>
          <p:cNvSpPr txBox="1"/>
          <p:nvPr/>
        </p:nvSpPr>
        <p:spPr>
          <a:xfrm>
            <a:off x="128430" y="5788622"/>
            <a:ext cx="2739855" cy="646331"/>
          </a:xfrm>
          <a:prstGeom prst="rect">
            <a:avLst/>
          </a:prstGeom>
          <a:noFill/>
        </p:spPr>
        <p:txBody>
          <a:bodyPr wrap="square" rtlCol="0">
            <a:spAutoFit/>
          </a:bodyPr>
          <a:lstStyle/>
          <a:p>
            <a:pPr marL="285750" indent="-285750">
              <a:buFont typeface="Arial"/>
              <a:buChar char="•"/>
            </a:pPr>
            <a:r>
              <a:rPr lang="en-US" dirty="0" smtClean="0"/>
              <a:t>More social</a:t>
            </a:r>
          </a:p>
          <a:p>
            <a:pPr marL="285750" indent="-285750">
              <a:buFont typeface="Arial"/>
              <a:buChar char="•"/>
            </a:pPr>
            <a:r>
              <a:rPr lang="en-US" dirty="0" smtClean="0"/>
              <a:t>Makes it fun</a:t>
            </a:r>
            <a:endParaRPr lang="en-US" dirty="0"/>
          </a:p>
        </p:txBody>
      </p:sp>
      <p:sp>
        <p:nvSpPr>
          <p:cNvPr id="32" name="TextBox 31"/>
          <p:cNvSpPr txBox="1"/>
          <p:nvPr/>
        </p:nvSpPr>
        <p:spPr>
          <a:xfrm>
            <a:off x="2611426" y="5821720"/>
            <a:ext cx="2796934" cy="923330"/>
          </a:xfrm>
          <a:prstGeom prst="rect">
            <a:avLst/>
          </a:prstGeom>
          <a:noFill/>
        </p:spPr>
        <p:txBody>
          <a:bodyPr wrap="square" rtlCol="0">
            <a:spAutoFit/>
          </a:bodyPr>
          <a:lstStyle/>
          <a:p>
            <a:pPr marL="285750" indent="-285750">
              <a:buFont typeface="Arial"/>
              <a:buChar char="•"/>
            </a:pPr>
            <a:r>
              <a:rPr lang="en-US" dirty="0" smtClean="0"/>
              <a:t>Sometimes they wont improve specific components for sport</a:t>
            </a:r>
            <a:endParaRPr lang="en-US" dirty="0"/>
          </a:p>
        </p:txBody>
      </p:sp>
      <p:sp>
        <p:nvSpPr>
          <p:cNvPr id="26" name="TextBox 25"/>
          <p:cNvSpPr txBox="1"/>
          <p:nvPr/>
        </p:nvSpPr>
        <p:spPr>
          <a:xfrm>
            <a:off x="331648" y="1820802"/>
            <a:ext cx="3216230" cy="523220"/>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Body pump </a:t>
            </a:r>
          </a:p>
        </p:txBody>
      </p:sp>
      <p:sp>
        <p:nvSpPr>
          <p:cNvPr id="3" name="Rectangle 2"/>
          <p:cNvSpPr/>
          <p:nvPr/>
        </p:nvSpPr>
        <p:spPr>
          <a:xfrm>
            <a:off x="3690154" y="1854357"/>
            <a:ext cx="1618316" cy="523220"/>
          </a:xfrm>
          <a:prstGeom prst="rect">
            <a:avLst/>
          </a:prstGeom>
        </p:spPr>
        <p:txBody>
          <a:bodyPr wrap="square">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Aerobics </a:t>
            </a:r>
          </a:p>
        </p:txBody>
      </p:sp>
      <p:sp>
        <p:nvSpPr>
          <p:cNvPr id="4" name="Rectangle 3"/>
          <p:cNvSpPr/>
          <p:nvPr/>
        </p:nvSpPr>
        <p:spPr>
          <a:xfrm>
            <a:off x="6658328" y="1850168"/>
            <a:ext cx="2560144" cy="523220"/>
          </a:xfrm>
          <a:prstGeom prst="rect">
            <a:avLst/>
          </a:prstGeom>
        </p:spPr>
        <p:txBody>
          <a:bodyPr wrap="square">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Pilates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Yoga</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10022443" y="1803172"/>
            <a:ext cx="1471752" cy="523220"/>
          </a:xfrm>
          <a:prstGeom prst="rect">
            <a:avLst/>
          </a:prstGeom>
        </p:spPr>
        <p:txBody>
          <a:bodyPr wrap="none">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Spinning</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TextBox 27"/>
          <p:cNvSpPr txBox="1"/>
          <p:nvPr/>
        </p:nvSpPr>
        <p:spPr>
          <a:xfrm>
            <a:off x="125646" y="2372969"/>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TextBox 32"/>
          <p:cNvSpPr txBox="1"/>
          <p:nvPr/>
        </p:nvSpPr>
        <p:spPr>
          <a:xfrm>
            <a:off x="3460275" y="3581273"/>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TextBox 33"/>
          <p:cNvSpPr txBox="1"/>
          <p:nvPr/>
        </p:nvSpPr>
        <p:spPr>
          <a:xfrm>
            <a:off x="3802756" y="2382681"/>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TextBox 34"/>
          <p:cNvSpPr txBox="1"/>
          <p:nvPr/>
        </p:nvSpPr>
        <p:spPr>
          <a:xfrm>
            <a:off x="6785204" y="3695424"/>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TextBox 35"/>
          <p:cNvSpPr txBox="1"/>
          <p:nvPr/>
        </p:nvSpPr>
        <p:spPr>
          <a:xfrm>
            <a:off x="7156225" y="2482562"/>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TextBox 36"/>
          <p:cNvSpPr txBox="1"/>
          <p:nvPr/>
        </p:nvSpPr>
        <p:spPr>
          <a:xfrm>
            <a:off x="9684583" y="3638349"/>
            <a:ext cx="2507417"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Component it improves: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TextBox 37"/>
          <p:cNvSpPr txBox="1"/>
          <p:nvPr/>
        </p:nvSpPr>
        <p:spPr>
          <a:xfrm>
            <a:off x="10012794" y="2425487"/>
            <a:ext cx="1201659"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Definition: </a:t>
            </a:r>
            <a:endParaRPr lang="en-US"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156971" y="2768171"/>
            <a:ext cx="2754125" cy="923330"/>
          </a:xfrm>
          <a:prstGeom prst="rect">
            <a:avLst/>
          </a:prstGeom>
          <a:noFill/>
        </p:spPr>
        <p:txBody>
          <a:bodyPr wrap="square" rtlCol="0">
            <a:spAutoFit/>
          </a:bodyPr>
          <a:lstStyle/>
          <a:p>
            <a:r>
              <a:rPr lang="en-US" dirty="0" smtClean="0"/>
              <a:t>Choreographed workout that combines weight training and aerobics</a:t>
            </a:r>
            <a:endParaRPr lang="en-US" dirty="0"/>
          </a:p>
        </p:txBody>
      </p:sp>
      <p:sp>
        <p:nvSpPr>
          <p:cNvPr id="8" name="TextBox 7"/>
          <p:cNvSpPr txBox="1"/>
          <p:nvPr/>
        </p:nvSpPr>
        <p:spPr>
          <a:xfrm>
            <a:off x="3253579" y="2868053"/>
            <a:ext cx="3060942" cy="369332"/>
          </a:xfrm>
          <a:prstGeom prst="rect">
            <a:avLst/>
          </a:prstGeom>
          <a:noFill/>
        </p:spPr>
        <p:txBody>
          <a:bodyPr wrap="none" rtlCol="0">
            <a:spAutoFit/>
          </a:bodyPr>
          <a:lstStyle/>
          <a:p>
            <a:r>
              <a:rPr lang="en-US" dirty="0" smtClean="0"/>
              <a:t>Doing aerobic activity to music</a:t>
            </a:r>
            <a:endParaRPr lang="en-US" dirty="0"/>
          </a:p>
        </p:txBody>
      </p:sp>
      <p:sp>
        <p:nvSpPr>
          <p:cNvPr id="14" name="TextBox 13"/>
          <p:cNvSpPr txBox="1"/>
          <p:nvPr/>
        </p:nvSpPr>
        <p:spPr>
          <a:xfrm>
            <a:off x="3367739" y="4023836"/>
            <a:ext cx="2954655" cy="923330"/>
          </a:xfrm>
          <a:prstGeom prst="rect">
            <a:avLst/>
          </a:prstGeom>
          <a:noFill/>
        </p:spPr>
        <p:txBody>
          <a:bodyPr wrap="none" rtlCol="0">
            <a:spAutoFit/>
          </a:bodyPr>
          <a:lstStyle/>
          <a:p>
            <a:pPr marL="342900" indent="-342900">
              <a:buFont typeface="+mj-lt"/>
              <a:buAutoNum type="arabicPeriod"/>
            </a:pPr>
            <a:r>
              <a:rPr lang="en-US" dirty="0" smtClean="0"/>
              <a:t>Cardiovascular endurance</a:t>
            </a:r>
          </a:p>
          <a:p>
            <a:pPr marL="342900" indent="-342900">
              <a:buFont typeface="+mj-lt"/>
              <a:buAutoNum type="arabicPeriod"/>
            </a:pPr>
            <a:r>
              <a:rPr lang="en-US" dirty="0" smtClean="0"/>
              <a:t>Strength </a:t>
            </a:r>
          </a:p>
          <a:p>
            <a:pPr marL="342900" indent="-342900">
              <a:buFont typeface="+mj-lt"/>
              <a:buAutoNum type="arabicPeriod"/>
            </a:pPr>
            <a:r>
              <a:rPr lang="en-US" dirty="0" smtClean="0"/>
              <a:t>Flexibility </a:t>
            </a:r>
            <a:endParaRPr lang="en-US" dirty="0"/>
          </a:p>
        </p:txBody>
      </p:sp>
      <p:sp>
        <p:nvSpPr>
          <p:cNvPr id="39" name="TextBox 38"/>
          <p:cNvSpPr txBox="1"/>
          <p:nvPr/>
        </p:nvSpPr>
        <p:spPr>
          <a:xfrm>
            <a:off x="109590" y="4133430"/>
            <a:ext cx="2954655" cy="923330"/>
          </a:xfrm>
          <a:prstGeom prst="rect">
            <a:avLst/>
          </a:prstGeom>
          <a:noFill/>
        </p:spPr>
        <p:txBody>
          <a:bodyPr wrap="none" rtlCol="0">
            <a:spAutoFit/>
          </a:bodyPr>
          <a:lstStyle/>
          <a:p>
            <a:pPr marL="342900" indent="-342900">
              <a:buFont typeface="+mj-lt"/>
              <a:buAutoNum type="arabicPeriod"/>
            </a:pPr>
            <a:r>
              <a:rPr lang="en-US" dirty="0" smtClean="0"/>
              <a:t>Strength </a:t>
            </a:r>
          </a:p>
          <a:p>
            <a:pPr marL="342900" indent="-342900">
              <a:buFont typeface="+mj-lt"/>
              <a:buAutoNum type="arabicPeriod"/>
            </a:pPr>
            <a:r>
              <a:rPr lang="en-US" dirty="0" smtClean="0"/>
              <a:t>Muscular endurance </a:t>
            </a:r>
          </a:p>
          <a:p>
            <a:pPr marL="342900" indent="-342900">
              <a:buFont typeface="+mj-lt"/>
              <a:buAutoNum type="arabicPeriod"/>
            </a:pPr>
            <a:r>
              <a:rPr lang="en-US" dirty="0" smtClean="0"/>
              <a:t>Cardiovascular endurance</a:t>
            </a:r>
            <a:endParaRPr lang="en-US" dirty="0"/>
          </a:p>
        </p:txBody>
      </p:sp>
      <p:sp>
        <p:nvSpPr>
          <p:cNvPr id="15" name="TextBox 14"/>
          <p:cNvSpPr txBox="1"/>
          <p:nvPr/>
        </p:nvSpPr>
        <p:spPr>
          <a:xfrm>
            <a:off x="6549968" y="2910860"/>
            <a:ext cx="2968176" cy="646331"/>
          </a:xfrm>
          <a:prstGeom prst="rect">
            <a:avLst/>
          </a:prstGeom>
          <a:noFill/>
        </p:spPr>
        <p:txBody>
          <a:bodyPr wrap="square" rtlCol="0">
            <a:spAutoFit/>
          </a:bodyPr>
          <a:lstStyle/>
          <a:p>
            <a:r>
              <a:rPr lang="en-US" dirty="0" smtClean="0"/>
              <a:t>Series of exercises and stretches that help you</a:t>
            </a:r>
            <a:endParaRPr lang="en-US" dirty="0"/>
          </a:p>
        </p:txBody>
      </p:sp>
      <p:sp>
        <p:nvSpPr>
          <p:cNvPr id="40" name="TextBox 39"/>
          <p:cNvSpPr txBox="1"/>
          <p:nvPr/>
        </p:nvSpPr>
        <p:spPr>
          <a:xfrm>
            <a:off x="6616746" y="4104891"/>
            <a:ext cx="1415772" cy="923330"/>
          </a:xfrm>
          <a:prstGeom prst="rect">
            <a:avLst/>
          </a:prstGeom>
          <a:noFill/>
        </p:spPr>
        <p:txBody>
          <a:bodyPr wrap="none" rtlCol="0">
            <a:spAutoFit/>
          </a:bodyPr>
          <a:lstStyle/>
          <a:p>
            <a:pPr marL="342900" indent="-342900">
              <a:buFont typeface="+mj-lt"/>
              <a:buAutoNum type="arabicPeriod"/>
            </a:pPr>
            <a:r>
              <a:rPr lang="en-US" dirty="0" smtClean="0"/>
              <a:t>Strength </a:t>
            </a:r>
          </a:p>
          <a:p>
            <a:pPr marL="342900" indent="-342900">
              <a:buFont typeface="+mj-lt"/>
              <a:buAutoNum type="arabicPeriod"/>
            </a:pPr>
            <a:r>
              <a:rPr lang="en-US" dirty="0" smtClean="0"/>
              <a:t>Flexibility</a:t>
            </a:r>
          </a:p>
          <a:p>
            <a:pPr marL="342900" indent="-342900">
              <a:buFont typeface="+mj-lt"/>
              <a:buAutoNum type="arabicPeriod"/>
            </a:pPr>
            <a:r>
              <a:rPr lang="en-US" dirty="0" smtClean="0"/>
              <a:t>Balance </a:t>
            </a:r>
            <a:endParaRPr lang="en-US" dirty="0"/>
          </a:p>
        </p:txBody>
      </p:sp>
      <p:sp>
        <p:nvSpPr>
          <p:cNvPr id="16" name="TextBox 15"/>
          <p:cNvSpPr txBox="1"/>
          <p:nvPr/>
        </p:nvSpPr>
        <p:spPr>
          <a:xfrm>
            <a:off x="9494954" y="2868053"/>
            <a:ext cx="2697046" cy="830997"/>
          </a:xfrm>
          <a:prstGeom prst="rect">
            <a:avLst/>
          </a:prstGeom>
          <a:noFill/>
        </p:spPr>
        <p:txBody>
          <a:bodyPr wrap="square" rtlCol="0">
            <a:spAutoFit/>
          </a:bodyPr>
          <a:lstStyle/>
          <a:p>
            <a:r>
              <a:rPr lang="en-US" sz="1600" dirty="0" smtClean="0"/>
              <a:t>High intensity workout using exercise bikes which is set to different levels of resistance</a:t>
            </a:r>
            <a:endParaRPr lang="en-US" sz="1600" dirty="0"/>
          </a:p>
        </p:txBody>
      </p:sp>
      <p:sp>
        <p:nvSpPr>
          <p:cNvPr id="42" name="TextBox 41"/>
          <p:cNvSpPr txBox="1"/>
          <p:nvPr/>
        </p:nvSpPr>
        <p:spPr>
          <a:xfrm>
            <a:off x="9237345" y="4204774"/>
            <a:ext cx="2954655" cy="646331"/>
          </a:xfrm>
          <a:prstGeom prst="rect">
            <a:avLst/>
          </a:prstGeom>
          <a:noFill/>
        </p:spPr>
        <p:txBody>
          <a:bodyPr wrap="none" rtlCol="0">
            <a:spAutoFit/>
          </a:bodyPr>
          <a:lstStyle/>
          <a:p>
            <a:pPr marL="342900" indent="-342900">
              <a:buFont typeface="+mj-lt"/>
              <a:buAutoNum type="arabicPeriod"/>
            </a:pPr>
            <a:r>
              <a:rPr lang="en-US" dirty="0" smtClean="0"/>
              <a:t>Cardiovascular endurance</a:t>
            </a:r>
          </a:p>
          <a:p>
            <a:pPr marL="342900" indent="-342900">
              <a:buFont typeface="+mj-lt"/>
              <a:buAutoNum type="arabicPeriod"/>
            </a:pPr>
            <a:r>
              <a:rPr lang="en-US" dirty="0" smtClean="0"/>
              <a:t>Anaerobic fitness</a:t>
            </a:r>
            <a:endParaRPr lang="en-US" dirty="0"/>
          </a:p>
        </p:txBody>
      </p:sp>
      <p:sp>
        <p:nvSpPr>
          <p:cNvPr id="41" name="TextBox 40"/>
          <p:cNvSpPr txBox="1"/>
          <p:nvPr/>
        </p:nvSpPr>
        <p:spPr>
          <a:xfrm>
            <a:off x="6603628" y="5403071"/>
            <a:ext cx="5377986" cy="1200329"/>
          </a:xfrm>
          <a:prstGeom prst="rect">
            <a:avLst/>
          </a:prstGeom>
          <a:noFill/>
          <a:ln>
            <a:solidFill>
              <a:srgbClr val="7030A0"/>
            </a:solidFill>
          </a:ln>
        </p:spPr>
        <p:txBody>
          <a:bodyPr wrap="square" rtlCol="0">
            <a:spAutoFit/>
          </a:bodyPr>
          <a:lstStyle/>
          <a:p>
            <a:pPr algn="ctr"/>
            <a:r>
              <a:rPr lang="en-GB" sz="2800" b="1" u="sng" dirty="0" smtClean="0">
                <a:solidFill>
                  <a:srgbClr val="7030A0"/>
                </a:solidFill>
              </a:rPr>
              <a:t>Progress Indicators</a:t>
            </a:r>
          </a:p>
          <a:p>
            <a:pPr algn="just"/>
            <a:r>
              <a:rPr lang="en-GB" sz="1100" b="1" u="sng" dirty="0" smtClean="0"/>
              <a:t>Good progress: </a:t>
            </a:r>
            <a:r>
              <a:rPr lang="en-GB" sz="1100" dirty="0" smtClean="0"/>
              <a:t>to be able to recall </a:t>
            </a:r>
            <a:r>
              <a:rPr lang="en-GB" sz="1100" u="sng" dirty="0" smtClean="0"/>
              <a:t>most</a:t>
            </a:r>
            <a:r>
              <a:rPr lang="en-GB" sz="1100" dirty="0" smtClean="0"/>
              <a:t> of the principles of training and know some of the types of training  </a:t>
            </a:r>
          </a:p>
          <a:p>
            <a:pPr algn="just"/>
            <a:r>
              <a:rPr lang="en-GB" sz="1100" b="1" u="sng" dirty="0" smtClean="0"/>
              <a:t> Excellent </a:t>
            </a:r>
            <a:r>
              <a:rPr lang="en-GB" sz="1100" b="1" u="sng" dirty="0"/>
              <a:t>progress: </a:t>
            </a:r>
            <a:r>
              <a:rPr lang="en-GB" sz="1100" dirty="0"/>
              <a:t>to be able to recall </a:t>
            </a:r>
            <a:r>
              <a:rPr lang="en-GB" sz="1100" u="sng" dirty="0" smtClean="0"/>
              <a:t>all</a:t>
            </a:r>
            <a:r>
              <a:rPr lang="en-GB" sz="1100" dirty="0" smtClean="0"/>
              <a:t> </a:t>
            </a:r>
            <a:r>
              <a:rPr lang="en-GB" sz="1100" dirty="0"/>
              <a:t>of the principles of training and know some of </a:t>
            </a:r>
            <a:r>
              <a:rPr lang="en-GB" sz="1100" dirty="0" smtClean="0"/>
              <a:t>the advantages and disadvantages of the different </a:t>
            </a:r>
            <a:r>
              <a:rPr lang="en-GB" sz="1100" dirty="0"/>
              <a:t>types of training </a:t>
            </a:r>
          </a:p>
        </p:txBody>
      </p:sp>
    </p:spTree>
    <p:extLst>
      <p:ext uri="{BB962C8B-B14F-4D97-AF65-F5344CB8AC3E}">
        <p14:creationId xmlns:p14="http://schemas.microsoft.com/office/powerpoint/2010/main" val="41271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6" grpId="0"/>
      <p:bldP spid="8" grpId="0"/>
      <p:bldP spid="14" grpId="0"/>
      <p:bldP spid="39" grpId="0"/>
      <p:bldP spid="15" grpId="0"/>
      <p:bldP spid="40" grpId="0"/>
      <p:bldP spid="16"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01" y="1317208"/>
            <a:ext cx="11828573" cy="5540791"/>
          </a:xfrm>
        </p:spPr>
        <p:txBody>
          <a:bodyPr>
            <a:normAutofit/>
          </a:bodyPr>
          <a:lstStyle/>
          <a:p>
            <a:pPr marL="0" indent="0" algn="just">
              <a:buNone/>
            </a:pPr>
            <a:r>
              <a:rPr lang="en-US" sz="4000" b="1" u="sng" dirty="0" smtClean="0"/>
              <a:t>Task 1</a:t>
            </a:r>
          </a:p>
          <a:p>
            <a:pPr marL="0" indent="0" algn="just">
              <a:buNone/>
            </a:pPr>
            <a:r>
              <a:rPr lang="en-US" dirty="0" smtClean="0"/>
              <a:t>Complete the method of training task from this lesson into your purple book.</a:t>
            </a:r>
            <a:endParaRPr lang="en-US" dirty="0"/>
          </a:p>
          <a:p>
            <a:pPr marL="0" indent="0" algn="just">
              <a:buNone/>
            </a:pPr>
            <a:endParaRPr lang="en-US" dirty="0"/>
          </a:p>
          <a:p>
            <a:pPr marL="0" indent="0" algn="just">
              <a:buNone/>
            </a:pPr>
            <a:r>
              <a:rPr lang="en-US" sz="3600" b="1" u="sng" dirty="0" smtClean="0"/>
              <a:t>Task 2 (write out and answer the below exam question) </a:t>
            </a:r>
          </a:p>
          <a:p>
            <a:pPr marL="0" indent="0" algn="just">
              <a:buNone/>
            </a:pPr>
            <a:r>
              <a:rPr lang="en-US" dirty="0" smtClean="0"/>
              <a:t>Edward is a keen runner and and wants to take part in an upcoming long distance cycle and Howard is boxer. Explain how their training would differ and how you could test their progress (9)</a:t>
            </a:r>
            <a:endParaRPr lang="en-US" dirty="0"/>
          </a:p>
        </p:txBody>
      </p:sp>
      <p:sp>
        <p:nvSpPr>
          <p:cNvPr id="5" name="TextBox 4"/>
          <p:cNvSpPr txBox="1"/>
          <p:nvPr/>
        </p:nvSpPr>
        <p:spPr>
          <a:xfrm>
            <a:off x="3998813" y="131346"/>
            <a:ext cx="3372588" cy="923330"/>
          </a:xfrm>
          <a:prstGeom prst="rect">
            <a:avLst/>
          </a:prstGeom>
          <a:noFill/>
        </p:spPr>
        <p:txBody>
          <a:bodyPr wrap="none" rtlCol="0">
            <a:spAutoFit/>
          </a:bodyPr>
          <a:lstStyle/>
          <a:p>
            <a:r>
              <a:rPr lang="en-US" sz="5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Homework</a:t>
            </a:r>
            <a:endParaRPr lang="en-US" sz="5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59207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4024" t="15751" r="436" b="15297"/>
          <a:stretch/>
        </p:blipFill>
        <p:spPr>
          <a:xfrm>
            <a:off x="0" y="105011"/>
            <a:ext cx="5664455" cy="3228739"/>
          </a:xfrm>
          <a:prstGeom prst="rect">
            <a:avLst/>
          </a:prstGeom>
        </p:spPr>
      </p:pic>
      <p:pic>
        <p:nvPicPr>
          <p:cNvPr id="5" name="Picture 4"/>
          <p:cNvPicPr>
            <a:picLocks noChangeAspect="1"/>
          </p:cNvPicPr>
          <p:nvPr/>
        </p:nvPicPr>
        <p:blipFill rotWithShape="1">
          <a:blip r:embed="rId3"/>
          <a:srcRect l="53088" t="15234" r="-147" b="15625"/>
          <a:stretch/>
        </p:blipFill>
        <p:spPr>
          <a:xfrm>
            <a:off x="6354731" y="105011"/>
            <a:ext cx="5837269" cy="3228739"/>
          </a:xfrm>
          <a:prstGeom prst="rect">
            <a:avLst/>
          </a:prstGeom>
        </p:spPr>
      </p:pic>
      <p:pic>
        <p:nvPicPr>
          <p:cNvPr id="6" name="Picture 5"/>
          <p:cNvPicPr>
            <a:picLocks noChangeAspect="1"/>
          </p:cNvPicPr>
          <p:nvPr/>
        </p:nvPicPr>
        <p:blipFill rotWithShape="1">
          <a:blip r:embed="rId4"/>
          <a:srcRect l="53088" t="15234" r="735" b="15625"/>
          <a:stretch/>
        </p:blipFill>
        <p:spPr>
          <a:xfrm>
            <a:off x="1" y="3776086"/>
            <a:ext cx="5467350" cy="3081914"/>
          </a:xfrm>
          <a:prstGeom prst="rect">
            <a:avLst/>
          </a:prstGeom>
        </p:spPr>
      </p:pic>
      <p:pic>
        <p:nvPicPr>
          <p:cNvPr id="7" name="Picture 6"/>
          <p:cNvPicPr>
            <a:picLocks noChangeAspect="1"/>
          </p:cNvPicPr>
          <p:nvPr/>
        </p:nvPicPr>
        <p:blipFill rotWithShape="1">
          <a:blip r:embed="rId5"/>
          <a:srcRect l="53383" t="16406" r="293" b="15235"/>
          <a:stretch/>
        </p:blipFill>
        <p:spPr>
          <a:xfrm>
            <a:off x="6354730" y="3795695"/>
            <a:ext cx="5837269" cy="2980949"/>
          </a:xfrm>
          <a:prstGeom prst="rect">
            <a:avLst/>
          </a:prstGeom>
        </p:spPr>
      </p:pic>
      <p:cxnSp>
        <p:nvCxnSpPr>
          <p:cNvPr id="9" name="Straight Connector 8"/>
          <p:cNvCxnSpPr/>
          <p:nvPr/>
        </p:nvCxnSpPr>
        <p:spPr>
          <a:xfrm>
            <a:off x="58674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486150"/>
            <a:ext cx="12191999" cy="190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62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4" y="134189"/>
            <a:ext cx="11663032" cy="756567"/>
          </a:xfrm>
        </p:spPr>
        <p:txBody>
          <a:bodyPr/>
          <a:lstStyle/>
          <a:p>
            <a:pPr algn="ctr"/>
            <a:r>
              <a:rPr lang="en-US" b="1" u="sng" dirty="0" smtClean="0"/>
              <a:t>Title: Health and Fitness</a:t>
            </a:r>
            <a:endParaRPr lang="en-US" b="1" u="sng" dirty="0"/>
          </a:p>
        </p:txBody>
      </p:sp>
      <p:sp>
        <p:nvSpPr>
          <p:cNvPr id="4" name="Content Placeholder 2"/>
          <p:cNvSpPr>
            <a:spLocks noGrp="1"/>
          </p:cNvSpPr>
          <p:nvPr>
            <p:ph idx="1"/>
          </p:nvPr>
        </p:nvSpPr>
        <p:spPr>
          <a:xfrm>
            <a:off x="230893" y="1000852"/>
            <a:ext cx="11676613" cy="1358004"/>
          </a:xfrm>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pPr marL="0" indent="0">
              <a:buNone/>
            </a:pPr>
            <a:r>
              <a:rPr lang="en-US" b="1" i="1" u="sng" dirty="0" smtClean="0">
                <a:solidFill>
                  <a:schemeClr val="tx1"/>
                </a:solidFill>
              </a:rPr>
              <a:t>Health</a:t>
            </a:r>
            <a:r>
              <a:rPr lang="en-US" i="1" dirty="0" smtClean="0">
                <a:solidFill>
                  <a:schemeClr val="tx1"/>
                </a:solidFill>
              </a:rPr>
              <a:t> </a:t>
            </a:r>
            <a:r>
              <a:rPr lang="en-US" sz="2400" i="1" dirty="0" smtClean="0">
                <a:solidFill>
                  <a:schemeClr val="tx1"/>
                </a:solidFill>
              </a:rPr>
              <a:t>– not merely the absence of illness or disease. For you to be classed as healthy you need to have developed each of the following components </a:t>
            </a:r>
          </a:p>
          <a:p>
            <a:pPr marL="457200" lvl="1" indent="0">
              <a:buNone/>
            </a:pPr>
            <a:r>
              <a:rPr lang="en-US" sz="2000" i="1" dirty="0" smtClean="0">
                <a:solidFill>
                  <a:schemeClr val="tx1"/>
                </a:solidFill>
              </a:rPr>
              <a:t>Physical well-being </a:t>
            </a:r>
          </a:p>
          <a:p>
            <a:pPr marL="457200" lvl="1" indent="0">
              <a:buNone/>
            </a:pPr>
            <a:r>
              <a:rPr lang="en-US" sz="2000" i="1" dirty="0" smtClean="0">
                <a:solidFill>
                  <a:schemeClr val="tx1"/>
                </a:solidFill>
              </a:rPr>
              <a:t>Mental well-being </a:t>
            </a:r>
          </a:p>
          <a:p>
            <a:pPr marL="457200" lvl="1" indent="0">
              <a:buNone/>
            </a:pPr>
            <a:r>
              <a:rPr lang="en-US" sz="2000" i="1" dirty="0" smtClean="0">
                <a:solidFill>
                  <a:schemeClr val="tx1"/>
                </a:solidFill>
              </a:rPr>
              <a:t>Social well-being </a:t>
            </a:r>
            <a:endParaRPr lang="en-US" sz="2000" i="1" dirty="0">
              <a:solidFill>
                <a:schemeClr val="tx1"/>
              </a:solidFill>
            </a:endParaRPr>
          </a:p>
        </p:txBody>
      </p:sp>
      <p:sp>
        <p:nvSpPr>
          <p:cNvPr id="5" name="Rectangle 4"/>
          <p:cNvSpPr/>
          <p:nvPr/>
        </p:nvSpPr>
        <p:spPr>
          <a:xfrm>
            <a:off x="178324" y="3917536"/>
            <a:ext cx="11580751" cy="95410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800" b="1" i="1" u="sng" dirty="0">
                <a:solidFill>
                  <a:srgbClr val="FFFFFF"/>
                </a:solidFill>
              </a:rPr>
              <a:t>Exercise</a:t>
            </a:r>
            <a:r>
              <a:rPr lang="en-US" sz="2800" i="1" dirty="0">
                <a:solidFill>
                  <a:srgbClr val="FFFFFF"/>
                </a:solidFill>
              </a:rPr>
              <a:t> – the participation in an activity that requires effort which exerts your muscles in order to sustain or improve your health and fitness. </a:t>
            </a:r>
          </a:p>
        </p:txBody>
      </p:sp>
      <p:sp>
        <p:nvSpPr>
          <p:cNvPr id="6" name="Rectangle 5"/>
          <p:cNvSpPr/>
          <p:nvPr/>
        </p:nvSpPr>
        <p:spPr>
          <a:xfrm>
            <a:off x="182914" y="2815451"/>
            <a:ext cx="11526684" cy="58477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3200" b="1" dirty="0"/>
              <a:t>Fitness</a:t>
            </a:r>
            <a:r>
              <a:rPr lang="en-US" sz="3200" dirty="0"/>
              <a:t> – the ability to meet the demands of the environment.</a:t>
            </a:r>
          </a:p>
        </p:txBody>
      </p:sp>
      <p:sp>
        <p:nvSpPr>
          <p:cNvPr id="7" name="TextBox 6"/>
          <p:cNvSpPr txBox="1"/>
          <p:nvPr/>
        </p:nvSpPr>
        <p:spPr>
          <a:xfrm>
            <a:off x="3958174" y="2424837"/>
            <a:ext cx="3434015" cy="369332"/>
          </a:xfrm>
          <a:prstGeom prst="rect">
            <a:avLst/>
          </a:prstGeom>
          <a:noFill/>
        </p:spPr>
        <p:txBody>
          <a:bodyPr wrap="none" rtlCol="0">
            <a:spAutoFit/>
          </a:bodyPr>
          <a:lstStyle/>
          <a:p>
            <a:r>
              <a:rPr lang="en-US" dirty="0" smtClean="0"/>
              <a:t>One part of good health is FITNESS </a:t>
            </a:r>
            <a:endParaRPr lang="en-US" dirty="0"/>
          </a:p>
        </p:txBody>
      </p:sp>
      <p:sp>
        <p:nvSpPr>
          <p:cNvPr id="8" name="TextBox 7"/>
          <p:cNvSpPr txBox="1"/>
          <p:nvPr/>
        </p:nvSpPr>
        <p:spPr>
          <a:xfrm>
            <a:off x="3710787" y="3530035"/>
            <a:ext cx="4638559" cy="369332"/>
          </a:xfrm>
          <a:prstGeom prst="rect">
            <a:avLst/>
          </a:prstGeom>
          <a:noFill/>
        </p:spPr>
        <p:txBody>
          <a:bodyPr wrap="none" rtlCol="0">
            <a:spAutoFit/>
          </a:bodyPr>
          <a:lstStyle/>
          <a:p>
            <a:r>
              <a:rPr lang="en-US" dirty="0" smtClean="0"/>
              <a:t>Health and fitness is achieved by doing exercise</a:t>
            </a:r>
            <a:endParaRPr lang="en-US" dirty="0"/>
          </a:p>
        </p:txBody>
      </p:sp>
      <p:sp>
        <p:nvSpPr>
          <p:cNvPr id="9" name="Rectangle 8"/>
          <p:cNvSpPr/>
          <p:nvPr/>
        </p:nvSpPr>
        <p:spPr>
          <a:xfrm>
            <a:off x="244294" y="5451616"/>
            <a:ext cx="11580751" cy="58477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3200" b="1" i="1" u="sng" dirty="0" smtClean="0">
                <a:solidFill>
                  <a:srgbClr val="000000"/>
                </a:solidFill>
              </a:rPr>
              <a:t>Performance</a:t>
            </a:r>
            <a:r>
              <a:rPr lang="en-US" sz="3200" i="1" dirty="0" smtClean="0">
                <a:solidFill>
                  <a:srgbClr val="000000"/>
                </a:solidFill>
              </a:rPr>
              <a:t>– is how well a task is completed</a:t>
            </a:r>
            <a:endParaRPr lang="en-US" sz="3200" i="1" dirty="0">
              <a:solidFill>
                <a:srgbClr val="000000"/>
              </a:solidFill>
            </a:endParaRPr>
          </a:p>
        </p:txBody>
      </p:sp>
      <p:sp>
        <p:nvSpPr>
          <p:cNvPr id="10" name="TextBox 9"/>
          <p:cNvSpPr txBox="1"/>
          <p:nvPr/>
        </p:nvSpPr>
        <p:spPr>
          <a:xfrm>
            <a:off x="3727280" y="5130097"/>
            <a:ext cx="4982216" cy="369332"/>
          </a:xfrm>
          <a:prstGeom prst="rect">
            <a:avLst/>
          </a:prstGeom>
          <a:noFill/>
        </p:spPr>
        <p:txBody>
          <a:bodyPr wrap="none" rtlCol="0">
            <a:spAutoFit/>
          </a:bodyPr>
          <a:lstStyle/>
          <a:p>
            <a:r>
              <a:rPr lang="en-US" dirty="0" smtClean="0"/>
              <a:t>You health and fitness will effect your performance</a:t>
            </a:r>
            <a:endParaRPr lang="en-US" dirty="0"/>
          </a:p>
        </p:txBody>
      </p:sp>
    </p:spTree>
    <p:extLst>
      <p:ext uri="{BB962C8B-B14F-4D97-AF65-F5344CB8AC3E}">
        <p14:creationId xmlns:p14="http://schemas.microsoft.com/office/powerpoint/2010/main" val="15830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848554976"/>
              </p:ext>
            </p:extLst>
          </p:nvPr>
        </p:nvGraphicFramePr>
        <p:xfrm>
          <a:off x="250822" y="1989815"/>
          <a:ext cx="11640192" cy="4514010"/>
        </p:xfrm>
        <a:graphic>
          <a:graphicData uri="http://schemas.openxmlformats.org/drawingml/2006/table">
            <a:tbl>
              <a:tblPr firstRow="1" bandRow="1">
                <a:tableStyleId>{5C22544A-7EE6-4342-B048-85BDC9FD1C3A}</a:tableStyleId>
              </a:tblPr>
              <a:tblGrid>
                <a:gridCol w="3880064">
                  <a:extLst>
                    <a:ext uri="{9D8B030D-6E8A-4147-A177-3AD203B41FA5}">
                      <a16:colId xmlns:a16="http://schemas.microsoft.com/office/drawing/2014/main" val="20000"/>
                    </a:ext>
                  </a:extLst>
                </a:gridCol>
                <a:gridCol w="3880064">
                  <a:extLst>
                    <a:ext uri="{9D8B030D-6E8A-4147-A177-3AD203B41FA5}">
                      <a16:colId xmlns:a16="http://schemas.microsoft.com/office/drawing/2014/main" val="20001"/>
                    </a:ext>
                  </a:extLst>
                </a:gridCol>
                <a:gridCol w="3880064">
                  <a:extLst>
                    <a:ext uri="{9D8B030D-6E8A-4147-A177-3AD203B41FA5}">
                      <a16:colId xmlns:a16="http://schemas.microsoft.com/office/drawing/2014/main" val="20002"/>
                    </a:ext>
                  </a:extLst>
                </a:gridCol>
              </a:tblGrid>
              <a:tr h="781427">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3732583">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2671766" y="134189"/>
            <a:ext cx="9235739" cy="756567"/>
          </a:xfrm>
        </p:spPr>
        <p:txBody>
          <a:bodyPr/>
          <a:lstStyle/>
          <a:p>
            <a:pPr algn="ctr"/>
            <a:r>
              <a:rPr lang="en-US" b="1" u="sng" dirty="0" smtClean="0"/>
              <a:t>Health and Fitness</a:t>
            </a:r>
            <a:endParaRPr lang="en-US" b="1" u="sng" dirty="0"/>
          </a:p>
        </p:txBody>
      </p:sp>
      <p:sp>
        <p:nvSpPr>
          <p:cNvPr id="4" name="Content Placeholder 2"/>
          <p:cNvSpPr>
            <a:spLocks noGrp="1"/>
          </p:cNvSpPr>
          <p:nvPr>
            <p:ph idx="1"/>
          </p:nvPr>
        </p:nvSpPr>
        <p:spPr>
          <a:xfrm>
            <a:off x="230893" y="1000852"/>
            <a:ext cx="11676613" cy="714679"/>
          </a:xfrm>
        </p:spPr>
        <p:style>
          <a:lnRef idx="3">
            <a:schemeClr val="lt1"/>
          </a:lnRef>
          <a:fillRef idx="1">
            <a:schemeClr val="accent4"/>
          </a:fillRef>
          <a:effectRef idx="1">
            <a:schemeClr val="accent4"/>
          </a:effectRef>
          <a:fontRef idx="minor">
            <a:schemeClr val="lt1"/>
          </a:fontRef>
        </p:style>
        <p:txBody>
          <a:bodyPr>
            <a:normAutofit fontScale="92500" lnSpcReduction="10000"/>
          </a:bodyPr>
          <a:lstStyle/>
          <a:p>
            <a:pPr marL="0" indent="0">
              <a:buNone/>
            </a:pPr>
            <a:r>
              <a:rPr lang="en-US" b="1" i="1" u="sng" dirty="0" smtClean="0">
                <a:solidFill>
                  <a:schemeClr val="tx1"/>
                </a:solidFill>
              </a:rPr>
              <a:t>Health</a:t>
            </a:r>
            <a:r>
              <a:rPr lang="en-US" i="1" dirty="0" smtClean="0">
                <a:solidFill>
                  <a:schemeClr val="tx1"/>
                </a:solidFill>
              </a:rPr>
              <a:t> </a:t>
            </a:r>
            <a:r>
              <a:rPr lang="en-US" sz="2400" i="1" dirty="0" smtClean="0">
                <a:solidFill>
                  <a:schemeClr val="tx1"/>
                </a:solidFill>
              </a:rPr>
              <a:t>– not merely the absence of illness or disease. For you to be classed as healthy you need to have developed each of the following components </a:t>
            </a:r>
          </a:p>
        </p:txBody>
      </p:sp>
      <p:sp>
        <p:nvSpPr>
          <p:cNvPr id="3" name="TextBox 2"/>
          <p:cNvSpPr txBox="1"/>
          <p:nvPr/>
        </p:nvSpPr>
        <p:spPr>
          <a:xfrm>
            <a:off x="989543" y="2094927"/>
            <a:ext cx="1728809" cy="646331"/>
          </a:xfrm>
          <a:prstGeom prst="rect">
            <a:avLst/>
          </a:prstGeom>
          <a:noFill/>
        </p:spPr>
        <p:txBody>
          <a:bodyPr wrap="none" rtlCol="0">
            <a:spAutoFit/>
          </a:bodyPr>
          <a:lstStyle/>
          <a:p>
            <a:r>
              <a:rPr lang="en-US" sz="3600" b="1" u="sng" dirty="0" smtClean="0"/>
              <a:t>Physical </a:t>
            </a:r>
            <a:endParaRPr lang="en-US" sz="3600" b="1" u="sng" dirty="0"/>
          </a:p>
        </p:txBody>
      </p:sp>
      <p:sp>
        <p:nvSpPr>
          <p:cNvPr id="11" name="TextBox 10"/>
          <p:cNvSpPr txBox="1"/>
          <p:nvPr/>
        </p:nvSpPr>
        <p:spPr>
          <a:xfrm>
            <a:off x="5112641" y="2061936"/>
            <a:ext cx="1569660" cy="646331"/>
          </a:xfrm>
          <a:prstGeom prst="rect">
            <a:avLst/>
          </a:prstGeom>
          <a:noFill/>
        </p:spPr>
        <p:txBody>
          <a:bodyPr wrap="none" rtlCol="0">
            <a:spAutoFit/>
          </a:bodyPr>
          <a:lstStyle/>
          <a:p>
            <a:r>
              <a:rPr lang="en-US" sz="3600" b="1" u="sng" dirty="0" smtClean="0"/>
              <a:t>Mental </a:t>
            </a:r>
            <a:endParaRPr lang="en-US" sz="3600" b="1" u="sng" dirty="0"/>
          </a:p>
        </p:txBody>
      </p:sp>
      <p:sp>
        <p:nvSpPr>
          <p:cNvPr id="12" name="TextBox 11"/>
          <p:cNvSpPr txBox="1"/>
          <p:nvPr/>
        </p:nvSpPr>
        <p:spPr>
          <a:xfrm>
            <a:off x="8856413" y="2078432"/>
            <a:ext cx="1298928" cy="646331"/>
          </a:xfrm>
          <a:prstGeom prst="rect">
            <a:avLst/>
          </a:prstGeom>
          <a:noFill/>
        </p:spPr>
        <p:txBody>
          <a:bodyPr wrap="none" rtlCol="0">
            <a:spAutoFit/>
          </a:bodyPr>
          <a:lstStyle/>
          <a:p>
            <a:r>
              <a:rPr lang="en-US" sz="3600" b="1" u="sng" dirty="0"/>
              <a:t>S</a:t>
            </a:r>
            <a:r>
              <a:rPr lang="en-US" sz="3600" b="1" u="sng" dirty="0" smtClean="0"/>
              <a:t>ocial</a:t>
            </a:r>
            <a:endParaRPr lang="en-US" sz="3600" b="1" u="sng" dirty="0"/>
          </a:p>
        </p:txBody>
      </p:sp>
      <p:sp>
        <p:nvSpPr>
          <p:cNvPr id="14" name="TextBox 13"/>
          <p:cNvSpPr txBox="1"/>
          <p:nvPr/>
        </p:nvSpPr>
        <p:spPr>
          <a:xfrm>
            <a:off x="379324" y="2903206"/>
            <a:ext cx="3496387" cy="2554545"/>
          </a:xfrm>
          <a:prstGeom prst="rect">
            <a:avLst/>
          </a:prstGeom>
          <a:noFill/>
        </p:spPr>
        <p:txBody>
          <a:bodyPr wrap="square" rtlCol="0">
            <a:spAutoFit/>
          </a:bodyPr>
          <a:lstStyle/>
          <a:p>
            <a:pPr marL="285750" indent="-285750">
              <a:buFont typeface="Arial"/>
              <a:buChar char="•"/>
            </a:pPr>
            <a:r>
              <a:rPr lang="en-US" sz="2000" dirty="0" smtClean="0"/>
              <a:t>Increase cardiovascular fitness</a:t>
            </a:r>
          </a:p>
          <a:p>
            <a:pPr marL="285750" indent="-285750">
              <a:buFont typeface="Arial"/>
              <a:buChar char="•"/>
            </a:pPr>
            <a:r>
              <a:rPr lang="en-US" sz="2000" dirty="0" smtClean="0"/>
              <a:t>Increase in strength </a:t>
            </a:r>
          </a:p>
          <a:p>
            <a:pPr marL="285750" indent="-285750">
              <a:buFont typeface="Arial"/>
              <a:buChar char="•"/>
            </a:pPr>
            <a:r>
              <a:rPr lang="en-US" sz="2000" dirty="0" smtClean="0"/>
              <a:t>Increased in muscular endurance</a:t>
            </a:r>
          </a:p>
          <a:p>
            <a:pPr marL="285750" indent="-285750">
              <a:buFont typeface="Arial"/>
              <a:buChar char="•"/>
            </a:pPr>
            <a:r>
              <a:rPr lang="en-US" sz="2000" dirty="0" smtClean="0"/>
              <a:t>Increased flexibility </a:t>
            </a:r>
          </a:p>
          <a:p>
            <a:pPr marL="285750" indent="-285750">
              <a:buFont typeface="Arial"/>
              <a:buChar char="•"/>
            </a:pPr>
            <a:r>
              <a:rPr lang="en-US" sz="2000" dirty="0" smtClean="0"/>
              <a:t>Increase in body composition </a:t>
            </a:r>
          </a:p>
          <a:p>
            <a:pPr marL="285750" indent="-285750">
              <a:buFont typeface="Arial"/>
              <a:buChar char="•"/>
            </a:pPr>
            <a:r>
              <a:rPr lang="en-US" sz="2000" dirty="0" smtClean="0"/>
              <a:t>Improved performance</a:t>
            </a:r>
            <a:endParaRPr lang="en-US" sz="2000" dirty="0"/>
          </a:p>
        </p:txBody>
      </p:sp>
      <p:sp>
        <p:nvSpPr>
          <p:cNvPr id="15" name="TextBox 14"/>
          <p:cNvSpPr txBox="1"/>
          <p:nvPr/>
        </p:nvSpPr>
        <p:spPr>
          <a:xfrm>
            <a:off x="4259005" y="2923642"/>
            <a:ext cx="3496387" cy="3477875"/>
          </a:xfrm>
          <a:prstGeom prst="rect">
            <a:avLst/>
          </a:prstGeom>
          <a:noFill/>
        </p:spPr>
        <p:txBody>
          <a:bodyPr wrap="square" rtlCol="0">
            <a:spAutoFit/>
          </a:bodyPr>
          <a:lstStyle/>
          <a:p>
            <a:pPr marL="285750" indent="-285750">
              <a:buFont typeface="Arial"/>
              <a:buChar char="•"/>
            </a:pPr>
            <a:r>
              <a:rPr lang="en-US" sz="2000" dirty="0" smtClean="0"/>
              <a:t>Relieve or prevent stress / tension</a:t>
            </a:r>
          </a:p>
          <a:p>
            <a:pPr marL="285750" indent="-285750">
              <a:buFont typeface="Arial"/>
              <a:buChar char="•"/>
            </a:pPr>
            <a:r>
              <a:rPr lang="en-US" sz="2000" dirty="0" smtClean="0"/>
              <a:t>Psychological challenge (can I do it?)</a:t>
            </a:r>
          </a:p>
          <a:p>
            <a:pPr marL="285750" indent="-285750">
              <a:buFont typeface="Arial"/>
              <a:buChar char="•"/>
            </a:pPr>
            <a:r>
              <a:rPr lang="en-US" sz="2000" dirty="0" smtClean="0"/>
              <a:t>Increase in self-esteem and confidence </a:t>
            </a:r>
          </a:p>
          <a:p>
            <a:pPr marL="285750" indent="-285750">
              <a:buFont typeface="Arial"/>
              <a:buChar char="•"/>
            </a:pPr>
            <a:r>
              <a:rPr lang="en-US" sz="2000" dirty="0" smtClean="0"/>
              <a:t>Help the individual feel good</a:t>
            </a:r>
          </a:p>
          <a:p>
            <a:pPr marL="285750" indent="-285750">
              <a:buFont typeface="Arial"/>
              <a:buChar char="•"/>
            </a:pPr>
            <a:r>
              <a:rPr lang="en-US" sz="2000" dirty="0" smtClean="0"/>
              <a:t>Appreciate an improved body shape / composition</a:t>
            </a:r>
          </a:p>
          <a:p>
            <a:pPr marL="285750" indent="-285750">
              <a:buFont typeface="Arial"/>
              <a:buChar char="•"/>
            </a:pPr>
            <a:r>
              <a:rPr lang="en-US" sz="2000" dirty="0" smtClean="0"/>
              <a:t>Contribute to the enjoyment of life</a:t>
            </a:r>
            <a:endParaRPr lang="en-US" sz="2000" dirty="0"/>
          </a:p>
        </p:txBody>
      </p:sp>
      <p:sp>
        <p:nvSpPr>
          <p:cNvPr id="16" name="TextBox 15"/>
          <p:cNvSpPr txBox="1"/>
          <p:nvPr/>
        </p:nvSpPr>
        <p:spPr>
          <a:xfrm>
            <a:off x="8283147" y="2973129"/>
            <a:ext cx="3496387" cy="1631216"/>
          </a:xfrm>
          <a:prstGeom prst="rect">
            <a:avLst/>
          </a:prstGeom>
          <a:noFill/>
        </p:spPr>
        <p:txBody>
          <a:bodyPr wrap="square" rtlCol="0">
            <a:spAutoFit/>
          </a:bodyPr>
          <a:lstStyle/>
          <a:p>
            <a:pPr marL="285750" indent="-285750">
              <a:buFont typeface="Arial"/>
              <a:buChar char="•"/>
            </a:pPr>
            <a:r>
              <a:rPr lang="en-US" sz="2000" dirty="0" smtClean="0"/>
              <a:t>Mix with others </a:t>
            </a:r>
          </a:p>
          <a:p>
            <a:pPr marL="285750" indent="-285750">
              <a:buFont typeface="Arial"/>
              <a:buChar char="•"/>
            </a:pPr>
            <a:r>
              <a:rPr lang="en-US" sz="2000" dirty="0" smtClean="0"/>
              <a:t>Make new friends </a:t>
            </a:r>
          </a:p>
          <a:p>
            <a:pPr marL="285750" indent="-285750">
              <a:buFont typeface="Arial"/>
              <a:buChar char="•"/>
            </a:pPr>
            <a:r>
              <a:rPr lang="en-US" sz="2000" dirty="0" smtClean="0"/>
              <a:t>Develop teamwork / co-operation skills </a:t>
            </a:r>
          </a:p>
          <a:p>
            <a:pPr marL="285750" indent="-285750">
              <a:buFont typeface="Arial"/>
              <a:buChar char="•"/>
            </a:pPr>
            <a:r>
              <a:rPr lang="en-US" sz="2000" dirty="0" smtClean="0"/>
              <a:t>Work with others</a:t>
            </a:r>
            <a:endParaRPr lang="en-US" sz="2000" dirty="0"/>
          </a:p>
        </p:txBody>
      </p:sp>
    </p:spTree>
    <p:extLst>
      <p:ext uri="{BB962C8B-B14F-4D97-AF65-F5344CB8AC3E}">
        <p14:creationId xmlns:p14="http://schemas.microsoft.com/office/powerpoint/2010/main" val="297956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3" y="266153"/>
            <a:ext cx="11778479" cy="591613"/>
          </a:xfrm>
        </p:spPr>
        <p:txBody>
          <a:bodyPr>
            <a:noAutofit/>
          </a:bodyPr>
          <a:lstStyle/>
          <a:p>
            <a:pPr algn="ctr"/>
            <a:r>
              <a:rPr lang="en-US" b="1" dirty="0" smtClean="0"/>
              <a:t>The link</a:t>
            </a:r>
            <a:endParaRPr lang="en-US" b="1" dirty="0"/>
          </a:p>
        </p:txBody>
      </p:sp>
      <p:sp>
        <p:nvSpPr>
          <p:cNvPr id="5" name="Content Placeholder 2"/>
          <p:cNvSpPr>
            <a:spLocks noGrp="1"/>
          </p:cNvSpPr>
          <p:nvPr>
            <p:ph idx="1"/>
          </p:nvPr>
        </p:nvSpPr>
        <p:spPr>
          <a:xfrm>
            <a:off x="5574427" y="5471129"/>
            <a:ext cx="1286407" cy="599211"/>
          </a:xfrm>
        </p:spPr>
        <p:style>
          <a:lnRef idx="3">
            <a:schemeClr val="lt1"/>
          </a:lnRef>
          <a:fillRef idx="1">
            <a:schemeClr val="accent4"/>
          </a:fillRef>
          <a:effectRef idx="1">
            <a:schemeClr val="accent4"/>
          </a:effectRef>
          <a:fontRef idx="minor">
            <a:schemeClr val="lt1"/>
          </a:fontRef>
        </p:style>
        <p:txBody>
          <a:bodyPr>
            <a:normAutofit/>
          </a:bodyPr>
          <a:lstStyle/>
          <a:p>
            <a:pPr marL="0" indent="0" algn="ctr">
              <a:buNone/>
            </a:pPr>
            <a:r>
              <a:rPr lang="en-US" b="1" i="1" u="sng" dirty="0" smtClean="0">
                <a:solidFill>
                  <a:schemeClr val="tx1"/>
                </a:solidFill>
              </a:rPr>
              <a:t>Health</a:t>
            </a:r>
            <a:endParaRPr lang="en-US" i="1" dirty="0">
              <a:solidFill>
                <a:schemeClr val="tx1"/>
              </a:solidFill>
            </a:endParaRPr>
          </a:p>
        </p:txBody>
      </p:sp>
      <p:sp>
        <p:nvSpPr>
          <p:cNvPr id="6" name="Rectangle 5"/>
          <p:cNvSpPr/>
          <p:nvPr/>
        </p:nvSpPr>
        <p:spPr>
          <a:xfrm>
            <a:off x="178324" y="3406175"/>
            <a:ext cx="1553377"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800" b="1" i="1" u="sng" dirty="0" smtClean="0">
                <a:solidFill>
                  <a:srgbClr val="FFFFFF"/>
                </a:solidFill>
              </a:rPr>
              <a:t>Exercise</a:t>
            </a:r>
            <a:endParaRPr lang="en-US" sz="2800" i="1" dirty="0">
              <a:solidFill>
                <a:srgbClr val="FFFFFF"/>
              </a:solidFill>
            </a:endParaRPr>
          </a:p>
        </p:txBody>
      </p:sp>
      <p:sp>
        <p:nvSpPr>
          <p:cNvPr id="7" name="Rectangle 6"/>
          <p:cNvSpPr/>
          <p:nvPr/>
        </p:nvSpPr>
        <p:spPr>
          <a:xfrm>
            <a:off x="5394509" y="1099920"/>
            <a:ext cx="1614757"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2800" b="1" dirty="0" smtClean="0"/>
              <a:t>Fitness</a:t>
            </a:r>
            <a:endParaRPr lang="en-US" sz="2800" dirty="0"/>
          </a:p>
        </p:txBody>
      </p:sp>
      <p:sp>
        <p:nvSpPr>
          <p:cNvPr id="8" name="Rectangle 7"/>
          <p:cNvSpPr/>
          <p:nvPr/>
        </p:nvSpPr>
        <p:spPr>
          <a:xfrm>
            <a:off x="9562495" y="3274211"/>
            <a:ext cx="2509935"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800" b="1" i="1" u="sng" dirty="0" smtClean="0">
                <a:solidFill>
                  <a:srgbClr val="000000"/>
                </a:solidFill>
              </a:rPr>
              <a:t>Performance</a:t>
            </a:r>
            <a:endParaRPr lang="en-US" sz="2800" i="1" dirty="0">
              <a:solidFill>
                <a:srgbClr val="000000"/>
              </a:solidFill>
            </a:endParaRPr>
          </a:p>
        </p:txBody>
      </p:sp>
      <p:cxnSp>
        <p:nvCxnSpPr>
          <p:cNvPr id="12" name="Straight Arrow Connector 11"/>
          <p:cNvCxnSpPr/>
          <p:nvPr/>
        </p:nvCxnSpPr>
        <p:spPr>
          <a:xfrm flipV="1">
            <a:off x="1847148" y="1616558"/>
            <a:ext cx="3166539" cy="1567072"/>
          </a:xfrm>
          <a:prstGeom prst="straightConnector1">
            <a:avLst/>
          </a:prstGeom>
          <a:ln w="76200" cmpd="sng">
            <a:gradFill flip="none" rotWithShape="1">
              <a:gsLst>
                <a:gs pos="0">
                  <a:schemeClr val="accent1"/>
                </a:gs>
                <a:gs pos="100000">
                  <a:srgbClr val="FFFFFF"/>
                </a:gs>
                <a:gs pos="50000">
                  <a:schemeClr val="accent6"/>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7194651" y="1439048"/>
            <a:ext cx="2502875" cy="1744582"/>
          </a:xfrm>
          <a:prstGeom prst="straightConnector1">
            <a:avLst/>
          </a:prstGeom>
          <a:ln w="76200" cmpd="sng">
            <a:gradFill flip="none" rotWithShape="1">
              <a:gsLst>
                <a:gs pos="0">
                  <a:schemeClr val="accent2"/>
                </a:gs>
                <a:gs pos="100000">
                  <a:srgbClr val="FFFFFF"/>
                </a:gs>
                <a:gs pos="50000">
                  <a:schemeClr val="accent6"/>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1871578" y="3999789"/>
            <a:ext cx="3438972" cy="1658164"/>
          </a:xfrm>
          <a:prstGeom prst="straightConnector1">
            <a:avLst/>
          </a:prstGeom>
          <a:ln w="76200" cmpd="sng">
            <a:gradFill flip="none" rotWithShape="1">
              <a:gsLst>
                <a:gs pos="0">
                  <a:schemeClr val="accent4"/>
                </a:gs>
                <a:gs pos="100000">
                  <a:srgbClr val="FFFFFF"/>
                </a:gs>
                <a:gs pos="50000">
                  <a:schemeClr val="accent6"/>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992774" y="3962858"/>
            <a:ext cx="2890137" cy="1843555"/>
          </a:xfrm>
          <a:prstGeom prst="straightConnector1">
            <a:avLst/>
          </a:prstGeom>
          <a:ln w="76200" cmpd="sng">
            <a:gradFill flip="none" rotWithShape="1">
              <a:gsLst>
                <a:gs pos="0">
                  <a:schemeClr val="accent4"/>
                </a:gs>
                <a:gs pos="100000">
                  <a:srgbClr val="FFFFFF"/>
                </a:gs>
                <a:gs pos="50000">
                  <a:schemeClr val="accent6"/>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6382555" y="1699035"/>
            <a:ext cx="20461" cy="3632949"/>
          </a:xfrm>
          <a:prstGeom prst="straightConnector1">
            <a:avLst/>
          </a:prstGeom>
          <a:ln w="76200" cmpd="sng">
            <a:gradFill flip="none" rotWithShape="1">
              <a:gsLst>
                <a:gs pos="0">
                  <a:schemeClr val="accent5"/>
                </a:gs>
                <a:gs pos="100000">
                  <a:srgbClr val="FFFFFF"/>
                </a:gs>
                <a:gs pos="50000">
                  <a:schemeClr val="accent6"/>
                </a:gs>
              </a:gsLst>
              <a:lin ang="0" scaled="1"/>
              <a:tileRect/>
            </a:gradFill>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20084002">
            <a:off x="900733" y="1501090"/>
            <a:ext cx="4019049" cy="646331"/>
          </a:xfrm>
          <a:prstGeom prst="rect">
            <a:avLst/>
          </a:prstGeom>
          <a:noFill/>
        </p:spPr>
        <p:txBody>
          <a:bodyPr wrap="none" rtlCol="0">
            <a:spAutoFit/>
          </a:bodyPr>
          <a:lstStyle/>
          <a:p>
            <a:pPr marL="285750" indent="-285750" algn="ctr">
              <a:buFont typeface="Arial"/>
              <a:buChar char="•"/>
            </a:pPr>
            <a:r>
              <a:rPr lang="en-US" dirty="0" smtClean="0"/>
              <a:t>Exercise can increase fitness. </a:t>
            </a:r>
          </a:p>
          <a:p>
            <a:pPr marL="285750" indent="-285750" algn="ctr">
              <a:buFont typeface="Arial"/>
              <a:buChar char="•"/>
            </a:pPr>
            <a:r>
              <a:rPr lang="en-US" dirty="0" smtClean="0"/>
              <a:t>If you are fitter you can exercise more</a:t>
            </a:r>
            <a:endParaRPr lang="en-US" dirty="0"/>
          </a:p>
        </p:txBody>
      </p:sp>
      <p:sp>
        <p:nvSpPr>
          <p:cNvPr id="23" name="TextBox 22"/>
          <p:cNvSpPr txBox="1"/>
          <p:nvPr/>
        </p:nvSpPr>
        <p:spPr>
          <a:xfrm rot="1605688">
            <a:off x="802093" y="4969082"/>
            <a:ext cx="4257256" cy="646331"/>
          </a:xfrm>
          <a:prstGeom prst="rect">
            <a:avLst/>
          </a:prstGeom>
          <a:noFill/>
        </p:spPr>
        <p:txBody>
          <a:bodyPr wrap="none" rtlCol="0">
            <a:spAutoFit/>
          </a:bodyPr>
          <a:lstStyle/>
          <a:p>
            <a:pPr marL="285750" indent="-285750" algn="ctr">
              <a:buFont typeface="Arial"/>
              <a:buChar char="•"/>
            </a:pPr>
            <a:r>
              <a:rPr lang="en-US" dirty="0" smtClean="0"/>
              <a:t>Exercise can improve your health. </a:t>
            </a:r>
          </a:p>
          <a:p>
            <a:pPr marL="285750" indent="-285750" algn="ctr">
              <a:buFont typeface="Arial"/>
              <a:buChar char="•"/>
            </a:pPr>
            <a:r>
              <a:rPr lang="en-US" dirty="0" smtClean="0"/>
              <a:t>If you are healthy you can exercise more</a:t>
            </a:r>
          </a:p>
        </p:txBody>
      </p:sp>
      <p:sp>
        <p:nvSpPr>
          <p:cNvPr id="24" name="TextBox 23"/>
          <p:cNvSpPr txBox="1"/>
          <p:nvPr/>
        </p:nvSpPr>
        <p:spPr>
          <a:xfrm rot="19498834">
            <a:off x="6427007" y="5017789"/>
            <a:ext cx="4878259" cy="369332"/>
          </a:xfrm>
          <a:prstGeom prst="rect">
            <a:avLst/>
          </a:prstGeom>
          <a:noFill/>
        </p:spPr>
        <p:txBody>
          <a:bodyPr wrap="none" rtlCol="0">
            <a:spAutoFit/>
          </a:bodyPr>
          <a:lstStyle/>
          <a:p>
            <a:pPr marL="285750" indent="-285750" algn="ctr">
              <a:buFont typeface="Arial"/>
              <a:buChar char="•"/>
            </a:pPr>
            <a:r>
              <a:rPr lang="en-US" dirty="0" smtClean="0"/>
              <a:t>Being In good health can help you perform well</a:t>
            </a:r>
            <a:endParaRPr lang="en-US" dirty="0"/>
          </a:p>
        </p:txBody>
      </p:sp>
      <p:sp>
        <p:nvSpPr>
          <p:cNvPr id="25" name="TextBox 24"/>
          <p:cNvSpPr txBox="1"/>
          <p:nvPr/>
        </p:nvSpPr>
        <p:spPr>
          <a:xfrm>
            <a:off x="6188521" y="3055686"/>
            <a:ext cx="2917918" cy="646331"/>
          </a:xfrm>
          <a:prstGeom prst="rect">
            <a:avLst/>
          </a:prstGeom>
          <a:noFill/>
        </p:spPr>
        <p:txBody>
          <a:bodyPr wrap="square" rtlCol="0">
            <a:spAutoFit/>
          </a:bodyPr>
          <a:lstStyle/>
          <a:p>
            <a:pPr marL="285750" indent="-285750" algn="ctr">
              <a:buFont typeface="Arial"/>
              <a:buChar char="•"/>
            </a:pPr>
            <a:r>
              <a:rPr lang="en-US" dirty="0" smtClean="0"/>
              <a:t>Keeping fit helps keeps you physically healthy</a:t>
            </a:r>
            <a:endParaRPr lang="en-US" dirty="0"/>
          </a:p>
        </p:txBody>
      </p:sp>
      <p:sp>
        <p:nvSpPr>
          <p:cNvPr id="26" name="TextBox 25"/>
          <p:cNvSpPr txBox="1"/>
          <p:nvPr/>
        </p:nvSpPr>
        <p:spPr>
          <a:xfrm>
            <a:off x="3251700" y="3044978"/>
            <a:ext cx="3151316" cy="646331"/>
          </a:xfrm>
          <a:prstGeom prst="rect">
            <a:avLst/>
          </a:prstGeom>
          <a:noFill/>
        </p:spPr>
        <p:txBody>
          <a:bodyPr wrap="square" rtlCol="0">
            <a:spAutoFit/>
          </a:bodyPr>
          <a:lstStyle/>
          <a:p>
            <a:pPr marL="285750" indent="-285750" algn="ctr">
              <a:buFont typeface="Arial"/>
              <a:buChar char="•"/>
            </a:pPr>
            <a:r>
              <a:rPr lang="en-US" dirty="0" smtClean="0"/>
              <a:t>Poor health can effect your fitness as you cannot train</a:t>
            </a:r>
            <a:endParaRPr lang="en-US" dirty="0"/>
          </a:p>
        </p:txBody>
      </p:sp>
      <p:sp>
        <p:nvSpPr>
          <p:cNvPr id="27" name="TextBox 26"/>
          <p:cNvSpPr txBox="1"/>
          <p:nvPr/>
        </p:nvSpPr>
        <p:spPr>
          <a:xfrm rot="2180504">
            <a:off x="7045361" y="1676518"/>
            <a:ext cx="3942105" cy="369332"/>
          </a:xfrm>
          <a:prstGeom prst="rect">
            <a:avLst/>
          </a:prstGeom>
          <a:noFill/>
        </p:spPr>
        <p:txBody>
          <a:bodyPr wrap="none" rtlCol="0">
            <a:spAutoFit/>
          </a:bodyPr>
          <a:lstStyle/>
          <a:p>
            <a:pPr marL="285750" indent="-285750" algn="ctr">
              <a:buFont typeface="Arial"/>
              <a:buChar char="•"/>
            </a:pPr>
            <a:r>
              <a:rPr lang="en-US" dirty="0" smtClean="0"/>
              <a:t>Being fit will help you perform better</a:t>
            </a:r>
            <a:endParaRPr lang="en-US" dirty="0"/>
          </a:p>
        </p:txBody>
      </p:sp>
    </p:spTree>
    <p:extLst>
      <p:ext uri="{BB962C8B-B14F-4D97-AF65-F5344CB8AC3E}">
        <p14:creationId xmlns:p14="http://schemas.microsoft.com/office/powerpoint/2010/main" val="7705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623758" y="1604631"/>
            <a:ext cx="5421914" cy="4923961"/>
            <a:chOff x="6637780" y="832966"/>
            <a:chExt cx="5421914" cy="4923961"/>
          </a:xfrm>
        </p:grpSpPr>
        <p:sp>
          <p:nvSpPr>
            <p:cNvPr id="6" name="Title 1"/>
            <p:cNvSpPr txBox="1">
              <a:spLocks/>
            </p:cNvSpPr>
            <p:nvPr/>
          </p:nvSpPr>
          <p:spPr>
            <a:xfrm>
              <a:off x="7776201" y="2478264"/>
              <a:ext cx="3277669" cy="13226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Components of </a:t>
              </a:r>
              <a:r>
                <a:rPr lang="en-US" sz="2900" b="1" u="sng" dirty="0" smtClean="0"/>
                <a:t>Skill</a:t>
              </a:r>
              <a:r>
                <a:rPr lang="en-US" sz="2900" dirty="0" smtClean="0"/>
                <a:t> </a:t>
              </a:r>
              <a:r>
                <a:rPr lang="en-US" sz="2400" dirty="0" smtClean="0"/>
                <a:t>Related Fitness</a:t>
              </a:r>
              <a:endParaRPr lang="en-US" sz="2400" dirty="0"/>
            </a:p>
          </p:txBody>
        </p:sp>
        <p:sp>
          <p:nvSpPr>
            <p:cNvPr id="8" name="Rectangle 4"/>
            <p:cNvSpPr>
              <a:spLocks noChangeArrowheads="1"/>
            </p:cNvSpPr>
            <p:nvPr/>
          </p:nvSpPr>
          <p:spPr bwMode="auto">
            <a:xfrm rot="20799094">
              <a:off x="6637780" y="1884737"/>
              <a:ext cx="2284603" cy="474118"/>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endParaRPr lang="en-GB" altLang="en-US" sz="2400" dirty="0"/>
            </a:p>
          </p:txBody>
        </p:sp>
        <p:sp>
          <p:nvSpPr>
            <p:cNvPr id="13" name="Rectangle 4"/>
            <p:cNvSpPr>
              <a:spLocks noChangeArrowheads="1"/>
            </p:cNvSpPr>
            <p:nvPr/>
          </p:nvSpPr>
          <p:spPr bwMode="auto">
            <a:xfrm>
              <a:off x="8538374" y="832966"/>
              <a:ext cx="1719893" cy="503170"/>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endParaRPr lang="en-GB" altLang="en-US" sz="2400" dirty="0"/>
            </a:p>
          </p:txBody>
        </p:sp>
        <p:sp>
          <p:nvSpPr>
            <p:cNvPr id="14" name="Rectangle 4"/>
            <p:cNvSpPr>
              <a:spLocks noChangeArrowheads="1"/>
            </p:cNvSpPr>
            <p:nvPr/>
          </p:nvSpPr>
          <p:spPr bwMode="auto">
            <a:xfrm rot="1696069">
              <a:off x="9933373" y="1890351"/>
              <a:ext cx="2126321" cy="519572"/>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a:buNone/>
              </a:pPr>
              <a:endParaRPr lang="en-GB" altLang="en-US" sz="2400" dirty="0"/>
            </a:p>
          </p:txBody>
        </p:sp>
        <p:sp>
          <p:nvSpPr>
            <p:cNvPr id="15" name="Rectangle 4"/>
            <p:cNvSpPr>
              <a:spLocks noChangeArrowheads="1"/>
            </p:cNvSpPr>
            <p:nvPr/>
          </p:nvSpPr>
          <p:spPr bwMode="auto">
            <a:xfrm rot="805915">
              <a:off x="6951135" y="4062142"/>
              <a:ext cx="1888786" cy="507110"/>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endParaRPr lang="en-GB" altLang="en-US" sz="2400" dirty="0"/>
            </a:p>
          </p:txBody>
        </p:sp>
        <p:sp>
          <p:nvSpPr>
            <p:cNvPr id="16" name="Rectangle 4"/>
            <p:cNvSpPr>
              <a:spLocks noChangeArrowheads="1"/>
            </p:cNvSpPr>
            <p:nvPr/>
          </p:nvSpPr>
          <p:spPr bwMode="auto">
            <a:xfrm rot="20141611">
              <a:off x="10101070" y="3938410"/>
              <a:ext cx="1841598" cy="866825"/>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a:buNone/>
              </a:pPr>
              <a:endParaRPr lang="en-GB" altLang="en-US" dirty="0"/>
            </a:p>
          </p:txBody>
        </p:sp>
        <p:sp>
          <p:nvSpPr>
            <p:cNvPr id="17" name="Rectangle 4"/>
            <p:cNvSpPr>
              <a:spLocks noChangeArrowheads="1"/>
            </p:cNvSpPr>
            <p:nvPr/>
          </p:nvSpPr>
          <p:spPr bwMode="auto">
            <a:xfrm>
              <a:off x="8468436" y="5183835"/>
              <a:ext cx="1509461" cy="573092"/>
            </a:xfrm>
            <a:prstGeom prst="rect">
              <a:avLst/>
            </a:prstGeom>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endParaRPr lang="en-GB" altLang="en-US" dirty="0"/>
            </a:p>
          </p:txBody>
        </p:sp>
        <p:cxnSp>
          <p:nvCxnSpPr>
            <p:cNvPr id="19" name="Straight Arrow Connector 18"/>
            <p:cNvCxnSpPr>
              <a:stCxn id="6" idx="0"/>
            </p:cNvCxnSpPr>
            <p:nvPr/>
          </p:nvCxnSpPr>
          <p:spPr>
            <a:xfrm flipH="1" flipV="1">
              <a:off x="9404339" y="1436230"/>
              <a:ext cx="10697" cy="1042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9963761" y="2116550"/>
              <a:ext cx="196554" cy="317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8604210" y="2223596"/>
              <a:ext cx="467500" cy="210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8542527" y="3840026"/>
              <a:ext cx="287271" cy="27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 idx="2"/>
            </p:cNvCxnSpPr>
            <p:nvPr/>
          </p:nvCxnSpPr>
          <p:spPr>
            <a:xfrm flipH="1">
              <a:off x="9404339" y="3800904"/>
              <a:ext cx="10697" cy="13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0009120" y="3824908"/>
              <a:ext cx="287271" cy="3023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0" y="1922894"/>
            <a:ext cx="6301617" cy="4090882"/>
            <a:chOff x="14970" y="758792"/>
            <a:chExt cx="6301617" cy="4090882"/>
          </a:xfrm>
        </p:grpSpPr>
        <p:sp>
          <p:nvSpPr>
            <p:cNvPr id="5" name="Title 1"/>
            <p:cNvSpPr txBox="1">
              <a:spLocks/>
            </p:cNvSpPr>
            <p:nvPr/>
          </p:nvSpPr>
          <p:spPr>
            <a:xfrm>
              <a:off x="1587587" y="2474324"/>
              <a:ext cx="3277669" cy="132264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Components of </a:t>
              </a:r>
              <a:r>
                <a:rPr lang="en-US" sz="2500" b="1" u="sng" dirty="0" smtClean="0"/>
                <a:t>Health</a:t>
              </a:r>
              <a:r>
                <a:rPr lang="en-US" sz="2500" dirty="0" smtClean="0"/>
                <a:t> </a:t>
              </a:r>
              <a:r>
                <a:rPr lang="en-US" sz="2400" dirty="0" smtClean="0"/>
                <a:t>Related Fitness</a:t>
              </a:r>
              <a:endParaRPr lang="en-US" sz="2400" dirty="0"/>
            </a:p>
          </p:txBody>
        </p:sp>
        <p:sp>
          <p:nvSpPr>
            <p:cNvPr id="7" name="Rectangle 3"/>
            <p:cNvSpPr txBox="1">
              <a:spLocks noChangeArrowheads="1"/>
            </p:cNvSpPr>
            <p:nvPr/>
          </p:nvSpPr>
          <p:spPr>
            <a:xfrm rot="20147116">
              <a:off x="3698971" y="4349551"/>
              <a:ext cx="2617616" cy="50012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2400" dirty="0" smtClean="0"/>
            </a:p>
          </p:txBody>
        </p:sp>
        <p:sp>
          <p:nvSpPr>
            <p:cNvPr id="9" name="Rectangle 3"/>
            <p:cNvSpPr txBox="1">
              <a:spLocks noChangeArrowheads="1"/>
            </p:cNvSpPr>
            <p:nvPr/>
          </p:nvSpPr>
          <p:spPr>
            <a:xfrm>
              <a:off x="2251610" y="758792"/>
              <a:ext cx="2316784" cy="61033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altLang="en-US" sz="2400" dirty="0" smtClean="0"/>
            </a:p>
          </p:txBody>
        </p:sp>
        <p:sp>
          <p:nvSpPr>
            <p:cNvPr id="10" name="Rectangle 3"/>
            <p:cNvSpPr txBox="1">
              <a:spLocks noChangeArrowheads="1"/>
            </p:cNvSpPr>
            <p:nvPr/>
          </p:nvSpPr>
          <p:spPr>
            <a:xfrm rot="19822426">
              <a:off x="14970" y="1790893"/>
              <a:ext cx="2200122" cy="642398"/>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altLang="en-US" sz="2400" dirty="0" smtClean="0"/>
            </a:p>
          </p:txBody>
        </p:sp>
        <p:sp>
          <p:nvSpPr>
            <p:cNvPr id="11" name="Rectangle 3"/>
            <p:cNvSpPr txBox="1">
              <a:spLocks noChangeArrowheads="1"/>
            </p:cNvSpPr>
            <p:nvPr/>
          </p:nvSpPr>
          <p:spPr>
            <a:xfrm rot="1978946">
              <a:off x="4721498" y="1957704"/>
              <a:ext cx="1578595" cy="450637"/>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sz="2400" dirty="0" smtClean="0"/>
            </a:p>
          </p:txBody>
        </p:sp>
        <p:sp>
          <p:nvSpPr>
            <p:cNvPr id="12" name="Rectangle 3"/>
            <p:cNvSpPr txBox="1">
              <a:spLocks noChangeArrowheads="1"/>
            </p:cNvSpPr>
            <p:nvPr/>
          </p:nvSpPr>
          <p:spPr>
            <a:xfrm rot="1216661">
              <a:off x="482954" y="4448524"/>
              <a:ext cx="2683586" cy="384655"/>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en-US" dirty="0" smtClean="0"/>
            </a:p>
          </p:txBody>
        </p:sp>
        <p:cxnSp>
          <p:nvCxnSpPr>
            <p:cNvPr id="32" name="Straight Arrow Connector 31"/>
            <p:cNvCxnSpPr>
              <a:stCxn id="5" idx="0"/>
            </p:cNvCxnSpPr>
            <p:nvPr/>
          </p:nvCxnSpPr>
          <p:spPr>
            <a:xfrm flipV="1">
              <a:off x="3226422" y="1405994"/>
              <a:ext cx="9154" cy="106833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036911" y="2146786"/>
              <a:ext cx="967649" cy="33260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1874820" y="2101432"/>
              <a:ext cx="650139" cy="36283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298166" y="3840026"/>
              <a:ext cx="574542" cy="68032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3658923" y="3824908"/>
              <a:ext cx="483824" cy="78614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
        <p:nvSpPr>
          <p:cNvPr id="44" name="Rectangle 2"/>
          <p:cNvSpPr>
            <a:spLocks noGrp="1" noChangeArrowheads="1"/>
          </p:cNvSpPr>
          <p:nvPr>
            <p:ph type="title"/>
          </p:nvPr>
        </p:nvSpPr>
        <p:spPr>
          <a:xfrm>
            <a:off x="2136988" y="94695"/>
            <a:ext cx="8107257" cy="505560"/>
          </a:xfrm>
        </p:spPr>
        <p:txBody>
          <a:bodyPr>
            <a:noAutofit/>
          </a:bodyPr>
          <a:lstStyle/>
          <a:p>
            <a:pPr algn="ctr" eaLnBrk="1" hangingPunct="1">
              <a:lnSpc>
                <a:spcPct val="80000"/>
              </a:lnSpc>
            </a:pPr>
            <a:r>
              <a:rPr lang="en-GB" sz="4000" b="1" u="sng" dirty="0">
                <a:latin typeface="Arial" charset="0"/>
                <a:ea typeface="MS PGothic" charset="0"/>
              </a:rPr>
              <a:t>Fitness </a:t>
            </a:r>
            <a:r>
              <a:rPr lang="en-GB" sz="4000" b="1" u="sng" dirty="0" smtClean="0">
                <a:latin typeface="Arial" charset="0"/>
                <a:ea typeface="MS PGothic" charset="0"/>
              </a:rPr>
              <a:t>Components-</a:t>
            </a:r>
            <a:endParaRPr lang="en-GB" sz="4000" b="1" u="sng" dirty="0">
              <a:latin typeface="Arial" charset="0"/>
              <a:ea typeface="MS PGothic" charset="0"/>
            </a:endParaRPr>
          </a:p>
        </p:txBody>
      </p:sp>
      <p:sp>
        <p:nvSpPr>
          <p:cNvPr id="2" name="Rectangle 1"/>
          <p:cNvSpPr/>
          <p:nvPr/>
        </p:nvSpPr>
        <p:spPr>
          <a:xfrm>
            <a:off x="2002" y="672393"/>
            <a:ext cx="5533759" cy="523220"/>
          </a:xfrm>
          <a:prstGeom prst="rect">
            <a:avLst/>
          </a:prstGeom>
        </p:spPr>
        <p:txBody>
          <a:bodyPr wrap="none">
            <a:spAutoFit/>
          </a:bodyPr>
          <a:lstStyle/>
          <a:p>
            <a:r>
              <a:rPr lang="en-GB" sz="2800" b="1" dirty="0"/>
              <a:t>Title</a:t>
            </a:r>
            <a:r>
              <a:rPr lang="en-GB" sz="2800" dirty="0"/>
              <a:t>: </a:t>
            </a:r>
            <a:r>
              <a:rPr lang="en-GB" sz="2800" u="sng" dirty="0"/>
              <a:t>Revision – </a:t>
            </a:r>
            <a:r>
              <a:rPr lang="en-GB" sz="2800" u="sng" dirty="0" smtClean="0"/>
              <a:t>Fitness Components</a:t>
            </a:r>
            <a:endParaRPr lang="en-GB" sz="2800" dirty="0"/>
          </a:p>
        </p:txBody>
      </p:sp>
    </p:spTree>
    <p:extLst>
      <p:ext uri="{BB962C8B-B14F-4D97-AF65-F5344CB8AC3E}">
        <p14:creationId xmlns:p14="http://schemas.microsoft.com/office/powerpoint/2010/main" val="262836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592421" y="1934039"/>
            <a:ext cx="5421914" cy="4923961"/>
            <a:chOff x="6637780" y="832966"/>
            <a:chExt cx="5421914" cy="4923961"/>
          </a:xfrm>
        </p:grpSpPr>
        <p:sp>
          <p:nvSpPr>
            <p:cNvPr id="6" name="Title 1"/>
            <p:cNvSpPr txBox="1">
              <a:spLocks/>
            </p:cNvSpPr>
            <p:nvPr/>
          </p:nvSpPr>
          <p:spPr>
            <a:xfrm>
              <a:off x="7776201" y="2478264"/>
              <a:ext cx="3277669" cy="13226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Components of </a:t>
              </a:r>
              <a:r>
                <a:rPr lang="en-US" sz="2900" b="1" u="sng" dirty="0" smtClean="0"/>
                <a:t>Skill</a:t>
              </a:r>
              <a:r>
                <a:rPr lang="en-US" sz="2900" dirty="0" smtClean="0"/>
                <a:t> </a:t>
              </a:r>
              <a:r>
                <a:rPr lang="en-US" sz="2400" dirty="0" smtClean="0"/>
                <a:t>Related Fitness</a:t>
              </a:r>
              <a:endParaRPr lang="en-US" sz="2400" dirty="0"/>
            </a:p>
          </p:txBody>
        </p:sp>
        <p:sp>
          <p:nvSpPr>
            <p:cNvPr id="8" name="Rectangle 4"/>
            <p:cNvSpPr>
              <a:spLocks noChangeArrowheads="1"/>
            </p:cNvSpPr>
            <p:nvPr/>
          </p:nvSpPr>
          <p:spPr bwMode="auto">
            <a:xfrm rot="20799094">
              <a:off x="6637780" y="1884737"/>
              <a:ext cx="2284603" cy="474118"/>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b="1" dirty="0" smtClean="0"/>
                <a:t>B</a:t>
              </a:r>
              <a:r>
                <a:rPr lang="en-GB" altLang="en-US" sz="2400" dirty="0" smtClean="0"/>
                <a:t>alance</a:t>
              </a:r>
              <a:endParaRPr lang="en-GB" altLang="en-US" sz="2400" dirty="0"/>
            </a:p>
          </p:txBody>
        </p:sp>
        <p:sp>
          <p:nvSpPr>
            <p:cNvPr id="13" name="Rectangle 4"/>
            <p:cNvSpPr>
              <a:spLocks noChangeArrowheads="1"/>
            </p:cNvSpPr>
            <p:nvPr/>
          </p:nvSpPr>
          <p:spPr bwMode="auto">
            <a:xfrm>
              <a:off x="8538374" y="832966"/>
              <a:ext cx="1719893" cy="503170"/>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b="1" dirty="0" smtClean="0"/>
                <a:t>A</a:t>
              </a:r>
              <a:r>
                <a:rPr lang="en-GB" altLang="en-US" sz="2400" dirty="0" smtClean="0"/>
                <a:t>gility</a:t>
              </a:r>
              <a:endParaRPr lang="en-GB" altLang="en-US" sz="2400" dirty="0"/>
            </a:p>
          </p:txBody>
        </p:sp>
        <p:sp>
          <p:nvSpPr>
            <p:cNvPr id="14" name="Rectangle 4"/>
            <p:cNvSpPr>
              <a:spLocks noChangeArrowheads="1"/>
            </p:cNvSpPr>
            <p:nvPr/>
          </p:nvSpPr>
          <p:spPr bwMode="auto">
            <a:xfrm rot="1696069">
              <a:off x="9933373" y="1890351"/>
              <a:ext cx="2126321" cy="519572"/>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a:buNone/>
              </a:pPr>
              <a:r>
                <a:rPr lang="en-GB" altLang="en-US" sz="2400" b="1" dirty="0" smtClean="0"/>
                <a:t>C</a:t>
              </a:r>
              <a:r>
                <a:rPr lang="en-GB" altLang="en-US" sz="2400" dirty="0" smtClean="0"/>
                <a:t>oordination</a:t>
              </a:r>
              <a:endParaRPr lang="en-GB" altLang="en-US" sz="2400" dirty="0"/>
            </a:p>
          </p:txBody>
        </p:sp>
        <p:sp>
          <p:nvSpPr>
            <p:cNvPr id="15" name="Rectangle 4"/>
            <p:cNvSpPr>
              <a:spLocks noChangeArrowheads="1"/>
            </p:cNvSpPr>
            <p:nvPr/>
          </p:nvSpPr>
          <p:spPr bwMode="auto">
            <a:xfrm rot="805915">
              <a:off x="6951135" y="4062142"/>
              <a:ext cx="1888786" cy="507110"/>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dirty="0" smtClean="0"/>
                <a:t>Power</a:t>
              </a:r>
              <a:endParaRPr lang="en-GB" altLang="en-US" sz="2400" dirty="0"/>
            </a:p>
          </p:txBody>
        </p:sp>
        <p:sp>
          <p:nvSpPr>
            <p:cNvPr id="16" name="Rectangle 4"/>
            <p:cNvSpPr>
              <a:spLocks noChangeArrowheads="1"/>
            </p:cNvSpPr>
            <p:nvPr/>
          </p:nvSpPr>
          <p:spPr bwMode="auto">
            <a:xfrm rot="20141611">
              <a:off x="10101070" y="3938410"/>
              <a:ext cx="1841598" cy="866825"/>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a:buNone/>
              </a:pPr>
              <a:r>
                <a:rPr lang="en-GB" altLang="en-US" sz="2400" dirty="0" smtClean="0"/>
                <a:t>Reaction Time</a:t>
              </a:r>
            </a:p>
            <a:p>
              <a:pPr marL="0" indent="0" algn="ctr">
                <a:buNone/>
              </a:pPr>
              <a:endParaRPr lang="en-GB" altLang="en-US" dirty="0"/>
            </a:p>
          </p:txBody>
        </p:sp>
        <p:sp>
          <p:nvSpPr>
            <p:cNvPr id="17" name="Rectangle 4"/>
            <p:cNvSpPr>
              <a:spLocks noChangeArrowheads="1"/>
            </p:cNvSpPr>
            <p:nvPr/>
          </p:nvSpPr>
          <p:spPr bwMode="auto">
            <a:xfrm>
              <a:off x="8468436" y="5183835"/>
              <a:ext cx="1509461" cy="573092"/>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dirty="0" smtClean="0"/>
                <a:t>Speed</a:t>
              </a:r>
              <a:endParaRPr lang="en-GB" altLang="en-US" dirty="0"/>
            </a:p>
          </p:txBody>
        </p:sp>
        <p:cxnSp>
          <p:nvCxnSpPr>
            <p:cNvPr id="19" name="Straight Arrow Connector 18"/>
            <p:cNvCxnSpPr>
              <a:stCxn id="6" idx="0"/>
            </p:cNvCxnSpPr>
            <p:nvPr/>
          </p:nvCxnSpPr>
          <p:spPr>
            <a:xfrm flipH="1" flipV="1">
              <a:off x="9404339" y="1436230"/>
              <a:ext cx="10697" cy="1042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9963761" y="2116550"/>
              <a:ext cx="196554" cy="317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8604210" y="2223596"/>
              <a:ext cx="467500" cy="210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8542527" y="3840026"/>
              <a:ext cx="287271" cy="27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 idx="2"/>
            </p:cNvCxnSpPr>
            <p:nvPr/>
          </p:nvCxnSpPr>
          <p:spPr>
            <a:xfrm flipH="1">
              <a:off x="9404339" y="3800904"/>
              <a:ext cx="10697" cy="13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0009120" y="3824908"/>
              <a:ext cx="287271" cy="3023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0" y="1922894"/>
            <a:ext cx="6301617" cy="4090882"/>
            <a:chOff x="14970" y="758792"/>
            <a:chExt cx="6301617" cy="4090882"/>
          </a:xfrm>
        </p:grpSpPr>
        <p:sp>
          <p:nvSpPr>
            <p:cNvPr id="5" name="Title 1"/>
            <p:cNvSpPr txBox="1">
              <a:spLocks/>
            </p:cNvSpPr>
            <p:nvPr/>
          </p:nvSpPr>
          <p:spPr>
            <a:xfrm>
              <a:off x="1587587" y="2474324"/>
              <a:ext cx="3277669" cy="132264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Components of </a:t>
              </a:r>
              <a:r>
                <a:rPr lang="en-US" sz="2500" b="1" u="sng" dirty="0" smtClean="0"/>
                <a:t>Health</a:t>
              </a:r>
              <a:r>
                <a:rPr lang="en-US" sz="2500" dirty="0" smtClean="0"/>
                <a:t> </a:t>
              </a:r>
              <a:r>
                <a:rPr lang="en-US" sz="2400" dirty="0" smtClean="0"/>
                <a:t>Related Fitness</a:t>
              </a:r>
              <a:endParaRPr lang="en-US" sz="2400" dirty="0"/>
            </a:p>
          </p:txBody>
        </p:sp>
        <p:sp>
          <p:nvSpPr>
            <p:cNvPr id="7" name="Rectangle 3"/>
            <p:cNvSpPr txBox="1">
              <a:spLocks noChangeArrowheads="1"/>
            </p:cNvSpPr>
            <p:nvPr/>
          </p:nvSpPr>
          <p:spPr>
            <a:xfrm rot="20147116">
              <a:off x="3698971" y="4349551"/>
              <a:ext cx="2617616" cy="500123"/>
            </a:xfrm>
            <a:prstGeom prst="rect">
              <a:avLst/>
            </a:prstGeom>
            <a:solidFill>
              <a:srgbClr val="99CC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t>Muscular Strength</a:t>
              </a:r>
            </a:p>
          </p:txBody>
        </p:sp>
        <p:sp>
          <p:nvSpPr>
            <p:cNvPr id="9" name="Rectangle 3"/>
            <p:cNvSpPr txBox="1">
              <a:spLocks noChangeArrowheads="1"/>
            </p:cNvSpPr>
            <p:nvPr/>
          </p:nvSpPr>
          <p:spPr>
            <a:xfrm>
              <a:off x="2251610" y="758792"/>
              <a:ext cx="2316784" cy="610333"/>
            </a:xfrm>
            <a:prstGeom prst="rect">
              <a:avLst/>
            </a:prstGeom>
            <a:solidFill>
              <a:srgbClr val="99CC00"/>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dirty="0" smtClean="0"/>
                <a:t>Cardiovascular Fitness (aerobic endurance) </a:t>
              </a:r>
            </a:p>
          </p:txBody>
        </p:sp>
        <p:sp>
          <p:nvSpPr>
            <p:cNvPr id="10" name="Rectangle 3"/>
            <p:cNvSpPr txBox="1">
              <a:spLocks noChangeArrowheads="1"/>
            </p:cNvSpPr>
            <p:nvPr/>
          </p:nvSpPr>
          <p:spPr>
            <a:xfrm rot="19822426">
              <a:off x="14970" y="1790893"/>
              <a:ext cx="2200122" cy="642398"/>
            </a:xfrm>
            <a:prstGeom prst="rect">
              <a:avLst/>
            </a:prstGeom>
            <a:solidFill>
              <a:srgbClr val="99CC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dirty="0" smtClean="0"/>
                <a:t>Muscular Endurance</a:t>
              </a:r>
            </a:p>
          </p:txBody>
        </p:sp>
        <p:sp>
          <p:nvSpPr>
            <p:cNvPr id="11" name="Rectangle 3"/>
            <p:cNvSpPr txBox="1">
              <a:spLocks noChangeArrowheads="1"/>
            </p:cNvSpPr>
            <p:nvPr/>
          </p:nvSpPr>
          <p:spPr>
            <a:xfrm rot="1978946">
              <a:off x="4721498" y="1957704"/>
              <a:ext cx="1578595" cy="450637"/>
            </a:xfrm>
            <a:prstGeom prst="rect">
              <a:avLst/>
            </a:prstGeom>
            <a:solidFill>
              <a:srgbClr val="99CC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t>Flexibility</a:t>
              </a:r>
            </a:p>
          </p:txBody>
        </p:sp>
        <p:sp>
          <p:nvSpPr>
            <p:cNvPr id="12" name="Rectangle 3"/>
            <p:cNvSpPr txBox="1">
              <a:spLocks noChangeArrowheads="1"/>
            </p:cNvSpPr>
            <p:nvPr/>
          </p:nvSpPr>
          <p:spPr>
            <a:xfrm rot="1216661">
              <a:off x="482954" y="4448524"/>
              <a:ext cx="2683586" cy="384655"/>
            </a:xfrm>
            <a:prstGeom prst="rect">
              <a:avLst/>
            </a:prstGeom>
            <a:solidFill>
              <a:srgbClr val="99CC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t>Body Composition</a:t>
              </a:r>
              <a:endParaRPr lang="en-GB" altLang="en-US" dirty="0" smtClean="0"/>
            </a:p>
          </p:txBody>
        </p:sp>
        <p:cxnSp>
          <p:nvCxnSpPr>
            <p:cNvPr id="32" name="Straight Arrow Connector 31"/>
            <p:cNvCxnSpPr>
              <a:stCxn id="5" idx="0"/>
            </p:cNvCxnSpPr>
            <p:nvPr/>
          </p:nvCxnSpPr>
          <p:spPr>
            <a:xfrm flipV="1">
              <a:off x="3226422" y="1405994"/>
              <a:ext cx="9154" cy="106833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036911" y="2146786"/>
              <a:ext cx="967649" cy="33260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1874820" y="2101432"/>
              <a:ext cx="650139" cy="36283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298166" y="3840026"/>
              <a:ext cx="574542" cy="68032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3658923" y="3824908"/>
              <a:ext cx="483824" cy="78614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
        <p:nvSpPr>
          <p:cNvPr id="44" name="Rectangle 2"/>
          <p:cNvSpPr>
            <a:spLocks noGrp="1" noChangeArrowheads="1"/>
          </p:cNvSpPr>
          <p:nvPr>
            <p:ph type="title"/>
          </p:nvPr>
        </p:nvSpPr>
        <p:spPr>
          <a:xfrm>
            <a:off x="3885865" y="111258"/>
            <a:ext cx="8107257" cy="706437"/>
          </a:xfrm>
        </p:spPr>
        <p:txBody>
          <a:bodyPr>
            <a:noAutofit/>
          </a:bodyPr>
          <a:lstStyle/>
          <a:p>
            <a:pPr algn="ctr" eaLnBrk="1" hangingPunct="1">
              <a:lnSpc>
                <a:spcPct val="80000"/>
              </a:lnSpc>
            </a:pPr>
            <a:r>
              <a:rPr lang="en-GB" sz="6000" b="1" u="sng" dirty="0">
                <a:latin typeface="Arial" charset="0"/>
                <a:ea typeface="MS PGothic" charset="0"/>
              </a:rPr>
              <a:t>Fitness </a:t>
            </a:r>
            <a:r>
              <a:rPr lang="en-GB" sz="6000" b="1" u="sng" dirty="0" smtClean="0">
                <a:latin typeface="Arial" charset="0"/>
                <a:ea typeface="MS PGothic" charset="0"/>
              </a:rPr>
              <a:t>Components-</a:t>
            </a:r>
            <a:endParaRPr lang="en-GB" sz="6000" b="1" u="sng" dirty="0">
              <a:latin typeface="Arial" charset="0"/>
              <a:ea typeface="MS PGothic" charset="0"/>
            </a:endParaRPr>
          </a:p>
        </p:txBody>
      </p:sp>
      <p:sp>
        <p:nvSpPr>
          <p:cNvPr id="29" name="TextBox 28"/>
          <p:cNvSpPr txBox="1"/>
          <p:nvPr/>
        </p:nvSpPr>
        <p:spPr>
          <a:xfrm>
            <a:off x="-97576" y="230319"/>
            <a:ext cx="3492608" cy="1569660"/>
          </a:xfrm>
          <a:prstGeom prst="rect">
            <a:avLst/>
          </a:prstGeom>
          <a:noFill/>
        </p:spPr>
        <p:txBody>
          <a:bodyPr wrap="square" rtlCol="0">
            <a:spAutoFit/>
          </a:bodyPr>
          <a:lstStyle/>
          <a:p>
            <a:pPr algn="ctr"/>
            <a:r>
              <a:rPr lang="en-US" sz="3200" dirty="0" smtClean="0"/>
              <a:t>You need to know the Definition OF EACH!!!!...</a:t>
            </a:r>
            <a:endParaRPr lang="en-US" sz="3200" dirty="0"/>
          </a:p>
        </p:txBody>
      </p:sp>
      <p:sp>
        <p:nvSpPr>
          <p:cNvPr id="31" name="TextBox 30"/>
          <p:cNvSpPr txBox="1"/>
          <p:nvPr/>
        </p:nvSpPr>
        <p:spPr>
          <a:xfrm>
            <a:off x="3220606" y="914138"/>
            <a:ext cx="8560775" cy="584775"/>
          </a:xfrm>
          <a:prstGeom prst="rect">
            <a:avLst/>
          </a:prstGeom>
          <a:noFill/>
        </p:spPr>
        <p:txBody>
          <a:bodyPr wrap="square" rtlCol="0">
            <a:spAutoFit/>
          </a:bodyPr>
          <a:lstStyle/>
          <a:p>
            <a:pPr algn="ctr"/>
            <a:r>
              <a:rPr lang="en-US" sz="3200" dirty="0" smtClean="0"/>
              <a:t>Task:  write down a definition for each</a:t>
            </a:r>
            <a:endParaRPr lang="en-US" sz="3200" dirty="0"/>
          </a:p>
        </p:txBody>
      </p:sp>
    </p:spTree>
    <p:extLst>
      <p:ext uri="{BB962C8B-B14F-4D97-AF65-F5344CB8AC3E}">
        <p14:creationId xmlns:p14="http://schemas.microsoft.com/office/powerpoint/2010/main" val="278973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675028" y="1624256"/>
            <a:ext cx="5013681" cy="4276990"/>
            <a:chOff x="6637780" y="832966"/>
            <a:chExt cx="5421914" cy="4923961"/>
          </a:xfrm>
        </p:grpSpPr>
        <p:sp>
          <p:nvSpPr>
            <p:cNvPr id="6" name="Title 1"/>
            <p:cNvSpPr txBox="1">
              <a:spLocks/>
            </p:cNvSpPr>
            <p:nvPr/>
          </p:nvSpPr>
          <p:spPr>
            <a:xfrm>
              <a:off x="7776201" y="2478264"/>
              <a:ext cx="3277669" cy="13226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Components of </a:t>
              </a:r>
              <a:r>
                <a:rPr lang="en-US" sz="2900" b="1" u="sng" dirty="0" smtClean="0"/>
                <a:t>Skill</a:t>
              </a:r>
              <a:r>
                <a:rPr lang="en-US" sz="2900" dirty="0" smtClean="0"/>
                <a:t> </a:t>
              </a:r>
              <a:r>
                <a:rPr lang="en-US" sz="2400" dirty="0" smtClean="0"/>
                <a:t>Related Fitness</a:t>
              </a:r>
              <a:endParaRPr lang="en-US" sz="2400" dirty="0"/>
            </a:p>
          </p:txBody>
        </p:sp>
        <p:sp>
          <p:nvSpPr>
            <p:cNvPr id="8" name="Rectangle 4"/>
            <p:cNvSpPr>
              <a:spLocks noChangeArrowheads="1"/>
            </p:cNvSpPr>
            <p:nvPr/>
          </p:nvSpPr>
          <p:spPr bwMode="auto">
            <a:xfrm rot="20799094">
              <a:off x="6637780" y="1884737"/>
              <a:ext cx="2284603" cy="474118"/>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b="1" dirty="0" smtClean="0"/>
                <a:t>B</a:t>
              </a:r>
              <a:r>
                <a:rPr lang="en-GB" altLang="en-US" sz="2400" dirty="0" smtClean="0"/>
                <a:t>alance</a:t>
              </a:r>
              <a:endParaRPr lang="en-GB" altLang="en-US" sz="2400" dirty="0"/>
            </a:p>
          </p:txBody>
        </p:sp>
        <p:sp>
          <p:nvSpPr>
            <p:cNvPr id="13" name="Rectangle 4"/>
            <p:cNvSpPr>
              <a:spLocks noChangeArrowheads="1"/>
            </p:cNvSpPr>
            <p:nvPr/>
          </p:nvSpPr>
          <p:spPr bwMode="auto">
            <a:xfrm>
              <a:off x="8538374" y="832966"/>
              <a:ext cx="1719893" cy="503170"/>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b="1" dirty="0" smtClean="0"/>
                <a:t>A</a:t>
              </a:r>
              <a:r>
                <a:rPr lang="en-GB" altLang="en-US" sz="2400" dirty="0" smtClean="0"/>
                <a:t>gility</a:t>
              </a:r>
              <a:endParaRPr lang="en-GB" altLang="en-US" sz="2400" dirty="0"/>
            </a:p>
          </p:txBody>
        </p:sp>
        <p:sp>
          <p:nvSpPr>
            <p:cNvPr id="14" name="Rectangle 4"/>
            <p:cNvSpPr>
              <a:spLocks noChangeArrowheads="1"/>
            </p:cNvSpPr>
            <p:nvPr/>
          </p:nvSpPr>
          <p:spPr bwMode="auto">
            <a:xfrm rot="1696069">
              <a:off x="9933373" y="1890351"/>
              <a:ext cx="2126321" cy="519572"/>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a:buNone/>
              </a:pPr>
              <a:r>
                <a:rPr lang="en-GB" altLang="en-US" sz="2400" b="1" dirty="0" smtClean="0"/>
                <a:t>C</a:t>
              </a:r>
              <a:r>
                <a:rPr lang="en-GB" altLang="en-US" sz="2400" dirty="0" smtClean="0"/>
                <a:t>oordination</a:t>
              </a:r>
              <a:endParaRPr lang="en-GB" altLang="en-US" sz="2400" dirty="0"/>
            </a:p>
          </p:txBody>
        </p:sp>
        <p:sp>
          <p:nvSpPr>
            <p:cNvPr id="15" name="Rectangle 4"/>
            <p:cNvSpPr>
              <a:spLocks noChangeArrowheads="1"/>
            </p:cNvSpPr>
            <p:nvPr/>
          </p:nvSpPr>
          <p:spPr bwMode="auto">
            <a:xfrm rot="805915">
              <a:off x="6951135" y="4062142"/>
              <a:ext cx="1888786" cy="507110"/>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dirty="0" smtClean="0"/>
                <a:t>Power</a:t>
              </a:r>
              <a:endParaRPr lang="en-GB" altLang="en-US" sz="2400" dirty="0"/>
            </a:p>
          </p:txBody>
        </p:sp>
        <p:sp>
          <p:nvSpPr>
            <p:cNvPr id="16" name="Rectangle 4"/>
            <p:cNvSpPr>
              <a:spLocks noChangeArrowheads="1"/>
            </p:cNvSpPr>
            <p:nvPr/>
          </p:nvSpPr>
          <p:spPr bwMode="auto">
            <a:xfrm rot="20141611">
              <a:off x="10101070" y="3938410"/>
              <a:ext cx="1841598" cy="866825"/>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a:buNone/>
              </a:pPr>
              <a:r>
                <a:rPr lang="en-GB" altLang="en-US" sz="2400" dirty="0" smtClean="0"/>
                <a:t>Reaction Time</a:t>
              </a:r>
            </a:p>
            <a:p>
              <a:pPr marL="0" indent="0" algn="ctr">
                <a:buNone/>
              </a:pPr>
              <a:endParaRPr lang="en-GB" altLang="en-US" dirty="0"/>
            </a:p>
          </p:txBody>
        </p:sp>
        <p:sp>
          <p:nvSpPr>
            <p:cNvPr id="17" name="Rectangle 4"/>
            <p:cNvSpPr>
              <a:spLocks noChangeArrowheads="1"/>
            </p:cNvSpPr>
            <p:nvPr/>
          </p:nvSpPr>
          <p:spPr bwMode="auto">
            <a:xfrm>
              <a:off x="8468436" y="5183835"/>
              <a:ext cx="1509461" cy="573092"/>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indent="0" algn="ctr" eaLnBrk="1" hangingPunct="1">
                <a:buNone/>
              </a:pPr>
              <a:r>
                <a:rPr lang="en-GB" altLang="en-US" sz="2400" dirty="0" smtClean="0"/>
                <a:t>Speed</a:t>
              </a:r>
              <a:endParaRPr lang="en-GB" altLang="en-US" dirty="0"/>
            </a:p>
          </p:txBody>
        </p:sp>
        <p:cxnSp>
          <p:nvCxnSpPr>
            <p:cNvPr id="19" name="Straight Arrow Connector 18"/>
            <p:cNvCxnSpPr>
              <a:stCxn id="6" idx="0"/>
            </p:cNvCxnSpPr>
            <p:nvPr/>
          </p:nvCxnSpPr>
          <p:spPr>
            <a:xfrm flipH="1" flipV="1">
              <a:off x="9404339" y="1436230"/>
              <a:ext cx="10697" cy="1042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9963761" y="2116550"/>
              <a:ext cx="196554" cy="317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8604210" y="2223596"/>
              <a:ext cx="467500" cy="210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8542527" y="3840026"/>
              <a:ext cx="287271" cy="27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 idx="2"/>
            </p:cNvCxnSpPr>
            <p:nvPr/>
          </p:nvCxnSpPr>
          <p:spPr>
            <a:xfrm flipH="1">
              <a:off x="9404339" y="3800904"/>
              <a:ext cx="10697" cy="13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0009120" y="3824908"/>
              <a:ext cx="287271" cy="3023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310458" y="1684291"/>
            <a:ext cx="5772079" cy="3701630"/>
            <a:chOff x="14970" y="758792"/>
            <a:chExt cx="6301617" cy="4090882"/>
          </a:xfrm>
        </p:grpSpPr>
        <p:sp>
          <p:nvSpPr>
            <p:cNvPr id="5" name="Title 1"/>
            <p:cNvSpPr txBox="1">
              <a:spLocks/>
            </p:cNvSpPr>
            <p:nvPr/>
          </p:nvSpPr>
          <p:spPr>
            <a:xfrm>
              <a:off x="1587587" y="2474324"/>
              <a:ext cx="3277669" cy="132264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Components of </a:t>
              </a:r>
              <a:r>
                <a:rPr lang="en-US" sz="2500" b="1" u="sng" dirty="0" smtClean="0"/>
                <a:t>Health</a:t>
              </a:r>
              <a:r>
                <a:rPr lang="en-US" sz="2500" dirty="0" smtClean="0"/>
                <a:t> </a:t>
              </a:r>
              <a:r>
                <a:rPr lang="en-US" sz="2400" dirty="0" smtClean="0"/>
                <a:t>Related Fitness</a:t>
              </a:r>
              <a:endParaRPr lang="en-US" sz="2400" dirty="0"/>
            </a:p>
          </p:txBody>
        </p:sp>
        <p:sp>
          <p:nvSpPr>
            <p:cNvPr id="7" name="Rectangle 3"/>
            <p:cNvSpPr txBox="1">
              <a:spLocks noChangeArrowheads="1"/>
            </p:cNvSpPr>
            <p:nvPr/>
          </p:nvSpPr>
          <p:spPr>
            <a:xfrm rot="20147116">
              <a:off x="3698971" y="4349551"/>
              <a:ext cx="2617616" cy="500123"/>
            </a:xfrm>
            <a:prstGeom prst="rect">
              <a:avLst/>
            </a:prstGeom>
            <a:solidFill>
              <a:srgbClr val="99CC0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t>Muscular Strength</a:t>
              </a:r>
            </a:p>
          </p:txBody>
        </p:sp>
        <p:sp>
          <p:nvSpPr>
            <p:cNvPr id="9" name="Rectangle 3"/>
            <p:cNvSpPr txBox="1">
              <a:spLocks noChangeArrowheads="1"/>
            </p:cNvSpPr>
            <p:nvPr/>
          </p:nvSpPr>
          <p:spPr>
            <a:xfrm>
              <a:off x="2251610" y="758792"/>
              <a:ext cx="2316784" cy="610333"/>
            </a:xfrm>
            <a:prstGeom prst="rect">
              <a:avLst/>
            </a:prstGeom>
            <a:solidFill>
              <a:srgbClr val="99CC00"/>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dirty="0" smtClean="0"/>
                <a:t>Cardiovascular Fitness (aerobic endurance)</a:t>
              </a:r>
            </a:p>
          </p:txBody>
        </p:sp>
        <p:sp>
          <p:nvSpPr>
            <p:cNvPr id="10" name="Rectangle 3"/>
            <p:cNvSpPr txBox="1">
              <a:spLocks noChangeArrowheads="1"/>
            </p:cNvSpPr>
            <p:nvPr/>
          </p:nvSpPr>
          <p:spPr>
            <a:xfrm rot="19822426">
              <a:off x="14970" y="1790893"/>
              <a:ext cx="2200122" cy="642398"/>
            </a:xfrm>
            <a:prstGeom prst="rect">
              <a:avLst/>
            </a:prstGeom>
            <a:solidFill>
              <a:srgbClr val="99CC00"/>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dirty="0" smtClean="0"/>
                <a:t>Muscular Endurance</a:t>
              </a:r>
            </a:p>
          </p:txBody>
        </p:sp>
        <p:sp>
          <p:nvSpPr>
            <p:cNvPr id="11" name="Rectangle 3"/>
            <p:cNvSpPr txBox="1">
              <a:spLocks noChangeArrowheads="1"/>
            </p:cNvSpPr>
            <p:nvPr/>
          </p:nvSpPr>
          <p:spPr>
            <a:xfrm rot="1978946">
              <a:off x="4721498" y="1957704"/>
              <a:ext cx="1578595" cy="450637"/>
            </a:xfrm>
            <a:prstGeom prst="rect">
              <a:avLst/>
            </a:prstGeom>
            <a:solidFill>
              <a:srgbClr val="99CC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t>Flexibility</a:t>
              </a:r>
            </a:p>
          </p:txBody>
        </p:sp>
        <p:sp>
          <p:nvSpPr>
            <p:cNvPr id="12" name="Rectangle 3"/>
            <p:cNvSpPr txBox="1">
              <a:spLocks noChangeArrowheads="1"/>
            </p:cNvSpPr>
            <p:nvPr/>
          </p:nvSpPr>
          <p:spPr>
            <a:xfrm rot="1216661">
              <a:off x="482954" y="4448524"/>
              <a:ext cx="2683586" cy="384655"/>
            </a:xfrm>
            <a:prstGeom prst="rect">
              <a:avLst/>
            </a:prstGeom>
            <a:solidFill>
              <a:srgbClr val="99CC00"/>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400" dirty="0" smtClean="0"/>
                <a:t>Body Composition</a:t>
              </a:r>
              <a:endParaRPr lang="en-GB" altLang="en-US" dirty="0" smtClean="0"/>
            </a:p>
          </p:txBody>
        </p:sp>
        <p:cxnSp>
          <p:nvCxnSpPr>
            <p:cNvPr id="32" name="Straight Arrow Connector 31"/>
            <p:cNvCxnSpPr>
              <a:stCxn id="5" idx="0"/>
            </p:cNvCxnSpPr>
            <p:nvPr/>
          </p:nvCxnSpPr>
          <p:spPr>
            <a:xfrm flipV="1">
              <a:off x="3226422" y="1405994"/>
              <a:ext cx="9154" cy="106833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036911" y="2146786"/>
              <a:ext cx="967649" cy="332601"/>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1874820" y="2101432"/>
              <a:ext cx="650139" cy="36283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298166" y="3840026"/>
              <a:ext cx="574542" cy="68032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3658923" y="3824908"/>
              <a:ext cx="483824" cy="786147"/>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
        <p:nvSpPr>
          <p:cNvPr id="44" name="Rectangle 2"/>
          <p:cNvSpPr>
            <a:spLocks noGrp="1" noChangeArrowheads="1"/>
          </p:cNvSpPr>
          <p:nvPr>
            <p:ph type="title"/>
          </p:nvPr>
        </p:nvSpPr>
        <p:spPr>
          <a:xfrm>
            <a:off x="1999081" y="126791"/>
            <a:ext cx="8107257" cy="706437"/>
          </a:xfrm>
        </p:spPr>
        <p:txBody>
          <a:bodyPr>
            <a:noAutofit/>
          </a:bodyPr>
          <a:lstStyle/>
          <a:p>
            <a:pPr algn="ctr" eaLnBrk="1" hangingPunct="1">
              <a:lnSpc>
                <a:spcPct val="80000"/>
              </a:lnSpc>
            </a:pPr>
            <a:r>
              <a:rPr lang="en-GB" sz="6000" b="1" u="sng" dirty="0">
                <a:latin typeface="Arial" charset="0"/>
                <a:ea typeface="MS PGothic" charset="0"/>
              </a:rPr>
              <a:t>Fitness </a:t>
            </a:r>
            <a:r>
              <a:rPr lang="en-GB" sz="6000" b="1" u="sng" dirty="0" smtClean="0">
                <a:latin typeface="Arial" charset="0"/>
                <a:ea typeface="MS PGothic" charset="0"/>
              </a:rPr>
              <a:t>Components-</a:t>
            </a:r>
            <a:endParaRPr lang="en-GB" sz="6000" b="1" u="sng" dirty="0">
              <a:latin typeface="Arial" charset="0"/>
              <a:ea typeface="MS PGothic" charset="0"/>
            </a:endParaRPr>
          </a:p>
        </p:txBody>
      </p:sp>
      <p:sp>
        <p:nvSpPr>
          <p:cNvPr id="2" name="Rectangle 1"/>
          <p:cNvSpPr/>
          <p:nvPr/>
        </p:nvSpPr>
        <p:spPr>
          <a:xfrm rot="20175294">
            <a:off x="3796063" y="5231422"/>
            <a:ext cx="2765201" cy="923330"/>
          </a:xfrm>
          <a:prstGeom prst="rect">
            <a:avLst/>
          </a:prstGeom>
        </p:spPr>
        <p:txBody>
          <a:bodyPr wrap="square">
            <a:spAutoFit/>
          </a:bodyPr>
          <a:lstStyle/>
          <a:p>
            <a:r>
              <a:rPr lang="en-GB" i="1" dirty="0" smtClean="0"/>
              <a:t>The amount of force a muscle can exert against a resistance </a:t>
            </a:r>
            <a:r>
              <a:rPr lang="en-GB" dirty="0" smtClean="0"/>
              <a:t>	</a:t>
            </a:r>
            <a:endParaRPr lang="en-GB" dirty="0"/>
          </a:p>
        </p:txBody>
      </p:sp>
      <p:sp>
        <p:nvSpPr>
          <p:cNvPr id="3" name="Rectangle 2"/>
          <p:cNvSpPr/>
          <p:nvPr/>
        </p:nvSpPr>
        <p:spPr>
          <a:xfrm>
            <a:off x="2360444" y="780309"/>
            <a:ext cx="2397332" cy="923330"/>
          </a:xfrm>
          <a:prstGeom prst="rect">
            <a:avLst/>
          </a:prstGeom>
        </p:spPr>
        <p:txBody>
          <a:bodyPr wrap="square">
            <a:spAutoFit/>
          </a:bodyPr>
          <a:lstStyle/>
          <a:p>
            <a:r>
              <a:rPr lang="en-GB" i="1" dirty="0"/>
              <a:t>The ability to exercise the entire body for long periods of time </a:t>
            </a:r>
            <a:r>
              <a:rPr lang="en-GB" dirty="0"/>
              <a:t>	</a:t>
            </a:r>
          </a:p>
        </p:txBody>
      </p:sp>
      <p:sp>
        <p:nvSpPr>
          <p:cNvPr id="4" name="Rectangle 3"/>
          <p:cNvSpPr/>
          <p:nvPr/>
        </p:nvSpPr>
        <p:spPr>
          <a:xfrm rot="19730885">
            <a:off x="20326" y="1684841"/>
            <a:ext cx="2282714" cy="1200329"/>
          </a:xfrm>
          <a:prstGeom prst="rect">
            <a:avLst/>
          </a:prstGeom>
        </p:spPr>
        <p:txBody>
          <a:bodyPr wrap="square">
            <a:spAutoFit/>
          </a:bodyPr>
          <a:lstStyle/>
          <a:p>
            <a:r>
              <a:rPr lang="en-GB" i="1" dirty="0" smtClean="0">
                <a:solidFill>
                  <a:srgbClr val="000000"/>
                </a:solidFill>
              </a:rPr>
              <a:t>The ability to use muscles many times without getting tired </a:t>
            </a:r>
            <a:r>
              <a:rPr lang="en-GB" dirty="0" smtClean="0">
                <a:solidFill>
                  <a:srgbClr val="000000"/>
                </a:solidFill>
              </a:rPr>
              <a:t>	</a:t>
            </a:r>
            <a:endParaRPr lang="en-GB" dirty="0">
              <a:solidFill>
                <a:srgbClr val="000000"/>
              </a:solidFill>
            </a:endParaRPr>
          </a:p>
        </p:txBody>
      </p:sp>
      <p:sp>
        <p:nvSpPr>
          <p:cNvPr id="18" name="Rectangle 17"/>
          <p:cNvSpPr/>
          <p:nvPr/>
        </p:nvSpPr>
        <p:spPr>
          <a:xfrm rot="1754687">
            <a:off x="4927634" y="1728532"/>
            <a:ext cx="1687711" cy="1477328"/>
          </a:xfrm>
          <a:prstGeom prst="rect">
            <a:avLst/>
          </a:prstGeom>
        </p:spPr>
        <p:txBody>
          <a:bodyPr wrap="square">
            <a:spAutoFit/>
          </a:bodyPr>
          <a:lstStyle/>
          <a:p>
            <a:r>
              <a:rPr lang="en-GB" i="1" dirty="0" smtClean="0">
                <a:solidFill>
                  <a:srgbClr val="000000"/>
                </a:solidFill>
              </a:rPr>
              <a:t>The ability of your joints to move through their full range </a:t>
            </a:r>
            <a:r>
              <a:rPr lang="en-GB" dirty="0" smtClean="0">
                <a:solidFill>
                  <a:srgbClr val="000000"/>
                </a:solidFill>
              </a:rPr>
              <a:t>	</a:t>
            </a:r>
            <a:endParaRPr lang="en-GB" dirty="0">
              <a:solidFill>
                <a:srgbClr val="000000"/>
              </a:solidFill>
            </a:endParaRPr>
          </a:p>
        </p:txBody>
      </p:sp>
      <p:sp>
        <p:nvSpPr>
          <p:cNvPr id="21" name="Rectangle 20"/>
          <p:cNvSpPr/>
          <p:nvPr/>
        </p:nvSpPr>
        <p:spPr>
          <a:xfrm rot="1307377">
            <a:off x="496959" y="5257556"/>
            <a:ext cx="2047648" cy="1200329"/>
          </a:xfrm>
          <a:prstGeom prst="rect">
            <a:avLst/>
          </a:prstGeom>
        </p:spPr>
        <p:txBody>
          <a:bodyPr wrap="square">
            <a:spAutoFit/>
          </a:bodyPr>
          <a:lstStyle/>
          <a:p>
            <a:r>
              <a:rPr lang="en-GB" i="1" dirty="0" smtClean="0">
                <a:solidFill>
                  <a:srgbClr val="000000"/>
                </a:solidFill>
              </a:rPr>
              <a:t>The percentage of body weight which is fat, muscle and bone </a:t>
            </a:r>
            <a:r>
              <a:rPr lang="en-GB" dirty="0" smtClean="0">
                <a:solidFill>
                  <a:srgbClr val="000000"/>
                </a:solidFill>
              </a:rPr>
              <a:t>	</a:t>
            </a:r>
            <a:endParaRPr lang="en-GB" dirty="0">
              <a:solidFill>
                <a:srgbClr val="000000"/>
              </a:solidFill>
            </a:endParaRPr>
          </a:p>
        </p:txBody>
      </p:sp>
      <p:sp>
        <p:nvSpPr>
          <p:cNvPr id="22" name="Rectangle 21"/>
          <p:cNvSpPr/>
          <p:nvPr/>
        </p:nvSpPr>
        <p:spPr>
          <a:xfrm>
            <a:off x="8367847" y="5962415"/>
            <a:ext cx="2079155" cy="923330"/>
          </a:xfrm>
          <a:prstGeom prst="rect">
            <a:avLst/>
          </a:prstGeom>
        </p:spPr>
        <p:txBody>
          <a:bodyPr wrap="square">
            <a:spAutoFit/>
          </a:bodyPr>
          <a:lstStyle/>
          <a:p>
            <a:r>
              <a:rPr lang="en-GB" i="1" dirty="0">
                <a:solidFill>
                  <a:srgbClr val="000000"/>
                </a:solidFill>
              </a:rPr>
              <a:t>The ability to cover a distance quickly in a period of time </a:t>
            </a:r>
            <a:r>
              <a:rPr lang="en-GB" dirty="0">
                <a:solidFill>
                  <a:srgbClr val="000000"/>
                </a:solidFill>
              </a:rPr>
              <a:t>	</a:t>
            </a:r>
          </a:p>
        </p:txBody>
      </p:sp>
      <p:sp>
        <p:nvSpPr>
          <p:cNvPr id="24" name="Rectangle 23"/>
          <p:cNvSpPr/>
          <p:nvPr/>
        </p:nvSpPr>
        <p:spPr>
          <a:xfrm rot="898691">
            <a:off x="6673723" y="4803288"/>
            <a:ext cx="1684389" cy="1200329"/>
          </a:xfrm>
          <a:prstGeom prst="rect">
            <a:avLst/>
          </a:prstGeom>
        </p:spPr>
        <p:txBody>
          <a:bodyPr wrap="square">
            <a:spAutoFit/>
          </a:bodyPr>
          <a:lstStyle/>
          <a:p>
            <a:r>
              <a:rPr lang="en-GB" i="1" dirty="0">
                <a:solidFill>
                  <a:srgbClr val="000000"/>
                </a:solidFill>
              </a:rPr>
              <a:t>The ability to perform strength quickly </a:t>
            </a:r>
            <a:r>
              <a:rPr lang="en-GB" dirty="0">
                <a:solidFill>
                  <a:srgbClr val="000000"/>
                </a:solidFill>
              </a:rPr>
              <a:t>	</a:t>
            </a:r>
          </a:p>
        </p:txBody>
      </p:sp>
      <p:sp>
        <p:nvSpPr>
          <p:cNvPr id="25" name="Rectangle 24"/>
          <p:cNvSpPr/>
          <p:nvPr/>
        </p:nvSpPr>
        <p:spPr>
          <a:xfrm rot="20790427">
            <a:off x="6573503" y="1184150"/>
            <a:ext cx="1764627" cy="1754326"/>
          </a:xfrm>
          <a:prstGeom prst="rect">
            <a:avLst/>
          </a:prstGeom>
        </p:spPr>
        <p:txBody>
          <a:bodyPr wrap="square">
            <a:spAutoFit/>
          </a:bodyPr>
          <a:lstStyle/>
          <a:p>
            <a:r>
              <a:rPr lang="en-GB" i="1" dirty="0">
                <a:solidFill>
                  <a:srgbClr val="000000"/>
                </a:solidFill>
              </a:rPr>
              <a:t>The ability to keep the body’s centre of mass above the base of support </a:t>
            </a:r>
            <a:r>
              <a:rPr lang="en-GB" dirty="0">
                <a:solidFill>
                  <a:srgbClr val="000000"/>
                </a:solidFill>
              </a:rPr>
              <a:t>	</a:t>
            </a:r>
          </a:p>
        </p:txBody>
      </p:sp>
      <p:sp>
        <p:nvSpPr>
          <p:cNvPr id="27" name="Rectangle 26"/>
          <p:cNvSpPr/>
          <p:nvPr/>
        </p:nvSpPr>
        <p:spPr>
          <a:xfrm>
            <a:off x="8352377" y="742752"/>
            <a:ext cx="2094625" cy="923330"/>
          </a:xfrm>
          <a:prstGeom prst="rect">
            <a:avLst/>
          </a:prstGeom>
        </p:spPr>
        <p:txBody>
          <a:bodyPr wrap="square">
            <a:spAutoFit/>
          </a:bodyPr>
          <a:lstStyle/>
          <a:p>
            <a:r>
              <a:rPr lang="en-GB" i="1" dirty="0">
                <a:solidFill>
                  <a:srgbClr val="000000"/>
                </a:solidFill>
              </a:rPr>
              <a:t>The ability to change the position of the body quickly </a:t>
            </a:r>
            <a:r>
              <a:rPr lang="en-GB" dirty="0">
                <a:solidFill>
                  <a:srgbClr val="000000"/>
                </a:solidFill>
              </a:rPr>
              <a:t>	</a:t>
            </a:r>
          </a:p>
        </p:txBody>
      </p:sp>
      <p:sp>
        <p:nvSpPr>
          <p:cNvPr id="33" name="Rectangle 32"/>
          <p:cNvSpPr/>
          <p:nvPr/>
        </p:nvSpPr>
        <p:spPr>
          <a:xfrm rot="1599923">
            <a:off x="10158873" y="1675848"/>
            <a:ext cx="1810355" cy="1200329"/>
          </a:xfrm>
          <a:prstGeom prst="rect">
            <a:avLst/>
          </a:prstGeom>
        </p:spPr>
        <p:txBody>
          <a:bodyPr wrap="square">
            <a:spAutoFit/>
          </a:bodyPr>
          <a:lstStyle/>
          <a:p>
            <a:r>
              <a:rPr lang="en-GB" i="1" dirty="0" smtClean="0">
                <a:solidFill>
                  <a:srgbClr val="000000"/>
                </a:solidFill>
              </a:rPr>
              <a:t>The ability to use 2 or more body parts together </a:t>
            </a:r>
            <a:r>
              <a:rPr lang="en-GB" dirty="0" smtClean="0">
                <a:solidFill>
                  <a:srgbClr val="000000"/>
                </a:solidFill>
              </a:rPr>
              <a:t>	</a:t>
            </a:r>
            <a:endParaRPr lang="en-GB" dirty="0">
              <a:solidFill>
                <a:srgbClr val="000000"/>
              </a:solidFill>
            </a:endParaRPr>
          </a:p>
        </p:txBody>
      </p:sp>
      <p:sp>
        <p:nvSpPr>
          <p:cNvPr id="35" name="Rectangle 34"/>
          <p:cNvSpPr/>
          <p:nvPr/>
        </p:nvSpPr>
        <p:spPr>
          <a:xfrm rot="20129165">
            <a:off x="10482239" y="5010115"/>
            <a:ext cx="1369334" cy="1200329"/>
          </a:xfrm>
          <a:prstGeom prst="rect">
            <a:avLst/>
          </a:prstGeom>
        </p:spPr>
        <p:txBody>
          <a:bodyPr wrap="square">
            <a:spAutoFit/>
          </a:bodyPr>
          <a:lstStyle/>
          <a:p>
            <a:r>
              <a:rPr lang="en-GB" i="1" dirty="0">
                <a:solidFill>
                  <a:srgbClr val="000000"/>
                </a:solidFill>
              </a:rPr>
              <a:t>The time it takes to react to a stimulus </a:t>
            </a:r>
            <a:r>
              <a:rPr lang="en-GB" dirty="0">
                <a:solidFill>
                  <a:srgbClr val="000000"/>
                </a:solidFill>
              </a:rPr>
              <a:t>	</a:t>
            </a:r>
          </a:p>
        </p:txBody>
      </p:sp>
    </p:spTree>
    <p:extLst>
      <p:ext uri="{BB962C8B-B14F-4D97-AF65-F5344CB8AC3E}">
        <p14:creationId xmlns:p14="http://schemas.microsoft.com/office/powerpoint/2010/main" val="352200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24417" y="115890"/>
            <a:ext cx="10820823" cy="585150"/>
          </a:xfrm>
        </p:spPr>
        <p:txBody>
          <a:bodyPr>
            <a:noAutofit/>
          </a:bodyPr>
          <a:lstStyle/>
          <a:p>
            <a:pPr algn="ctr" eaLnBrk="1" hangingPunct="1">
              <a:lnSpc>
                <a:spcPct val="80000"/>
              </a:lnSpc>
            </a:pPr>
            <a:r>
              <a:rPr lang="en-GB" sz="5400" b="1" u="sng" dirty="0">
                <a:latin typeface="Arial" charset="0"/>
                <a:ea typeface="MS PGothic" charset="0"/>
              </a:rPr>
              <a:t>Fitness </a:t>
            </a:r>
            <a:r>
              <a:rPr lang="en-GB" sz="5400" b="1" u="sng" dirty="0" smtClean="0">
                <a:latin typeface="Arial" charset="0"/>
                <a:ea typeface="MS PGothic" charset="0"/>
              </a:rPr>
              <a:t>Testing </a:t>
            </a:r>
            <a:r>
              <a:rPr lang="en-GB" sz="5400" i="1" dirty="0" smtClean="0">
                <a:latin typeface="Arial" charset="0"/>
                <a:ea typeface="MS PGothic" charset="0"/>
              </a:rPr>
              <a:t>– Name the tests</a:t>
            </a:r>
            <a:endParaRPr lang="en-GB" sz="5400" i="1" dirty="0">
              <a:latin typeface="Arial" charset="0"/>
              <a:ea typeface="MS PGothic" charset="0"/>
            </a:endParaRPr>
          </a:p>
        </p:txBody>
      </p:sp>
      <p:sp>
        <p:nvSpPr>
          <p:cNvPr id="12291" name="Rectangle 3"/>
          <p:cNvSpPr>
            <a:spLocks noGrp="1" noChangeArrowheads="1"/>
          </p:cNvSpPr>
          <p:nvPr>
            <p:ph type="body" idx="1"/>
          </p:nvPr>
        </p:nvSpPr>
        <p:spPr>
          <a:xfrm>
            <a:off x="170800" y="822325"/>
            <a:ext cx="5498479" cy="1699421"/>
          </a:xfrm>
        </p:spPr>
        <p:style>
          <a:lnRef idx="2">
            <a:schemeClr val="dk1"/>
          </a:lnRef>
          <a:fillRef idx="1">
            <a:schemeClr val="lt1"/>
          </a:fillRef>
          <a:effectRef idx="0">
            <a:schemeClr val="dk1"/>
          </a:effectRef>
          <a:fontRef idx="minor">
            <a:schemeClr val="dk1"/>
          </a:fontRef>
        </p:style>
        <p:txBody>
          <a:bodyPr>
            <a:normAutofit/>
          </a:bodyPr>
          <a:lstStyle/>
          <a:p>
            <a:pPr algn="ctr" eaLnBrk="1" hangingPunct="1">
              <a:lnSpc>
                <a:spcPct val="80000"/>
              </a:lnSpc>
              <a:buFontTx/>
              <a:buNone/>
              <a:defRPr/>
            </a:pPr>
            <a:r>
              <a:rPr lang="en-GB" sz="3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Cardiovascular Endurance &amp; aerobic endurance:</a:t>
            </a:r>
          </a:p>
          <a:p>
            <a:pPr eaLnBrk="1" hangingPunct="1">
              <a:lnSpc>
                <a:spcPct val="80000"/>
              </a:lnSpc>
              <a:buFontTx/>
              <a:buNone/>
              <a:defRPr/>
            </a:pPr>
            <a:endParaRPr lang="en-GB" sz="2400" dirty="0"/>
          </a:p>
        </p:txBody>
      </p:sp>
      <p:sp>
        <p:nvSpPr>
          <p:cNvPr id="4" name="Rectangle 3"/>
          <p:cNvSpPr txBox="1">
            <a:spLocks noChangeArrowheads="1"/>
          </p:cNvSpPr>
          <p:nvPr/>
        </p:nvSpPr>
        <p:spPr bwMode="auto">
          <a:xfrm>
            <a:off x="170800" y="2578673"/>
            <a:ext cx="5498479" cy="1345890"/>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sz="2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Muscular </a:t>
            </a:r>
            <a:r>
              <a:rPr lang="en-GB" altLang="en-US" sz="28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a:t>
            </a:r>
            <a:r>
              <a:rPr lang="en-GB" altLang="en-US" sz="2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ndurance</a:t>
            </a:r>
            <a:r>
              <a:rPr lang="en-GB" altLang="en-US" sz="2400" dirty="0" smtClean="0"/>
              <a:t>:</a:t>
            </a:r>
          </a:p>
        </p:txBody>
      </p:sp>
      <p:sp>
        <p:nvSpPr>
          <p:cNvPr id="5" name="Rectangle 3"/>
          <p:cNvSpPr txBox="1">
            <a:spLocks noChangeArrowheads="1"/>
          </p:cNvSpPr>
          <p:nvPr/>
        </p:nvSpPr>
        <p:spPr bwMode="auto">
          <a:xfrm>
            <a:off x="188265" y="3970350"/>
            <a:ext cx="5481014" cy="1180770"/>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80000"/>
              </a:lnSpc>
              <a:buFontTx/>
              <a:buNone/>
              <a:defRPr/>
            </a:pPr>
            <a:r>
              <a:rPr lang="en-GB"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Agility:</a:t>
            </a:r>
          </a:p>
          <a:p>
            <a:pPr marL="0" indent="0" eaLnBrk="1" hangingPunct="1">
              <a:lnSpc>
                <a:spcPct val="80000"/>
              </a:lnSpc>
              <a:buNone/>
              <a:defRPr/>
            </a:pPr>
            <a:r>
              <a:rPr lang="en-GB" sz="2400" dirty="0" smtClean="0"/>
              <a:t>		</a:t>
            </a:r>
            <a:endParaRPr lang="en-GB" sz="2400" dirty="0"/>
          </a:p>
        </p:txBody>
      </p:sp>
      <p:sp>
        <p:nvSpPr>
          <p:cNvPr id="7" name="Rectangle 3"/>
          <p:cNvSpPr txBox="1">
            <a:spLocks noChangeArrowheads="1"/>
          </p:cNvSpPr>
          <p:nvPr/>
        </p:nvSpPr>
        <p:spPr bwMode="auto">
          <a:xfrm>
            <a:off x="188265" y="5151120"/>
            <a:ext cx="5481014" cy="1192860"/>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Speed</a:t>
            </a:r>
            <a:endParaRPr lang="en-GB" altLang="en-US" sz="2400" b="1" u="sng" dirty="0" smtClean="0"/>
          </a:p>
          <a:p>
            <a:pPr marL="0" indent="0">
              <a:lnSpc>
                <a:spcPct val="80000"/>
              </a:lnSpc>
              <a:buNone/>
              <a:defRPr/>
            </a:pPr>
            <a:r>
              <a:rPr lang="en-GB" altLang="en-US" sz="2400" dirty="0" smtClean="0"/>
              <a:t>	</a:t>
            </a:r>
          </a:p>
        </p:txBody>
      </p:sp>
      <p:sp>
        <p:nvSpPr>
          <p:cNvPr id="9" name="Rectangle 3"/>
          <p:cNvSpPr txBox="1">
            <a:spLocks noChangeArrowheads="1"/>
          </p:cNvSpPr>
          <p:nvPr/>
        </p:nvSpPr>
        <p:spPr bwMode="auto">
          <a:xfrm>
            <a:off x="6492240" y="850232"/>
            <a:ext cx="5430339" cy="1129710"/>
          </a:xfrm>
          <a:prstGeom prst="rect">
            <a:avLst/>
          </a:prstGeom>
          <a:ln/>
          <a:extLst/>
        </p:spPr>
        <p:style>
          <a:lnRef idx="2">
            <a:schemeClr val="dk1"/>
          </a:lnRef>
          <a:fillRef idx="1">
            <a:schemeClr val="lt1"/>
          </a:fillRef>
          <a:effectRef idx="0">
            <a:schemeClr val="dk1"/>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Flexibility</a:t>
            </a:r>
            <a:r>
              <a:rPr lang="en-GB" altLang="en-US" sz="2400" dirty="0" smtClean="0"/>
              <a:t>:</a:t>
            </a:r>
          </a:p>
        </p:txBody>
      </p:sp>
      <p:sp>
        <p:nvSpPr>
          <p:cNvPr id="11" name="Rectangle 3"/>
          <p:cNvSpPr txBox="1">
            <a:spLocks noChangeArrowheads="1"/>
          </p:cNvSpPr>
          <p:nvPr/>
        </p:nvSpPr>
        <p:spPr bwMode="auto">
          <a:xfrm>
            <a:off x="6492239" y="3248830"/>
            <a:ext cx="5430339" cy="1338409"/>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sz="36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Power:</a:t>
            </a:r>
          </a:p>
        </p:txBody>
      </p:sp>
      <p:sp>
        <p:nvSpPr>
          <p:cNvPr id="12" name="Rectangle 3"/>
          <p:cNvSpPr txBox="1">
            <a:spLocks noChangeArrowheads="1"/>
          </p:cNvSpPr>
          <p:nvPr/>
        </p:nvSpPr>
        <p:spPr bwMode="auto">
          <a:xfrm>
            <a:off x="6492240" y="2007848"/>
            <a:ext cx="5430339" cy="1240983"/>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80000"/>
              </a:lnSpc>
              <a:buFontTx/>
              <a:buNone/>
              <a:defRPr/>
            </a:pPr>
            <a:r>
              <a:rPr lang="en-GB"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Muscular Strength: </a:t>
            </a:r>
          </a:p>
          <a:p>
            <a:pPr marL="0" indent="0" eaLnBrk="1" hangingPunct="1">
              <a:lnSpc>
                <a:spcPct val="80000"/>
              </a:lnSpc>
              <a:buNone/>
              <a:defRPr/>
            </a:pPr>
            <a:r>
              <a:rPr lang="en-GB" sz="2400" dirty="0" smtClean="0"/>
              <a:t>		</a:t>
            </a:r>
            <a:endParaRPr lang="en-GB" sz="2400" dirty="0"/>
          </a:p>
        </p:txBody>
      </p:sp>
      <p:sp>
        <p:nvSpPr>
          <p:cNvPr id="2" name="TextBox 1"/>
          <p:cNvSpPr txBox="1"/>
          <p:nvPr/>
        </p:nvSpPr>
        <p:spPr>
          <a:xfrm>
            <a:off x="7288693" y="4774320"/>
            <a:ext cx="3492608" cy="1569660"/>
          </a:xfrm>
          <a:prstGeom prst="rect">
            <a:avLst/>
          </a:prstGeom>
          <a:noFill/>
        </p:spPr>
        <p:txBody>
          <a:bodyPr wrap="square" rtlCol="0">
            <a:spAutoFit/>
          </a:bodyPr>
          <a:lstStyle/>
          <a:p>
            <a:pPr algn="ctr"/>
            <a:r>
              <a:rPr lang="en-US" sz="3200" dirty="0" smtClean="0"/>
              <a:t>You need to know the METHOD OF EACH!!!!</a:t>
            </a:r>
            <a:endParaRPr lang="en-US" sz="3200" dirty="0"/>
          </a:p>
        </p:txBody>
      </p:sp>
    </p:spTree>
    <p:extLst>
      <p:ext uri="{BB962C8B-B14F-4D97-AF65-F5344CB8AC3E}">
        <p14:creationId xmlns:p14="http://schemas.microsoft.com/office/powerpoint/2010/main" val="2004451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4" grpId="0" animBg="1"/>
      <p:bldP spid="5" grpId="0" animBg="1"/>
      <p:bldP spid="7"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24417" y="115889"/>
            <a:ext cx="10972800" cy="706437"/>
          </a:xfrm>
        </p:spPr>
        <p:txBody>
          <a:bodyPr>
            <a:noAutofit/>
          </a:bodyPr>
          <a:lstStyle/>
          <a:p>
            <a:pPr algn="ctr" eaLnBrk="1" hangingPunct="1">
              <a:lnSpc>
                <a:spcPct val="80000"/>
              </a:lnSpc>
            </a:pPr>
            <a:r>
              <a:rPr lang="en-GB" sz="6000" b="1" u="sng" dirty="0">
                <a:latin typeface="Arial" charset="0"/>
                <a:ea typeface="MS PGothic" charset="0"/>
              </a:rPr>
              <a:t>Fitness </a:t>
            </a:r>
            <a:r>
              <a:rPr lang="en-GB" sz="6000" b="1" u="sng" dirty="0" smtClean="0">
                <a:latin typeface="Arial" charset="0"/>
                <a:ea typeface="MS PGothic" charset="0"/>
              </a:rPr>
              <a:t>Testing </a:t>
            </a:r>
            <a:r>
              <a:rPr lang="en-GB" sz="6000" b="1" u="sng" dirty="0">
                <a:latin typeface="Arial" charset="0"/>
                <a:ea typeface="MS PGothic" charset="0"/>
              </a:rPr>
              <a:t>-</a:t>
            </a:r>
          </a:p>
        </p:txBody>
      </p:sp>
      <p:sp>
        <p:nvSpPr>
          <p:cNvPr id="12291" name="Rectangle 3"/>
          <p:cNvSpPr>
            <a:spLocks noGrp="1" noChangeArrowheads="1"/>
          </p:cNvSpPr>
          <p:nvPr>
            <p:ph type="body" idx="1"/>
          </p:nvPr>
        </p:nvSpPr>
        <p:spPr>
          <a:xfrm>
            <a:off x="597521" y="1077525"/>
            <a:ext cx="4875744" cy="144721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ctr" eaLnBrk="1" hangingPunct="1">
              <a:lnSpc>
                <a:spcPct val="80000"/>
              </a:lnSpc>
              <a:buFontTx/>
              <a:buNone/>
              <a:defRPr/>
            </a:pPr>
            <a:r>
              <a:rPr lang="en-GB" sz="30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Cardiovascular Endurance &amp; (AE):</a:t>
            </a:r>
          </a:p>
          <a:p>
            <a:pPr>
              <a:lnSpc>
                <a:spcPct val="80000"/>
              </a:lnSpc>
              <a:defRPr/>
            </a:pPr>
            <a:r>
              <a:rPr lang="en-GB" sz="2400" dirty="0" smtClean="0"/>
              <a:t>12min Copper run test</a:t>
            </a:r>
          </a:p>
          <a:p>
            <a:pPr>
              <a:lnSpc>
                <a:spcPct val="80000"/>
              </a:lnSpc>
              <a:defRPr/>
            </a:pPr>
            <a:r>
              <a:rPr lang="en-GB" sz="2400" dirty="0" smtClean="0"/>
              <a:t>Harvard step test</a:t>
            </a:r>
          </a:p>
          <a:p>
            <a:pPr eaLnBrk="1" hangingPunct="1">
              <a:lnSpc>
                <a:spcPct val="80000"/>
              </a:lnSpc>
              <a:buFontTx/>
              <a:buNone/>
              <a:defRPr/>
            </a:pPr>
            <a:endParaRPr lang="en-GB" sz="2400" dirty="0"/>
          </a:p>
        </p:txBody>
      </p:sp>
      <p:sp>
        <p:nvSpPr>
          <p:cNvPr id="4" name="Rectangle 3"/>
          <p:cNvSpPr txBox="1">
            <a:spLocks noChangeArrowheads="1"/>
          </p:cNvSpPr>
          <p:nvPr/>
        </p:nvSpPr>
        <p:spPr bwMode="auto">
          <a:xfrm>
            <a:off x="571814" y="2723393"/>
            <a:ext cx="4901451" cy="1282933"/>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sz="2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Muscular </a:t>
            </a:r>
            <a:r>
              <a:rPr lang="en-GB" altLang="en-US" sz="2800" b="1"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a:t>
            </a:r>
            <a:r>
              <a:rPr lang="en-GB" altLang="en-US" sz="28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ndurance</a:t>
            </a:r>
            <a:r>
              <a:rPr lang="en-GB" altLang="en-US" sz="2400" dirty="0" smtClean="0"/>
              <a:t>:</a:t>
            </a:r>
          </a:p>
          <a:p>
            <a:pPr>
              <a:lnSpc>
                <a:spcPct val="80000"/>
              </a:lnSpc>
              <a:defRPr/>
            </a:pPr>
            <a:r>
              <a:rPr lang="en-GB" altLang="en-US" sz="2400" dirty="0" smtClean="0"/>
              <a:t>One min press up </a:t>
            </a:r>
          </a:p>
          <a:p>
            <a:pPr>
              <a:lnSpc>
                <a:spcPct val="80000"/>
              </a:lnSpc>
              <a:defRPr/>
            </a:pPr>
            <a:r>
              <a:rPr lang="en-GB" altLang="en-US" sz="2400" dirty="0" smtClean="0"/>
              <a:t>One min sit up</a:t>
            </a:r>
          </a:p>
        </p:txBody>
      </p:sp>
      <p:sp>
        <p:nvSpPr>
          <p:cNvPr id="5" name="Rectangle 3"/>
          <p:cNvSpPr txBox="1">
            <a:spLocks noChangeArrowheads="1"/>
          </p:cNvSpPr>
          <p:nvPr/>
        </p:nvSpPr>
        <p:spPr bwMode="auto">
          <a:xfrm>
            <a:off x="612639" y="4126209"/>
            <a:ext cx="4860626" cy="1008062"/>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80000"/>
              </a:lnSpc>
              <a:buFontTx/>
              <a:buNone/>
              <a:defRPr/>
            </a:pPr>
            <a:r>
              <a:rPr lang="en-GB"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Agility:</a:t>
            </a:r>
          </a:p>
          <a:p>
            <a:pPr eaLnBrk="1" hangingPunct="1">
              <a:lnSpc>
                <a:spcPct val="80000"/>
              </a:lnSpc>
              <a:defRPr/>
            </a:pPr>
            <a:r>
              <a:rPr lang="en-GB" sz="2400" dirty="0" smtClean="0"/>
              <a:t>Illinois Agility Run		</a:t>
            </a:r>
            <a:endParaRPr lang="en-GB" sz="2400" dirty="0"/>
          </a:p>
        </p:txBody>
      </p:sp>
      <p:sp>
        <p:nvSpPr>
          <p:cNvPr id="7" name="Rectangle 3"/>
          <p:cNvSpPr txBox="1">
            <a:spLocks noChangeArrowheads="1"/>
          </p:cNvSpPr>
          <p:nvPr/>
        </p:nvSpPr>
        <p:spPr bwMode="auto">
          <a:xfrm>
            <a:off x="630811" y="5335917"/>
            <a:ext cx="4827334" cy="1008063"/>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Speed</a:t>
            </a:r>
            <a:endParaRPr lang="en-GB" altLang="en-US" sz="2400" b="1" u="sng" dirty="0" smtClean="0"/>
          </a:p>
          <a:p>
            <a:pPr>
              <a:lnSpc>
                <a:spcPct val="80000"/>
              </a:lnSpc>
              <a:defRPr/>
            </a:pPr>
            <a:r>
              <a:rPr lang="en-GB" altLang="en-US" sz="2400" dirty="0" smtClean="0"/>
              <a:t>30m Sprint	</a:t>
            </a:r>
          </a:p>
        </p:txBody>
      </p:sp>
      <p:sp>
        <p:nvSpPr>
          <p:cNvPr id="9" name="Rectangle 3"/>
          <p:cNvSpPr txBox="1">
            <a:spLocks noChangeArrowheads="1"/>
          </p:cNvSpPr>
          <p:nvPr/>
        </p:nvSpPr>
        <p:spPr bwMode="auto">
          <a:xfrm>
            <a:off x="6632462" y="1205373"/>
            <a:ext cx="5236359" cy="790231"/>
          </a:xfrm>
          <a:prstGeom prst="rect">
            <a:avLst/>
          </a:prstGeom>
          <a:ln/>
          <a:extLst/>
        </p:spPr>
        <p:style>
          <a:lnRef idx="2">
            <a:schemeClr val="dk1"/>
          </a:lnRef>
          <a:fillRef idx="1">
            <a:schemeClr val="lt1"/>
          </a:fillRef>
          <a:effectRef idx="0">
            <a:schemeClr val="dk1"/>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Flexibility</a:t>
            </a:r>
            <a:r>
              <a:rPr lang="en-GB" altLang="en-US" sz="2400" dirty="0" smtClean="0"/>
              <a:t>:</a:t>
            </a:r>
          </a:p>
          <a:p>
            <a:pPr marL="342900" indent="-342900">
              <a:lnSpc>
                <a:spcPct val="80000"/>
              </a:lnSpc>
              <a:defRPr/>
            </a:pPr>
            <a:r>
              <a:rPr lang="en-GB" altLang="en-US" sz="2400" dirty="0" smtClean="0"/>
              <a:t>Sit and Reach		</a:t>
            </a:r>
          </a:p>
        </p:txBody>
      </p:sp>
      <p:sp>
        <p:nvSpPr>
          <p:cNvPr id="11" name="Rectangle 3"/>
          <p:cNvSpPr txBox="1">
            <a:spLocks noChangeArrowheads="1"/>
          </p:cNvSpPr>
          <p:nvPr/>
        </p:nvSpPr>
        <p:spPr bwMode="auto">
          <a:xfrm>
            <a:off x="6641495" y="3248831"/>
            <a:ext cx="5281084" cy="1225550"/>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80000"/>
              </a:lnSpc>
              <a:buFontTx/>
              <a:buNone/>
              <a:defRPr/>
            </a:pPr>
            <a:r>
              <a:rPr lang="en-GB" altLang="en-US" sz="36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Power:</a:t>
            </a:r>
          </a:p>
          <a:p>
            <a:pPr>
              <a:lnSpc>
                <a:spcPct val="80000"/>
              </a:lnSpc>
              <a:defRPr/>
            </a:pPr>
            <a:r>
              <a:rPr lang="en-GB" altLang="en-US" sz="2400" dirty="0" smtClean="0"/>
              <a:t>Vertical Jump Test	</a:t>
            </a:r>
          </a:p>
        </p:txBody>
      </p:sp>
      <p:sp>
        <p:nvSpPr>
          <p:cNvPr id="12" name="Rectangle 3"/>
          <p:cNvSpPr txBox="1">
            <a:spLocks noChangeArrowheads="1"/>
          </p:cNvSpPr>
          <p:nvPr/>
        </p:nvSpPr>
        <p:spPr bwMode="auto">
          <a:xfrm>
            <a:off x="6653272" y="2159776"/>
            <a:ext cx="5200427" cy="909221"/>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lnSpc>
                <a:spcPct val="80000"/>
              </a:lnSpc>
              <a:buFontTx/>
              <a:buNone/>
              <a:defRPr/>
            </a:pPr>
            <a:r>
              <a:rPr lang="en-GB"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Muscular Strength: </a:t>
            </a:r>
          </a:p>
          <a:p>
            <a:pPr eaLnBrk="1" hangingPunct="1">
              <a:lnSpc>
                <a:spcPct val="80000"/>
              </a:lnSpc>
              <a:defRPr/>
            </a:pPr>
            <a:r>
              <a:rPr lang="en-GB" sz="2400" dirty="0" smtClean="0"/>
              <a:t>Hand grip dynamometer test		</a:t>
            </a:r>
            <a:endParaRPr lang="en-GB" sz="2400" dirty="0"/>
          </a:p>
        </p:txBody>
      </p:sp>
      <p:sp>
        <p:nvSpPr>
          <p:cNvPr id="2" name="TextBox 1"/>
          <p:cNvSpPr txBox="1"/>
          <p:nvPr/>
        </p:nvSpPr>
        <p:spPr>
          <a:xfrm>
            <a:off x="7151533" y="4913420"/>
            <a:ext cx="3492608" cy="1569660"/>
          </a:xfrm>
          <a:prstGeom prst="rect">
            <a:avLst/>
          </a:prstGeom>
          <a:noFill/>
        </p:spPr>
        <p:txBody>
          <a:bodyPr wrap="square" rtlCol="0">
            <a:spAutoFit/>
          </a:bodyPr>
          <a:lstStyle/>
          <a:p>
            <a:pPr algn="ctr"/>
            <a:r>
              <a:rPr lang="en-US" sz="3200" dirty="0" smtClean="0"/>
              <a:t>You need to know the METHOD OF EACH!!!!</a:t>
            </a:r>
            <a:endParaRPr lang="en-US" sz="3200" dirty="0"/>
          </a:p>
        </p:txBody>
      </p:sp>
    </p:spTree>
    <p:extLst>
      <p:ext uri="{BB962C8B-B14F-4D97-AF65-F5344CB8AC3E}">
        <p14:creationId xmlns:p14="http://schemas.microsoft.com/office/powerpoint/2010/main" val="3587705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4" grpId="0" animBg="1"/>
      <p:bldP spid="5" grpId="0" animBg="1"/>
      <p:bldP spid="7" grpId="0" animBg="1"/>
      <p:bldP spid="9"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1744</TotalTime>
  <Words>1676</Words>
  <Application>Microsoft Office PowerPoint</Application>
  <PresentationFormat>Widescreen</PresentationFormat>
  <Paragraphs>286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ＭＳ Ｐゴシック</vt:lpstr>
      <vt:lpstr>Arial</vt:lpstr>
      <vt:lpstr>Calibri</vt:lpstr>
      <vt:lpstr>Calibri Light</vt:lpstr>
      <vt:lpstr>Office Theme</vt:lpstr>
      <vt:lpstr>Fitness Components &amp; Methods of training</vt:lpstr>
      <vt:lpstr>Title: Health and Fitness</vt:lpstr>
      <vt:lpstr>Health and Fitness</vt:lpstr>
      <vt:lpstr>The link</vt:lpstr>
      <vt:lpstr>Fitness Components-</vt:lpstr>
      <vt:lpstr>Fitness Components-</vt:lpstr>
      <vt:lpstr>Fitness Components-</vt:lpstr>
      <vt:lpstr>Fitness Testing – Name the tests</vt:lpstr>
      <vt:lpstr>Fitness Testing -</vt:lpstr>
      <vt:lpstr>Why we do Fitness Test: </vt:lpstr>
      <vt:lpstr>1) Choose the right test </vt:lpstr>
      <vt:lpstr>PowerPoint Presentation</vt:lpstr>
      <vt:lpstr>Interval </vt:lpstr>
      <vt:lpstr>Fartlek </vt:lpstr>
      <vt:lpstr>Circuit </vt:lpstr>
      <vt:lpstr>Fitness Classes</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Sweet</dc:creator>
  <cp:lastModifiedBy>Richard Moody</cp:lastModifiedBy>
  <cp:revision>127</cp:revision>
  <cp:lastPrinted>2019-01-21T08:11:52Z</cp:lastPrinted>
  <dcterms:created xsi:type="dcterms:W3CDTF">2017-10-02T11:39:47Z</dcterms:created>
  <dcterms:modified xsi:type="dcterms:W3CDTF">2020-03-12T13:06:42Z</dcterms:modified>
</cp:coreProperties>
</file>