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91" r:id="rId5"/>
    <p:sldId id="293" r:id="rId6"/>
    <p:sldId id="259" r:id="rId7"/>
    <p:sldId id="370" r:id="rId8"/>
    <p:sldId id="260" r:id="rId9"/>
    <p:sldId id="374" r:id="rId10"/>
    <p:sldId id="261" r:id="rId11"/>
    <p:sldId id="262" r:id="rId12"/>
    <p:sldId id="263" r:id="rId13"/>
    <p:sldId id="265" r:id="rId14"/>
    <p:sldId id="266" r:id="rId15"/>
    <p:sldId id="267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A00AC-B9C6-457D-A4C6-CB90E0E1F5F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960EF8-65DC-4376-9DAA-81706E98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2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</a:t>
            </a:r>
            <a:r>
              <a:rPr lang="en-GB" baseline="0" dirty="0"/>
              <a:t> 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9D76-FDE6-4BD4-82D7-D9804308DA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5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</a:t>
            </a:r>
            <a:r>
              <a:rPr lang="en-GB" baseline="0" dirty="0"/>
              <a:t> 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9D76-FDE6-4BD4-82D7-D9804308DA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0FB2-EAA8-415A-AE6D-0826E8E4D0C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1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2EF1-9409-4F59-8D16-C22164D0B0C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8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2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3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741" y="552168"/>
            <a:ext cx="5746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348163"/>
            <a:ext cx="5746693" cy="59098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9650" y="0"/>
            <a:ext cx="3864350" cy="376358"/>
          </a:xfrm>
        </p:spPr>
        <p:txBody>
          <a:bodyPr/>
          <a:lstStyle>
            <a:lvl1pPr>
              <a:defRPr sz="1800" b="1" u="sng"/>
            </a:lvl1pPr>
          </a:lstStyle>
          <a:p>
            <a:fld id="{1AE31E61-5800-426F-BFD7-250FF3D43173}" type="datetime2">
              <a:rPr lang="en-GB" smtClean="0"/>
              <a:pPr/>
              <a:t>Wednesday, 09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5058" y="6459582"/>
            <a:ext cx="5731375" cy="320040"/>
          </a:xfrm>
        </p:spPr>
        <p:txBody>
          <a:bodyPr/>
          <a:lstStyle/>
          <a:p>
            <a:r>
              <a:rPr lang="en-US" dirty="0"/>
              <a:t>CHAPTER 2: STRUCTURE &amp; BONDING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EAEEBD-691C-45DA-B1BE-23C0835D6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3125788" cy="3084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240855-BB25-4B32-A55F-FA4047D4D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111500"/>
            <a:ext cx="3125788" cy="3746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79775" y="2938463"/>
            <a:ext cx="5746750" cy="344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b="1" u="sng" baseline="0"/>
            </a:lvl1pPr>
          </a:lstStyle>
          <a:p>
            <a:pPr lvl="0"/>
            <a:r>
              <a:rPr lang="en-GB" b="1" u="sng" dirty="0"/>
              <a:t>DO NOW: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4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2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0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8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37A2-EDCE-4DC6-92F0-C978778C1B63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TOOZ4kov9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9" y="552168"/>
            <a:ext cx="8840696" cy="13194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Welcome to Science!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272785"/>
            <a:ext cx="5746693" cy="5909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E128D-0024-4ED8-91A4-A6D95BF9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160-A774-4983-9FF4-98227D6120C8}" type="datetime2">
              <a:rPr lang="en-GB" smtClean="0"/>
              <a:t>Wednesday, 09 September 2020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5739" y="2272785"/>
            <a:ext cx="8840786" cy="4105790"/>
          </a:xfrm>
        </p:spPr>
        <p:txBody>
          <a:bodyPr>
            <a:normAutofit/>
          </a:bodyPr>
          <a:lstStyle/>
          <a:p>
            <a:r>
              <a:rPr lang="en-GB" sz="2800" u="none" dirty="0">
                <a:solidFill>
                  <a:schemeClr val="tx1"/>
                </a:solidFill>
              </a:rPr>
              <a:t>On the front of your book you need…</a:t>
            </a:r>
          </a:p>
          <a:p>
            <a:endParaRPr lang="en-GB" sz="2800" u="none" dirty="0">
              <a:solidFill>
                <a:schemeClr val="tx1"/>
              </a:solidFill>
            </a:endParaRPr>
          </a:p>
          <a:p>
            <a:pPr algn="ctr"/>
            <a:r>
              <a:rPr lang="en-GB" sz="2800" b="0" dirty="0">
                <a:solidFill>
                  <a:schemeClr val="tx1"/>
                </a:solidFill>
              </a:rPr>
              <a:t>Your Name                    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Science                           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Miss Osmond                 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3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2" y="260649"/>
            <a:ext cx="9127054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Revision Task: 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Copy the table and match the organelle to it’s function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1442"/>
            <a:ext cx="8064896" cy="56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27784" y="1340768"/>
            <a:ext cx="648072" cy="2808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84215" y="2060849"/>
            <a:ext cx="844042" cy="6840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8176" y="2213248"/>
            <a:ext cx="720080" cy="36724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84760" y="3581400"/>
            <a:ext cx="943499" cy="287193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84215" y="1340769"/>
            <a:ext cx="691642" cy="28803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84959" y="2744925"/>
            <a:ext cx="1178930" cy="22370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37359" y="3501009"/>
            <a:ext cx="1242554" cy="22322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84959" y="4981938"/>
            <a:ext cx="1090154" cy="147139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4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itchFamily="66" charset="0"/>
                <a:cs typeface="Aharoni" panose="02010803020104030203" pitchFamily="2" charset="-79"/>
              </a:rPr>
              <a:t>Plenary: Assessment Task: </a:t>
            </a:r>
            <a:r>
              <a:rPr lang="en-GB" sz="2800" dirty="0">
                <a:latin typeface="Comic Sans MS" pitchFamily="66" charset="0"/>
                <a:cs typeface="Aharoni" panose="02010803020104030203" pitchFamily="2" charset="-79"/>
              </a:rPr>
              <a:t>COVER YOU WORK and complete this exam-style question: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1" y="5334000"/>
            <a:ext cx="374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9 mark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buAutoNum type="arabicPeriod"/>
            </a:pPr>
            <a:r>
              <a:rPr lang="en-GB" sz="3200" dirty="0"/>
              <a:t>An animal cell contains three organelles, name these organelles and explain the function of each of them					</a:t>
            </a:r>
            <a:r>
              <a:rPr lang="en-GB" sz="3200" b="1" i="1" dirty="0"/>
              <a:t>6 marks</a:t>
            </a:r>
          </a:p>
          <a:p>
            <a:pPr marL="342892" indent="-342892">
              <a:buAutoNum type="arabicPeriod"/>
            </a:pPr>
            <a:endParaRPr lang="en-GB" sz="3200" dirty="0"/>
          </a:p>
          <a:p>
            <a:pPr marL="342892" indent="-342892">
              <a:buAutoNum type="arabicPeriod"/>
            </a:pPr>
            <a:r>
              <a:rPr lang="en-GB" sz="3200" dirty="0"/>
              <a:t>Describe the role of the following plant organelles: chloroplast, vacuole and cell wall.</a:t>
            </a:r>
          </a:p>
          <a:p>
            <a:pPr marL="342892" indent="-342892"/>
            <a:r>
              <a:rPr lang="en-GB" sz="3200" dirty="0"/>
              <a:t>								</a:t>
            </a:r>
            <a:r>
              <a:rPr lang="en-GB" sz="3200" b="1" i="1" dirty="0"/>
              <a:t>3 marks</a:t>
            </a:r>
          </a:p>
        </p:txBody>
      </p:sp>
    </p:spTree>
    <p:extLst>
      <p:ext uri="{BB962C8B-B14F-4D97-AF65-F5344CB8AC3E}">
        <p14:creationId xmlns:p14="http://schemas.microsoft.com/office/powerpoint/2010/main" val="30870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3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Cytoplasm – this is where the chemical reactions take place within the cell</a:t>
            </a:r>
          </a:p>
          <a:p>
            <a:pPr marL="342892" indent="-342892"/>
            <a:r>
              <a:rPr lang="en-GB" sz="2400" dirty="0">
                <a:solidFill>
                  <a:srgbClr val="FF0000"/>
                </a:solidFill>
              </a:rPr>
              <a:t>	</a:t>
            </a:r>
          </a:p>
          <a:p>
            <a:pPr marL="342892" indent="-342892"/>
            <a:r>
              <a:rPr lang="en-GB" sz="2400" dirty="0">
                <a:solidFill>
                  <a:srgbClr val="FF0000"/>
                </a:solidFill>
              </a:rPr>
              <a:t>	Cell membrane – this allows substances to enter and leave the cell / helps keep the shape of the cell </a:t>
            </a:r>
          </a:p>
          <a:p>
            <a:pPr marL="342892" indent="-342892"/>
            <a:endParaRPr lang="en-GB" sz="2400" dirty="0">
              <a:solidFill>
                <a:srgbClr val="FF0000"/>
              </a:solidFill>
            </a:endParaRPr>
          </a:p>
          <a:p>
            <a:pPr marL="342892" indent="-342892"/>
            <a:r>
              <a:rPr lang="en-GB" sz="2400" dirty="0">
                <a:solidFill>
                  <a:srgbClr val="FF0000"/>
                </a:solidFill>
              </a:rPr>
              <a:t>	Nucleus – controls the activity of the cell / contains the genetic material (DNA/genes/chromosomes)</a:t>
            </a:r>
            <a:r>
              <a:rPr lang="en-GB" sz="2400" dirty="0"/>
              <a:t>			</a:t>
            </a:r>
            <a:r>
              <a:rPr lang="en-GB" sz="2400" b="1" i="1" dirty="0"/>
              <a:t>6 marks</a:t>
            </a:r>
          </a:p>
          <a:p>
            <a:pPr marL="342892" indent="-342892"/>
            <a:endParaRPr lang="en-GB" sz="2400" dirty="0"/>
          </a:p>
          <a:p>
            <a:pPr marL="342892" indent="-342892">
              <a:buAutoNum type="alphaLcParenR" startAt="2"/>
            </a:pPr>
            <a:r>
              <a:rPr lang="en-GB" sz="2400" dirty="0"/>
              <a:t>Chloroplast – </a:t>
            </a:r>
            <a:r>
              <a:rPr lang="en-GB" sz="2400" dirty="0">
                <a:solidFill>
                  <a:srgbClr val="FF0000"/>
                </a:solidFill>
              </a:rPr>
              <a:t>contains chlorophyll / absorbs light energy to carry out photosynthesis</a:t>
            </a:r>
          </a:p>
          <a:p>
            <a:pPr marL="342892" indent="-342892">
              <a:buAutoNum type="alphaLcParenR" startAt="2"/>
            </a:pPr>
            <a:endParaRPr lang="en-GB" sz="2400" dirty="0"/>
          </a:p>
          <a:p>
            <a:pPr marL="342892" indent="-342892"/>
            <a:r>
              <a:rPr lang="en-GB" sz="2400" dirty="0"/>
              <a:t>	Vacuole -  </a:t>
            </a:r>
            <a:r>
              <a:rPr lang="en-GB" sz="2400" dirty="0">
                <a:solidFill>
                  <a:srgbClr val="FF0000"/>
                </a:solidFill>
              </a:rPr>
              <a:t>contains cell sap &amp; excess water / keeps the cell turgid </a:t>
            </a:r>
          </a:p>
          <a:p>
            <a:pPr marL="342892" indent="-342892"/>
            <a:endParaRPr lang="en-GB" sz="2400" dirty="0"/>
          </a:p>
          <a:p>
            <a:pPr marL="342892" indent="-342892"/>
            <a:r>
              <a:rPr lang="en-GB" sz="2400" dirty="0"/>
              <a:t>	Cell wall – </a:t>
            </a:r>
            <a:r>
              <a:rPr lang="en-GB" sz="2400" dirty="0">
                <a:solidFill>
                  <a:srgbClr val="FF0000"/>
                </a:solidFill>
              </a:rPr>
              <a:t>supports the cell / makes sure the cell remains rigid</a:t>
            </a:r>
          </a:p>
          <a:p>
            <a:pPr marL="342892" indent="-342892"/>
            <a:r>
              <a:rPr lang="en-GB" sz="2400" dirty="0"/>
              <a:t>									</a:t>
            </a:r>
            <a:r>
              <a:rPr lang="en-GB" sz="2400" b="1" i="1" dirty="0"/>
              <a:t>3 marks</a:t>
            </a:r>
          </a:p>
        </p:txBody>
      </p:sp>
      <p:pic>
        <p:nvPicPr>
          <p:cNvPr id="5" name="Picture 4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2" y="6019800"/>
            <a:ext cx="637411" cy="66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1"/>
            <a:ext cx="2376264" cy="4320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Cell membrane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989113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Cell Wall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789585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Cytoplasm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2636912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Vacuole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3429000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Mitochondria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4293096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Ribosome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5157192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Chloroplast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5949280"/>
            <a:ext cx="2376264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Nucleus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87824" y="188640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Where energy is released in respiration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87824" y="967442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Where metabolic reactions controlled by enzymes take place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87824" y="1769049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Where protein synthesis takes place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75637" y="2636912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Absorbs light energy to make food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63741" y="3429000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Controls the passage of substances in and out of the cell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48204" y="4281475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Contains chromosomes made up of genes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48204" y="5157192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Strengthens the cell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63741" y="5949280"/>
            <a:ext cx="604867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Filled with cell sap</a:t>
            </a:r>
          </a:p>
        </p:txBody>
      </p:sp>
    </p:spTree>
    <p:extLst>
      <p:ext uri="{BB962C8B-B14F-4D97-AF65-F5344CB8AC3E}">
        <p14:creationId xmlns:p14="http://schemas.microsoft.com/office/powerpoint/2010/main" val="303975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272785"/>
            <a:ext cx="5746693" cy="5909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E128D-0024-4ED8-91A4-A6D95BF9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160-A774-4983-9FF4-98227D6120C8}" type="datetime2">
              <a:rPr lang="en-GB" smtClean="0"/>
              <a:t>Wednesday, 09 September 2020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5739" y="508000"/>
            <a:ext cx="8840786" cy="5870575"/>
          </a:xfrm>
        </p:spPr>
        <p:txBody>
          <a:bodyPr>
            <a:normAutofit/>
          </a:bodyPr>
          <a:lstStyle/>
          <a:p>
            <a:r>
              <a:rPr lang="en-GB" sz="280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Every Lesson Expectations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Your planners must be on your desk open to the right week.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must have the CW underlined in the top left hand corner of your book.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must have the </a:t>
            </a:r>
            <a:br>
              <a:rPr lang="en-GB" b="0" u="none" dirty="0"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date and title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underlined. 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start your 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DNA activity 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straight away. </a:t>
            </a:r>
          </a:p>
          <a:p>
            <a:pPr marL="514350" indent="-514350">
              <a:buAutoNum type="arabicPeriod"/>
            </a:pPr>
            <a:endParaRPr lang="en-GB" sz="28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28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33EC3C-C785-438C-940E-2F5F32669804}"/>
              </a:ext>
            </a:extLst>
          </p:cNvPr>
          <p:cNvGrpSpPr/>
          <p:nvPr/>
        </p:nvGrpSpPr>
        <p:grpSpPr>
          <a:xfrm>
            <a:off x="4281422" y="2696863"/>
            <a:ext cx="4657726" cy="6858000"/>
            <a:chOff x="4281422" y="2696863"/>
            <a:chExt cx="4657726" cy="6858000"/>
          </a:xfrm>
        </p:grpSpPr>
        <p:pic>
          <p:nvPicPr>
            <p:cNvPr id="2050" name="Picture 2" descr="Image result for lined paper">
              <a:extLst>
                <a:ext uri="{FF2B5EF4-FFF2-40B4-BE49-F238E27FC236}">
                  <a16:creationId xmlns:a16="http://schemas.microsoft.com/office/drawing/2014/main" id="{E20D7AB6-4210-4F37-B3FC-2DCE49AE3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9" r="11209"/>
            <a:stretch/>
          </p:blipFill>
          <p:spPr bwMode="auto">
            <a:xfrm>
              <a:off x="4281422" y="2696863"/>
              <a:ext cx="465772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5C885F-9B5D-4BF2-9000-D0C39932A37B}"/>
                </a:ext>
              </a:extLst>
            </p:cNvPr>
            <p:cNvSpPr txBox="1"/>
            <p:nvPr/>
          </p:nvSpPr>
          <p:spPr>
            <a:xfrm>
              <a:off x="4404793" y="3102644"/>
              <a:ext cx="667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CW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3AD266-264F-4DFB-B240-082CC50FAC8D}"/>
                </a:ext>
              </a:extLst>
            </p:cNvPr>
            <p:cNvSpPr txBox="1"/>
            <p:nvPr/>
          </p:nvSpPr>
          <p:spPr>
            <a:xfrm>
              <a:off x="5135378" y="3152378"/>
              <a:ext cx="2497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9</a:t>
              </a:r>
              <a:r>
                <a:rPr lang="en-GB" u="sng" baseline="30000" dirty="0"/>
                <a:t>th </a:t>
              </a:r>
              <a:r>
                <a:rPr lang="en-GB" u="sng" dirty="0"/>
                <a:t> September 2020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1E5D88-65CF-45D3-A1F0-13FF3EFB8DC6}"/>
                </a:ext>
              </a:extLst>
            </p:cNvPr>
            <p:cNvSpPr txBox="1"/>
            <p:nvPr/>
          </p:nvSpPr>
          <p:spPr>
            <a:xfrm>
              <a:off x="5092513" y="3706696"/>
              <a:ext cx="275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Plant and Animal Cells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4F4EAF-1925-4809-859F-876AA79648B0}"/>
                </a:ext>
              </a:extLst>
            </p:cNvPr>
            <p:cNvSpPr txBox="1"/>
            <p:nvPr/>
          </p:nvSpPr>
          <p:spPr>
            <a:xfrm>
              <a:off x="5092513" y="4207670"/>
              <a:ext cx="2053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DNA: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15200" y="1636524"/>
            <a:ext cx="1600200" cy="2819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52400" y="152400"/>
            <a:ext cx="8803758" cy="12192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68" y="330227"/>
            <a:ext cx="8365232" cy="965175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Animal and Plant Cells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636524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Do now activity: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some structures that make up either animal or plant cells?</a:t>
            </a:r>
          </a:p>
          <a:p>
            <a:pPr marL="457189" indent="-457189">
              <a:buFont typeface="+mj-lt"/>
              <a:buAutoNum type="arabicPeriod"/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Sort the organelles into three groups; animals only, plants only, both animal and plants</a:t>
            </a:r>
          </a:p>
          <a:p>
            <a:pPr marL="457189" indent="-457189">
              <a:buFont typeface="+mj-lt"/>
              <a:buAutoNum type="arabicPeriod"/>
            </a:pPr>
            <a:endParaRPr lang="en-GB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Can you describe the function of any of these organelles?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3082" y="1768951"/>
            <a:ext cx="16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Key Words</a:t>
            </a:r>
          </a:p>
          <a:p>
            <a:pPr algn="ctr"/>
            <a:endParaRPr lang="en-GB" sz="2000" dirty="0">
              <a:latin typeface="Comic Sans MS" pitchFamily="66" charset="0"/>
            </a:endParaRPr>
          </a:p>
          <a:p>
            <a:pPr algn="ctr"/>
            <a:r>
              <a:rPr lang="en-GB" sz="2000" dirty="0">
                <a:latin typeface="Comic Sans MS" pitchFamily="66" charset="0"/>
              </a:rPr>
              <a:t>Organelle</a:t>
            </a:r>
          </a:p>
          <a:p>
            <a:pPr algn="ctr"/>
            <a:r>
              <a:rPr lang="en-GB" sz="2000" dirty="0">
                <a:latin typeface="Comic Sans MS" pitchFamily="66" charset="0"/>
              </a:rPr>
              <a:t>Structure</a:t>
            </a:r>
          </a:p>
          <a:p>
            <a:pPr algn="ctr"/>
            <a:r>
              <a:rPr lang="en-GB" sz="2000" dirty="0">
                <a:latin typeface="Comic Sans MS" pitchFamily="66" charset="0"/>
              </a:rPr>
              <a:t>Function</a:t>
            </a:r>
          </a:p>
          <a:p>
            <a:pPr algn="ctr"/>
            <a:r>
              <a:rPr lang="en-GB" sz="2000" dirty="0">
                <a:latin typeface="Comic Sans MS" pitchFamily="66" charset="0"/>
              </a:rPr>
              <a:t>Animal</a:t>
            </a:r>
          </a:p>
          <a:p>
            <a:pPr algn="ctr"/>
            <a:r>
              <a:rPr lang="en-GB" sz="2000" dirty="0">
                <a:latin typeface="Comic Sans MS" pitchFamily="66" charset="0"/>
              </a:rPr>
              <a:t>Plant</a:t>
            </a:r>
          </a:p>
          <a:p>
            <a:pPr algn="ctr"/>
            <a:r>
              <a:rPr lang="en-GB" sz="2000" dirty="0">
                <a:latin typeface="Comic Sans MS" pitchFamily="66" charset="0"/>
              </a:rPr>
              <a:t>Algae</a:t>
            </a:r>
          </a:p>
        </p:txBody>
      </p:sp>
    </p:spTree>
    <p:extLst>
      <p:ext uri="{BB962C8B-B14F-4D97-AF65-F5344CB8AC3E}">
        <p14:creationId xmlns:p14="http://schemas.microsoft.com/office/powerpoint/2010/main" val="418071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GOOD PROGRESS: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</a:t>
            </a:r>
            <a:r>
              <a:rPr lang="en-GB" sz="2800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the organelles found with an animal and a plant cell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OUTSTANDING PROGRESS: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Describe</a:t>
            </a:r>
            <a:r>
              <a:rPr lang="en-GB" sz="2800" baseline="0" dirty="0">
                <a:latin typeface="Comic Sans MS" panose="030F0702030302020204" pitchFamily="66" charset="0"/>
              </a:rPr>
              <a:t> the role of the structures found with an animal and a plant cell and describe the order of size of a cell, nucleus, chromosome and gene.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438400"/>
            <a:ext cx="8686800" cy="1676400"/>
          </a:xfrm>
          <a:prstGeom prst="roundRect">
            <a:avLst/>
          </a:prstGeom>
          <a:solidFill>
            <a:srgbClr val="B3F0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0392" y="228600"/>
            <a:ext cx="8835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All living things are made of cells.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Animal and plant cells share some similarities and differences.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1460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Task: Watch the video to recap key ideas of plant and animal cells from Year 7&amp;8 to help you complete the levelled questions.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D6DE7-E69A-44B4-ACA4-F08B1C59BDC2}"/>
              </a:ext>
            </a:extLst>
          </p:cNvPr>
          <p:cNvSpPr txBox="1"/>
          <p:nvPr/>
        </p:nvSpPr>
        <p:spPr>
          <a:xfrm>
            <a:off x="228600" y="59830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https://www.youtube.com/watch?v=oTOOZ4kov9k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971C-F5D2-47D9-955D-8C2B9C625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2" t="21194" r="35942" b="11269"/>
          <a:stretch/>
        </p:blipFill>
        <p:spPr>
          <a:xfrm>
            <a:off x="4800600" y="4210734"/>
            <a:ext cx="3949148" cy="2593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738" y="118970"/>
            <a:ext cx="8244722" cy="1549865"/>
          </a:xfrm>
          <a:prstGeom prst="rect">
            <a:avLst/>
          </a:prstGeom>
          <a:noFill/>
        </p:spPr>
        <p:txBody>
          <a:bodyPr wrap="square" lIns="71837" tIns="35918" rIns="71837" bIns="35918" rtlCol="0">
            <a:spAutoFit/>
          </a:bodyPr>
          <a:lstStyle/>
          <a:p>
            <a:pPr marL="269379" indent="-269379">
              <a:buAutoNum type="arabicPeriod"/>
            </a:pPr>
            <a:r>
              <a:rPr lang="en-GB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List three structures that are found in animal cells and also in plant cells</a:t>
            </a:r>
          </a:p>
          <a:p>
            <a:pPr marL="269379" indent="-269379">
              <a:buAutoNum type="arabicPeriod" startAt="2"/>
            </a:pPr>
            <a:r>
              <a:rPr lang="en-GB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List three structures that may be found in plant cells but not in animal cells</a:t>
            </a:r>
          </a:p>
          <a:p>
            <a: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3. Copy and label the diagrams below to identify the organelles present in </a:t>
            </a:r>
            <a:b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animal and plant cells: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7917" y="118970"/>
            <a:ext cx="1257086" cy="407245"/>
          </a:xfrm>
          <a:prstGeom prst="rect">
            <a:avLst/>
          </a:prstGeom>
          <a:noFill/>
        </p:spPr>
        <p:txBody>
          <a:bodyPr wrap="square" lIns="71837" tIns="35918" rIns="71837" bIns="35918" rtlCol="0">
            <a:spAutoFit/>
          </a:bodyPr>
          <a:lstStyle/>
          <a:p>
            <a:r>
              <a:rPr lang="en-GB" sz="2175" b="1" i="1" dirty="0">
                <a:solidFill>
                  <a:srgbClr val="7030A0"/>
                </a:solidFill>
              </a:rPr>
              <a:t>Grade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7917" y="526215"/>
            <a:ext cx="1055583" cy="407245"/>
          </a:xfrm>
          <a:prstGeom prst="rect">
            <a:avLst/>
          </a:prstGeom>
          <a:noFill/>
        </p:spPr>
        <p:txBody>
          <a:bodyPr wrap="none" lIns="71837" tIns="35918" rIns="71837" bIns="35918" rtlCol="0">
            <a:spAutoFit/>
          </a:bodyPr>
          <a:lstStyle/>
          <a:p>
            <a:r>
              <a:rPr lang="en-GB" sz="2175" b="1" i="1" dirty="0">
                <a:solidFill>
                  <a:srgbClr val="00B050"/>
                </a:solidFill>
              </a:rPr>
              <a:t>Grade 5</a:t>
            </a:r>
          </a:p>
        </p:txBody>
      </p:sp>
      <p:pic>
        <p:nvPicPr>
          <p:cNvPr id="12" name="Picture 2" descr="File:Simple diagram of animal cell (en).svg"/>
          <p:cNvPicPr>
            <a:picLocks noChangeAspect="1" noChangeArrowheads="1"/>
          </p:cNvPicPr>
          <p:nvPr/>
        </p:nvPicPr>
        <p:blipFill>
          <a:blip r:embed="rId3" cstate="print"/>
          <a:srcRect l="34375"/>
          <a:stretch>
            <a:fillRect/>
          </a:stretch>
        </p:blipFill>
        <p:spPr bwMode="auto">
          <a:xfrm>
            <a:off x="5739455" y="869686"/>
            <a:ext cx="1485900" cy="1737972"/>
          </a:xfrm>
          <a:prstGeom prst="rect">
            <a:avLst/>
          </a:prstGeom>
          <a:noFill/>
        </p:spPr>
      </p:pic>
      <p:pic>
        <p:nvPicPr>
          <p:cNvPr id="15" name="Picture 4" descr="Simple diagram of plant cell (en).svg"/>
          <p:cNvPicPr>
            <a:picLocks noChangeAspect="1" noChangeArrowheads="1"/>
          </p:cNvPicPr>
          <p:nvPr/>
        </p:nvPicPr>
        <p:blipFill>
          <a:blip r:embed="rId4" cstate="print"/>
          <a:srcRect l="43549"/>
          <a:stretch>
            <a:fillRect/>
          </a:stretch>
        </p:blipFill>
        <p:spPr bwMode="auto">
          <a:xfrm>
            <a:off x="3868236" y="837826"/>
            <a:ext cx="1407527" cy="183594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276545-5EBE-49EA-86AA-48770321EE12}"/>
              </a:ext>
            </a:extLst>
          </p:cNvPr>
          <p:cNvSpPr txBox="1"/>
          <p:nvPr/>
        </p:nvSpPr>
        <p:spPr>
          <a:xfrm>
            <a:off x="291224" y="2536332"/>
            <a:ext cx="8185750" cy="4258299"/>
          </a:xfrm>
          <a:prstGeom prst="rect">
            <a:avLst/>
          </a:prstGeom>
          <a:noFill/>
        </p:spPr>
        <p:txBody>
          <a:bodyPr wrap="square" lIns="71837" tIns="35918" rIns="71837" bIns="35918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4. Complete the table below to show to show :</a:t>
            </a:r>
          </a:p>
          <a:p>
            <a:pPr marL="269379" indent="-269379">
              <a:buAutoNum type="arabicPeriod" startAt="6"/>
            </a:pP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69379" indent="-269379">
              <a:buAutoNum type="arabicPeriod" startAt="6"/>
            </a:pP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5. Look at the diagram of the algal cells, as seen down a microscope.  The cells of algae are very similar to plants. How do you think this particular alga, called </a:t>
            </a:r>
            <a:r>
              <a:rPr lang="en-GB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Spriogyra</a:t>
            </a:r>
            <a:r>
              <a:rPr lang="en-GB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, might feed?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8974C8A-A933-450D-8565-8C2F7C3A9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95012"/>
              </p:ext>
            </p:extLst>
          </p:nvPr>
        </p:nvGraphicFramePr>
        <p:xfrm>
          <a:off x="506068" y="2881889"/>
          <a:ext cx="8296696" cy="27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20">
                <a:tc>
                  <a:txBody>
                    <a:bodyPr/>
                    <a:lstStyle/>
                    <a:p>
                      <a:r>
                        <a:rPr lang="en-GB" sz="1400" dirty="0"/>
                        <a:t>Structure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Present in an animal cell?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Present in a plant</a:t>
                      </a:r>
                      <a:r>
                        <a:rPr lang="en-GB" sz="1400" baseline="0" dirty="0"/>
                        <a:t> cell?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r>
                        <a:rPr lang="en-GB" sz="1400" dirty="0"/>
                        <a:t>Nucleus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Controls the activity of the cell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Cytoplasm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Cell</a:t>
                      </a:r>
                      <a:r>
                        <a:rPr lang="en-GB" sz="1400" baseline="0" dirty="0"/>
                        <a:t> Membrane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Ribosome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Vacuole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/>
                        <a:t>Chloroplast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5633B67-03BA-4D3F-AF0E-6CB85380182E}"/>
              </a:ext>
            </a:extLst>
          </p:cNvPr>
          <p:cNvSpPr txBox="1"/>
          <p:nvPr/>
        </p:nvSpPr>
        <p:spPr>
          <a:xfrm>
            <a:off x="383508" y="8922805"/>
            <a:ext cx="4985147" cy="1469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1837" tIns="35918" rIns="71837" bIns="35918" rtlCol="0">
            <a:spAutoFit/>
          </a:bodyPr>
          <a:lstStyle/>
          <a:p>
            <a:r>
              <a:rPr lang="en-GB" sz="1875" b="1" i="1" dirty="0">
                <a:solidFill>
                  <a:srgbClr val="002060"/>
                </a:solidFill>
              </a:rPr>
              <a:t>Peer assessment:  </a:t>
            </a:r>
            <a:r>
              <a:rPr lang="en-GB" sz="1200" i="1" dirty="0">
                <a:solidFill>
                  <a:srgbClr val="002060"/>
                </a:solidFill>
              </a:rPr>
              <a:t>What grade did they achieve? What do they do well? What more could they have done to reach a higher grade?</a:t>
            </a:r>
          </a:p>
          <a:p>
            <a:r>
              <a:rPr lang="en-GB" sz="1200" i="1" dirty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D2A30B-DD22-4C37-BA9F-6AA01193092C}"/>
              </a:ext>
            </a:extLst>
          </p:cNvPr>
          <p:cNvSpPr txBox="1"/>
          <p:nvPr/>
        </p:nvSpPr>
        <p:spPr>
          <a:xfrm>
            <a:off x="1877668" y="79438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____________________________________________________________________________________________________________________________________________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ADE300-DD4F-44CB-9978-21763ACFC963}"/>
              </a:ext>
            </a:extLst>
          </p:cNvPr>
          <p:cNvSpPr txBox="1"/>
          <p:nvPr/>
        </p:nvSpPr>
        <p:spPr>
          <a:xfrm>
            <a:off x="4906618" y="8515351"/>
            <a:ext cx="514350" cy="349536"/>
          </a:xfrm>
          <a:prstGeom prst="rect">
            <a:avLst/>
          </a:prstGeom>
          <a:noFill/>
        </p:spPr>
        <p:txBody>
          <a:bodyPr wrap="square" lIns="71837" tIns="35918" rIns="71837" bIns="35918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</a:rPr>
              <a:t>8/9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7FB3746-961B-4C67-BDFE-DEC86F3F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68" y="7943851"/>
            <a:ext cx="1257300" cy="9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BC9FE1-D91F-4DBC-89A2-98C23E9A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496" y="3984725"/>
            <a:ext cx="2692539" cy="19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98163-4919-4590-A35E-8B2CFB3B0336}"/>
              </a:ext>
            </a:extLst>
          </p:cNvPr>
          <p:cNvSpPr txBox="1"/>
          <p:nvPr/>
        </p:nvSpPr>
        <p:spPr>
          <a:xfrm>
            <a:off x="7766543" y="2449167"/>
            <a:ext cx="1055583" cy="407245"/>
          </a:xfrm>
          <a:prstGeom prst="rect">
            <a:avLst/>
          </a:prstGeom>
          <a:noFill/>
        </p:spPr>
        <p:txBody>
          <a:bodyPr wrap="none" lIns="71837" tIns="35918" rIns="71837" bIns="35918" rtlCol="0">
            <a:spAutoFit/>
          </a:bodyPr>
          <a:lstStyle/>
          <a:p>
            <a:r>
              <a:rPr lang="en-GB" sz="2175" b="1" i="1" dirty="0">
                <a:solidFill>
                  <a:srgbClr val="FF0000"/>
                </a:solidFill>
              </a:rPr>
              <a:t>Grade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35FC9-5512-449C-8111-7E1101EC7558}"/>
              </a:ext>
            </a:extLst>
          </p:cNvPr>
          <p:cNvSpPr txBox="1"/>
          <p:nvPr/>
        </p:nvSpPr>
        <p:spPr>
          <a:xfrm>
            <a:off x="7568142" y="6387386"/>
            <a:ext cx="1318475" cy="407245"/>
          </a:xfrm>
          <a:prstGeom prst="rect">
            <a:avLst/>
          </a:prstGeom>
          <a:noFill/>
        </p:spPr>
        <p:txBody>
          <a:bodyPr wrap="none" lIns="71837" tIns="35918" rIns="71837" bIns="35918" rtlCol="0">
            <a:spAutoFit/>
          </a:bodyPr>
          <a:lstStyle/>
          <a:p>
            <a:r>
              <a:rPr lang="en-GB" sz="2175" b="1" i="1" dirty="0">
                <a:solidFill>
                  <a:srgbClr val="002060"/>
                </a:solidFill>
              </a:rPr>
              <a:t>Grade 7/8</a:t>
            </a:r>
          </a:p>
        </p:txBody>
      </p:sp>
    </p:spTree>
    <p:extLst>
      <p:ext uri="{BB962C8B-B14F-4D97-AF65-F5344CB8AC3E}">
        <p14:creationId xmlns:p14="http://schemas.microsoft.com/office/powerpoint/2010/main" val="3063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Task: Peer-assess your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066803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72" indent="-359172">
              <a:buFontTx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List three structures that are found in animal cells and also in plant cells</a:t>
            </a:r>
          </a:p>
          <a:p>
            <a:pPr marL="359172" indent="-359172">
              <a:buFontTx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59172" indent="-359172">
              <a:buFontTx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59172" indent="-359172">
              <a:buFontTx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359172" indent="-359172">
              <a:buFontTx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List three structures that may be found in plant cells but not in animal cells</a:t>
            </a:r>
          </a:p>
          <a:p>
            <a:pPr marL="359172" indent="-359172">
              <a:buAutoNum type="arabicPeriod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1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Cytoplasm, mitochondria, cell membrane,  nucleus, ribosome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Vacuole, Cell Wall, Chloroplast</a:t>
            </a:r>
          </a:p>
        </p:txBody>
      </p:sp>
      <p:pic>
        <p:nvPicPr>
          <p:cNvPr id="8" name="Picture 7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2" y="5181602"/>
            <a:ext cx="1213439" cy="1264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Simple diagram of animal cell (e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2"/>
            <a:ext cx="4876800" cy="3743325"/>
          </a:xfrm>
          <a:prstGeom prst="rect">
            <a:avLst/>
          </a:prstGeom>
          <a:noFill/>
        </p:spPr>
      </p:pic>
      <p:pic>
        <p:nvPicPr>
          <p:cNvPr id="9220" name="Picture 4" descr="Simple diagram of plant cell (en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876800" cy="3590926"/>
          </a:xfrm>
          <a:prstGeom prst="rect">
            <a:avLst/>
          </a:prstGeom>
          <a:noFill/>
        </p:spPr>
      </p:pic>
      <p:pic>
        <p:nvPicPr>
          <p:cNvPr id="5" name="Picture 4" descr="Mark, Check, Tick, Red, Correct, Symbol, Choice, Y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2" y="533402"/>
            <a:ext cx="1213439" cy="1264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29732"/>
              </p:ext>
            </p:extLst>
          </p:nvPr>
        </p:nvGraphicFramePr>
        <p:xfrm>
          <a:off x="230730" y="228603"/>
          <a:ext cx="8757990" cy="645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398">
                <a:tc>
                  <a:txBody>
                    <a:bodyPr/>
                    <a:lstStyle/>
                    <a:p>
                      <a:r>
                        <a:rPr lang="en-GB" sz="18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Present in an animal cell?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Present in a plant</a:t>
                      </a:r>
                      <a:r>
                        <a:rPr lang="en-GB" sz="1800" baseline="0" dirty="0"/>
                        <a:t> cell?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02">
                <a:tc>
                  <a:txBody>
                    <a:bodyPr/>
                    <a:lstStyle/>
                    <a:p>
                      <a:r>
                        <a:rPr lang="en-GB" sz="2200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Controls the activity of the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200" dirty="0"/>
                        <a:t>Cytoplasm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Where metabolic</a:t>
                      </a:r>
                      <a:r>
                        <a:rPr lang="en-GB" sz="2200" baseline="0" dirty="0"/>
                        <a:t> </a:t>
                      </a:r>
                      <a:r>
                        <a:rPr lang="en-GB" sz="2200" dirty="0"/>
                        <a:t>reactions</a:t>
                      </a:r>
                      <a:r>
                        <a:rPr lang="en-GB" sz="2200" baseline="0" dirty="0"/>
                        <a:t> occur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200" dirty="0"/>
                        <a:t>Cell</a:t>
                      </a:r>
                      <a:r>
                        <a:rPr lang="en-GB" sz="2200" baseline="0" dirty="0"/>
                        <a:t> Membrane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Controls what</a:t>
                      </a:r>
                      <a:r>
                        <a:rPr lang="en-GB" sz="2200" baseline="0" dirty="0"/>
                        <a:t> enter and leaves the cell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200" dirty="0"/>
                        <a:t>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Site</a:t>
                      </a:r>
                      <a:r>
                        <a:rPr lang="en-GB" sz="2200" baseline="0" dirty="0"/>
                        <a:t> of respiration, energy release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842">
                <a:tc>
                  <a:txBody>
                    <a:bodyPr/>
                    <a:lstStyle/>
                    <a:p>
                      <a:r>
                        <a:rPr lang="en-GB" sz="2200" dirty="0"/>
                        <a:t>Ribosome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Site of protein synthesis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42">
                <a:tc>
                  <a:txBody>
                    <a:bodyPr/>
                    <a:lstStyle/>
                    <a:p>
                      <a:r>
                        <a:rPr lang="en-GB" sz="2200" dirty="0"/>
                        <a:t>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Strengthens the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200" dirty="0"/>
                        <a:t>Vacuole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Contains cell sap,</a:t>
                      </a:r>
                      <a:r>
                        <a:rPr lang="en-GB" sz="2200" baseline="0" dirty="0"/>
                        <a:t> maintains turgidity of cell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2200" dirty="0"/>
                        <a:t>Chloroplast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Site</a:t>
                      </a:r>
                      <a:r>
                        <a:rPr lang="en-GB" sz="2200" baseline="0" dirty="0"/>
                        <a:t> of photosynthesis, absorbs light energy to make food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Mark, Check, Tick, Red, Correct, Symbol, Choice,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2"/>
            <a:ext cx="606720" cy="63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217BB-AC0A-4BFA-97DC-96C809FCF78A}">
  <ds:schemaRefs>
    <ds:schemaRef ds:uri="049f97e1-32ae-4d3d-9c64-63be60dba368"/>
    <ds:schemaRef ds:uri="http://purl.org/dc/elements/1.1/"/>
    <ds:schemaRef ds:uri="http://schemas.openxmlformats.org/package/2006/metadata/core-properties"/>
    <ds:schemaRef ds:uri="3eb4558b-8982-4134-8cf8-0edee52307a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FC5DC-1179-4555-94C9-BF67920F5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6D985F-F014-4639-BFAD-E6DE50A27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847</Words>
  <Application>Microsoft Office PowerPoint</Application>
  <PresentationFormat>On-screen Show (4:3)</PresentationFormat>
  <Paragraphs>168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Comic Sans MS</vt:lpstr>
      <vt:lpstr>Office Theme</vt:lpstr>
      <vt:lpstr>Welcome to Science! </vt:lpstr>
      <vt:lpstr>PowerPoint Presentation</vt:lpstr>
      <vt:lpstr>Animal and Plant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Jessica Osmond</cp:lastModifiedBy>
  <cp:revision>8</cp:revision>
  <cp:lastPrinted>2020-09-09T09:16:06Z</cp:lastPrinted>
  <dcterms:created xsi:type="dcterms:W3CDTF">2020-04-05T08:55:12Z</dcterms:created>
  <dcterms:modified xsi:type="dcterms:W3CDTF">2020-09-09T09:39:39Z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