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613" r:id="rId5"/>
    <p:sldId id="370" r:id="rId6"/>
    <p:sldId id="614" r:id="rId7"/>
    <p:sldId id="615" r:id="rId8"/>
    <p:sldId id="616" r:id="rId9"/>
    <p:sldId id="617" r:id="rId10"/>
    <p:sldId id="618" r:id="rId11"/>
    <p:sldId id="619" r:id="rId12"/>
    <p:sldId id="620" r:id="rId13"/>
    <p:sldId id="621" r:id="rId14"/>
    <p:sldId id="622" r:id="rId15"/>
    <p:sldId id="624" r:id="rId16"/>
    <p:sldId id="625" r:id="rId17"/>
    <p:sldId id="626" r:id="rId18"/>
    <p:sldId id="627"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1BA873-EBD5-1359-1E15-FC56EE3699EC}" v="17" dt="2020-11-09T14:23:52.8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8" d="100"/>
          <a:sy n="78" d="100"/>
        </p:scale>
        <p:origin x="77" y="2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BD1BA873-EBD5-1359-1E15-FC56EE3699EC}"/>
    <pc:docChg chg="modSld">
      <pc:chgData name="" userId="" providerId="" clId="Web-{BD1BA873-EBD5-1359-1E15-FC56EE3699EC}" dt="2020-11-09T14:23:39.593" v="3" actId="20577"/>
      <pc:docMkLst>
        <pc:docMk/>
      </pc:docMkLst>
      <pc:sldChg chg="modSp">
        <pc:chgData name="" userId="" providerId="" clId="Web-{BD1BA873-EBD5-1359-1E15-FC56EE3699EC}" dt="2020-11-09T14:23:39.593" v="2" actId="20577"/>
        <pc:sldMkLst>
          <pc:docMk/>
          <pc:sldMk cId="1949585422" sldId="370"/>
        </pc:sldMkLst>
        <pc:spChg chg="mod">
          <ac:chgData name="" userId="" providerId="" clId="Web-{BD1BA873-EBD5-1359-1E15-FC56EE3699EC}" dt="2020-11-09T14:23:39.593" v="2" actId="20577"/>
          <ac:spMkLst>
            <pc:docMk/>
            <pc:sldMk cId="1949585422" sldId="370"/>
            <ac:spMk id="3" creationId="{50B5F063-9CF6-4B2A-9745-F7452438C116}"/>
          </ac:spMkLst>
        </pc:spChg>
      </pc:sldChg>
    </pc:docChg>
  </pc:docChgLst>
  <pc:docChgLst>
    <pc:chgData name="Miss D Sutton" userId="S::dsutton@thelinkacademy.org.uk::a1f42009-ad4f-4e42-9c16-e72408420d57" providerId="AD" clId="Web-{BD1BA873-EBD5-1359-1E15-FC56EE3699EC}"/>
    <pc:docChg chg="delSld modSld">
      <pc:chgData name="Miss D Sutton" userId="S::dsutton@thelinkacademy.org.uk::a1f42009-ad4f-4e42-9c16-e72408420d57" providerId="AD" clId="Web-{BD1BA873-EBD5-1359-1E15-FC56EE3699EC}" dt="2020-11-09T14:23:52.218" v="9"/>
      <pc:docMkLst>
        <pc:docMk/>
      </pc:docMkLst>
      <pc:sldChg chg="del">
        <pc:chgData name="Miss D Sutton" userId="S::dsutton@thelinkacademy.org.uk::a1f42009-ad4f-4e42-9c16-e72408420d57" providerId="AD" clId="Web-{BD1BA873-EBD5-1359-1E15-FC56EE3699EC}" dt="2020-11-09T14:23:52.218" v="9"/>
        <pc:sldMkLst>
          <pc:docMk/>
          <pc:sldMk cId="1521504428" sldId="369"/>
        </pc:sldMkLst>
      </pc:sldChg>
      <pc:sldChg chg="modSp">
        <pc:chgData name="Miss D Sutton" userId="S::dsutton@thelinkacademy.org.uk::a1f42009-ad4f-4e42-9c16-e72408420d57" providerId="AD" clId="Web-{BD1BA873-EBD5-1359-1E15-FC56EE3699EC}" dt="2020-11-09T14:23:51.796" v="7" actId="20577"/>
        <pc:sldMkLst>
          <pc:docMk/>
          <pc:sldMk cId="1949585422" sldId="370"/>
        </pc:sldMkLst>
        <pc:spChg chg="mod">
          <ac:chgData name="Miss D Sutton" userId="S::dsutton@thelinkacademy.org.uk::a1f42009-ad4f-4e42-9c16-e72408420d57" providerId="AD" clId="Web-{BD1BA873-EBD5-1359-1E15-FC56EE3699EC}" dt="2020-11-09T14:23:51.796" v="7" actId="20577"/>
          <ac:spMkLst>
            <pc:docMk/>
            <pc:sldMk cId="1949585422" sldId="370"/>
            <ac:spMk id="3" creationId="{50B5F063-9CF6-4B2A-9745-F7452438C11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08E6F-09C2-4443-A741-B3898F0E1169}" type="datetimeFigureOut">
              <a:rPr lang="en-GB" smtClean="0"/>
              <a:t>09/11/2020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84CBC9-B581-412E-8CA3-EB3BC02D7291}" type="slidenum">
              <a:rPr lang="en-GB" smtClean="0"/>
              <a:t>‹#›</a:t>
            </a:fld>
            <a:endParaRPr lang="en-GB"/>
          </a:p>
        </p:txBody>
      </p:sp>
    </p:spTree>
    <p:extLst>
      <p:ext uri="{BB962C8B-B14F-4D97-AF65-F5344CB8AC3E}">
        <p14:creationId xmlns:p14="http://schemas.microsoft.com/office/powerpoint/2010/main" val="1583802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Image of TMV: By R.J. Reynolds Tobacco Company Slide Set [Public domain], via Wikimedia Commons</a:t>
            </a:r>
          </a:p>
        </p:txBody>
      </p:sp>
      <p:sp>
        <p:nvSpPr>
          <p:cNvPr id="4" name="Slide Number Placeholder 3"/>
          <p:cNvSpPr>
            <a:spLocks noGrp="1"/>
          </p:cNvSpPr>
          <p:nvPr>
            <p:ph type="sldNum" sz="quarter" idx="10"/>
          </p:nvPr>
        </p:nvSpPr>
        <p:spPr/>
        <p:txBody>
          <a:bodyPr/>
          <a:lstStyle/>
          <a:p>
            <a:fld id="{6E421638-51C7-4BC5-A501-77EC496FA065}" type="slidenum">
              <a:rPr lang="en-GB" smtClean="0"/>
              <a:pPr/>
              <a:t>4</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Stunted growth</a:t>
            </a:r>
            <a:r>
              <a:rPr lang="en-GB" baseline="0" dirty="0"/>
              <a:t> image b</a:t>
            </a:r>
            <a:r>
              <a:rPr lang="en-GB" dirty="0"/>
              <a:t>y </a:t>
            </a:r>
            <a:r>
              <a:rPr lang="en-GB" dirty="0" err="1"/>
              <a:t>Alandmanson</a:t>
            </a:r>
            <a:r>
              <a:rPr lang="en-GB" dirty="0"/>
              <a:t> (Own work) [CC BY 4.0 (http://creativecommons.org/licenses/by/4.0)], via Wikimedia Commons</a:t>
            </a:r>
          </a:p>
          <a:p>
            <a:r>
              <a:rPr lang="en-GB" dirty="0"/>
              <a:t>Malformed stem, roots and leaves by </a:t>
            </a:r>
            <a:r>
              <a:rPr lang="en-GB" dirty="0" err="1"/>
              <a:t>Alandmanson</a:t>
            </a:r>
            <a:r>
              <a:rPr lang="en-GB" dirty="0"/>
              <a:t> (Own work) [CC BY-SA 4.0 (https://creativecommons.org/licenses/by-sa/4.0)], via Wikimedia Commons </a:t>
            </a:r>
          </a:p>
        </p:txBody>
      </p:sp>
      <p:sp>
        <p:nvSpPr>
          <p:cNvPr id="4" name="Slide Number Placeholder 3"/>
          <p:cNvSpPr>
            <a:spLocks noGrp="1"/>
          </p:cNvSpPr>
          <p:nvPr>
            <p:ph type="sldNum" sz="quarter" idx="10"/>
          </p:nvPr>
        </p:nvSpPr>
        <p:spPr/>
        <p:txBody>
          <a:bodyPr/>
          <a:lstStyle/>
          <a:p>
            <a:fld id="{6E421638-51C7-4BC5-A501-77EC496FA065}" type="slidenum">
              <a:rPr lang="en-GB" smtClean="0"/>
              <a:pPr/>
              <a:t>5</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4C79F9-BFAE-42F0-B9AD-1FA0C83A4F2D}" type="datetimeFigureOut">
              <a:rPr lang="en-GB" smtClean="0"/>
              <a:t>09/11/2020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52F445-9987-43B9-90E3-52EBA70A4D0F}" type="slidenum">
              <a:rPr lang="en-GB" smtClean="0"/>
              <a:t>‹#›</a:t>
            </a:fld>
            <a:endParaRPr lang="en-GB"/>
          </a:p>
        </p:txBody>
      </p:sp>
    </p:spTree>
    <p:extLst>
      <p:ext uri="{BB962C8B-B14F-4D97-AF65-F5344CB8AC3E}">
        <p14:creationId xmlns:p14="http://schemas.microsoft.com/office/powerpoint/2010/main" val="3581786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4C79F9-BFAE-42F0-B9AD-1FA0C83A4F2D}" type="datetimeFigureOut">
              <a:rPr lang="en-GB" smtClean="0"/>
              <a:t>09/11/2020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52F445-9987-43B9-90E3-52EBA70A4D0F}" type="slidenum">
              <a:rPr lang="en-GB" smtClean="0"/>
              <a:t>‹#›</a:t>
            </a:fld>
            <a:endParaRPr lang="en-GB"/>
          </a:p>
        </p:txBody>
      </p:sp>
    </p:spTree>
    <p:extLst>
      <p:ext uri="{BB962C8B-B14F-4D97-AF65-F5344CB8AC3E}">
        <p14:creationId xmlns:p14="http://schemas.microsoft.com/office/powerpoint/2010/main" val="1738005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4C79F9-BFAE-42F0-B9AD-1FA0C83A4F2D}" type="datetimeFigureOut">
              <a:rPr lang="en-GB" smtClean="0"/>
              <a:t>09/11/2020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52F445-9987-43B9-90E3-52EBA70A4D0F}" type="slidenum">
              <a:rPr lang="en-GB" smtClean="0"/>
              <a:t>‹#›</a:t>
            </a:fld>
            <a:endParaRPr lang="en-GB"/>
          </a:p>
        </p:txBody>
      </p:sp>
    </p:spTree>
    <p:extLst>
      <p:ext uri="{BB962C8B-B14F-4D97-AF65-F5344CB8AC3E}">
        <p14:creationId xmlns:p14="http://schemas.microsoft.com/office/powerpoint/2010/main" val="1472148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4C79F9-BFAE-42F0-B9AD-1FA0C83A4F2D}" type="datetimeFigureOut">
              <a:rPr lang="en-GB" smtClean="0"/>
              <a:t>09/11/2020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52F445-9987-43B9-90E3-52EBA70A4D0F}" type="slidenum">
              <a:rPr lang="en-GB" smtClean="0"/>
              <a:t>‹#›</a:t>
            </a:fld>
            <a:endParaRPr lang="en-GB"/>
          </a:p>
        </p:txBody>
      </p:sp>
    </p:spTree>
    <p:extLst>
      <p:ext uri="{BB962C8B-B14F-4D97-AF65-F5344CB8AC3E}">
        <p14:creationId xmlns:p14="http://schemas.microsoft.com/office/powerpoint/2010/main" val="106169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4C79F9-BFAE-42F0-B9AD-1FA0C83A4F2D}" type="datetimeFigureOut">
              <a:rPr lang="en-GB" smtClean="0"/>
              <a:t>09/11/2020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52F445-9987-43B9-90E3-52EBA70A4D0F}" type="slidenum">
              <a:rPr lang="en-GB" smtClean="0"/>
              <a:t>‹#›</a:t>
            </a:fld>
            <a:endParaRPr lang="en-GB"/>
          </a:p>
        </p:txBody>
      </p:sp>
    </p:spTree>
    <p:extLst>
      <p:ext uri="{BB962C8B-B14F-4D97-AF65-F5344CB8AC3E}">
        <p14:creationId xmlns:p14="http://schemas.microsoft.com/office/powerpoint/2010/main" val="3743893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4C79F9-BFAE-42F0-B9AD-1FA0C83A4F2D}" type="datetimeFigureOut">
              <a:rPr lang="en-GB" smtClean="0"/>
              <a:t>09/11/2020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52F445-9987-43B9-90E3-52EBA70A4D0F}" type="slidenum">
              <a:rPr lang="en-GB" smtClean="0"/>
              <a:t>‹#›</a:t>
            </a:fld>
            <a:endParaRPr lang="en-GB"/>
          </a:p>
        </p:txBody>
      </p:sp>
    </p:spTree>
    <p:extLst>
      <p:ext uri="{BB962C8B-B14F-4D97-AF65-F5344CB8AC3E}">
        <p14:creationId xmlns:p14="http://schemas.microsoft.com/office/powerpoint/2010/main" val="1148216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4C79F9-BFAE-42F0-B9AD-1FA0C83A4F2D}" type="datetimeFigureOut">
              <a:rPr lang="en-GB" smtClean="0"/>
              <a:t>09/11/2020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552F445-9987-43B9-90E3-52EBA70A4D0F}" type="slidenum">
              <a:rPr lang="en-GB" smtClean="0"/>
              <a:t>‹#›</a:t>
            </a:fld>
            <a:endParaRPr lang="en-GB"/>
          </a:p>
        </p:txBody>
      </p:sp>
    </p:spTree>
    <p:extLst>
      <p:ext uri="{BB962C8B-B14F-4D97-AF65-F5344CB8AC3E}">
        <p14:creationId xmlns:p14="http://schemas.microsoft.com/office/powerpoint/2010/main" val="1063493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4C79F9-BFAE-42F0-B9AD-1FA0C83A4F2D}" type="datetimeFigureOut">
              <a:rPr lang="en-GB" smtClean="0"/>
              <a:t>09/11/2020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552F445-9987-43B9-90E3-52EBA70A4D0F}" type="slidenum">
              <a:rPr lang="en-GB" smtClean="0"/>
              <a:t>‹#›</a:t>
            </a:fld>
            <a:endParaRPr lang="en-GB"/>
          </a:p>
        </p:txBody>
      </p:sp>
    </p:spTree>
    <p:extLst>
      <p:ext uri="{BB962C8B-B14F-4D97-AF65-F5344CB8AC3E}">
        <p14:creationId xmlns:p14="http://schemas.microsoft.com/office/powerpoint/2010/main" val="2855826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4C79F9-BFAE-42F0-B9AD-1FA0C83A4F2D}" type="datetimeFigureOut">
              <a:rPr lang="en-GB" smtClean="0"/>
              <a:t>09/11/2020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552F445-9987-43B9-90E3-52EBA70A4D0F}" type="slidenum">
              <a:rPr lang="en-GB" smtClean="0"/>
              <a:t>‹#›</a:t>
            </a:fld>
            <a:endParaRPr lang="en-GB"/>
          </a:p>
        </p:txBody>
      </p:sp>
    </p:spTree>
    <p:extLst>
      <p:ext uri="{BB962C8B-B14F-4D97-AF65-F5344CB8AC3E}">
        <p14:creationId xmlns:p14="http://schemas.microsoft.com/office/powerpoint/2010/main" val="661116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4C79F9-BFAE-42F0-B9AD-1FA0C83A4F2D}" type="datetimeFigureOut">
              <a:rPr lang="en-GB" smtClean="0"/>
              <a:t>09/11/2020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52F445-9987-43B9-90E3-52EBA70A4D0F}" type="slidenum">
              <a:rPr lang="en-GB" smtClean="0"/>
              <a:t>‹#›</a:t>
            </a:fld>
            <a:endParaRPr lang="en-GB"/>
          </a:p>
        </p:txBody>
      </p:sp>
    </p:spTree>
    <p:extLst>
      <p:ext uri="{BB962C8B-B14F-4D97-AF65-F5344CB8AC3E}">
        <p14:creationId xmlns:p14="http://schemas.microsoft.com/office/powerpoint/2010/main" val="761368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4C79F9-BFAE-42F0-B9AD-1FA0C83A4F2D}" type="datetimeFigureOut">
              <a:rPr lang="en-GB" smtClean="0"/>
              <a:t>09/11/2020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52F445-9987-43B9-90E3-52EBA70A4D0F}" type="slidenum">
              <a:rPr lang="en-GB" smtClean="0"/>
              <a:t>‹#›</a:t>
            </a:fld>
            <a:endParaRPr lang="en-GB"/>
          </a:p>
        </p:txBody>
      </p:sp>
    </p:spTree>
    <p:extLst>
      <p:ext uri="{BB962C8B-B14F-4D97-AF65-F5344CB8AC3E}">
        <p14:creationId xmlns:p14="http://schemas.microsoft.com/office/powerpoint/2010/main" val="1691178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4C79F9-BFAE-42F0-B9AD-1FA0C83A4F2D}" type="datetimeFigureOut">
              <a:rPr lang="en-GB" smtClean="0"/>
              <a:t>09/11/2020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52F445-9987-43B9-90E3-52EBA70A4D0F}" type="slidenum">
              <a:rPr lang="en-GB" smtClean="0"/>
              <a:t>‹#›</a:t>
            </a:fld>
            <a:endParaRPr lang="en-GB"/>
          </a:p>
        </p:txBody>
      </p:sp>
    </p:spTree>
    <p:extLst>
      <p:ext uri="{BB962C8B-B14F-4D97-AF65-F5344CB8AC3E}">
        <p14:creationId xmlns:p14="http://schemas.microsoft.com/office/powerpoint/2010/main" val="3210726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228600"/>
            <a:ext cx="8763000" cy="1295400"/>
          </a:xfrm>
          <a:prstGeom prst="roundRect">
            <a:avLst/>
          </a:prstGeom>
          <a:solidFill>
            <a:srgbClr val="C6FA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27819" y="304800"/>
            <a:ext cx="8967019" cy="963561"/>
          </a:xfrm>
        </p:spPr>
        <p:txBody>
          <a:bodyPr>
            <a:normAutofit/>
          </a:bodyPr>
          <a:lstStyle/>
          <a:p>
            <a:r>
              <a:rPr lang="en-GB" sz="4800" dirty="0">
                <a:latin typeface="Comic Sans MS" pitchFamily="66" charset="0"/>
              </a:rPr>
              <a:t>Plant Diseases &amp; Responses</a:t>
            </a:r>
          </a:p>
        </p:txBody>
      </p:sp>
      <p:sp>
        <p:nvSpPr>
          <p:cNvPr id="6" name="TextBox 5"/>
          <p:cNvSpPr txBox="1"/>
          <p:nvPr/>
        </p:nvSpPr>
        <p:spPr>
          <a:xfrm>
            <a:off x="334296" y="1727775"/>
            <a:ext cx="5230762" cy="4832092"/>
          </a:xfrm>
          <a:prstGeom prst="rect">
            <a:avLst/>
          </a:prstGeom>
          <a:noFill/>
        </p:spPr>
        <p:txBody>
          <a:bodyPr wrap="square" rtlCol="0">
            <a:spAutoFit/>
          </a:bodyPr>
          <a:lstStyle/>
          <a:p>
            <a:r>
              <a:rPr lang="en-GB" sz="2800" b="1" dirty="0"/>
              <a:t>Do now activity:</a:t>
            </a:r>
          </a:p>
          <a:p>
            <a:endParaRPr lang="en-GB" sz="2800" b="1" dirty="0"/>
          </a:p>
          <a:p>
            <a:pPr marL="342900" indent="-342900">
              <a:buAutoNum type="arabicPeriod"/>
            </a:pPr>
            <a:r>
              <a:rPr lang="en-GB" sz="2800" dirty="0">
                <a:solidFill>
                  <a:srgbClr val="FF0000"/>
                </a:solidFill>
              </a:rPr>
              <a:t>Name a plant disease that we have studied in the course so far</a:t>
            </a:r>
          </a:p>
          <a:p>
            <a:pPr marL="342900" indent="-342900">
              <a:buAutoNum type="arabicPeriod"/>
            </a:pPr>
            <a:endParaRPr lang="en-GB" sz="2800" dirty="0">
              <a:solidFill>
                <a:srgbClr val="FF0000"/>
              </a:solidFill>
            </a:endParaRPr>
          </a:p>
          <a:p>
            <a:pPr marL="342900" indent="-342900">
              <a:buAutoNum type="arabicPeriod"/>
            </a:pPr>
            <a:r>
              <a:rPr lang="en-GB" sz="2800" dirty="0">
                <a:solidFill>
                  <a:schemeClr val="accent6">
                    <a:lumMod val="75000"/>
                  </a:schemeClr>
                </a:solidFill>
              </a:rPr>
              <a:t>Describe some of the symptoms of this disease</a:t>
            </a:r>
          </a:p>
          <a:p>
            <a:pPr marL="342900" indent="-342900">
              <a:buAutoNum type="arabicPeriod"/>
            </a:pPr>
            <a:endParaRPr lang="en-GB" sz="2800" dirty="0">
              <a:solidFill>
                <a:schemeClr val="accent6">
                  <a:lumMod val="75000"/>
                </a:schemeClr>
              </a:solidFill>
            </a:endParaRPr>
          </a:p>
          <a:p>
            <a:pPr marL="342900" indent="-342900">
              <a:buAutoNum type="arabicPeriod"/>
            </a:pPr>
            <a:r>
              <a:rPr lang="en-GB" sz="2800" dirty="0">
                <a:solidFill>
                  <a:srgbClr val="00B050"/>
                </a:solidFill>
              </a:rPr>
              <a:t>What other symptoms might plants display if they are infected with a pathogen?</a:t>
            </a:r>
          </a:p>
        </p:txBody>
      </p:sp>
      <p:pic>
        <p:nvPicPr>
          <p:cNvPr id="15362" name="Picture 2" descr="apple plant fruit flower food produce botany decay flora bad rotten macro photography disease flowering plant corruption land plant blight fungicide"/>
          <p:cNvPicPr>
            <a:picLocks noChangeAspect="1" noChangeArrowheads="1"/>
          </p:cNvPicPr>
          <p:nvPr/>
        </p:nvPicPr>
        <p:blipFill>
          <a:blip r:embed="rId2" cstate="print"/>
          <a:srcRect/>
          <a:stretch>
            <a:fillRect/>
          </a:stretch>
        </p:blipFill>
        <p:spPr bwMode="auto">
          <a:xfrm>
            <a:off x="5626695" y="4220021"/>
            <a:ext cx="3212505" cy="2409379"/>
          </a:xfrm>
          <a:prstGeom prst="rect">
            <a:avLst/>
          </a:prstGeom>
          <a:noFill/>
        </p:spPr>
      </p:pic>
      <p:pic>
        <p:nvPicPr>
          <p:cNvPr id="15364" name="Picture 4" descr="tree plant fruit leaf flower food green produce autumn botany yellow flora shrub deciduous pests mite wine leaf flowering plant vitis infestation dent smallpox woody plant land plant top of page smallpox mite vine disease page gallmilbe eriophyes colomerus vine leaf gallmilbe erinose"/>
          <p:cNvPicPr>
            <a:picLocks noChangeAspect="1" noChangeArrowheads="1"/>
          </p:cNvPicPr>
          <p:nvPr/>
        </p:nvPicPr>
        <p:blipFill>
          <a:blip r:embed="rId3" cstate="print"/>
          <a:srcRect/>
          <a:stretch>
            <a:fillRect/>
          </a:stretch>
        </p:blipFill>
        <p:spPr bwMode="auto">
          <a:xfrm>
            <a:off x="5854792" y="1897150"/>
            <a:ext cx="2756309" cy="206723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52400"/>
            <a:ext cx="3124200" cy="523220"/>
          </a:xfrm>
          <a:prstGeom prst="rect">
            <a:avLst/>
          </a:prstGeom>
          <a:noFill/>
        </p:spPr>
        <p:txBody>
          <a:bodyPr wrap="square" rtlCol="0">
            <a:spAutoFit/>
          </a:bodyPr>
          <a:lstStyle/>
          <a:p>
            <a:r>
              <a:rPr lang="en-GB" sz="2800" dirty="0">
                <a:solidFill>
                  <a:srgbClr val="FF0000"/>
                </a:solidFill>
                <a:latin typeface="Comic Sans MS" pitchFamily="66" charset="0"/>
              </a:rPr>
              <a:t>Self-assessment:</a:t>
            </a:r>
          </a:p>
        </p:txBody>
      </p:sp>
      <p:sp>
        <p:nvSpPr>
          <p:cNvPr id="5" name="TextBox 4"/>
          <p:cNvSpPr txBox="1"/>
          <p:nvPr/>
        </p:nvSpPr>
        <p:spPr>
          <a:xfrm>
            <a:off x="304800" y="838200"/>
            <a:ext cx="2590800" cy="400110"/>
          </a:xfrm>
          <a:prstGeom prst="rect">
            <a:avLst/>
          </a:prstGeom>
          <a:noFill/>
        </p:spPr>
        <p:txBody>
          <a:bodyPr wrap="square" rtlCol="0">
            <a:spAutoFit/>
          </a:bodyPr>
          <a:lstStyle/>
          <a:p>
            <a:pPr algn="ctr"/>
            <a:r>
              <a:rPr lang="en-GB" sz="2000" u="sng" dirty="0">
                <a:latin typeface="Comic Sans MS" pitchFamily="66" charset="0"/>
              </a:rPr>
              <a:t>Physical Barriers</a:t>
            </a:r>
          </a:p>
        </p:txBody>
      </p:sp>
      <p:sp>
        <p:nvSpPr>
          <p:cNvPr id="6" name="TextBox 5"/>
          <p:cNvSpPr txBox="1"/>
          <p:nvPr/>
        </p:nvSpPr>
        <p:spPr>
          <a:xfrm>
            <a:off x="2819400" y="838200"/>
            <a:ext cx="2743200" cy="400110"/>
          </a:xfrm>
          <a:prstGeom prst="rect">
            <a:avLst/>
          </a:prstGeom>
          <a:noFill/>
        </p:spPr>
        <p:txBody>
          <a:bodyPr wrap="square" rtlCol="0">
            <a:spAutoFit/>
          </a:bodyPr>
          <a:lstStyle/>
          <a:p>
            <a:pPr algn="ctr"/>
            <a:r>
              <a:rPr lang="en-GB" sz="2000" u="sng" dirty="0">
                <a:latin typeface="Comic Sans MS" pitchFamily="66" charset="0"/>
              </a:rPr>
              <a:t>Chemical Barriers</a:t>
            </a:r>
          </a:p>
        </p:txBody>
      </p:sp>
      <p:sp>
        <p:nvSpPr>
          <p:cNvPr id="7" name="TextBox 6"/>
          <p:cNvSpPr txBox="1"/>
          <p:nvPr/>
        </p:nvSpPr>
        <p:spPr>
          <a:xfrm>
            <a:off x="5562600" y="838200"/>
            <a:ext cx="3581400" cy="400110"/>
          </a:xfrm>
          <a:prstGeom prst="rect">
            <a:avLst/>
          </a:prstGeom>
          <a:noFill/>
        </p:spPr>
        <p:txBody>
          <a:bodyPr wrap="square" rtlCol="0">
            <a:spAutoFit/>
          </a:bodyPr>
          <a:lstStyle/>
          <a:p>
            <a:pPr algn="ctr"/>
            <a:r>
              <a:rPr lang="en-GB" sz="2000" u="sng" dirty="0">
                <a:latin typeface="Comic Sans MS" pitchFamily="66" charset="0"/>
              </a:rPr>
              <a:t>Defence against herbivores</a:t>
            </a:r>
          </a:p>
        </p:txBody>
      </p:sp>
      <p:cxnSp>
        <p:nvCxnSpPr>
          <p:cNvPr id="8" name="Straight Connector 7"/>
          <p:cNvCxnSpPr/>
          <p:nvPr/>
        </p:nvCxnSpPr>
        <p:spPr>
          <a:xfrm>
            <a:off x="2895600" y="838200"/>
            <a:ext cx="0" cy="40386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486400" y="838200"/>
            <a:ext cx="0" cy="40386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52400" y="1447800"/>
            <a:ext cx="2514600" cy="1631216"/>
          </a:xfrm>
          <a:prstGeom prst="rect">
            <a:avLst/>
          </a:prstGeom>
          <a:noFill/>
        </p:spPr>
        <p:txBody>
          <a:bodyPr wrap="square" rtlCol="0">
            <a:spAutoFit/>
          </a:bodyPr>
          <a:lstStyle/>
          <a:p>
            <a:pPr>
              <a:buFont typeface="Arial" pitchFamily="34" charset="0"/>
              <a:buChar char="•"/>
            </a:pPr>
            <a:r>
              <a:rPr lang="en-GB" sz="2000" dirty="0">
                <a:latin typeface="Comic Sans MS" pitchFamily="66" charset="0"/>
              </a:rPr>
              <a:t> Cellulose cell walls</a:t>
            </a:r>
          </a:p>
          <a:p>
            <a:pPr>
              <a:buFont typeface="Arial" pitchFamily="34" charset="0"/>
              <a:buChar char="•"/>
            </a:pPr>
            <a:endParaRPr lang="en-GB" sz="2000" dirty="0">
              <a:latin typeface="Comic Sans MS" pitchFamily="66" charset="0"/>
            </a:endParaRPr>
          </a:p>
          <a:p>
            <a:pPr>
              <a:buFont typeface="Arial" pitchFamily="34" charset="0"/>
              <a:buChar char="•"/>
            </a:pPr>
            <a:r>
              <a:rPr lang="en-GB" sz="2000" dirty="0">
                <a:latin typeface="Comic Sans MS" pitchFamily="66" charset="0"/>
              </a:rPr>
              <a:t> Waxy cuticle</a:t>
            </a:r>
          </a:p>
          <a:p>
            <a:pPr>
              <a:buFont typeface="Arial" pitchFamily="34" charset="0"/>
              <a:buChar char="•"/>
            </a:pPr>
            <a:endParaRPr lang="en-GB" sz="2000" dirty="0">
              <a:latin typeface="Comic Sans MS" pitchFamily="66" charset="0"/>
            </a:endParaRPr>
          </a:p>
          <a:p>
            <a:pPr>
              <a:buFont typeface="Arial" pitchFamily="34" charset="0"/>
              <a:buChar char="•"/>
            </a:pPr>
            <a:r>
              <a:rPr lang="en-GB" sz="2000" dirty="0">
                <a:latin typeface="Comic Sans MS" pitchFamily="66" charset="0"/>
              </a:rPr>
              <a:t> Bark on trees</a:t>
            </a:r>
          </a:p>
        </p:txBody>
      </p:sp>
      <p:sp>
        <p:nvSpPr>
          <p:cNvPr id="11" name="TextBox 10"/>
          <p:cNvSpPr txBox="1"/>
          <p:nvPr/>
        </p:nvSpPr>
        <p:spPr>
          <a:xfrm>
            <a:off x="3048000" y="1524000"/>
            <a:ext cx="2514600" cy="400110"/>
          </a:xfrm>
          <a:prstGeom prst="rect">
            <a:avLst/>
          </a:prstGeom>
          <a:noFill/>
        </p:spPr>
        <p:txBody>
          <a:bodyPr wrap="square" rtlCol="0">
            <a:spAutoFit/>
          </a:bodyPr>
          <a:lstStyle/>
          <a:p>
            <a:pPr>
              <a:buFont typeface="Arial" pitchFamily="34" charset="0"/>
              <a:buChar char="•"/>
            </a:pPr>
            <a:r>
              <a:rPr lang="en-GB" sz="2000" dirty="0">
                <a:latin typeface="Comic Sans MS" pitchFamily="66" charset="0"/>
              </a:rPr>
              <a:t>  Antibiotics </a:t>
            </a:r>
          </a:p>
        </p:txBody>
      </p:sp>
      <p:sp>
        <p:nvSpPr>
          <p:cNvPr id="12" name="TextBox 11"/>
          <p:cNvSpPr txBox="1"/>
          <p:nvPr/>
        </p:nvSpPr>
        <p:spPr>
          <a:xfrm>
            <a:off x="5715000" y="1524000"/>
            <a:ext cx="3200400" cy="3170099"/>
          </a:xfrm>
          <a:prstGeom prst="rect">
            <a:avLst/>
          </a:prstGeom>
          <a:noFill/>
        </p:spPr>
        <p:txBody>
          <a:bodyPr wrap="square" rtlCol="0">
            <a:spAutoFit/>
          </a:bodyPr>
          <a:lstStyle/>
          <a:p>
            <a:pPr>
              <a:buFont typeface="Arial" pitchFamily="34" charset="0"/>
              <a:buChar char="•"/>
            </a:pPr>
            <a:r>
              <a:rPr lang="en-GB" sz="2000" dirty="0">
                <a:latin typeface="Comic Sans MS" pitchFamily="66" charset="0"/>
              </a:rPr>
              <a:t>  Poisons</a:t>
            </a:r>
          </a:p>
          <a:p>
            <a:pPr>
              <a:buFont typeface="Arial" pitchFamily="34" charset="0"/>
              <a:buChar char="•"/>
            </a:pPr>
            <a:endParaRPr lang="en-GB" sz="2000" dirty="0">
              <a:latin typeface="Comic Sans MS" pitchFamily="66" charset="0"/>
            </a:endParaRPr>
          </a:p>
          <a:p>
            <a:pPr>
              <a:buFont typeface="Arial" pitchFamily="34" charset="0"/>
              <a:buChar char="•"/>
            </a:pPr>
            <a:r>
              <a:rPr lang="en-GB" sz="2000" dirty="0">
                <a:latin typeface="Comic Sans MS" pitchFamily="66" charset="0"/>
              </a:rPr>
              <a:t> Thorns</a:t>
            </a:r>
          </a:p>
          <a:p>
            <a:pPr>
              <a:buFont typeface="Arial" pitchFamily="34" charset="0"/>
              <a:buChar char="•"/>
            </a:pPr>
            <a:endParaRPr lang="en-GB" sz="2000" dirty="0">
              <a:latin typeface="Comic Sans MS" pitchFamily="66" charset="0"/>
            </a:endParaRPr>
          </a:p>
          <a:p>
            <a:pPr>
              <a:buFont typeface="Arial" pitchFamily="34" charset="0"/>
              <a:buChar char="•"/>
            </a:pPr>
            <a:r>
              <a:rPr lang="en-GB" sz="2000" dirty="0">
                <a:latin typeface="Comic Sans MS" pitchFamily="66" charset="0"/>
              </a:rPr>
              <a:t> Hairy stems/leaves</a:t>
            </a:r>
          </a:p>
          <a:p>
            <a:pPr>
              <a:buFont typeface="Arial" pitchFamily="34" charset="0"/>
              <a:buChar char="•"/>
            </a:pPr>
            <a:endParaRPr lang="en-GB" sz="2000" dirty="0">
              <a:latin typeface="Comic Sans MS" pitchFamily="66" charset="0"/>
            </a:endParaRPr>
          </a:p>
          <a:p>
            <a:pPr>
              <a:buFont typeface="Arial" pitchFamily="34" charset="0"/>
              <a:buChar char="•"/>
            </a:pPr>
            <a:r>
              <a:rPr lang="en-GB" sz="2000" dirty="0">
                <a:latin typeface="Comic Sans MS" pitchFamily="66" charset="0"/>
              </a:rPr>
              <a:t> Mimicry</a:t>
            </a:r>
          </a:p>
          <a:p>
            <a:pPr>
              <a:buFont typeface="Arial" pitchFamily="34" charset="0"/>
              <a:buChar char="•"/>
            </a:pPr>
            <a:endParaRPr lang="en-GB" sz="2000" dirty="0">
              <a:latin typeface="Comic Sans MS" pitchFamily="66" charset="0"/>
            </a:endParaRPr>
          </a:p>
          <a:p>
            <a:pPr>
              <a:buFont typeface="Arial" pitchFamily="34" charset="0"/>
              <a:buChar char="•"/>
            </a:pPr>
            <a:r>
              <a:rPr lang="en-GB" sz="2000" dirty="0">
                <a:latin typeface="Comic Sans MS" pitchFamily="66" charset="0"/>
              </a:rPr>
              <a:t> Drooping/curling of leaves </a:t>
            </a:r>
          </a:p>
        </p:txBody>
      </p:sp>
      <p:pic>
        <p:nvPicPr>
          <p:cNvPr id="13" name="Picture 12" descr="Mark, Check, Tick, Red, Correct, Symbol, Choice, Yes"/>
          <p:cNvPicPr>
            <a:picLocks noChangeAspect="1" noChangeArrowheads="1"/>
          </p:cNvPicPr>
          <p:nvPr/>
        </p:nvPicPr>
        <p:blipFill>
          <a:blip r:embed="rId2" cstate="print"/>
          <a:srcRect/>
          <a:stretch>
            <a:fillRect/>
          </a:stretch>
        </p:blipFill>
        <p:spPr bwMode="auto">
          <a:xfrm>
            <a:off x="7315200" y="5029200"/>
            <a:ext cx="1237804" cy="128975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013" y="914400"/>
            <a:ext cx="3886200" cy="5293757"/>
          </a:xfrm>
          <a:prstGeom prst="rect">
            <a:avLst/>
          </a:prstGeom>
          <a:noFill/>
        </p:spPr>
        <p:txBody>
          <a:bodyPr wrap="square" rtlCol="0">
            <a:spAutoFit/>
          </a:bodyPr>
          <a:lstStyle/>
          <a:p>
            <a:r>
              <a:rPr lang="en-GB" sz="2000" dirty="0">
                <a:latin typeface="Comic Sans MS" pitchFamily="66" charset="0"/>
              </a:rPr>
              <a:t>1.  Plants have adaptations to help defend themselves and to help them to survive</a:t>
            </a:r>
            <a:r>
              <a:rPr lang="en-GB" dirty="0"/>
              <a:t>.</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sz="2000" dirty="0">
                <a:latin typeface="Comic Sans MS" pitchFamily="66" charset="0"/>
              </a:rPr>
              <a:t>Explain how this nettle is adapted for defence and protection. </a:t>
            </a:r>
          </a:p>
          <a:p>
            <a:r>
              <a:rPr lang="en-GB" sz="2000" dirty="0">
                <a:solidFill>
                  <a:srgbClr val="0070C0"/>
                </a:solidFill>
                <a:latin typeface="Comic Sans MS" pitchFamily="66" charset="0"/>
              </a:rPr>
              <a:t>(</a:t>
            </a:r>
            <a:r>
              <a:rPr lang="en-GB" sz="2000" b="1" dirty="0">
                <a:solidFill>
                  <a:srgbClr val="0070C0"/>
                </a:solidFill>
                <a:latin typeface="Comic Sans MS" pitchFamily="66" charset="0"/>
              </a:rPr>
              <a:t>3 marks</a:t>
            </a:r>
            <a:r>
              <a:rPr lang="en-GB" sz="2000" dirty="0">
                <a:solidFill>
                  <a:srgbClr val="0070C0"/>
                </a:solidFill>
                <a:latin typeface="Comic Sans MS" pitchFamily="66" charset="0"/>
              </a:rPr>
              <a:t>)</a:t>
            </a:r>
          </a:p>
        </p:txBody>
      </p:sp>
      <p:pic>
        <p:nvPicPr>
          <p:cNvPr id="6146" name="Picture 2" descr="nature plant leaf flower green herb botany flora weed nettle medicinal plant flowering plant wild herbs urtica urticaceae medicinal herbs naturopathy nettle leaf stinging nettle wild herb burning hair annual plant land plant pus nettle"/>
          <p:cNvPicPr>
            <a:picLocks noChangeAspect="1" noChangeArrowheads="1"/>
          </p:cNvPicPr>
          <p:nvPr/>
        </p:nvPicPr>
        <p:blipFill>
          <a:blip r:embed="rId2" cstate="print"/>
          <a:srcRect/>
          <a:stretch>
            <a:fillRect/>
          </a:stretch>
        </p:blipFill>
        <p:spPr bwMode="auto">
          <a:xfrm>
            <a:off x="228600" y="2264390"/>
            <a:ext cx="3429000" cy="2286000"/>
          </a:xfrm>
          <a:prstGeom prst="rect">
            <a:avLst/>
          </a:prstGeom>
          <a:noFill/>
        </p:spPr>
      </p:pic>
      <p:sp>
        <p:nvSpPr>
          <p:cNvPr id="2" name="Rectangle 1">
            <a:extLst>
              <a:ext uri="{FF2B5EF4-FFF2-40B4-BE49-F238E27FC236}">
                <a16:creationId xmlns:a16="http://schemas.microsoft.com/office/drawing/2014/main" id="{81AE6FD9-275F-4B10-9AFA-BDFDB6AE4CBD}"/>
              </a:ext>
            </a:extLst>
          </p:cNvPr>
          <p:cNvSpPr/>
          <p:nvPr/>
        </p:nvSpPr>
        <p:spPr>
          <a:xfrm>
            <a:off x="118013" y="152400"/>
            <a:ext cx="4366901" cy="584775"/>
          </a:xfrm>
          <a:prstGeom prst="rect">
            <a:avLst/>
          </a:prstGeom>
        </p:spPr>
        <p:txBody>
          <a:bodyPr wrap="none">
            <a:spAutoFit/>
          </a:bodyPr>
          <a:lstStyle/>
          <a:p>
            <a:r>
              <a:rPr lang="en-GB" sz="3200" dirty="0">
                <a:solidFill>
                  <a:srgbClr val="0070C0"/>
                </a:solidFill>
                <a:latin typeface="Comic Sans MS" pitchFamily="66" charset="0"/>
              </a:rPr>
              <a:t>Exam-style questions:</a:t>
            </a:r>
          </a:p>
        </p:txBody>
      </p:sp>
      <p:sp>
        <p:nvSpPr>
          <p:cNvPr id="5" name="TextBox 4">
            <a:extLst>
              <a:ext uri="{FF2B5EF4-FFF2-40B4-BE49-F238E27FC236}">
                <a16:creationId xmlns:a16="http://schemas.microsoft.com/office/drawing/2014/main" id="{5B8A91E2-3340-48DD-8E20-172614DFEBFE}"/>
              </a:ext>
            </a:extLst>
          </p:cNvPr>
          <p:cNvSpPr txBox="1"/>
          <p:nvPr/>
        </p:nvSpPr>
        <p:spPr>
          <a:xfrm>
            <a:off x="4169229" y="914400"/>
            <a:ext cx="4800600" cy="5324535"/>
          </a:xfrm>
          <a:prstGeom prst="rect">
            <a:avLst/>
          </a:prstGeom>
          <a:noFill/>
        </p:spPr>
        <p:txBody>
          <a:bodyPr wrap="square" rtlCol="0">
            <a:spAutoFit/>
          </a:bodyPr>
          <a:lstStyle/>
          <a:p>
            <a:r>
              <a:rPr lang="en-GB" sz="2000" dirty="0">
                <a:latin typeface="Comic Sans MS" pitchFamily="66" charset="0"/>
              </a:rPr>
              <a:t>2. A gardener is looking at plants in his greenhouse.</a:t>
            </a:r>
          </a:p>
          <a:p>
            <a:endParaRPr lang="en-GB" sz="2000" dirty="0">
              <a:latin typeface="Comic Sans MS" pitchFamily="66" charset="0"/>
            </a:endParaRPr>
          </a:p>
          <a:p>
            <a:pPr marL="342900" indent="-342900">
              <a:buAutoNum type="alphaLcParenR"/>
            </a:pPr>
            <a:r>
              <a:rPr lang="en-GB" sz="2000" dirty="0">
                <a:latin typeface="Comic Sans MS" pitchFamily="66" charset="0"/>
              </a:rPr>
              <a:t>Some of the plants have a disease. Give 2 ways in which the gardener could identify the pathogen infecting his plants. 		          </a:t>
            </a:r>
            <a:r>
              <a:rPr lang="en-GB" sz="2000" dirty="0">
                <a:solidFill>
                  <a:srgbClr val="0070C0"/>
                </a:solidFill>
                <a:latin typeface="Comic Sans MS" pitchFamily="66" charset="0"/>
              </a:rPr>
              <a:t>(</a:t>
            </a:r>
            <a:r>
              <a:rPr lang="en-GB" sz="2000" b="1" dirty="0">
                <a:solidFill>
                  <a:srgbClr val="0070C0"/>
                </a:solidFill>
                <a:latin typeface="Comic Sans MS" pitchFamily="66" charset="0"/>
              </a:rPr>
              <a:t>2 marks</a:t>
            </a:r>
            <a:r>
              <a:rPr lang="en-GB" sz="2000" dirty="0">
                <a:solidFill>
                  <a:srgbClr val="0070C0"/>
                </a:solidFill>
                <a:latin typeface="Comic Sans MS" pitchFamily="66" charset="0"/>
              </a:rPr>
              <a:t>)</a:t>
            </a:r>
          </a:p>
          <a:p>
            <a:pPr marL="342900" indent="-342900">
              <a:buAutoNum type="alphaLcParenR"/>
            </a:pPr>
            <a:endParaRPr lang="en-GB" sz="2000" dirty="0">
              <a:latin typeface="Comic Sans MS" pitchFamily="66" charset="0"/>
            </a:endParaRPr>
          </a:p>
          <a:p>
            <a:pPr marL="342900" indent="-342900">
              <a:buAutoNum type="alphaLcParenR"/>
            </a:pPr>
            <a:r>
              <a:rPr lang="en-GB" sz="2000" dirty="0">
                <a:latin typeface="Comic Sans MS" pitchFamily="66" charset="0"/>
              </a:rPr>
              <a:t>Plants can become unhealthy if they do not have essential mineral ions</a:t>
            </a:r>
          </a:p>
          <a:p>
            <a:pPr marL="342900" indent="-342900">
              <a:buAutoNum type="alphaLcParenR"/>
            </a:pPr>
            <a:endParaRPr lang="en-GB" sz="2000" dirty="0">
              <a:latin typeface="Comic Sans MS" pitchFamily="66" charset="0"/>
            </a:endParaRPr>
          </a:p>
          <a:p>
            <a:pPr marL="342900" indent="-342900"/>
            <a:r>
              <a:rPr lang="en-GB" sz="2000" dirty="0">
                <a:latin typeface="Comic Sans MS" pitchFamily="66" charset="0"/>
              </a:rPr>
              <a:t>     Describe the appearance of plants   with:</a:t>
            </a:r>
          </a:p>
          <a:p>
            <a:pPr marL="342900" indent="-342900">
              <a:buFontTx/>
              <a:buChar char="-"/>
            </a:pPr>
            <a:r>
              <a:rPr lang="en-GB" sz="2000" dirty="0">
                <a:latin typeface="Comic Sans MS" pitchFamily="66" charset="0"/>
              </a:rPr>
              <a:t>Nitrate deficiency</a:t>
            </a:r>
          </a:p>
          <a:p>
            <a:pPr marL="342900" indent="-342900">
              <a:buFontTx/>
              <a:buChar char="-"/>
            </a:pPr>
            <a:r>
              <a:rPr lang="en-GB" sz="2000" dirty="0">
                <a:latin typeface="Comic Sans MS" pitchFamily="66" charset="0"/>
              </a:rPr>
              <a:t>Magnesium deficiency</a:t>
            </a:r>
          </a:p>
          <a:p>
            <a:pPr marL="342900" indent="-342900"/>
            <a:r>
              <a:rPr lang="en-GB" sz="2000" dirty="0">
                <a:solidFill>
                  <a:srgbClr val="0070C0"/>
                </a:solidFill>
                <a:latin typeface="Comic Sans MS" pitchFamily="66" charset="0"/>
              </a:rPr>
              <a:t>(</a:t>
            </a:r>
            <a:r>
              <a:rPr lang="en-GB" sz="2000" b="1" dirty="0">
                <a:solidFill>
                  <a:srgbClr val="0070C0"/>
                </a:solidFill>
                <a:latin typeface="Comic Sans MS" pitchFamily="66" charset="0"/>
              </a:rPr>
              <a:t>2 marks)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1219200"/>
            <a:ext cx="685800" cy="461665"/>
          </a:xfrm>
          <a:prstGeom prst="rect">
            <a:avLst/>
          </a:prstGeom>
          <a:noFill/>
        </p:spPr>
        <p:txBody>
          <a:bodyPr wrap="square" rtlCol="0">
            <a:spAutoFit/>
          </a:bodyPr>
          <a:lstStyle/>
          <a:p>
            <a:r>
              <a:rPr lang="en-GB" sz="2400" b="1" dirty="0">
                <a:latin typeface="Comic Sans MS" pitchFamily="66" charset="0"/>
              </a:rPr>
              <a:t>1.</a:t>
            </a:r>
          </a:p>
        </p:txBody>
      </p:sp>
      <p:sp>
        <p:nvSpPr>
          <p:cNvPr id="7" name="TextBox 6"/>
          <p:cNvSpPr txBox="1"/>
          <p:nvPr/>
        </p:nvSpPr>
        <p:spPr>
          <a:xfrm>
            <a:off x="152400" y="3581400"/>
            <a:ext cx="685800" cy="461665"/>
          </a:xfrm>
          <a:prstGeom prst="rect">
            <a:avLst/>
          </a:prstGeom>
          <a:noFill/>
        </p:spPr>
        <p:txBody>
          <a:bodyPr wrap="square" rtlCol="0">
            <a:spAutoFit/>
          </a:bodyPr>
          <a:lstStyle/>
          <a:p>
            <a:r>
              <a:rPr lang="en-GB" sz="2400" b="1" dirty="0">
                <a:latin typeface="Comic Sans MS" pitchFamily="66" charset="0"/>
              </a:rPr>
              <a:t>2.</a:t>
            </a:r>
          </a:p>
        </p:txBody>
      </p:sp>
      <p:sp>
        <p:nvSpPr>
          <p:cNvPr id="8" name="TextBox 7"/>
          <p:cNvSpPr txBox="1"/>
          <p:nvPr/>
        </p:nvSpPr>
        <p:spPr>
          <a:xfrm>
            <a:off x="152400" y="304800"/>
            <a:ext cx="4191000" cy="646331"/>
          </a:xfrm>
          <a:prstGeom prst="rect">
            <a:avLst/>
          </a:prstGeom>
          <a:noFill/>
        </p:spPr>
        <p:txBody>
          <a:bodyPr wrap="square" rtlCol="0">
            <a:spAutoFit/>
          </a:bodyPr>
          <a:lstStyle/>
          <a:p>
            <a:r>
              <a:rPr lang="en-GB" sz="3600" dirty="0">
                <a:solidFill>
                  <a:srgbClr val="FF0000"/>
                </a:solidFill>
                <a:latin typeface="Comic Sans MS" pitchFamily="66" charset="0"/>
              </a:rPr>
              <a:t>Self-assessment:</a:t>
            </a:r>
          </a:p>
        </p:txBody>
      </p:sp>
      <p:sp>
        <p:nvSpPr>
          <p:cNvPr id="10" name="TextBox 9"/>
          <p:cNvSpPr txBox="1"/>
          <p:nvPr/>
        </p:nvSpPr>
        <p:spPr>
          <a:xfrm>
            <a:off x="685800" y="1219200"/>
            <a:ext cx="8077200" cy="1938992"/>
          </a:xfrm>
          <a:prstGeom prst="rect">
            <a:avLst/>
          </a:prstGeom>
          <a:noFill/>
        </p:spPr>
        <p:txBody>
          <a:bodyPr wrap="square" rtlCol="0">
            <a:spAutoFit/>
          </a:bodyPr>
          <a:lstStyle/>
          <a:p>
            <a:pPr marL="342900" indent="-342900">
              <a:buAutoNum type="alphaLcParenR"/>
            </a:pPr>
            <a:r>
              <a:rPr lang="en-GB" sz="2400" dirty="0"/>
              <a:t>It can sting organisms that touch it / by use of stinging hairs</a:t>
            </a:r>
          </a:p>
          <a:p>
            <a:pPr marL="342900" indent="-342900">
              <a:buAutoNum type="alphaLcParenR"/>
            </a:pPr>
            <a:endParaRPr lang="en-GB" sz="2400" dirty="0"/>
          </a:p>
          <a:p>
            <a:pPr marL="342900" indent="-342900"/>
            <a:r>
              <a:rPr lang="en-GB" sz="2400" dirty="0"/>
              <a:t>	This harms herbivores / stops animals eating them</a:t>
            </a:r>
          </a:p>
          <a:p>
            <a:pPr marL="342900" indent="-342900"/>
            <a:endParaRPr lang="en-GB" sz="2400" dirty="0"/>
          </a:p>
          <a:p>
            <a:pPr marL="342900" indent="-342900"/>
            <a:r>
              <a:rPr lang="en-GB" sz="2400" dirty="0"/>
              <a:t>	Less of the plant is removed / damaged</a:t>
            </a:r>
          </a:p>
        </p:txBody>
      </p:sp>
      <p:sp>
        <p:nvSpPr>
          <p:cNvPr id="11" name="TextBox 10"/>
          <p:cNvSpPr txBox="1"/>
          <p:nvPr/>
        </p:nvSpPr>
        <p:spPr>
          <a:xfrm>
            <a:off x="685800" y="3581400"/>
            <a:ext cx="8229600" cy="2308324"/>
          </a:xfrm>
          <a:prstGeom prst="rect">
            <a:avLst/>
          </a:prstGeom>
          <a:noFill/>
        </p:spPr>
        <p:txBody>
          <a:bodyPr wrap="square" rtlCol="0">
            <a:spAutoFit/>
          </a:bodyPr>
          <a:lstStyle/>
          <a:p>
            <a:pPr marL="342900" indent="-342900">
              <a:buAutoNum type="alphaLcParenR"/>
            </a:pPr>
            <a:r>
              <a:rPr lang="en-GB" sz="2400" dirty="0"/>
              <a:t>Compare them to diagrams from a gardening manual / website</a:t>
            </a:r>
          </a:p>
          <a:p>
            <a:pPr marL="342900" indent="-342900"/>
            <a:r>
              <a:rPr lang="en-GB" sz="2400" dirty="0"/>
              <a:t>	Send to a laboratory to be tested</a:t>
            </a:r>
          </a:p>
          <a:p>
            <a:pPr marL="342900" indent="-342900"/>
            <a:endParaRPr lang="en-GB" sz="2400" dirty="0"/>
          </a:p>
          <a:p>
            <a:pPr marL="342900" indent="-342900">
              <a:buAutoNum type="alphaLcParenR" startAt="2"/>
            </a:pPr>
            <a:r>
              <a:rPr lang="en-GB" sz="2400" dirty="0"/>
              <a:t>Stunted growth due to lack of nitrates</a:t>
            </a:r>
          </a:p>
          <a:p>
            <a:pPr marL="342900" indent="-342900"/>
            <a:r>
              <a:rPr lang="en-GB" sz="2400" dirty="0"/>
              <a:t>	Yellowing of leaves due to lack of magnesium</a:t>
            </a:r>
          </a:p>
        </p:txBody>
      </p:sp>
      <p:pic>
        <p:nvPicPr>
          <p:cNvPr id="12" name="Picture 11" descr="Mark, Check, Tick, Red, Correct, Symbol, Choice, Yes"/>
          <p:cNvPicPr>
            <a:picLocks noChangeAspect="1" noChangeArrowheads="1"/>
          </p:cNvPicPr>
          <p:nvPr/>
        </p:nvPicPr>
        <p:blipFill>
          <a:blip r:embed="rId2" cstate="print"/>
          <a:srcRect/>
          <a:stretch>
            <a:fillRect/>
          </a:stretch>
        </p:blipFill>
        <p:spPr bwMode="auto">
          <a:xfrm>
            <a:off x="7391400" y="5410200"/>
            <a:ext cx="1237804" cy="128975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480218"/>
            <a:ext cx="8229600" cy="4525963"/>
          </a:xfrm>
        </p:spPr>
        <p:txBody>
          <a:bodyPr>
            <a:normAutofit/>
          </a:bodyPr>
          <a:lstStyle/>
          <a:p>
            <a:pPr>
              <a:buNone/>
            </a:pPr>
            <a:r>
              <a:rPr lang="en-GB" sz="4400" dirty="0">
                <a:solidFill>
                  <a:srgbClr val="0070C0"/>
                </a:solidFill>
                <a:latin typeface="Comic Sans MS" pitchFamily="66" charset="0"/>
              </a:rPr>
              <a:t>Plenary: 3-2-1</a:t>
            </a:r>
          </a:p>
          <a:p>
            <a:pPr>
              <a:buNone/>
            </a:pPr>
            <a:endParaRPr lang="en-GB" dirty="0">
              <a:latin typeface="Comic Sans MS" pitchFamily="66" charset="0"/>
            </a:endParaRPr>
          </a:p>
          <a:p>
            <a:pPr>
              <a:buNone/>
            </a:pPr>
            <a:r>
              <a:rPr lang="en-GB" sz="4000" dirty="0">
                <a:latin typeface="Comic Sans MS" pitchFamily="66" charset="0"/>
              </a:rPr>
              <a:t>3 key words</a:t>
            </a:r>
          </a:p>
          <a:p>
            <a:pPr>
              <a:buNone/>
            </a:pPr>
            <a:r>
              <a:rPr lang="en-GB" sz="4000" dirty="0">
                <a:latin typeface="Comic Sans MS" pitchFamily="66" charset="0"/>
              </a:rPr>
              <a:t>2 facts</a:t>
            </a:r>
          </a:p>
          <a:p>
            <a:pPr>
              <a:buNone/>
            </a:pPr>
            <a:r>
              <a:rPr lang="en-GB" sz="4000" dirty="0">
                <a:latin typeface="Comic Sans MS" pitchFamily="66" charset="0"/>
              </a:rPr>
              <a:t>1 question – to test your peers!</a:t>
            </a:r>
          </a:p>
        </p:txBody>
      </p:sp>
      <p:pic>
        <p:nvPicPr>
          <p:cNvPr id="7" name="Picture 2" descr="tree nature branch dew plant photography leaf flower frost pollen green macro autumn botany close flora fauna tentacle close up droplets sticky carnivore moisture sundew drosera macro photography secretion fishing journal glandular tentacles plant stem land plant thorns spines and prickles"/>
          <p:cNvPicPr>
            <a:picLocks noChangeAspect="1" noChangeArrowheads="1"/>
          </p:cNvPicPr>
          <p:nvPr/>
        </p:nvPicPr>
        <p:blipFill>
          <a:blip r:embed="rId2" cstate="print"/>
          <a:srcRect/>
          <a:stretch>
            <a:fillRect/>
          </a:stretch>
        </p:blipFill>
        <p:spPr bwMode="auto">
          <a:xfrm>
            <a:off x="6019800" y="4572000"/>
            <a:ext cx="2743201" cy="1981200"/>
          </a:xfrm>
          <a:prstGeom prst="rect">
            <a:avLst/>
          </a:prstGeom>
          <a:noFill/>
        </p:spPr>
      </p:pic>
      <p:pic>
        <p:nvPicPr>
          <p:cNvPr id="8" name="Picture 4" descr="landscape tree nature forest outdoor branch sky wood sunlight leaf flower perspective trunk summer bark wild environment green high jungle natural season plants ecology trees leaves woods sunny rainforest branches bright tall up day woodland habitat tree trunks natural environment woody plant"/>
          <p:cNvPicPr>
            <a:picLocks noChangeAspect="1" noChangeArrowheads="1"/>
          </p:cNvPicPr>
          <p:nvPr/>
        </p:nvPicPr>
        <p:blipFill>
          <a:blip r:embed="rId3" cstate="print"/>
          <a:srcRect l="40741"/>
          <a:stretch>
            <a:fillRect/>
          </a:stretch>
        </p:blipFill>
        <p:spPr bwMode="auto">
          <a:xfrm>
            <a:off x="6705600" y="228600"/>
            <a:ext cx="2235200" cy="2514600"/>
          </a:xfrm>
          <a:prstGeom prst="rect">
            <a:avLst/>
          </a:prstGeom>
          <a:noFill/>
        </p:spPr>
      </p:pic>
      <p:pic>
        <p:nvPicPr>
          <p:cNvPr id="9" name="Picture 10" descr="tree nature structure plant sunlight leaf flower petal raindrop green autumn botany yellow garden flora botanical wildflower botanical garden time of year fall color ginkgo leaf fanshaped leaf fan shaped broad leaves foliage leaf bright yellow autumn ginkgo leaf fan blade macro photography flowering plant maidenhair tree plant stem woody plant land plant"/>
          <p:cNvPicPr>
            <a:picLocks noChangeAspect="1" noChangeArrowheads="1"/>
          </p:cNvPicPr>
          <p:nvPr/>
        </p:nvPicPr>
        <p:blipFill>
          <a:blip r:embed="rId4" cstate="print"/>
          <a:srcRect/>
          <a:stretch>
            <a:fillRect/>
          </a:stretch>
        </p:blipFill>
        <p:spPr bwMode="auto">
          <a:xfrm>
            <a:off x="381000" y="4648200"/>
            <a:ext cx="2514600" cy="188595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52400" y="152400"/>
          <a:ext cx="8763000" cy="664083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6705600">
                  <a:extLst>
                    <a:ext uri="{9D8B030D-6E8A-4147-A177-3AD203B41FA5}">
                      <a16:colId xmlns:a16="http://schemas.microsoft.com/office/drawing/2014/main" val="20001"/>
                    </a:ext>
                  </a:extLst>
                </a:gridCol>
              </a:tblGrid>
              <a:tr h="533400">
                <a:tc>
                  <a:txBody>
                    <a:bodyPr/>
                    <a:lstStyle/>
                    <a:p>
                      <a:pPr algn="ctr"/>
                      <a:r>
                        <a:rPr lang="en-GB" sz="1600" b="0" dirty="0">
                          <a:solidFill>
                            <a:schemeClr val="tx1"/>
                          </a:solidFill>
                          <a:latin typeface="Comic Sans MS" pitchFamily="66" charset="0"/>
                        </a:rPr>
                        <a:t>Cellulose cell</a:t>
                      </a:r>
                      <a:r>
                        <a:rPr lang="en-GB" sz="1600" b="0" baseline="0" dirty="0">
                          <a:solidFill>
                            <a:schemeClr val="tx1"/>
                          </a:solidFill>
                          <a:latin typeface="Comic Sans MS" pitchFamily="66" charset="0"/>
                        </a:rPr>
                        <a:t> walls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600" b="0" dirty="0">
                          <a:solidFill>
                            <a:schemeClr val="tx1"/>
                          </a:solidFill>
                          <a:latin typeface="Comic Sans MS" pitchFamily="66" charset="0"/>
                        </a:rPr>
                        <a:t>Cellulose cell walls strengthen the plant</a:t>
                      </a:r>
                      <a:r>
                        <a:rPr lang="en-GB" sz="1600" b="0" baseline="0" dirty="0">
                          <a:solidFill>
                            <a:schemeClr val="tx1"/>
                          </a:solidFill>
                          <a:latin typeface="Comic Sans MS" pitchFamily="66" charset="0"/>
                        </a:rPr>
                        <a:t> cell to help resist invasion by microorganisms. </a:t>
                      </a:r>
                      <a:endParaRPr lang="en-GB" sz="1600" b="0" dirty="0">
                        <a:solidFill>
                          <a:schemeClr val="tx1"/>
                        </a:solidFill>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021080">
                <a:tc>
                  <a:txBody>
                    <a:bodyPr/>
                    <a:lstStyle/>
                    <a:p>
                      <a:pPr algn="ctr"/>
                      <a:r>
                        <a:rPr lang="en-GB" sz="1600" dirty="0">
                          <a:solidFill>
                            <a:schemeClr val="tx1"/>
                          </a:solidFill>
                          <a:latin typeface="Comic Sans MS" pitchFamily="66" charset="0"/>
                        </a:rPr>
                        <a:t>Waxy cuticle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600" dirty="0">
                          <a:solidFill>
                            <a:schemeClr val="tx1"/>
                          </a:solidFill>
                          <a:latin typeface="Comic Sans MS" pitchFamily="66" charset="0"/>
                        </a:rPr>
                        <a:t>This covers</a:t>
                      </a:r>
                      <a:r>
                        <a:rPr lang="en-GB" sz="1600" baseline="0" dirty="0">
                          <a:solidFill>
                            <a:schemeClr val="tx1"/>
                          </a:solidFill>
                          <a:latin typeface="Comic Sans MS" pitchFamily="66" charset="0"/>
                        </a:rPr>
                        <a:t> the surface of the leaf of the plant and act as a barrier for the entry of microorganisms. It is the underside of the leaf where the stomata are where pathogens can gain entry.</a:t>
                      </a:r>
                      <a:endParaRPr lang="en-GB" sz="1600" dirty="0">
                        <a:solidFill>
                          <a:schemeClr val="tx1"/>
                        </a:solidFill>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90550">
                <a:tc>
                  <a:txBody>
                    <a:bodyPr/>
                    <a:lstStyle/>
                    <a:p>
                      <a:pPr algn="ctr"/>
                      <a:r>
                        <a:rPr lang="en-GB" sz="1600" dirty="0">
                          <a:solidFill>
                            <a:schemeClr val="tx1"/>
                          </a:solidFill>
                          <a:latin typeface="Comic Sans MS" pitchFamily="66" charset="0"/>
                        </a:rPr>
                        <a:t>Bark on the trees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600" dirty="0">
                          <a:solidFill>
                            <a:schemeClr val="tx1"/>
                          </a:solidFill>
                          <a:latin typeface="Comic Sans MS" pitchFamily="66" charset="0"/>
                        </a:rPr>
                        <a:t>A layer of dead cells on the outside of the stems form</a:t>
                      </a:r>
                      <a:r>
                        <a:rPr lang="en-GB" sz="1600" baseline="0" dirty="0">
                          <a:solidFill>
                            <a:schemeClr val="tx1"/>
                          </a:solidFill>
                          <a:latin typeface="Comic Sans MS" pitchFamily="66" charset="0"/>
                        </a:rPr>
                        <a:t> a protective layer that is hard for pathogens to penetrate.</a:t>
                      </a:r>
                      <a:endParaRPr lang="en-GB" sz="1600" dirty="0">
                        <a:solidFill>
                          <a:schemeClr val="tx1"/>
                        </a:solidFill>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704850">
                <a:tc>
                  <a:txBody>
                    <a:bodyPr/>
                    <a:lstStyle/>
                    <a:p>
                      <a:pPr algn="ctr"/>
                      <a:r>
                        <a:rPr lang="en-GB" sz="1600" dirty="0">
                          <a:solidFill>
                            <a:schemeClr val="tx1"/>
                          </a:solidFill>
                          <a:latin typeface="Comic Sans MS" pitchFamily="66" charset="0"/>
                        </a:rPr>
                        <a:t>Antibiotics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600" dirty="0">
                          <a:solidFill>
                            <a:schemeClr val="tx1"/>
                          </a:solidFill>
                          <a:latin typeface="Comic Sans MS" pitchFamily="66" charset="0"/>
                        </a:rPr>
                        <a:t>Many plants produce antibacterial chemicals that protect</a:t>
                      </a:r>
                      <a:r>
                        <a:rPr lang="en-GB" sz="1600" baseline="0" dirty="0">
                          <a:solidFill>
                            <a:schemeClr val="tx1"/>
                          </a:solidFill>
                          <a:latin typeface="Comic Sans MS" pitchFamily="66" charset="0"/>
                        </a:rPr>
                        <a:t> them against invading pathogens. These are very effective at preventing bacterial disease in plants.</a:t>
                      </a:r>
                      <a:endParaRPr lang="en-GB" sz="1600" dirty="0">
                        <a:solidFill>
                          <a:schemeClr val="tx1"/>
                        </a:solidFill>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704850">
                <a:tc>
                  <a:txBody>
                    <a:bodyPr/>
                    <a:lstStyle/>
                    <a:p>
                      <a:pPr algn="ctr"/>
                      <a:r>
                        <a:rPr lang="en-GB" sz="1600" dirty="0">
                          <a:solidFill>
                            <a:schemeClr val="tx1"/>
                          </a:solidFill>
                          <a:latin typeface="Comic Sans MS" pitchFamily="66" charset="0"/>
                        </a:rPr>
                        <a:t>Poisons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600" dirty="0">
                          <a:solidFill>
                            <a:schemeClr val="tx1"/>
                          </a:solidFill>
                          <a:latin typeface="Comic Sans MS" pitchFamily="66" charset="0"/>
                        </a:rPr>
                        <a:t>These can be</a:t>
                      </a:r>
                      <a:r>
                        <a:rPr lang="en-GB" sz="1600" baseline="0" dirty="0">
                          <a:solidFill>
                            <a:schemeClr val="tx1"/>
                          </a:solidFill>
                          <a:latin typeface="Comic Sans MS" pitchFamily="66" charset="0"/>
                        </a:rPr>
                        <a:t> produced by some plants to deter herbivores from eating them. Animals will quickly learnt to avoid eating plants that make them feel unwell.</a:t>
                      </a:r>
                      <a:endParaRPr lang="en-GB" sz="1600" dirty="0">
                        <a:solidFill>
                          <a:schemeClr val="tx1"/>
                        </a:solidFill>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61010">
                <a:tc>
                  <a:txBody>
                    <a:bodyPr/>
                    <a:lstStyle/>
                    <a:p>
                      <a:pPr algn="ctr"/>
                      <a:r>
                        <a:rPr lang="en-GB" sz="1600" dirty="0">
                          <a:solidFill>
                            <a:schemeClr val="tx1"/>
                          </a:solidFill>
                          <a:latin typeface="Comic Sans MS" pitchFamily="66" charset="0"/>
                        </a:rPr>
                        <a:t>Thorns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600" dirty="0">
                          <a:solidFill>
                            <a:schemeClr val="tx1"/>
                          </a:solidFill>
                          <a:latin typeface="Comic Sans MS" pitchFamily="66" charset="0"/>
                        </a:rPr>
                        <a:t>These make</a:t>
                      </a:r>
                      <a:r>
                        <a:rPr lang="en-GB" sz="1600" baseline="0" dirty="0">
                          <a:solidFill>
                            <a:schemeClr val="tx1"/>
                          </a:solidFill>
                          <a:latin typeface="Comic Sans MS" pitchFamily="66" charset="0"/>
                        </a:rPr>
                        <a:t> it unpleasant or painful for large herbivores to eat them.</a:t>
                      </a:r>
                      <a:endParaRPr lang="en-GB" sz="1600" dirty="0">
                        <a:solidFill>
                          <a:schemeClr val="tx1"/>
                        </a:solidFill>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91490">
                <a:tc>
                  <a:txBody>
                    <a:bodyPr/>
                    <a:lstStyle/>
                    <a:p>
                      <a:pPr algn="ctr"/>
                      <a:r>
                        <a:rPr lang="en-GB" sz="1600" dirty="0">
                          <a:solidFill>
                            <a:schemeClr val="tx1"/>
                          </a:solidFill>
                          <a:latin typeface="Comic Sans MS" pitchFamily="66" charset="0"/>
                        </a:rPr>
                        <a:t>Hairy Stems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600" dirty="0">
                          <a:solidFill>
                            <a:schemeClr val="tx1"/>
                          </a:solidFill>
                          <a:latin typeface="Comic Sans MS" pitchFamily="66" charset="0"/>
                        </a:rPr>
                        <a:t>Hairy</a:t>
                      </a:r>
                      <a:r>
                        <a:rPr lang="en-GB" sz="1600" baseline="0" dirty="0">
                          <a:solidFill>
                            <a:schemeClr val="tx1"/>
                          </a:solidFill>
                          <a:latin typeface="Comic Sans MS" pitchFamily="66" charset="0"/>
                        </a:rPr>
                        <a:t> stems or leaves deter insects and larger animals from feeding on them or laying eggs on the stem or leaves.</a:t>
                      </a:r>
                      <a:endParaRPr lang="en-GB" sz="1600" dirty="0">
                        <a:solidFill>
                          <a:schemeClr val="tx1"/>
                        </a:solidFill>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704850">
                <a:tc>
                  <a:txBody>
                    <a:bodyPr/>
                    <a:lstStyle/>
                    <a:p>
                      <a:pPr algn="ctr"/>
                      <a:r>
                        <a:rPr lang="en-GB" sz="1600" dirty="0">
                          <a:solidFill>
                            <a:schemeClr val="tx1"/>
                          </a:solidFill>
                          <a:latin typeface="Comic Sans MS" pitchFamily="66" charset="0"/>
                        </a:rPr>
                        <a:t>Drooping or curling when touched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600" dirty="0">
                          <a:solidFill>
                            <a:schemeClr val="tx1"/>
                          </a:solidFill>
                          <a:latin typeface="Comic Sans MS" pitchFamily="66" charset="0"/>
                        </a:rPr>
                        <a:t>This is a rare</a:t>
                      </a:r>
                      <a:r>
                        <a:rPr lang="en-GB" sz="1600" baseline="0" dirty="0">
                          <a:solidFill>
                            <a:schemeClr val="tx1"/>
                          </a:solidFill>
                          <a:latin typeface="Comic Sans MS" pitchFamily="66" charset="0"/>
                        </a:rPr>
                        <a:t> but effective mechanism, when touched the leaves will automatically curl which can dislodge insects and frighten off larger species.</a:t>
                      </a:r>
                      <a:endParaRPr lang="en-GB" sz="1600" dirty="0">
                        <a:solidFill>
                          <a:schemeClr val="tx1"/>
                        </a:solidFill>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704850">
                <a:tc>
                  <a:txBody>
                    <a:bodyPr/>
                    <a:lstStyle/>
                    <a:p>
                      <a:pPr algn="ctr"/>
                      <a:r>
                        <a:rPr lang="en-GB" sz="1600" dirty="0">
                          <a:solidFill>
                            <a:schemeClr val="tx1"/>
                          </a:solidFill>
                          <a:latin typeface="Comic Sans MS" pitchFamily="66" charset="0"/>
                        </a:rPr>
                        <a:t>Mimicry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600" dirty="0">
                          <a:solidFill>
                            <a:schemeClr val="tx1"/>
                          </a:solidFill>
                          <a:latin typeface="Comic Sans MS" pitchFamily="66" charset="0"/>
                        </a:rPr>
                        <a:t>Some plants can droop</a:t>
                      </a:r>
                      <a:r>
                        <a:rPr lang="en-GB" sz="1600" baseline="0" dirty="0">
                          <a:solidFill>
                            <a:schemeClr val="tx1"/>
                          </a:solidFill>
                          <a:latin typeface="Comic Sans MS" pitchFamily="66" charset="0"/>
                        </a:rPr>
                        <a:t> to look as though they are diseased and trick animals into not eating them. They can also resemble larger insects to scare away any potential threats.</a:t>
                      </a:r>
                      <a:endParaRPr lang="en-GB" sz="1600" dirty="0">
                        <a:solidFill>
                          <a:schemeClr val="tx1"/>
                        </a:solidFill>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52400" y="152400"/>
          <a:ext cx="8763000" cy="3291840"/>
        </p:xfrm>
        <a:graphic>
          <a:graphicData uri="http://schemas.openxmlformats.org/drawingml/2006/table">
            <a:tbl>
              <a:tblPr firstRow="1" bandRow="1">
                <a:tableStyleId>{5C22544A-7EE6-4342-B048-85BDC9FD1C3A}</a:tableStyleId>
              </a:tblPr>
              <a:tblGrid>
                <a:gridCol w="1306763">
                  <a:extLst>
                    <a:ext uri="{9D8B030D-6E8A-4147-A177-3AD203B41FA5}">
                      <a16:colId xmlns:a16="http://schemas.microsoft.com/office/drawing/2014/main" val="20000"/>
                    </a:ext>
                  </a:extLst>
                </a:gridCol>
                <a:gridCol w="3074737">
                  <a:extLst>
                    <a:ext uri="{9D8B030D-6E8A-4147-A177-3AD203B41FA5}">
                      <a16:colId xmlns:a16="http://schemas.microsoft.com/office/drawing/2014/main" val="20001"/>
                    </a:ext>
                  </a:extLst>
                </a:gridCol>
                <a:gridCol w="4381500">
                  <a:extLst>
                    <a:ext uri="{9D8B030D-6E8A-4147-A177-3AD203B41FA5}">
                      <a16:colId xmlns:a16="http://schemas.microsoft.com/office/drawing/2014/main" val="20002"/>
                    </a:ext>
                  </a:extLst>
                </a:gridCol>
              </a:tblGrid>
              <a:tr h="704850">
                <a:tc>
                  <a:txBody>
                    <a:bodyPr/>
                    <a:lstStyle/>
                    <a:p>
                      <a:r>
                        <a:rPr lang="en-GB" b="0" dirty="0">
                          <a:solidFill>
                            <a:schemeClr val="tx1"/>
                          </a:solidFill>
                        </a:rPr>
                        <a:t>Nitrates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b="0" dirty="0">
                          <a:solidFill>
                            <a:schemeClr val="tx1"/>
                          </a:solidFill>
                        </a:rPr>
                        <a:t>Needed to</a:t>
                      </a:r>
                      <a:r>
                        <a:rPr lang="en-GB" b="0" baseline="0" dirty="0">
                          <a:solidFill>
                            <a:schemeClr val="tx1"/>
                          </a:solidFill>
                        </a:rPr>
                        <a:t> convert sugars made during photosynthesis into proteins which the plants need for growth.</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b="0" dirty="0">
                          <a:solidFill>
                            <a:schemeClr val="tx1"/>
                          </a:solidFill>
                        </a:rPr>
                        <a:t>Symptoms of nitrate deficiency include</a:t>
                      </a:r>
                      <a:r>
                        <a:rPr lang="en-GB" b="0" baseline="0" dirty="0">
                          <a:solidFill>
                            <a:schemeClr val="tx1"/>
                          </a:solidFill>
                        </a:rPr>
                        <a:t> stunted growth, upper leaves pale green and lower leaves yellow and dead.</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704850">
                <a:tc>
                  <a:txBody>
                    <a:bodyPr/>
                    <a:lstStyle/>
                    <a:p>
                      <a:r>
                        <a:rPr lang="en-GB" b="0" dirty="0">
                          <a:solidFill>
                            <a:schemeClr val="tx1"/>
                          </a:solidFill>
                        </a:rPr>
                        <a:t>Magnesium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b="0" dirty="0">
                          <a:solidFill>
                            <a:schemeClr val="tx1"/>
                          </a:solidFill>
                        </a:rPr>
                        <a:t>This</a:t>
                      </a:r>
                      <a:r>
                        <a:rPr lang="en-GB" b="0" baseline="0" dirty="0">
                          <a:solidFill>
                            <a:schemeClr val="tx1"/>
                          </a:solidFill>
                        </a:rPr>
                        <a:t> mineral ion is needed for the synthesis of chlorophyll in the plant. Chlorophyll is needed for photosynthesis.</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b="0" dirty="0">
                          <a:solidFill>
                            <a:schemeClr val="tx1"/>
                          </a:solidFill>
                        </a:rPr>
                        <a:t>Lack of magnesium means less chlorophyll will be made. Therefore, a symptom of magnesium deficiency is yellowing leaves</a:t>
                      </a:r>
                      <a:r>
                        <a:rPr lang="en-GB" b="0" baseline="0" dirty="0">
                          <a:solidFill>
                            <a:schemeClr val="tx1"/>
                          </a:solidFill>
                        </a:rPr>
                        <a:t> (</a:t>
                      </a:r>
                      <a:r>
                        <a:rPr lang="en-GB" b="0" baseline="0" dirty="0" err="1">
                          <a:solidFill>
                            <a:schemeClr val="tx1"/>
                          </a:solidFill>
                        </a:rPr>
                        <a:t>chlorosis</a:t>
                      </a:r>
                      <a:r>
                        <a:rPr lang="en-GB" b="0" baseline="0" dirty="0">
                          <a:solidFill>
                            <a:schemeClr val="tx1"/>
                          </a:solidFill>
                        </a:rPr>
                        <a:t>) and growth slows down.</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704850">
                <a:tc>
                  <a:txBody>
                    <a:bodyPr/>
                    <a:lstStyle/>
                    <a:p>
                      <a:r>
                        <a:rPr lang="en-GB" b="0" dirty="0">
                          <a:solidFill>
                            <a:schemeClr val="tx1"/>
                          </a:solidFill>
                        </a:rPr>
                        <a:t>Potassium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b="0" dirty="0">
                          <a:solidFill>
                            <a:schemeClr val="tx1"/>
                          </a:solidFill>
                        </a:rPr>
                        <a:t>This ion is needed for the plant to produce flowers</a:t>
                      </a:r>
                      <a:r>
                        <a:rPr lang="en-GB" b="0" baseline="0" dirty="0">
                          <a:solidFill>
                            <a:schemeClr val="tx1"/>
                          </a:solidFill>
                        </a:rPr>
                        <a:t> and fruit.</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b="0" dirty="0">
                          <a:solidFill>
                            <a:schemeClr val="tx1"/>
                          </a:solidFill>
                        </a:rPr>
                        <a:t>Symptoms of potassium deficient plants include poor growth of flowers and fruit, yellow leaves</a:t>
                      </a:r>
                      <a:r>
                        <a:rPr lang="en-GB" b="0" baseline="0" dirty="0">
                          <a:solidFill>
                            <a:schemeClr val="tx1"/>
                          </a:solidFill>
                        </a:rPr>
                        <a:t> and dead spots. </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nvGraphicFramePr>
        <p:xfrm>
          <a:off x="152400" y="3429000"/>
          <a:ext cx="8763000" cy="3291840"/>
        </p:xfrm>
        <a:graphic>
          <a:graphicData uri="http://schemas.openxmlformats.org/drawingml/2006/table">
            <a:tbl>
              <a:tblPr firstRow="1" bandRow="1">
                <a:tableStyleId>{5C22544A-7EE6-4342-B048-85BDC9FD1C3A}</a:tableStyleId>
              </a:tblPr>
              <a:tblGrid>
                <a:gridCol w="1306763">
                  <a:extLst>
                    <a:ext uri="{9D8B030D-6E8A-4147-A177-3AD203B41FA5}">
                      <a16:colId xmlns:a16="http://schemas.microsoft.com/office/drawing/2014/main" val="20000"/>
                    </a:ext>
                  </a:extLst>
                </a:gridCol>
                <a:gridCol w="3074737">
                  <a:extLst>
                    <a:ext uri="{9D8B030D-6E8A-4147-A177-3AD203B41FA5}">
                      <a16:colId xmlns:a16="http://schemas.microsoft.com/office/drawing/2014/main" val="20001"/>
                    </a:ext>
                  </a:extLst>
                </a:gridCol>
                <a:gridCol w="4381500">
                  <a:extLst>
                    <a:ext uri="{9D8B030D-6E8A-4147-A177-3AD203B41FA5}">
                      <a16:colId xmlns:a16="http://schemas.microsoft.com/office/drawing/2014/main" val="20002"/>
                    </a:ext>
                  </a:extLst>
                </a:gridCol>
              </a:tblGrid>
              <a:tr h="704850">
                <a:tc>
                  <a:txBody>
                    <a:bodyPr/>
                    <a:lstStyle/>
                    <a:p>
                      <a:r>
                        <a:rPr lang="en-GB" b="0" dirty="0">
                          <a:solidFill>
                            <a:schemeClr val="tx1"/>
                          </a:solidFill>
                        </a:rPr>
                        <a:t>Nitrates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b="0" dirty="0">
                          <a:solidFill>
                            <a:schemeClr val="tx1"/>
                          </a:solidFill>
                        </a:rPr>
                        <a:t>Needed to</a:t>
                      </a:r>
                      <a:r>
                        <a:rPr lang="en-GB" b="0" baseline="0" dirty="0">
                          <a:solidFill>
                            <a:schemeClr val="tx1"/>
                          </a:solidFill>
                        </a:rPr>
                        <a:t> convert sugars made during photosynthesis into proteins which the plants need for growth.</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b="0" dirty="0">
                          <a:solidFill>
                            <a:schemeClr val="tx1"/>
                          </a:solidFill>
                        </a:rPr>
                        <a:t>Symptoms of nitrate deficiency include</a:t>
                      </a:r>
                      <a:r>
                        <a:rPr lang="en-GB" b="0" baseline="0" dirty="0">
                          <a:solidFill>
                            <a:schemeClr val="tx1"/>
                          </a:solidFill>
                        </a:rPr>
                        <a:t> stunted growth, upper leaves pale green and lower leaves yellow and dead.</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704850">
                <a:tc>
                  <a:txBody>
                    <a:bodyPr/>
                    <a:lstStyle/>
                    <a:p>
                      <a:r>
                        <a:rPr lang="en-GB" b="0" dirty="0">
                          <a:solidFill>
                            <a:schemeClr val="tx1"/>
                          </a:solidFill>
                        </a:rPr>
                        <a:t>Magnesium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b="0" dirty="0">
                          <a:solidFill>
                            <a:schemeClr val="tx1"/>
                          </a:solidFill>
                        </a:rPr>
                        <a:t>This</a:t>
                      </a:r>
                      <a:r>
                        <a:rPr lang="en-GB" b="0" baseline="0" dirty="0">
                          <a:solidFill>
                            <a:schemeClr val="tx1"/>
                          </a:solidFill>
                        </a:rPr>
                        <a:t> mineral ion is needed for the synthesis of chlorophyll in the plant. Chlorophyll is needed for photosynthesis.</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b="0" dirty="0">
                          <a:solidFill>
                            <a:schemeClr val="tx1"/>
                          </a:solidFill>
                        </a:rPr>
                        <a:t>Lack of magnesium means less chlorophyll will be made. Therefore, a symptom of magnesium deficiency is yellowing leaves</a:t>
                      </a:r>
                      <a:r>
                        <a:rPr lang="en-GB" b="0" baseline="0" dirty="0">
                          <a:solidFill>
                            <a:schemeClr val="tx1"/>
                          </a:solidFill>
                        </a:rPr>
                        <a:t> (</a:t>
                      </a:r>
                      <a:r>
                        <a:rPr lang="en-GB" b="0" baseline="0" dirty="0" err="1">
                          <a:solidFill>
                            <a:schemeClr val="tx1"/>
                          </a:solidFill>
                        </a:rPr>
                        <a:t>chlorosis</a:t>
                      </a:r>
                      <a:r>
                        <a:rPr lang="en-GB" b="0" baseline="0" dirty="0">
                          <a:solidFill>
                            <a:schemeClr val="tx1"/>
                          </a:solidFill>
                        </a:rPr>
                        <a:t>) and growth slows down.</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704850">
                <a:tc>
                  <a:txBody>
                    <a:bodyPr/>
                    <a:lstStyle/>
                    <a:p>
                      <a:r>
                        <a:rPr lang="en-GB" b="0" dirty="0">
                          <a:solidFill>
                            <a:schemeClr val="tx1"/>
                          </a:solidFill>
                        </a:rPr>
                        <a:t>Potassium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b="0" dirty="0">
                          <a:solidFill>
                            <a:schemeClr val="tx1"/>
                          </a:solidFill>
                        </a:rPr>
                        <a:t>This ion is needed for the plant to produce flowers</a:t>
                      </a:r>
                      <a:r>
                        <a:rPr lang="en-GB" b="0" baseline="0" dirty="0">
                          <a:solidFill>
                            <a:schemeClr val="tx1"/>
                          </a:solidFill>
                        </a:rPr>
                        <a:t> and fruit.</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b="0" dirty="0">
                          <a:solidFill>
                            <a:schemeClr val="tx1"/>
                          </a:solidFill>
                        </a:rPr>
                        <a:t>Symptoms of potassium deficient plants include poor growth of flowers and fruit, yellow leaves</a:t>
                      </a:r>
                      <a:r>
                        <a:rPr lang="en-GB" b="0" baseline="0" dirty="0">
                          <a:solidFill>
                            <a:schemeClr val="tx1"/>
                          </a:solidFill>
                        </a:rPr>
                        <a:t> and dead spots. </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B5F063-9CF6-4B2A-9745-F7452438C116}"/>
              </a:ext>
            </a:extLst>
          </p:cNvPr>
          <p:cNvSpPr>
            <a:spLocks noGrp="1"/>
          </p:cNvSpPr>
          <p:nvPr>
            <p:ph idx="1"/>
          </p:nvPr>
        </p:nvSpPr>
        <p:spPr>
          <a:xfrm>
            <a:off x="304800" y="1828800"/>
            <a:ext cx="8610600" cy="4800600"/>
          </a:xfrm>
        </p:spPr>
        <p:txBody>
          <a:bodyPr vert="horz" lIns="91440" tIns="45720" rIns="91440" bIns="45720" rtlCol="0" anchor="t">
            <a:normAutofit/>
          </a:bodyPr>
          <a:lstStyle/>
          <a:p>
            <a:pPr marL="0" indent="0">
              <a:buNone/>
            </a:pPr>
            <a:r>
              <a:rPr lang="en-GB" dirty="0"/>
              <a:t>GOOD PROGRESS:</a:t>
            </a:r>
          </a:p>
          <a:p>
            <a:pPr marL="0" indent="0">
              <a:buNone/>
            </a:pPr>
            <a:r>
              <a:rPr lang="en-GB" dirty="0">
                <a:ea typeface="+mn-lt"/>
                <a:cs typeface="+mn-lt"/>
              </a:rPr>
              <a:t>Describe how mineral deficiency can cause disease in plants</a:t>
            </a:r>
          </a:p>
          <a:p>
            <a:pPr marL="0" indent="0">
              <a:buNone/>
            </a:pPr>
            <a:r>
              <a:rPr lang="en-GB" dirty="0">
                <a:ea typeface="+mn-lt"/>
                <a:cs typeface="+mn-lt"/>
              </a:rPr>
              <a:t>Describe and explain how plants have evolved mechanisms to defend against pathogens and herbivores</a:t>
            </a:r>
            <a:endParaRPr lang="en-GB" dirty="0"/>
          </a:p>
          <a:p>
            <a:pPr marL="0" indent="0">
              <a:buNone/>
            </a:pPr>
            <a:endParaRPr lang="en-GB" dirty="0"/>
          </a:p>
          <a:p>
            <a:pPr marL="0" indent="0">
              <a:buNone/>
            </a:pPr>
            <a:r>
              <a:rPr lang="en-GB" dirty="0"/>
              <a:t>OUTSTANDING PROGRESS:</a:t>
            </a:r>
          </a:p>
          <a:p>
            <a:pPr marL="0" indent="0">
              <a:buNone/>
            </a:pPr>
            <a:r>
              <a:rPr lang="en-GB" dirty="0">
                <a:ea typeface="+mn-lt"/>
                <a:cs typeface="+mn-lt"/>
              </a:rPr>
              <a:t>Explain how you might detect plant diseases</a:t>
            </a:r>
          </a:p>
        </p:txBody>
      </p:sp>
      <p:sp>
        <p:nvSpPr>
          <p:cNvPr id="7" name="Rectangle: Rounded Corners 6">
            <a:extLst>
              <a:ext uri="{FF2B5EF4-FFF2-40B4-BE49-F238E27FC236}">
                <a16:creationId xmlns:a16="http://schemas.microsoft.com/office/drawing/2014/main" id="{0BF158EA-583B-4FB4-AE40-293B10DE0766}"/>
              </a:ext>
            </a:extLst>
          </p:cNvPr>
          <p:cNvSpPr/>
          <p:nvPr/>
        </p:nvSpPr>
        <p:spPr>
          <a:xfrm>
            <a:off x="228600" y="228600"/>
            <a:ext cx="8686800" cy="1371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6D86800F-00C6-4FAB-B275-C286A18884B2}"/>
              </a:ext>
            </a:extLst>
          </p:cNvPr>
          <p:cNvSpPr txBox="1">
            <a:spLocks/>
          </p:cNvSpPr>
          <p:nvPr/>
        </p:nvSpPr>
        <p:spPr>
          <a:xfrm>
            <a:off x="228600" y="228601"/>
            <a:ext cx="86868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dirty="0">
                <a:latin typeface="Comic Sans MS" pitchFamily="66" charset="0"/>
              </a:rPr>
              <a:t>Progress indicators</a:t>
            </a:r>
          </a:p>
        </p:txBody>
      </p:sp>
    </p:spTree>
    <p:extLst>
      <p:ext uri="{BB962C8B-B14F-4D97-AF65-F5344CB8AC3E}">
        <p14:creationId xmlns:p14="http://schemas.microsoft.com/office/powerpoint/2010/main" val="1949585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1"/>
            <a:ext cx="3810000" cy="685800"/>
          </a:xfrm>
        </p:spPr>
        <p:txBody>
          <a:bodyPr>
            <a:normAutofit/>
          </a:bodyPr>
          <a:lstStyle/>
          <a:p>
            <a:pPr algn="ctr">
              <a:buNone/>
            </a:pPr>
            <a:r>
              <a:rPr lang="en-GB" sz="3600" dirty="0">
                <a:latin typeface="Comic Sans MS" pitchFamily="66" charset="0"/>
              </a:rPr>
              <a:t>Rose black spot</a:t>
            </a:r>
          </a:p>
        </p:txBody>
      </p:sp>
      <p:sp>
        <p:nvSpPr>
          <p:cNvPr id="6" name="Content Placeholder 2"/>
          <p:cNvSpPr txBox="1">
            <a:spLocks/>
          </p:cNvSpPr>
          <p:nvPr/>
        </p:nvSpPr>
        <p:spPr>
          <a:xfrm>
            <a:off x="152400" y="3200400"/>
            <a:ext cx="3886200" cy="1935163"/>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600" b="0" i="0" u="none" strike="noStrike" kern="1200" cap="none" spc="0" normalizeH="0" baseline="0" noProof="0" dirty="0">
                <a:ln>
                  <a:noFill/>
                </a:ln>
                <a:solidFill>
                  <a:schemeClr val="tx1"/>
                </a:solidFill>
                <a:effectLst/>
                <a:uLnTx/>
                <a:uFillTx/>
                <a:latin typeface="Comic Sans MS" pitchFamily="66" charset="0"/>
                <a:ea typeface="+mn-ea"/>
                <a:cs typeface="+mn-cs"/>
              </a:rPr>
              <a:t>Tobacco</a:t>
            </a:r>
            <a:r>
              <a:rPr kumimoji="0" lang="en-GB" sz="3600" b="0" i="0" u="none" strike="noStrike" kern="1200" cap="none" spc="0" normalizeH="0" noProof="0" dirty="0">
                <a:ln>
                  <a:noFill/>
                </a:ln>
                <a:solidFill>
                  <a:schemeClr val="tx1"/>
                </a:solidFill>
                <a:effectLst/>
                <a:uLnTx/>
                <a:uFillTx/>
                <a:latin typeface="Comic Sans MS" pitchFamily="66" charset="0"/>
                <a:ea typeface="+mn-ea"/>
                <a:cs typeface="+mn-cs"/>
              </a:rPr>
              <a:t> Mosaic Virus</a:t>
            </a:r>
            <a:endParaRPr kumimoji="0" lang="en-GB" sz="3600" b="0" i="0" u="none" strike="noStrike" kern="1200" cap="none" spc="0" normalizeH="0" baseline="0" noProof="0" dirty="0">
              <a:ln>
                <a:noFill/>
              </a:ln>
              <a:solidFill>
                <a:schemeClr val="tx1"/>
              </a:solidFill>
              <a:effectLst/>
              <a:uLnTx/>
              <a:uFillTx/>
              <a:latin typeface="Comic Sans MS" pitchFamily="66" charset="0"/>
              <a:ea typeface="+mn-ea"/>
              <a:cs typeface="+mn-cs"/>
            </a:endParaRPr>
          </a:p>
        </p:txBody>
      </p:sp>
      <p:sp>
        <p:nvSpPr>
          <p:cNvPr id="7" name="TextBox 6"/>
          <p:cNvSpPr txBox="1"/>
          <p:nvPr/>
        </p:nvSpPr>
        <p:spPr>
          <a:xfrm>
            <a:off x="304800" y="1066800"/>
            <a:ext cx="3657600" cy="830997"/>
          </a:xfrm>
          <a:prstGeom prst="rect">
            <a:avLst/>
          </a:prstGeom>
          <a:noFill/>
        </p:spPr>
        <p:txBody>
          <a:bodyPr wrap="square" rtlCol="0">
            <a:spAutoFit/>
          </a:bodyPr>
          <a:lstStyle/>
          <a:p>
            <a:r>
              <a:rPr lang="en-GB" sz="2400" dirty="0">
                <a:latin typeface="Comic Sans MS" pitchFamily="66" charset="0"/>
              </a:rPr>
              <a:t>- purple/black spots on the leaves</a:t>
            </a:r>
          </a:p>
        </p:txBody>
      </p:sp>
      <p:sp>
        <p:nvSpPr>
          <p:cNvPr id="8" name="TextBox 7"/>
          <p:cNvSpPr txBox="1"/>
          <p:nvPr/>
        </p:nvSpPr>
        <p:spPr>
          <a:xfrm>
            <a:off x="304800" y="4495800"/>
            <a:ext cx="3505200" cy="1200329"/>
          </a:xfrm>
          <a:prstGeom prst="rect">
            <a:avLst/>
          </a:prstGeom>
          <a:noFill/>
        </p:spPr>
        <p:txBody>
          <a:bodyPr wrap="square" rtlCol="0">
            <a:spAutoFit/>
          </a:bodyPr>
          <a:lstStyle/>
          <a:p>
            <a:r>
              <a:rPr lang="en-GB" sz="2400" dirty="0">
                <a:latin typeface="Comic Sans MS" pitchFamily="66" charset="0"/>
              </a:rPr>
              <a:t>- ‘mosaic’ pattern of discolouration on the leaves</a:t>
            </a:r>
          </a:p>
        </p:txBody>
      </p:sp>
      <p:pic>
        <p:nvPicPr>
          <p:cNvPr id="14338" name="Picture 2" descr="https://upload.wikimedia.org/wikipedia/commons/2/23/Black_spot.jpg"/>
          <p:cNvPicPr>
            <a:picLocks noChangeAspect="1" noChangeArrowheads="1"/>
          </p:cNvPicPr>
          <p:nvPr/>
        </p:nvPicPr>
        <p:blipFill>
          <a:blip r:embed="rId3" cstate="print"/>
          <a:srcRect/>
          <a:stretch>
            <a:fillRect/>
          </a:stretch>
        </p:blipFill>
        <p:spPr bwMode="auto">
          <a:xfrm>
            <a:off x="4572000" y="381000"/>
            <a:ext cx="3886200" cy="2528461"/>
          </a:xfrm>
          <a:prstGeom prst="rect">
            <a:avLst/>
          </a:prstGeom>
          <a:noFill/>
        </p:spPr>
      </p:pic>
      <p:pic>
        <p:nvPicPr>
          <p:cNvPr id="14340" name="Picture 4" descr="File:Tobacco mosaic virus symptoms tobacco.jpg"/>
          <p:cNvPicPr>
            <a:picLocks noChangeAspect="1" noChangeArrowheads="1"/>
          </p:cNvPicPr>
          <p:nvPr/>
        </p:nvPicPr>
        <p:blipFill>
          <a:blip r:embed="rId4" cstate="print"/>
          <a:srcRect/>
          <a:stretch>
            <a:fillRect/>
          </a:stretch>
        </p:blipFill>
        <p:spPr bwMode="auto">
          <a:xfrm>
            <a:off x="4419600" y="3505200"/>
            <a:ext cx="4235777" cy="267493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04800"/>
            <a:ext cx="8610600" cy="954107"/>
          </a:xfrm>
          <a:prstGeom prst="rect">
            <a:avLst/>
          </a:prstGeom>
        </p:spPr>
        <p:txBody>
          <a:bodyPr wrap="square">
            <a:spAutoFit/>
          </a:bodyPr>
          <a:lstStyle/>
          <a:p>
            <a:pPr algn="ctr">
              <a:buNone/>
            </a:pPr>
            <a:r>
              <a:rPr lang="en-GB" sz="2800" dirty="0">
                <a:latin typeface="Comic Sans MS" pitchFamily="66" charset="0"/>
              </a:rPr>
              <a:t>What other signs/symptoms might you expect to see in plants which are infected with a pathogen?</a:t>
            </a:r>
          </a:p>
        </p:txBody>
      </p:sp>
      <p:sp>
        <p:nvSpPr>
          <p:cNvPr id="6" name="Rounded Rectangle 5"/>
          <p:cNvSpPr/>
          <p:nvPr/>
        </p:nvSpPr>
        <p:spPr>
          <a:xfrm>
            <a:off x="2819400" y="2971800"/>
            <a:ext cx="30480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Signs/symptoms of plant disease</a:t>
            </a:r>
          </a:p>
        </p:txBody>
      </p:sp>
      <p:cxnSp>
        <p:nvCxnSpPr>
          <p:cNvPr id="8" name="Straight Arrow Connector 7"/>
          <p:cNvCxnSpPr/>
          <p:nvPr/>
        </p:nvCxnSpPr>
        <p:spPr>
          <a:xfrm flipH="1">
            <a:off x="2133600" y="3733800"/>
            <a:ext cx="838200" cy="152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2667000" y="1981200"/>
            <a:ext cx="533400" cy="10668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590800" y="4114800"/>
            <a:ext cx="914400" cy="1143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962400" y="2133600"/>
            <a:ext cx="457200" cy="914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14400" y="1524000"/>
            <a:ext cx="2286000" cy="400110"/>
          </a:xfrm>
          <a:prstGeom prst="rect">
            <a:avLst/>
          </a:prstGeom>
          <a:noFill/>
        </p:spPr>
        <p:txBody>
          <a:bodyPr wrap="square" rtlCol="0">
            <a:spAutoFit/>
          </a:bodyPr>
          <a:lstStyle/>
          <a:p>
            <a:pPr algn="ctr"/>
            <a:r>
              <a:rPr lang="en-GB" sz="2000" dirty="0">
                <a:latin typeface="Comic Sans MS" pitchFamily="66" charset="0"/>
              </a:rPr>
              <a:t>Stunted growth</a:t>
            </a:r>
          </a:p>
        </p:txBody>
      </p:sp>
      <p:sp>
        <p:nvSpPr>
          <p:cNvPr id="19" name="TextBox 18"/>
          <p:cNvSpPr txBox="1"/>
          <p:nvPr/>
        </p:nvSpPr>
        <p:spPr>
          <a:xfrm>
            <a:off x="3505200" y="1752600"/>
            <a:ext cx="2133600" cy="400110"/>
          </a:xfrm>
          <a:prstGeom prst="rect">
            <a:avLst/>
          </a:prstGeom>
          <a:noFill/>
        </p:spPr>
        <p:txBody>
          <a:bodyPr wrap="square" rtlCol="0">
            <a:spAutoFit/>
          </a:bodyPr>
          <a:lstStyle/>
          <a:p>
            <a:r>
              <a:rPr lang="en-GB" sz="2000" dirty="0">
                <a:latin typeface="Comic Sans MS" pitchFamily="66" charset="0"/>
              </a:rPr>
              <a:t>Spots on leaves</a:t>
            </a:r>
          </a:p>
        </p:txBody>
      </p:sp>
      <p:sp>
        <p:nvSpPr>
          <p:cNvPr id="23" name="TextBox 22"/>
          <p:cNvSpPr txBox="1"/>
          <p:nvPr/>
        </p:nvSpPr>
        <p:spPr>
          <a:xfrm>
            <a:off x="5029200" y="2209800"/>
            <a:ext cx="3276600" cy="400110"/>
          </a:xfrm>
          <a:prstGeom prst="rect">
            <a:avLst/>
          </a:prstGeom>
          <a:noFill/>
        </p:spPr>
        <p:txBody>
          <a:bodyPr wrap="square" rtlCol="0">
            <a:spAutoFit/>
          </a:bodyPr>
          <a:lstStyle/>
          <a:p>
            <a:pPr algn="ctr"/>
            <a:r>
              <a:rPr lang="en-GB" sz="2000" dirty="0">
                <a:latin typeface="Comic Sans MS" pitchFamily="66" charset="0"/>
              </a:rPr>
              <a:t>Areas of decay/rotting</a:t>
            </a:r>
          </a:p>
        </p:txBody>
      </p:sp>
      <p:cxnSp>
        <p:nvCxnSpPr>
          <p:cNvPr id="24" name="Straight Arrow Connector 23"/>
          <p:cNvCxnSpPr/>
          <p:nvPr/>
        </p:nvCxnSpPr>
        <p:spPr>
          <a:xfrm flipV="1">
            <a:off x="5410200" y="2667000"/>
            <a:ext cx="838200" cy="533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600200" y="5257800"/>
            <a:ext cx="1752600" cy="400110"/>
          </a:xfrm>
          <a:prstGeom prst="rect">
            <a:avLst/>
          </a:prstGeom>
          <a:noFill/>
        </p:spPr>
        <p:txBody>
          <a:bodyPr wrap="square" rtlCol="0">
            <a:spAutoFit/>
          </a:bodyPr>
          <a:lstStyle/>
          <a:p>
            <a:pPr algn="ctr"/>
            <a:r>
              <a:rPr lang="en-GB" sz="2000" dirty="0">
                <a:latin typeface="Comic Sans MS" pitchFamily="66" charset="0"/>
              </a:rPr>
              <a:t>Growths</a:t>
            </a:r>
          </a:p>
        </p:txBody>
      </p:sp>
      <p:sp>
        <p:nvSpPr>
          <p:cNvPr id="28" name="TextBox 27"/>
          <p:cNvSpPr txBox="1"/>
          <p:nvPr/>
        </p:nvSpPr>
        <p:spPr>
          <a:xfrm>
            <a:off x="228600" y="3505200"/>
            <a:ext cx="1828800" cy="1015663"/>
          </a:xfrm>
          <a:prstGeom prst="rect">
            <a:avLst/>
          </a:prstGeom>
          <a:noFill/>
        </p:spPr>
        <p:txBody>
          <a:bodyPr wrap="square" rtlCol="0">
            <a:spAutoFit/>
          </a:bodyPr>
          <a:lstStyle/>
          <a:p>
            <a:pPr algn="ctr"/>
            <a:r>
              <a:rPr lang="en-GB" sz="2000" dirty="0">
                <a:latin typeface="Comic Sans MS" pitchFamily="66" charset="0"/>
              </a:rPr>
              <a:t>Malformed stems, leaves &amp; roots</a:t>
            </a:r>
          </a:p>
        </p:txBody>
      </p:sp>
      <p:sp>
        <p:nvSpPr>
          <p:cNvPr id="29" name="TextBox 28"/>
          <p:cNvSpPr txBox="1"/>
          <p:nvPr/>
        </p:nvSpPr>
        <p:spPr>
          <a:xfrm>
            <a:off x="4191000" y="5029200"/>
            <a:ext cx="1905000" cy="400110"/>
          </a:xfrm>
          <a:prstGeom prst="rect">
            <a:avLst/>
          </a:prstGeom>
          <a:noFill/>
        </p:spPr>
        <p:txBody>
          <a:bodyPr wrap="square" rtlCol="0">
            <a:spAutoFit/>
          </a:bodyPr>
          <a:lstStyle/>
          <a:p>
            <a:pPr algn="ctr"/>
            <a:r>
              <a:rPr lang="en-GB" sz="2000" dirty="0">
                <a:latin typeface="Comic Sans MS" pitchFamily="66" charset="0"/>
              </a:rPr>
              <a:t>Discolouration</a:t>
            </a:r>
          </a:p>
        </p:txBody>
      </p:sp>
      <p:sp>
        <p:nvSpPr>
          <p:cNvPr id="30" name="TextBox 29"/>
          <p:cNvSpPr txBox="1"/>
          <p:nvPr/>
        </p:nvSpPr>
        <p:spPr>
          <a:xfrm>
            <a:off x="6629400" y="3733800"/>
            <a:ext cx="2362200" cy="707886"/>
          </a:xfrm>
          <a:prstGeom prst="rect">
            <a:avLst/>
          </a:prstGeom>
          <a:noFill/>
        </p:spPr>
        <p:txBody>
          <a:bodyPr wrap="square" rtlCol="0">
            <a:spAutoFit/>
          </a:bodyPr>
          <a:lstStyle/>
          <a:p>
            <a:pPr algn="ctr"/>
            <a:r>
              <a:rPr lang="en-GB" sz="2000" dirty="0">
                <a:latin typeface="Comic Sans MS" pitchFamily="66" charset="0"/>
              </a:rPr>
              <a:t>Presence of visible pests</a:t>
            </a:r>
          </a:p>
        </p:txBody>
      </p:sp>
      <p:cxnSp>
        <p:nvCxnSpPr>
          <p:cNvPr id="32" name="Straight Arrow Connector 31"/>
          <p:cNvCxnSpPr/>
          <p:nvPr/>
        </p:nvCxnSpPr>
        <p:spPr>
          <a:xfrm>
            <a:off x="4800600" y="4038600"/>
            <a:ext cx="304800" cy="914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5486400" y="3886200"/>
            <a:ext cx="1447800" cy="152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25" name="Picture 4" descr="tree plant fruit leaf flower food green produce autumn botany yellow flora shrub deciduous pests mite wine leaf flowering plant vitis infestation dent smallpox woody plant land plant top of page smallpox mite vine disease page gallmilbe eriophyes colomerus vine leaf gallmilbe erinose"/>
          <p:cNvPicPr>
            <a:picLocks noChangeAspect="1" noChangeArrowheads="1"/>
          </p:cNvPicPr>
          <p:nvPr/>
        </p:nvPicPr>
        <p:blipFill>
          <a:blip r:embed="rId3" cstate="print"/>
          <a:srcRect/>
          <a:stretch>
            <a:fillRect/>
          </a:stretch>
        </p:blipFill>
        <p:spPr bwMode="auto">
          <a:xfrm>
            <a:off x="4419600" y="5467350"/>
            <a:ext cx="1676400" cy="1257300"/>
          </a:xfrm>
          <a:prstGeom prst="rect">
            <a:avLst/>
          </a:prstGeom>
          <a:noFill/>
        </p:spPr>
      </p:pic>
      <p:pic>
        <p:nvPicPr>
          <p:cNvPr id="13314" name="Picture 2" descr="nature blossom grungy plant leaf flower green herb natural autumn artistic grunge botany decay yellow garden flora wildflower leaves shrub wilting rot rotting wilted rotten nectar marigold macro photography ecological flowering plant daisy family decompose wilt land plant"/>
          <p:cNvPicPr>
            <a:picLocks noChangeAspect="1" noChangeArrowheads="1"/>
          </p:cNvPicPr>
          <p:nvPr/>
        </p:nvPicPr>
        <p:blipFill>
          <a:blip r:embed="rId4" cstate="print"/>
          <a:srcRect/>
          <a:stretch>
            <a:fillRect/>
          </a:stretch>
        </p:blipFill>
        <p:spPr bwMode="auto">
          <a:xfrm>
            <a:off x="6781800" y="2590800"/>
            <a:ext cx="1369199" cy="977836"/>
          </a:xfrm>
          <a:prstGeom prst="rect">
            <a:avLst/>
          </a:prstGeom>
          <a:noFill/>
        </p:spPr>
      </p:pic>
      <p:pic>
        <p:nvPicPr>
          <p:cNvPr id="13316" name="Picture 4" descr="water nature grass drop dew bokeh plant lawn photography sunlight leaf flower green macro yellow garden flora close up outdoors uk canon7d dof moisture nikkvalentine peterborough aphids macro photography grass family plant stem"/>
          <p:cNvPicPr>
            <a:picLocks noChangeAspect="1" noChangeArrowheads="1"/>
          </p:cNvPicPr>
          <p:nvPr/>
        </p:nvPicPr>
        <p:blipFill>
          <a:blip r:embed="rId5" cstate="print"/>
          <a:srcRect/>
          <a:stretch>
            <a:fillRect/>
          </a:stretch>
        </p:blipFill>
        <p:spPr bwMode="auto">
          <a:xfrm>
            <a:off x="7162800" y="4495800"/>
            <a:ext cx="1295400" cy="1944180"/>
          </a:xfrm>
          <a:prstGeom prst="rect">
            <a:avLst/>
          </a:prstGeom>
          <a:noFill/>
        </p:spPr>
      </p:pic>
      <p:pic>
        <p:nvPicPr>
          <p:cNvPr id="13318" name="Picture 6" descr="Image result for unhealthy growths on plant"/>
          <p:cNvPicPr>
            <a:picLocks noChangeAspect="1" noChangeArrowheads="1"/>
          </p:cNvPicPr>
          <p:nvPr/>
        </p:nvPicPr>
        <p:blipFill>
          <a:blip r:embed="rId6" cstate="print"/>
          <a:srcRect/>
          <a:stretch>
            <a:fillRect/>
          </a:stretch>
        </p:blipFill>
        <p:spPr bwMode="auto">
          <a:xfrm>
            <a:off x="1752600" y="5638800"/>
            <a:ext cx="1295400" cy="971550"/>
          </a:xfrm>
          <a:prstGeom prst="rect">
            <a:avLst/>
          </a:prstGeom>
          <a:noFill/>
        </p:spPr>
      </p:pic>
      <p:pic>
        <p:nvPicPr>
          <p:cNvPr id="13320" name="Picture 8" descr="File:Aluminium toxocity maize roots 2017 01 05 6274.jpg"/>
          <p:cNvPicPr>
            <a:picLocks noChangeAspect="1" noChangeArrowheads="1"/>
          </p:cNvPicPr>
          <p:nvPr/>
        </p:nvPicPr>
        <p:blipFill>
          <a:blip r:embed="rId7" cstate="print"/>
          <a:srcRect/>
          <a:stretch>
            <a:fillRect/>
          </a:stretch>
        </p:blipFill>
        <p:spPr bwMode="auto">
          <a:xfrm>
            <a:off x="1447800" y="1981200"/>
            <a:ext cx="723646" cy="1066800"/>
          </a:xfrm>
          <a:prstGeom prst="rect">
            <a:avLst/>
          </a:prstGeom>
          <a:noFill/>
        </p:spPr>
      </p:pic>
      <p:pic>
        <p:nvPicPr>
          <p:cNvPr id="13322" name="Picture 10" descr="Image result for malformed stem"/>
          <p:cNvPicPr>
            <a:picLocks noChangeAspect="1" noChangeArrowheads="1"/>
          </p:cNvPicPr>
          <p:nvPr/>
        </p:nvPicPr>
        <p:blipFill>
          <a:blip r:embed="rId8" cstate="print"/>
          <a:srcRect/>
          <a:stretch>
            <a:fillRect/>
          </a:stretch>
        </p:blipFill>
        <p:spPr bwMode="auto">
          <a:xfrm>
            <a:off x="457200" y="4495800"/>
            <a:ext cx="1322360" cy="990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2" presetClass="entr" presetSubtype="4"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down)">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down)">
                                      <p:cBhvr>
                                        <p:cTn id="39" dur="500"/>
                                        <p:tgtEl>
                                          <p:spTgt spid="30"/>
                                        </p:tgtEl>
                                      </p:cBhvr>
                                    </p:animEffect>
                                  </p:childTnLst>
                                </p:cTn>
                              </p:par>
                              <p:par>
                                <p:cTn id="40" presetID="22" presetClass="entr" presetSubtype="4" fill="hold"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down)">
                                      <p:cBhvr>
                                        <p:cTn id="42" dur="500"/>
                                        <p:tgtEl>
                                          <p:spTgt spid="35"/>
                                        </p:tgtEl>
                                      </p:cBhvr>
                                    </p:animEffect>
                                  </p:childTnLst>
                                </p:cTn>
                              </p:par>
                              <p:par>
                                <p:cTn id="43" presetID="22" presetClass="entr" presetSubtype="4"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down)">
                                      <p:cBhvr>
                                        <p:cTn id="45" dur="500"/>
                                        <p:tgtEl>
                                          <p:spTgt spid="32"/>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down)">
                                      <p:cBhvr>
                                        <p:cTn id="48" dur="500"/>
                                        <p:tgtEl>
                                          <p:spTgt spid="29"/>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ppt_x"/>
                                          </p:val>
                                        </p:tav>
                                        <p:tav tm="100000">
                                          <p:val>
                                            <p:strVal val="#ppt_x"/>
                                          </p:val>
                                        </p:tav>
                                      </p:tavLst>
                                    </p:anim>
                                    <p:anim calcmode="lin" valueType="num">
                                      <p:cBhvr additive="base">
                                        <p:cTn id="54" dur="500" fill="hold"/>
                                        <p:tgtEl>
                                          <p:spTgt spid="13"/>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500" fill="hold"/>
                                        <p:tgtEl>
                                          <p:spTgt spid="27"/>
                                        </p:tgtEl>
                                        <p:attrNameLst>
                                          <p:attrName>ppt_x</p:attrName>
                                        </p:attrNameLst>
                                      </p:cBhvr>
                                      <p:tavLst>
                                        <p:tav tm="0">
                                          <p:val>
                                            <p:strVal val="#ppt_x"/>
                                          </p:val>
                                        </p:tav>
                                        <p:tav tm="100000">
                                          <p:val>
                                            <p:strVal val="#ppt_x"/>
                                          </p:val>
                                        </p:tav>
                                      </p:tavLst>
                                    </p:anim>
                                    <p:anim calcmode="lin" valueType="num">
                                      <p:cBhvr additive="base">
                                        <p:cTn id="5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3" grpId="0"/>
      <p:bldP spid="27" grpId="0"/>
      <p:bldP spid="28" grpId="0"/>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 y="152400"/>
            <a:ext cx="8763000" cy="6571030"/>
          </a:xfrm>
          <a:prstGeom prst="rect">
            <a:avLst/>
          </a:prstGeom>
          <a:noFill/>
        </p:spPr>
        <p:txBody>
          <a:bodyPr wrap="square" rtlCol="0">
            <a:spAutoFit/>
          </a:bodyPr>
          <a:lstStyle/>
          <a:p>
            <a:pPr algn="ctr"/>
            <a:r>
              <a:rPr lang="en-GB" sz="2400" dirty="0">
                <a:latin typeface="Comic Sans MS" pitchFamily="66" charset="0"/>
              </a:rPr>
              <a:t>It is important to detect the cause of plant disease in plants very early on so that treatment can starts straight away, which makes it more likely to be successful.</a:t>
            </a:r>
          </a:p>
          <a:p>
            <a:endParaRPr lang="en-GB" sz="2400" dirty="0">
              <a:latin typeface="Comic Sans MS" pitchFamily="66" charset="0"/>
            </a:endParaRPr>
          </a:p>
          <a:p>
            <a:r>
              <a:rPr lang="en-GB" sz="2400" dirty="0">
                <a:latin typeface="Comic Sans MS" pitchFamily="66" charset="0"/>
              </a:rPr>
              <a:t>There are many ways people can diagnose plant diseases:</a:t>
            </a:r>
          </a:p>
          <a:p>
            <a:endParaRPr lang="en-GB" sz="2400" dirty="0">
              <a:latin typeface="Comic Sans MS" pitchFamily="66" charset="0"/>
            </a:endParaRPr>
          </a:p>
          <a:p>
            <a:pPr marL="457200" indent="-457200">
              <a:buFont typeface="+mj-lt"/>
              <a:buAutoNum type="arabicPeriod"/>
            </a:pPr>
            <a:r>
              <a:rPr lang="en-GB" sz="2400" dirty="0">
                <a:latin typeface="Comic Sans MS" pitchFamily="66" charset="0"/>
              </a:rPr>
              <a:t>  </a:t>
            </a:r>
            <a:r>
              <a:rPr lang="en-GB" sz="2300" dirty="0">
                <a:solidFill>
                  <a:srgbClr val="0070C0"/>
                </a:solidFill>
                <a:latin typeface="Comic Sans MS" pitchFamily="66" charset="0"/>
              </a:rPr>
              <a:t>Diseases in the garden can be identified by comparing symptoms to those described in gardening manuals or online</a:t>
            </a:r>
          </a:p>
          <a:p>
            <a:pPr marL="457200" indent="-457200">
              <a:buFont typeface="+mj-lt"/>
              <a:buAutoNum type="arabicPeriod"/>
            </a:pPr>
            <a:endParaRPr lang="en-GB" sz="2300" dirty="0">
              <a:latin typeface="Comic Sans MS" pitchFamily="66" charset="0"/>
            </a:endParaRPr>
          </a:p>
          <a:p>
            <a:pPr marL="457200" indent="-457200">
              <a:buFont typeface="+mj-lt"/>
              <a:buAutoNum type="arabicPeriod"/>
            </a:pPr>
            <a:r>
              <a:rPr lang="en-GB" sz="2300" dirty="0">
                <a:latin typeface="Comic Sans MS" pitchFamily="66" charset="0"/>
              </a:rPr>
              <a:t>  </a:t>
            </a:r>
            <a:r>
              <a:rPr lang="en-GB" sz="2300" dirty="0">
                <a:solidFill>
                  <a:srgbClr val="00B050"/>
                </a:solidFill>
                <a:latin typeface="Comic Sans MS" pitchFamily="66" charset="0"/>
              </a:rPr>
              <a:t>With crop plants or forest trees, experts may visit the field/woodland to take samples which can then be taken to a lab to undergo DNA analysis. This would help to identify the specific pathogen causing the problem</a:t>
            </a:r>
            <a:r>
              <a:rPr lang="en-GB" sz="2300" dirty="0">
                <a:latin typeface="Comic Sans MS" pitchFamily="66" charset="0"/>
              </a:rPr>
              <a:t>.</a:t>
            </a:r>
          </a:p>
          <a:p>
            <a:pPr marL="457200" indent="-457200">
              <a:buFont typeface="+mj-lt"/>
              <a:buAutoNum type="arabicPeriod"/>
            </a:pPr>
            <a:endParaRPr lang="en-GB" sz="2300" dirty="0">
              <a:latin typeface="Comic Sans MS" pitchFamily="66" charset="0"/>
            </a:endParaRPr>
          </a:p>
          <a:p>
            <a:pPr marL="457200" indent="-457200">
              <a:buFont typeface="+mj-lt"/>
              <a:buAutoNum type="arabicPeriod"/>
            </a:pPr>
            <a:r>
              <a:rPr lang="en-GB" sz="2300" dirty="0">
                <a:latin typeface="Comic Sans MS" pitchFamily="66" charset="0"/>
              </a:rPr>
              <a:t> </a:t>
            </a:r>
            <a:r>
              <a:rPr lang="en-GB" sz="2300" dirty="0">
                <a:solidFill>
                  <a:schemeClr val="accent6">
                    <a:lumMod val="75000"/>
                  </a:schemeClr>
                </a:solidFill>
                <a:latin typeface="Comic Sans MS" pitchFamily="66" charset="0"/>
              </a:rPr>
              <a:t>Plant scientists, foresters, farmers and market gardeners can use testing kits which contain monoclonal antibodies to identify the presence of pathogens quickly and easily.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20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20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2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1"/>
            <a:ext cx="8229600" cy="609600"/>
          </a:xfrm>
        </p:spPr>
        <p:txBody>
          <a:bodyPr/>
          <a:lstStyle/>
          <a:p>
            <a:pPr>
              <a:buNone/>
            </a:pPr>
            <a:r>
              <a:rPr lang="en-GB" dirty="0">
                <a:solidFill>
                  <a:srgbClr val="0070C0"/>
                </a:solidFill>
                <a:latin typeface="Comic Sans MS" pitchFamily="66" charset="0"/>
              </a:rPr>
              <a:t>Mineral deficiency in plants</a:t>
            </a:r>
          </a:p>
        </p:txBody>
      </p:sp>
      <p:sp>
        <p:nvSpPr>
          <p:cNvPr id="5" name="TextBox 4"/>
          <p:cNvSpPr txBox="1"/>
          <p:nvPr/>
        </p:nvSpPr>
        <p:spPr>
          <a:xfrm>
            <a:off x="228600" y="914400"/>
            <a:ext cx="8686800" cy="1107996"/>
          </a:xfrm>
          <a:prstGeom prst="rect">
            <a:avLst/>
          </a:prstGeom>
          <a:noFill/>
        </p:spPr>
        <p:txBody>
          <a:bodyPr wrap="square" rtlCol="0">
            <a:spAutoFit/>
          </a:bodyPr>
          <a:lstStyle/>
          <a:p>
            <a:r>
              <a:rPr lang="en-GB" sz="2200" dirty="0">
                <a:latin typeface="Comic Sans MS" pitchFamily="66" charset="0"/>
              </a:rPr>
              <a:t>Some plant diseases are a result of mineral deficiencies in the soil where the plant is growing. They are non-communicable – which means they are not passed from one plant to another.</a:t>
            </a:r>
          </a:p>
        </p:txBody>
      </p:sp>
      <p:sp>
        <p:nvSpPr>
          <p:cNvPr id="6" name="TextBox 5"/>
          <p:cNvSpPr txBox="1"/>
          <p:nvPr/>
        </p:nvSpPr>
        <p:spPr>
          <a:xfrm>
            <a:off x="228600" y="2209800"/>
            <a:ext cx="8686800" cy="1200329"/>
          </a:xfrm>
          <a:prstGeom prst="rect">
            <a:avLst/>
          </a:prstGeom>
          <a:noFill/>
        </p:spPr>
        <p:txBody>
          <a:bodyPr wrap="square" rtlCol="0">
            <a:spAutoFit/>
          </a:bodyPr>
          <a:lstStyle/>
          <a:p>
            <a:r>
              <a:rPr lang="en-GB" sz="2400" b="1" dirty="0">
                <a:solidFill>
                  <a:srgbClr val="0070C0"/>
                </a:solidFill>
                <a:latin typeface="Comic Sans MS" pitchFamily="66" charset="0"/>
              </a:rPr>
              <a:t>Task: </a:t>
            </a:r>
            <a:r>
              <a:rPr lang="en-GB" sz="2400" dirty="0">
                <a:latin typeface="Comic Sans MS" pitchFamily="66" charset="0"/>
              </a:rPr>
              <a:t>Each student will be given a slip of information about a specific mineral. Talk to each other to complete the following table:</a:t>
            </a:r>
          </a:p>
        </p:txBody>
      </p:sp>
      <p:graphicFrame>
        <p:nvGraphicFramePr>
          <p:cNvPr id="7" name="Table 6"/>
          <p:cNvGraphicFramePr>
            <a:graphicFrameLocks noGrp="1"/>
          </p:cNvGraphicFramePr>
          <p:nvPr/>
        </p:nvGraphicFramePr>
        <p:xfrm>
          <a:off x="228600" y="3657600"/>
          <a:ext cx="8763000" cy="2819400"/>
        </p:xfrm>
        <a:graphic>
          <a:graphicData uri="http://schemas.openxmlformats.org/drawingml/2006/table">
            <a:tbl>
              <a:tblPr firstRow="1" bandRow="1">
                <a:tableStyleId>{5C22544A-7EE6-4342-B048-85BDC9FD1C3A}</a:tableStyleId>
              </a:tblPr>
              <a:tblGrid>
                <a:gridCol w="1306763">
                  <a:extLst>
                    <a:ext uri="{9D8B030D-6E8A-4147-A177-3AD203B41FA5}">
                      <a16:colId xmlns:a16="http://schemas.microsoft.com/office/drawing/2014/main" val="20000"/>
                    </a:ext>
                  </a:extLst>
                </a:gridCol>
                <a:gridCol w="3074737">
                  <a:extLst>
                    <a:ext uri="{9D8B030D-6E8A-4147-A177-3AD203B41FA5}">
                      <a16:colId xmlns:a16="http://schemas.microsoft.com/office/drawing/2014/main" val="20001"/>
                    </a:ext>
                  </a:extLst>
                </a:gridCol>
                <a:gridCol w="4381500">
                  <a:extLst>
                    <a:ext uri="{9D8B030D-6E8A-4147-A177-3AD203B41FA5}">
                      <a16:colId xmlns:a16="http://schemas.microsoft.com/office/drawing/2014/main" val="20002"/>
                    </a:ext>
                  </a:extLst>
                </a:gridCol>
              </a:tblGrid>
              <a:tr h="704850">
                <a:tc>
                  <a:txBody>
                    <a:bodyPr/>
                    <a:lstStyle/>
                    <a:p>
                      <a:r>
                        <a:rPr lang="en-GB" dirty="0"/>
                        <a:t>Mineral</a:t>
                      </a:r>
                    </a:p>
                  </a:txBody>
                  <a:tcPr/>
                </a:tc>
                <a:tc>
                  <a:txBody>
                    <a:bodyPr/>
                    <a:lstStyle/>
                    <a:p>
                      <a:r>
                        <a:rPr lang="en-GB" dirty="0"/>
                        <a:t>Why it is needed by</a:t>
                      </a:r>
                      <a:r>
                        <a:rPr lang="en-GB" baseline="0" dirty="0"/>
                        <a:t> the plant</a:t>
                      </a:r>
                      <a:endParaRPr lang="en-GB" dirty="0"/>
                    </a:p>
                  </a:txBody>
                  <a:tcPr/>
                </a:tc>
                <a:tc>
                  <a:txBody>
                    <a:bodyPr/>
                    <a:lstStyle/>
                    <a:p>
                      <a:r>
                        <a:rPr lang="en-GB" dirty="0"/>
                        <a:t>Symptoms</a:t>
                      </a:r>
                      <a:r>
                        <a:rPr lang="en-GB" baseline="0" dirty="0"/>
                        <a:t> if the plant is deficient of this mineral</a:t>
                      </a:r>
                      <a:endParaRPr lang="en-GB" dirty="0"/>
                    </a:p>
                  </a:txBody>
                  <a:tcPr/>
                </a:tc>
                <a:extLst>
                  <a:ext uri="{0D108BD9-81ED-4DB2-BD59-A6C34878D82A}">
                    <a16:rowId xmlns:a16="http://schemas.microsoft.com/office/drawing/2014/main" val="10000"/>
                  </a:ext>
                </a:extLst>
              </a:tr>
              <a:tr h="704850">
                <a:tc>
                  <a:txBody>
                    <a:bodyPr/>
                    <a:lstStyle/>
                    <a:p>
                      <a:r>
                        <a:rPr lang="en-GB" dirty="0"/>
                        <a:t>Nitrates</a:t>
                      </a:r>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0001"/>
                  </a:ext>
                </a:extLst>
              </a:tr>
              <a:tr h="704850">
                <a:tc>
                  <a:txBody>
                    <a:bodyPr/>
                    <a:lstStyle/>
                    <a:p>
                      <a:r>
                        <a:rPr lang="en-GB" dirty="0"/>
                        <a:t>Magnesium</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704850">
                <a:tc>
                  <a:txBody>
                    <a:bodyPr/>
                    <a:lstStyle/>
                    <a:p>
                      <a:r>
                        <a:rPr lang="en-GB" dirty="0"/>
                        <a:t>Potassium</a:t>
                      </a:r>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90500" y="610306"/>
          <a:ext cx="8763000" cy="6125408"/>
        </p:xfrm>
        <a:graphic>
          <a:graphicData uri="http://schemas.openxmlformats.org/drawingml/2006/table">
            <a:tbl>
              <a:tblPr firstRow="1" bandRow="1">
                <a:tableStyleId>{5940675A-B579-460E-94D1-54222C63F5DA}</a:tableStyleId>
              </a:tblPr>
              <a:tblGrid>
                <a:gridCol w="14859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4381500">
                  <a:extLst>
                    <a:ext uri="{9D8B030D-6E8A-4147-A177-3AD203B41FA5}">
                      <a16:colId xmlns:a16="http://schemas.microsoft.com/office/drawing/2014/main" val="20002"/>
                    </a:ext>
                  </a:extLst>
                </a:gridCol>
              </a:tblGrid>
              <a:tr h="772059">
                <a:tc>
                  <a:txBody>
                    <a:bodyPr/>
                    <a:lstStyle/>
                    <a:p>
                      <a:r>
                        <a:rPr lang="en-GB" sz="2000" b="1" dirty="0"/>
                        <a:t>Mineral</a:t>
                      </a:r>
                    </a:p>
                  </a:txBody>
                  <a:tcPr/>
                </a:tc>
                <a:tc>
                  <a:txBody>
                    <a:bodyPr/>
                    <a:lstStyle/>
                    <a:p>
                      <a:r>
                        <a:rPr lang="en-GB" sz="2000" b="1" dirty="0"/>
                        <a:t>Why it is needed by</a:t>
                      </a:r>
                      <a:r>
                        <a:rPr lang="en-GB" sz="2000" b="1" baseline="0" dirty="0"/>
                        <a:t> the plant</a:t>
                      </a:r>
                      <a:endParaRPr lang="en-GB" sz="2000" b="1" dirty="0"/>
                    </a:p>
                  </a:txBody>
                  <a:tcPr/>
                </a:tc>
                <a:tc>
                  <a:txBody>
                    <a:bodyPr/>
                    <a:lstStyle/>
                    <a:p>
                      <a:r>
                        <a:rPr lang="en-GB" sz="2000" b="1" dirty="0"/>
                        <a:t>Symptoms</a:t>
                      </a:r>
                      <a:r>
                        <a:rPr lang="en-GB" sz="2000" b="1" baseline="0" dirty="0"/>
                        <a:t> if the plant is deficient of this mineral</a:t>
                      </a:r>
                      <a:endParaRPr lang="en-GB" sz="2000" b="1" dirty="0"/>
                    </a:p>
                  </a:txBody>
                  <a:tcPr/>
                </a:tc>
                <a:extLst>
                  <a:ext uri="{0D108BD9-81ED-4DB2-BD59-A6C34878D82A}">
                    <a16:rowId xmlns:a16="http://schemas.microsoft.com/office/drawing/2014/main" val="10000"/>
                  </a:ext>
                </a:extLst>
              </a:tr>
              <a:tr h="1779092">
                <a:tc>
                  <a:txBody>
                    <a:bodyPr/>
                    <a:lstStyle/>
                    <a:p>
                      <a:r>
                        <a:rPr lang="en-GB" sz="2000" b="1" dirty="0"/>
                        <a:t>Nitrates</a:t>
                      </a:r>
                    </a:p>
                  </a:txBody>
                  <a:tcPr/>
                </a:tc>
                <a:tc>
                  <a:txBody>
                    <a:bodyPr/>
                    <a:lstStyle/>
                    <a:p>
                      <a:r>
                        <a:rPr lang="en-GB" sz="2200" b="0" dirty="0">
                          <a:solidFill>
                            <a:srgbClr val="FF0000"/>
                          </a:solidFill>
                        </a:rPr>
                        <a:t>Needed to</a:t>
                      </a:r>
                      <a:r>
                        <a:rPr lang="en-GB" sz="2200" b="0" baseline="0" dirty="0">
                          <a:solidFill>
                            <a:srgbClr val="FF0000"/>
                          </a:solidFill>
                        </a:rPr>
                        <a:t> convert sugars made during photosynthesis into proteins which the plants need for growth.</a:t>
                      </a:r>
                      <a:endParaRPr lang="en-GB" sz="2200" b="0" dirty="0">
                        <a:solidFill>
                          <a:srgbClr val="FF0000"/>
                        </a:solidFill>
                      </a:endParaRPr>
                    </a:p>
                  </a:txBody>
                  <a:tcPr/>
                </a:tc>
                <a:tc>
                  <a:txBody>
                    <a:bodyPr/>
                    <a:lstStyle/>
                    <a:p>
                      <a:r>
                        <a:rPr lang="en-GB" sz="2200" b="0" dirty="0">
                          <a:solidFill>
                            <a:srgbClr val="FF0000"/>
                          </a:solidFill>
                        </a:rPr>
                        <a:t>Symptoms of nitrate deficiency include</a:t>
                      </a:r>
                      <a:r>
                        <a:rPr lang="en-GB" sz="2200" b="0" baseline="0" dirty="0">
                          <a:solidFill>
                            <a:srgbClr val="FF0000"/>
                          </a:solidFill>
                        </a:rPr>
                        <a:t> stunted growth, upper leaves pale green and lower leaves yellow and dead.</a:t>
                      </a:r>
                      <a:endParaRPr lang="en-GB" sz="2200" b="0" dirty="0">
                        <a:solidFill>
                          <a:srgbClr val="FF0000"/>
                        </a:solidFill>
                      </a:endParaRPr>
                    </a:p>
                  </a:txBody>
                  <a:tcPr/>
                </a:tc>
                <a:extLst>
                  <a:ext uri="{0D108BD9-81ED-4DB2-BD59-A6C34878D82A}">
                    <a16:rowId xmlns:a16="http://schemas.microsoft.com/office/drawing/2014/main" val="10001"/>
                  </a:ext>
                </a:extLst>
              </a:tr>
              <a:tr h="1779092">
                <a:tc>
                  <a:txBody>
                    <a:bodyPr/>
                    <a:lstStyle/>
                    <a:p>
                      <a:r>
                        <a:rPr lang="en-GB" sz="2000" b="1" dirty="0"/>
                        <a:t>Magnesium</a:t>
                      </a:r>
                    </a:p>
                  </a:txBody>
                  <a:tcPr/>
                </a:tc>
                <a:tc>
                  <a:txBody>
                    <a:bodyPr/>
                    <a:lstStyle/>
                    <a:p>
                      <a:r>
                        <a:rPr lang="en-GB" sz="2200" b="0" dirty="0">
                          <a:solidFill>
                            <a:srgbClr val="FF0000"/>
                          </a:solidFill>
                        </a:rPr>
                        <a:t>This</a:t>
                      </a:r>
                      <a:r>
                        <a:rPr lang="en-GB" sz="2200" b="0" baseline="0" dirty="0">
                          <a:solidFill>
                            <a:srgbClr val="FF0000"/>
                          </a:solidFill>
                        </a:rPr>
                        <a:t> mineral ion is needed for the synthesis of chlorophyll in the plant. Chlorophyll is needed for photosynthesis.</a:t>
                      </a:r>
                      <a:endParaRPr lang="en-GB" sz="2200" b="0" dirty="0">
                        <a:solidFill>
                          <a:srgbClr val="FF0000"/>
                        </a:solidFill>
                      </a:endParaRPr>
                    </a:p>
                  </a:txBody>
                  <a:tcPr/>
                </a:tc>
                <a:tc>
                  <a:txBody>
                    <a:bodyPr/>
                    <a:lstStyle/>
                    <a:p>
                      <a:r>
                        <a:rPr lang="en-GB" sz="2200" b="0" dirty="0">
                          <a:solidFill>
                            <a:srgbClr val="FF0000"/>
                          </a:solidFill>
                        </a:rPr>
                        <a:t>Lack of magnesium means less chlorophyll will be made. Therefore, a symptom of magnesium deficiency is yellowing leaves</a:t>
                      </a:r>
                      <a:r>
                        <a:rPr lang="en-GB" sz="2200" b="0" baseline="0" dirty="0">
                          <a:solidFill>
                            <a:srgbClr val="FF0000"/>
                          </a:solidFill>
                        </a:rPr>
                        <a:t> (</a:t>
                      </a:r>
                      <a:r>
                        <a:rPr lang="en-GB" sz="2200" b="0" baseline="0" dirty="0" err="1">
                          <a:solidFill>
                            <a:srgbClr val="FF0000"/>
                          </a:solidFill>
                        </a:rPr>
                        <a:t>chlorosis</a:t>
                      </a:r>
                      <a:r>
                        <a:rPr lang="en-GB" sz="2200" b="0" baseline="0" dirty="0">
                          <a:solidFill>
                            <a:srgbClr val="FF0000"/>
                          </a:solidFill>
                        </a:rPr>
                        <a:t>) and growth slows down.</a:t>
                      </a:r>
                      <a:endParaRPr lang="en-GB" sz="2200" b="0" dirty="0">
                        <a:solidFill>
                          <a:srgbClr val="FF0000"/>
                        </a:solidFill>
                      </a:endParaRPr>
                    </a:p>
                  </a:txBody>
                  <a:tcPr/>
                </a:tc>
                <a:extLst>
                  <a:ext uri="{0D108BD9-81ED-4DB2-BD59-A6C34878D82A}">
                    <a16:rowId xmlns:a16="http://schemas.microsoft.com/office/drawing/2014/main" val="10002"/>
                  </a:ext>
                </a:extLst>
              </a:tr>
              <a:tr h="1471137">
                <a:tc>
                  <a:txBody>
                    <a:bodyPr/>
                    <a:lstStyle/>
                    <a:p>
                      <a:r>
                        <a:rPr lang="en-GB" sz="2000" b="1" dirty="0"/>
                        <a:t>Potassium</a:t>
                      </a:r>
                    </a:p>
                  </a:txBody>
                  <a:tcPr/>
                </a:tc>
                <a:tc>
                  <a:txBody>
                    <a:bodyPr/>
                    <a:lstStyle/>
                    <a:p>
                      <a:r>
                        <a:rPr lang="en-GB" sz="2200" b="0" dirty="0">
                          <a:solidFill>
                            <a:srgbClr val="FF0000"/>
                          </a:solidFill>
                        </a:rPr>
                        <a:t>This ion is needed for the plant to produce flowers</a:t>
                      </a:r>
                      <a:r>
                        <a:rPr lang="en-GB" sz="2200" b="0" baseline="0" dirty="0">
                          <a:solidFill>
                            <a:srgbClr val="FF0000"/>
                          </a:solidFill>
                        </a:rPr>
                        <a:t> and fruit.</a:t>
                      </a:r>
                      <a:endParaRPr lang="en-GB" sz="2200" b="0" dirty="0">
                        <a:solidFill>
                          <a:srgbClr val="FF0000"/>
                        </a:solidFill>
                      </a:endParaRPr>
                    </a:p>
                  </a:txBody>
                  <a:tcPr/>
                </a:tc>
                <a:tc>
                  <a:txBody>
                    <a:bodyPr/>
                    <a:lstStyle/>
                    <a:p>
                      <a:r>
                        <a:rPr lang="en-GB" sz="2200" b="0" dirty="0">
                          <a:solidFill>
                            <a:srgbClr val="FF0000"/>
                          </a:solidFill>
                        </a:rPr>
                        <a:t>Symptoms of potassium deficient plants include poor growth of flowers and fruit, yellow leaves</a:t>
                      </a:r>
                      <a:r>
                        <a:rPr lang="en-GB" sz="2200" b="0" baseline="0" dirty="0">
                          <a:solidFill>
                            <a:srgbClr val="FF0000"/>
                          </a:solidFill>
                        </a:rPr>
                        <a:t> and dead spots. </a:t>
                      </a:r>
                      <a:endParaRPr lang="en-GB" sz="2200" b="0" dirty="0">
                        <a:solidFill>
                          <a:srgbClr val="FF0000"/>
                        </a:solidFill>
                      </a:endParaRPr>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76200" y="76200"/>
            <a:ext cx="3581400" cy="523220"/>
          </a:xfrm>
          <a:prstGeom prst="rect">
            <a:avLst/>
          </a:prstGeom>
          <a:noFill/>
        </p:spPr>
        <p:txBody>
          <a:bodyPr wrap="square" rtlCol="0">
            <a:spAutoFit/>
          </a:bodyPr>
          <a:lstStyle/>
          <a:p>
            <a:r>
              <a:rPr lang="en-GB" sz="2800" dirty="0">
                <a:solidFill>
                  <a:srgbClr val="FF0000"/>
                </a:solidFill>
                <a:latin typeface="Comic Sans MS" pitchFamily="66" charset="0"/>
              </a:rPr>
              <a:t>Self-assessment:</a:t>
            </a:r>
          </a:p>
        </p:txBody>
      </p:sp>
      <p:pic>
        <p:nvPicPr>
          <p:cNvPr id="6" name="Picture 5" descr="Mark, Check, Tick, Red, Correct, Symbol, Choice, Yes"/>
          <p:cNvPicPr>
            <a:picLocks noChangeAspect="1" noChangeArrowheads="1"/>
          </p:cNvPicPr>
          <p:nvPr/>
        </p:nvPicPr>
        <p:blipFill>
          <a:blip r:embed="rId2" cstate="print"/>
          <a:srcRect/>
          <a:stretch>
            <a:fillRect/>
          </a:stretch>
        </p:blipFill>
        <p:spPr bwMode="auto">
          <a:xfrm>
            <a:off x="8068800" y="5913486"/>
            <a:ext cx="906471" cy="94451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1"/>
            <a:ext cx="8229600" cy="762000"/>
          </a:xfrm>
        </p:spPr>
        <p:txBody>
          <a:bodyPr>
            <a:normAutofit/>
          </a:bodyPr>
          <a:lstStyle/>
          <a:p>
            <a:pPr>
              <a:buNone/>
            </a:pPr>
            <a:r>
              <a:rPr lang="en-GB" sz="4000" dirty="0">
                <a:latin typeface="Comic Sans MS" pitchFamily="66" charset="0"/>
              </a:rPr>
              <a:t>Plant defence responses</a:t>
            </a:r>
          </a:p>
        </p:txBody>
      </p:sp>
      <p:sp>
        <p:nvSpPr>
          <p:cNvPr id="9" name="TextBox 8"/>
          <p:cNvSpPr txBox="1"/>
          <p:nvPr/>
        </p:nvSpPr>
        <p:spPr>
          <a:xfrm>
            <a:off x="228600" y="838200"/>
            <a:ext cx="8686800" cy="1384995"/>
          </a:xfrm>
          <a:prstGeom prst="rect">
            <a:avLst/>
          </a:prstGeom>
          <a:noFill/>
        </p:spPr>
        <p:txBody>
          <a:bodyPr wrap="square" rtlCol="0">
            <a:spAutoFit/>
          </a:bodyPr>
          <a:lstStyle/>
          <a:p>
            <a:pPr algn="ctr"/>
            <a:r>
              <a:rPr lang="en-GB" sz="2800" b="1" dirty="0">
                <a:solidFill>
                  <a:srgbClr val="0070C0"/>
                </a:solidFill>
                <a:latin typeface="Comic Sans MS" pitchFamily="66" charset="0"/>
              </a:rPr>
              <a:t>Think &gt; Pair &gt; Share: </a:t>
            </a:r>
            <a:r>
              <a:rPr lang="en-GB" sz="2800" dirty="0">
                <a:latin typeface="Comic Sans MS" pitchFamily="66" charset="0"/>
              </a:rPr>
              <a:t>in what ways do you think plants might defence themselves against pathogens or predators?</a:t>
            </a:r>
          </a:p>
        </p:txBody>
      </p:sp>
      <p:pic>
        <p:nvPicPr>
          <p:cNvPr id="9218" name="Picture 2" descr="tree nature branch dew plant photography leaf flower frost pollen green macro autumn botany close flora fauna tentacle close up droplets sticky carnivore moisture sundew drosera macro photography secretion fishing journal glandular tentacles plant stem land plant thorns spines and prickles"/>
          <p:cNvPicPr>
            <a:picLocks noChangeAspect="1" noChangeArrowheads="1"/>
          </p:cNvPicPr>
          <p:nvPr/>
        </p:nvPicPr>
        <p:blipFill>
          <a:blip r:embed="rId2" cstate="print"/>
          <a:srcRect/>
          <a:stretch>
            <a:fillRect/>
          </a:stretch>
        </p:blipFill>
        <p:spPr bwMode="auto">
          <a:xfrm>
            <a:off x="3124200" y="4495800"/>
            <a:ext cx="2743201" cy="1981200"/>
          </a:xfrm>
          <a:prstGeom prst="rect">
            <a:avLst/>
          </a:prstGeom>
          <a:noFill/>
        </p:spPr>
      </p:pic>
      <p:pic>
        <p:nvPicPr>
          <p:cNvPr id="9220" name="Picture 4" descr="landscape tree nature forest outdoor branch sky wood sunlight leaf flower perspective trunk summer bark wild environment green high jungle natural season plants ecology trees leaves woods sunny rainforest branches bright tall up day woodland habitat tree trunks natural environment woody plant"/>
          <p:cNvPicPr>
            <a:picLocks noChangeAspect="1" noChangeArrowheads="1"/>
          </p:cNvPicPr>
          <p:nvPr/>
        </p:nvPicPr>
        <p:blipFill>
          <a:blip r:embed="rId3" cstate="print"/>
          <a:srcRect l="40741"/>
          <a:stretch>
            <a:fillRect/>
          </a:stretch>
        </p:blipFill>
        <p:spPr bwMode="auto">
          <a:xfrm>
            <a:off x="381000" y="3886200"/>
            <a:ext cx="2438400" cy="2743200"/>
          </a:xfrm>
          <a:prstGeom prst="rect">
            <a:avLst/>
          </a:prstGeom>
          <a:noFill/>
        </p:spPr>
      </p:pic>
      <p:pic>
        <p:nvPicPr>
          <p:cNvPr id="9222" name="Picture 6" descr="nature branch plant sunlight leaf flower green botany yellow flora wildflower close up thorns bud macro photography thorny flowering plant burr plant stem land plant thorns spines and prickles"/>
          <p:cNvPicPr>
            <a:picLocks noChangeAspect="1" noChangeArrowheads="1"/>
          </p:cNvPicPr>
          <p:nvPr/>
        </p:nvPicPr>
        <p:blipFill>
          <a:blip r:embed="rId4" cstate="print"/>
          <a:srcRect l="29293" r="24874"/>
          <a:stretch>
            <a:fillRect/>
          </a:stretch>
        </p:blipFill>
        <p:spPr bwMode="auto">
          <a:xfrm>
            <a:off x="6172200" y="2514600"/>
            <a:ext cx="2724150" cy="3962400"/>
          </a:xfrm>
          <a:prstGeom prst="rect">
            <a:avLst/>
          </a:prstGeom>
          <a:noFill/>
        </p:spPr>
      </p:pic>
      <p:pic>
        <p:nvPicPr>
          <p:cNvPr id="9224" name="Picture 8" descr="plant flower insect botany flora temptation fauna orchid wildflower case ophrys orchidaceae list hummel nectar trick mimicry cypripedium macro photography deception flowering plant attract land plant membrane winged insect fly orchid spiegelragwurz ophrys speculum orchids nature kerf loz balearic islands orchid ophrys balearica pollination mechanism sexual deception curls mimicry sexual deception mechanism pollination specificity"/>
          <p:cNvPicPr>
            <a:picLocks noChangeAspect="1" noChangeArrowheads="1"/>
          </p:cNvPicPr>
          <p:nvPr/>
        </p:nvPicPr>
        <p:blipFill>
          <a:blip r:embed="rId5" cstate="print"/>
          <a:srcRect l="10667" t="28000" r="12000" b="16000"/>
          <a:stretch>
            <a:fillRect/>
          </a:stretch>
        </p:blipFill>
        <p:spPr bwMode="auto">
          <a:xfrm>
            <a:off x="381000" y="2057400"/>
            <a:ext cx="1752600" cy="1692166"/>
          </a:xfrm>
          <a:prstGeom prst="rect">
            <a:avLst/>
          </a:prstGeom>
          <a:noFill/>
        </p:spPr>
      </p:pic>
      <p:pic>
        <p:nvPicPr>
          <p:cNvPr id="9226" name="Picture 10" descr="tree nature structure plant sunlight leaf flower petal raindrop green autumn botany yellow garden flora botanical wildflower botanical garden time of year fall color ginkgo leaf fanshaped leaf fan shaped broad leaves foliage leaf bright yellow autumn ginkgo leaf fan blade macro photography flowering plant maidenhair tree plant stem woody plant land plant"/>
          <p:cNvPicPr>
            <a:picLocks noChangeAspect="1" noChangeArrowheads="1"/>
          </p:cNvPicPr>
          <p:nvPr/>
        </p:nvPicPr>
        <p:blipFill>
          <a:blip r:embed="rId6" cstate="print"/>
          <a:srcRect/>
          <a:stretch>
            <a:fillRect/>
          </a:stretch>
        </p:blipFill>
        <p:spPr bwMode="auto">
          <a:xfrm>
            <a:off x="3352800" y="2590800"/>
            <a:ext cx="2108200" cy="158115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52400"/>
            <a:ext cx="8839200" cy="2092881"/>
          </a:xfrm>
          <a:prstGeom prst="rect">
            <a:avLst/>
          </a:prstGeom>
          <a:noFill/>
        </p:spPr>
        <p:txBody>
          <a:bodyPr wrap="square" rtlCol="0">
            <a:spAutoFit/>
          </a:bodyPr>
          <a:lstStyle/>
          <a:p>
            <a:r>
              <a:rPr lang="en-GB" sz="2800" b="1" dirty="0">
                <a:solidFill>
                  <a:srgbClr val="0070C0"/>
                </a:solidFill>
                <a:latin typeface="Comic Sans MS" pitchFamily="66" charset="0"/>
              </a:rPr>
              <a:t>Task: </a:t>
            </a:r>
            <a:r>
              <a:rPr lang="en-GB" sz="2800" dirty="0">
                <a:latin typeface="Comic Sans MS" pitchFamily="66" charset="0"/>
              </a:rPr>
              <a:t>You are going to be given a card sort of the methods plants use to defend against pathogens or herbivores. You will need to sort the cards into the following columns:</a:t>
            </a:r>
          </a:p>
          <a:p>
            <a:endParaRPr lang="en-GB" dirty="0"/>
          </a:p>
        </p:txBody>
      </p:sp>
      <p:sp>
        <p:nvSpPr>
          <p:cNvPr id="5" name="TextBox 4"/>
          <p:cNvSpPr txBox="1"/>
          <p:nvPr/>
        </p:nvSpPr>
        <p:spPr>
          <a:xfrm>
            <a:off x="304800" y="2209800"/>
            <a:ext cx="2590800" cy="400110"/>
          </a:xfrm>
          <a:prstGeom prst="rect">
            <a:avLst/>
          </a:prstGeom>
          <a:noFill/>
        </p:spPr>
        <p:txBody>
          <a:bodyPr wrap="square" rtlCol="0">
            <a:spAutoFit/>
          </a:bodyPr>
          <a:lstStyle/>
          <a:p>
            <a:pPr algn="ctr"/>
            <a:r>
              <a:rPr lang="en-GB" sz="2000" u="sng" dirty="0">
                <a:latin typeface="Comic Sans MS" pitchFamily="66" charset="0"/>
              </a:rPr>
              <a:t>Physical Barriers</a:t>
            </a:r>
          </a:p>
        </p:txBody>
      </p:sp>
      <p:sp>
        <p:nvSpPr>
          <p:cNvPr id="6" name="TextBox 5"/>
          <p:cNvSpPr txBox="1"/>
          <p:nvPr/>
        </p:nvSpPr>
        <p:spPr>
          <a:xfrm>
            <a:off x="2819400" y="2209800"/>
            <a:ext cx="2743200" cy="400110"/>
          </a:xfrm>
          <a:prstGeom prst="rect">
            <a:avLst/>
          </a:prstGeom>
          <a:noFill/>
        </p:spPr>
        <p:txBody>
          <a:bodyPr wrap="square" rtlCol="0">
            <a:spAutoFit/>
          </a:bodyPr>
          <a:lstStyle/>
          <a:p>
            <a:pPr algn="ctr"/>
            <a:r>
              <a:rPr lang="en-GB" sz="2000" u="sng" dirty="0">
                <a:latin typeface="Comic Sans MS" pitchFamily="66" charset="0"/>
              </a:rPr>
              <a:t>Chemical Barriers</a:t>
            </a:r>
          </a:p>
        </p:txBody>
      </p:sp>
      <p:sp>
        <p:nvSpPr>
          <p:cNvPr id="7" name="TextBox 6"/>
          <p:cNvSpPr txBox="1"/>
          <p:nvPr/>
        </p:nvSpPr>
        <p:spPr>
          <a:xfrm>
            <a:off x="5562600" y="2209800"/>
            <a:ext cx="3581400" cy="400110"/>
          </a:xfrm>
          <a:prstGeom prst="rect">
            <a:avLst/>
          </a:prstGeom>
          <a:noFill/>
        </p:spPr>
        <p:txBody>
          <a:bodyPr wrap="square" rtlCol="0">
            <a:spAutoFit/>
          </a:bodyPr>
          <a:lstStyle/>
          <a:p>
            <a:pPr algn="ctr"/>
            <a:r>
              <a:rPr lang="en-GB" sz="2000" u="sng" dirty="0">
                <a:latin typeface="Comic Sans MS" pitchFamily="66" charset="0"/>
              </a:rPr>
              <a:t>Defence against herbivores</a:t>
            </a:r>
          </a:p>
        </p:txBody>
      </p:sp>
      <p:cxnSp>
        <p:nvCxnSpPr>
          <p:cNvPr id="9" name="Straight Connector 8"/>
          <p:cNvCxnSpPr/>
          <p:nvPr/>
        </p:nvCxnSpPr>
        <p:spPr>
          <a:xfrm>
            <a:off x="2895600" y="2209800"/>
            <a:ext cx="0" cy="40386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486400" y="2209800"/>
            <a:ext cx="0" cy="40386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pic>
        <p:nvPicPr>
          <p:cNvPr id="11" name="Picture 3"/>
          <p:cNvPicPr>
            <a:picLocks noChangeAspect="1" noChangeArrowheads="1"/>
          </p:cNvPicPr>
          <p:nvPr/>
        </p:nvPicPr>
        <p:blipFill>
          <a:blip r:embed="rId2" cstate="print"/>
          <a:srcRect/>
          <a:stretch>
            <a:fillRect/>
          </a:stretch>
        </p:blipFill>
        <p:spPr bwMode="auto">
          <a:xfrm>
            <a:off x="6553200" y="4876800"/>
            <a:ext cx="2387600" cy="17907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B87E40B7BE40447878EAE91306EB914" ma:contentTypeVersion="3" ma:contentTypeDescription="Create a new document." ma:contentTypeScope="" ma:versionID="fe72bccc741046af90487527e394a497">
  <xsd:schema xmlns:xsd="http://www.w3.org/2001/XMLSchema" xmlns:xs="http://www.w3.org/2001/XMLSchema" xmlns:p="http://schemas.microsoft.com/office/2006/metadata/properties" xmlns:ns2="d296abfb-16c7-422c-bf55-7f7bb10bff50" targetNamespace="http://schemas.microsoft.com/office/2006/metadata/properties" ma:root="true" ma:fieldsID="16f56b878bc2373f87bd81e6cc722402" ns2:_="">
    <xsd:import namespace="d296abfb-16c7-422c-bf55-7f7bb10bff50"/>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96abfb-16c7-422c-bf55-7f7bb10bff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5BF876-5D6F-4CD0-A30B-CB1A06FC581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8B638C9-EA63-4F1C-BA07-42B117F25691}">
  <ds:schemaRefs>
    <ds:schemaRef ds:uri="http://schemas.microsoft.com/sharepoint/v3/contenttype/forms"/>
  </ds:schemaRefs>
</ds:datastoreItem>
</file>

<file path=customXml/itemProps3.xml><?xml version="1.0" encoding="utf-8"?>
<ds:datastoreItem xmlns:ds="http://schemas.openxmlformats.org/officeDocument/2006/customXml" ds:itemID="{B8267843-5CE6-48D0-94F2-9F99A1CFD8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96abfb-16c7-422c-bf55-7f7bb10bff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1397</Words>
  <Application>Microsoft Office PowerPoint</Application>
  <PresentationFormat>On-screen Show (4:3)</PresentationFormat>
  <Paragraphs>178</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Plant Diseases &amp; Responses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80/20 – THINK! What do you NEED to cover with your set</dc:title>
  <dc:creator>Matt Holden</dc:creator>
  <cp:lastModifiedBy>Matt Holden</cp:lastModifiedBy>
  <cp:revision>6</cp:revision>
  <dcterms:created xsi:type="dcterms:W3CDTF">2020-05-02T16:23:44Z</dcterms:created>
  <dcterms:modified xsi:type="dcterms:W3CDTF">2020-11-09T14:23:53Z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0x0101002B87E40B7BE40447878EAE91306EB914</vt:lpwstr>
  </property>
</Properties>
</file>