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64" r:id="rId4"/>
    <p:sldId id="265" r:id="rId5"/>
    <p:sldId id="266" r:id="rId6"/>
    <p:sldId id="267" r:id="rId7"/>
    <p:sldId id="268" r:id="rId8"/>
    <p:sldId id="269" r:id="rId9"/>
    <p:sldId id="271"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6C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63" d="100"/>
          <a:sy n="63" d="100"/>
        </p:scale>
        <p:origin x="90"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5EE4A-A7FB-4A4A-8E2F-6ED652AEDE50}" type="datetimeFigureOut">
              <a:rPr lang="en-GB" smtClean="0"/>
              <a:t>20/01/2020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94DB25-6122-4821-9E09-88C4E8A269E9}" type="slidenum">
              <a:rPr lang="en-GB" smtClean="0"/>
              <a:t>‹#›</a:t>
            </a:fld>
            <a:endParaRPr lang="en-GB"/>
          </a:p>
        </p:txBody>
      </p:sp>
    </p:spTree>
    <p:extLst>
      <p:ext uri="{BB962C8B-B14F-4D97-AF65-F5344CB8AC3E}">
        <p14:creationId xmlns:p14="http://schemas.microsoft.com/office/powerpoint/2010/main" val="3325755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541EBEB-72BB-4C64-8E80-4BCE6D730D08}"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168304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41EBEB-72BB-4C64-8E80-4BCE6D730D08}"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568870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41EBEB-72BB-4C64-8E80-4BCE6D730D08}"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230679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41EBEB-72BB-4C64-8E80-4BCE6D730D08}"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64456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41EBEB-72BB-4C64-8E80-4BCE6D730D08}" type="datetimeFigureOut">
              <a:rPr lang="en-GB" smtClean="0"/>
              <a:t>20/01/2020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115320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541EBEB-72BB-4C64-8E80-4BCE6D730D08}" type="datetimeFigureOut">
              <a:rPr lang="en-GB" smtClean="0"/>
              <a:t>20/01/2020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712774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541EBEB-72BB-4C64-8E80-4BCE6D730D08}" type="datetimeFigureOut">
              <a:rPr lang="en-GB" smtClean="0"/>
              <a:t>20/01/2020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111408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541EBEB-72BB-4C64-8E80-4BCE6D730D08}" type="datetimeFigureOut">
              <a:rPr lang="en-GB" smtClean="0"/>
              <a:t>20/01/2020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912448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41EBEB-72BB-4C64-8E80-4BCE6D730D08}" type="datetimeFigureOut">
              <a:rPr lang="en-GB" smtClean="0"/>
              <a:t>20/01/2020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361294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41EBEB-72BB-4C64-8E80-4BCE6D730D08}" type="datetimeFigureOut">
              <a:rPr lang="en-GB" smtClean="0"/>
              <a:t>20/01/2020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11207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41EBEB-72BB-4C64-8E80-4BCE6D730D08}" type="datetimeFigureOut">
              <a:rPr lang="en-GB" smtClean="0"/>
              <a:t>20/01/2020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DE921B-835A-442F-9CFB-007B55509DC2}" type="slidenum">
              <a:rPr lang="en-GB" smtClean="0"/>
              <a:t>‹#›</a:t>
            </a:fld>
            <a:endParaRPr lang="en-GB"/>
          </a:p>
        </p:txBody>
      </p:sp>
    </p:spTree>
    <p:extLst>
      <p:ext uri="{BB962C8B-B14F-4D97-AF65-F5344CB8AC3E}">
        <p14:creationId xmlns:p14="http://schemas.microsoft.com/office/powerpoint/2010/main" val="39242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1EBEB-72BB-4C64-8E80-4BCE6D730D08}" type="datetimeFigureOut">
              <a:rPr lang="en-GB" smtClean="0"/>
              <a:t>20/01/2020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E921B-835A-442F-9CFB-007B55509DC2}" type="slidenum">
              <a:rPr lang="en-GB" smtClean="0"/>
              <a:t>‹#›</a:t>
            </a:fld>
            <a:endParaRPr lang="en-GB"/>
          </a:p>
        </p:txBody>
      </p:sp>
    </p:spTree>
    <p:extLst>
      <p:ext uri="{BB962C8B-B14F-4D97-AF65-F5344CB8AC3E}">
        <p14:creationId xmlns:p14="http://schemas.microsoft.com/office/powerpoint/2010/main" val="328067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7471EF-408C-46CE-9C63-9D2B75489EB3}"/>
              </a:ext>
            </a:extLst>
          </p:cNvPr>
          <p:cNvSpPr txBox="1"/>
          <p:nvPr/>
        </p:nvSpPr>
        <p:spPr>
          <a:xfrm>
            <a:off x="4029075" y="1171575"/>
            <a:ext cx="5772150" cy="646331"/>
          </a:xfrm>
          <a:prstGeom prst="rect">
            <a:avLst/>
          </a:prstGeom>
          <a:noFill/>
        </p:spPr>
        <p:txBody>
          <a:bodyPr wrap="square" rtlCol="0">
            <a:spAutoFit/>
          </a:bodyPr>
          <a:lstStyle/>
          <a:p>
            <a:r>
              <a:rPr lang="en-GB" sz="3600" u="sng" dirty="0"/>
              <a:t>Cardiovascular system</a:t>
            </a:r>
          </a:p>
        </p:txBody>
      </p:sp>
      <p:sp>
        <p:nvSpPr>
          <p:cNvPr id="3" name="TextBox 2">
            <a:extLst>
              <a:ext uri="{FF2B5EF4-FFF2-40B4-BE49-F238E27FC236}">
                <a16:creationId xmlns:a16="http://schemas.microsoft.com/office/drawing/2014/main" id="{BD680CCF-AC34-41A5-B5F9-B3D743D455A4}"/>
              </a:ext>
            </a:extLst>
          </p:cNvPr>
          <p:cNvSpPr txBox="1"/>
          <p:nvPr/>
        </p:nvSpPr>
        <p:spPr>
          <a:xfrm>
            <a:off x="7162800" y="209550"/>
            <a:ext cx="4686300" cy="523220"/>
          </a:xfrm>
          <a:prstGeom prst="rect">
            <a:avLst/>
          </a:prstGeom>
          <a:noFill/>
        </p:spPr>
        <p:txBody>
          <a:bodyPr wrap="square" rtlCol="0">
            <a:spAutoFit/>
          </a:bodyPr>
          <a:lstStyle/>
          <a:p>
            <a:r>
              <a:rPr lang="en-GB" sz="2800" u="sng" dirty="0"/>
              <a:t>Monday 20</a:t>
            </a:r>
            <a:r>
              <a:rPr lang="en-GB" sz="2800" u="sng" baseline="30000" dirty="0"/>
              <a:t>th</a:t>
            </a:r>
            <a:r>
              <a:rPr lang="en-GB" sz="2800" u="sng" dirty="0"/>
              <a:t> January 2020</a:t>
            </a:r>
          </a:p>
        </p:txBody>
      </p:sp>
      <p:graphicFrame>
        <p:nvGraphicFramePr>
          <p:cNvPr id="6" name="Table 5">
            <a:extLst>
              <a:ext uri="{FF2B5EF4-FFF2-40B4-BE49-F238E27FC236}">
                <a16:creationId xmlns:a16="http://schemas.microsoft.com/office/drawing/2014/main" id="{51A20F04-26A1-4985-9D37-309AAADE55F3}"/>
              </a:ext>
            </a:extLst>
          </p:cNvPr>
          <p:cNvGraphicFramePr>
            <a:graphicFrameLocks noGrp="1"/>
          </p:cNvGraphicFramePr>
          <p:nvPr>
            <p:extLst>
              <p:ext uri="{D42A27DB-BD31-4B8C-83A1-F6EECF244321}">
                <p14:modId xmlns:p14="http://schemas.microsoft.com/office/powerpoint/2010/main" val="546047046"/>
              </p:ext>
            </p:extLst>
          </p:nvPr>
        </p:nvGraphicFramePr>
        <p:xfrm>
          <a:off x="485775" y="2256711"/>
          <a:ext cx="11077575" cy="4191714"/>
        </p:xfrm>
        <a:graphic>
          <a:graphicData uri="http://schemas.openxmlformats.org/drawingml/2006/table">
            <a:tbl>
              <a:tblPr firstRow="1" bandRow="1">
                <a:tableStyleId>{3B4B98B0-60AC-42C2-AFA5-B58CD77FA1E5}</a:tableStyleId>
              </a:tblPr>
              <a:tblGrid>
                <a:gridCol w="5592849">
                  <a:extLst>
                    <a:ext uri="{9D8B030D-6E8A-4147-A177-3AD203B41FA5}">
                      <a16:colId xmlns:a16="http://schemas.microsoft.com/office/drawing/2014/main" val="20001"/>
                    </a:ext>
                  </a:extLst>
                </a:gridCol>
                <a:gridCol w="5484726">
                  <a:extLst>
                    <a:ext uri="{9D8B030D-6E8A-4147-A177-3AD203B41FA5}">
                      <a16:colId xmlns:a16="http://schemas.microsoft.com/office/drawing/2014/main" val="20002"/>
                    </a:ext>
                  </a:extLst>
                </a:gridCol>
              </a:tblGrid>
              <a:tr h="58890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sz="2800" dirty="0"/>
                        <a:t>Good Progress</a:t>
                      </a:r>
                      <a:endParaRPr lang="en-GB" sz="2800" b="1" dirty="0">
                        <a:solidFill>
                          <a:schemeClr val="accent1">
                            <a:lumMod val="75000"/>
                          </a:schemeClr>
                        </a:solidFill>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Outstanding Progress</a:t>
                      </a:r>
                      <a:endParaRPr lang="en-GB" sz="2800" b="1" dirty="0">
                        <a:solidFill>
                          <a:srgbClr val="00B050"/>
                        </a:solidFill>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43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effectLst/>
                          <a:uLnTx/>
                          <a:uFillTx/>
                        </a:rPr>
                        <a:t>TBAT </a:t>
                      </a:r>
                      <a:r>
                        <a:rPr kumimoji="0" lang="en-GB" sz="2800" u="sng" strike="noStrike" kern="1200" cap="none" spc="0" normalizeH="0" baseline="0" noProof="0" dirty="0">
                          <a:ln>
                            <a:noFill/>
                          </a:ln>
                          <a:effectLst/>
                          <a:uLnTx/>
                          <a:uFillTx/>
                        </a:rPr>
                        <a:t>describe</a:t>
                      </a:r>
                      <a:r>
                        <a:rPr kumimoji="0" lang="en-GB" sz="2800" u="none" strike="noStrike" kern="1200" cap="none" spc="0" normalizeH="0" baseline="0" noProof="0" dirty="0">
                          <a:ln>
                            <a:noFill/>
                          </a:ln>
                          <a:effectLst/>
                          <a:uLnTx/>
                          <a:uFillTx/>
                        </a:rPr>
                        <a:t> the </a:t>
                      </a:r>
                      <a:r>
                        <a:rPr kumimoji="0" lang="en-GB" sz="2800" u="sng" strike="noStrike" kern="1200" cap="none" spc="0" normalizeH="0" baseline="0" noProof="0" dirty="0">
                          <a:ln>
                            <a:noFill/>
                          </a:ln>
                          <a:effectLst/>
                          <a:uLnTx/>
                          <a:uFillTx/>
                        </a:rPr>
                        <a:t>structure</a:t>
                      </a:r>
                      <a:r>
                        <a:rPr kumimoji="0" lang="en-GB" sz="2800" u="none" strike="noStrike" kern="1200" cap="none" spc="0" normalizeH="0" baseline="0" noProof="0" dirty="0">
                          <a:ln>
                            <a:noFill/>
                          </a:ln>
                          <a:effectLst/>
                          <a:uLnTx/>
                          <a:uFillTx/>
                        </a:rPr>
                        <a:t> and function of the different blood vessels</a:t>
                      </a:r>
                    </a:p>
                    <a:p>
                      <a:endParaRPr lang="en-GB" sz="2800" dirty="0"/>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u="none" strike="noStrike" kern="1200" cap="none" spc="0" normalizeH="0" baseline="0" noProof="0" dirty="0">
                          <a:ln>
                            <a:noFill/>
                          </a:ln>
                          <a:effectLst/>
                          <a:uLnTx/>
                          <a:uFillTx/>
                        </a:rPr>
                        <a:t>TBAT </a:t>
                      </a:r>
                      <a:r>
                        <a:rPr kumimoji="0" lang="en-GB" sz="2800" u="sng" strike="noStrike" kern="1200" cap="none" spc="0" normalizeH="0" baseline="0" noProof="0" dirty="0">
                          <a:ln>
                            <a:noFill/>
                          </a:ln>
                          <a:effectLst/>
                          <a:uLnTx/>
                          <a:uFillTx/>
                        </a:rPr>
                        <a:t>explain</a:t>
                      </a:r>
                      <a:r>
                        <a:rPr kumimoji="0" lang="en-GB" sz="2800" u="none" strike="noStrike" kern="1200" cap="none" spc="0" normalizeH="0" baseline="0" noProof="0" dirty="0">
                          <a:ln>
                            <a:noFill/>
                          </a:ln>
                          <a:effectLst/>
                          <a:uLnTx/>
                          <a:uFillTx/>
                        </a:rPr>
                        <a:t> the effects of exercise on the circulatory system &amp; blood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6386542"/>
                  </a:ext>
                </a:extLst>
              </a:tr>
              <a:tr h="155890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TBAT </a:t>
                      </a:r>
                      <a:r>
                        <a:rPr lang="en-GB" sz="2800" u="sng" dirty="0"/>
                        <a:t>identify</a:t>
                      </a:r>
                      <a:r>
                        <a:rPr lang="en-GB" sz="2800" dirty="0"/>
                        <a:t> the different </a:t>
                      </a:r>
                      <a:r>
                        <a:rPr lang="en-GB" sz="2800" u="sng" dirty="0"/>
                        <a:t>blood vessels</a:t>
                      </a:r>
                      <a:r>
                        <a:rPr lang="en-GB" sz="2800" dirty="0"/>
                        <a:t> in the body</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GB" sz="2800" dirty="0"/>
                        <a:t>TBAT </a:t>
                      </a:r>
                      <a:r>
                        <a:rPr lang="en-GB" sz="2800" u="none" dirty="0"/>
                        <a:t>describe the structure and function of the different blood vessels</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 name="TextBox 3"/>
          <p:cNvSpPr txBox="1"/>
          <p:nvPr/>
        </p:nvSpPr>
        <p:spPr>
          <a:xfrm>
            <a:off x="247426" y="284854"/>
            <a:ext cx="3517751" cy="1384995"/>
          </a:xfrm>
          <a:prstGeom prst="rect">
            <a:avLst/>
          </a:prstGeom>
          <a:solidFill>
            <a:srgbClr val="FFFF00"/>
          </a:solidFill>
          <a:ln>
            <a:solidFill>
              <a:schemeClr val="tx1"/>
            </a:solidFill>
          </a:ln>
        </p:spPr>
        <p:txBody>
          <a:bodyPr wrap="square" rtlCol="0">
            <a:spAutoFit/>
          </a:bodyPr>
          <a:lstStyle/>
          <a:p>
            <a:pPr algn="ctr"/>
            <a:r>
              <a:rPr lang="en-GB" sz="2800" b="1" u="sng" dirty="0" smtClean="0"/>
              <a:t>DNA</a:t>
            </a:r>
            <a:r>
              <a:rPr lang="en-GB" sz="2800" dirty="0" smtClean="0"/>
              <a:t>- Complete Connect activity in your books</a:t>
            </a:r>
            <a:endParaRPr lang="en-GB" sz="2800" dirty="0"/>
          </a:p>
        </p:txBody>
      </p:sp>
    </p:spTree>
    <p:extLst>
      <p:ext uri="{BB962C8B-B14F-4D97-AF65-F5344CB8AC3E}">
        <p14:creationId xmlns:p14="http://schemas.microsoft.com/office/powerpoint/2010/main" val="2913595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9D51-5788-4CB3-8EE3-A6F959BE50C3}"/>
              </a:ext>
            </a:extLst>
          </p:cNvPr>
          <p:cNvSpPr>
            <a:spLocks noGrp="1"/>
          </p:cNvSpPr>
          <p:nvPr>
            <p:ph type="title"/>
          </p:nvPr>
        </p:nvSpPr>
        <p:spPr/>
        <p:txBody>
          <a:bodyPr/>
          <a:lstStyle/>
          <a:p>
            <a:r>
              <a:rPr lang="en-GB" dirty="0"/>
              <a:t>Home learning: </a:t>
            </a:r>
          </a:p>
        </p:txBody>
      </p:sp>
      <p:sp>
        <p:nvSpPr>
          <p:cNvPr id="4" name="Content Placeholder 2">
            <a:extLst>
              <a:ext uri="{FF2B5EF4-FFF2-40B4-BE49-F238E27FC236}">
                <a16:creationId xmlns:a16="http://schemas.microsoft.com/office/drawing/2014/main" id="{A7743F26-F150-453E-ABAE-4D5D6A852EC9}"/>
              </a:ext>
            </a:extLst>
          </p:cNvPr>
          <p:cNvSpPr txBox="1">
            <a:spLocks/>
          </p:cNvSpPr>
          <p:nvPr/>
        </p:nvSpPr>
        <p:spPr>
          <a:xfrm rot="10800000" flipV="1">
            <a:off x="676274" y="1790700"/>
            <a:ext cx="5419726" cy="809625"/>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300"/>
              </a:spcAft>
              <a:buClr>
                <a:srgbClr val="F79646">
                  <a:lumMod val="75000"/>
                </a:srgbClr>
              </a:buClr>
              <a:buSzPct val="130000"/>
              <a:buFontTx/>
              <a:buNone/>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What is </a:t>
            </a:r>
            <a:r>
              <a:rPr kumimoji="0" lang="en-GB" sz="1800" b="1" i="0" u="sng" strike="noStrike" kern="1200" cap="none" spc="0" normalizeH="0" baseline="0" noProof="0" dirty="0">
                <a:ln>
                  <a:noFill/>
                </a:ln>
                <a:solidFill>
                  <a:prstClr val="black">
                    <a:lumMod val="75000"/>
                    <a:lumOff val="25000"/>
                  </a:prstClr>
                </a:solidFill>
                <a:effectLst/>
                <a:uLnTx/>
                <a:uFillTx/>
                <a:latin typeface="Calibri"/>
                <a:ea typeface="+mn-ea"/>
                <a:cs typeface="+mn-cs"/>
              </a:rPr>
              <a:t>HDL and LDL</a:t>
            </a:r>
            <a:r>
              <a:rPr kumimoji="0" lang="en-GB" sz="1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How can this effect your Blood Pressure? </a:t>
            </a:r>
          </a:p>
          <a:p>
            <a:pPr marL="0" marR="0" lvl="0" indent="0" algn="l" defTabSz="914400" rtl="0" eaLnBrk="1" fontAlgn="auto" latinLnBrk="0" hangingPunct="1">
              <a:lnSpc>
                <a:spcPct val="100000"/>
              </a:lnSpc>
              <a:spcBef>
                <a:spcPct val="20000"/>
              </a:spcBef>
              <a:spcAft>
                <a:spcPts val="300"/>
              </a:spcAft>
              <a:buClr>
                <a:srgbClr val="F79646">
                  <a:lumMod val="75000"/>
                </a:srgbClr>
              </a:buClr>
              <a:buSzPct val="130000"/>
              <a:buFontTx/>
              <a:buNone/>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8600" marR="0" lvl="0" indent="-182880" algn="l" defTabSz="914400" rtl="0" eaLnBrk="1" fontAlgn="auto" latinLnBrk="0" hangingPunct="1">
              <a:lnSpc>
                <a:spcPct val="100000"/>
              </a:lnSpc>
              <a:spcBef>
                <a:spcPct val="20000"/>
              </a:spcBef>
              <a:spcAft>
                <a:spcPts val="300"/>
              </a:spcAft>
              <a:buClr>
                <a:srgbClr val="F79646">
                  <a:lumMod val="75000"/>
                </a:srgbClr>
              </a:buClr>
              <a:buSzPct val="130000"/>
              <a:buFont typeface="Georgia" pitchFamily="18" charset="0"/>
              <a:buChar char="*"/>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29724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28889" b="58889" l="24792" r="39861"/>
                    </a14:imgEffect>
                  </a14:imgLayer>
                </a14:imgProps>
              </a:ext>
            </a:extLst>
          </a:blip>
          <a:srcRect l="24865" t="27021" r="59838" b="40840"/>
          <a:stretch/>
        </p:blipFill>
        <p:spPr>
          <a:xfrm>
            <a:off x="1559859" y="1891285"/>
            <a:ext cx="2205318" cy="2895869"/>
          </a:xfrm>
          <a:prstGeom prst="rect">
            <a:avLst/>
          </a:prstGeom>
        </p:spPr>
      </p:pic>
      <p:pic>
        <p:nvPicPr>
          <p:cNvPr id="6" name="Picture 5"/>
          <p:cNvPicPr>
            <a:picLocks noChangeAspect="1"/>
          </p:cNvPicPr>
          <p:nvPr/>
        </p:nvPicPr>
        <p:blipFill rotWithShape="1">
          <a:blip r:embed="rId4"/>
          <a:srcRect l="48652" r="519" b="9887"/>
          <a:stretch/>
        </p:blipFill>
        <p:spPr>
          <a:xfrm>
            <a:off x="4894730" y="2509295"/>
            <a:ext cx="1893346" cy="2181039"/>
          </a:xfrm>
          <a:prstGeom prst="rect">
            <a:avLst/>
          </a:prstGeom>
        </p:spPr>
      </p:pic>
      <p:sp>
        <p:nvSpPr>
          <p:cNvPr id="2" name="TextBox 1">
            <a:extLst>
              <a:ext uri="{FF2B5EF4-FFF2-40B4-BE49-F238E27FC236}">
                <a16:creationId xmlns:a16="http://schemas.microsoft.com/office/drawing/2014/main" id="{263B041E-B08F-468E-80E9-D65F70E2AE45}"/>
              </a:ext>
            </a:extLst>
          </p:cNvPr>
          <p:cNvSpPr txBox="1"/>
          <p:nvPr/>
        </p:nvSpPr>
        <p:spPr>
          <a:xfrm>
            <a:off x="333374" y="200025"/>
            <a:ext cx="11477625" cy="1077218"/>
          </a:xfrm>
          <a:prstGeom prst="rect">
            <a:avLst/>
          </a:prstGeom>
          <a:noFill/>
        </p:spPr>
        <p:txBody>
          <a:bodyPr wrap="square" rtlCol="0">
            <a:spAutoFit/>
          </a:bodyPr>
          <a:lstStyle/>
          <a:p>
            <a:r>
              <a:rPr lang="en-GB" sz="3200" dirty="0"/>
              <a:t>Annotate the drawings, what do you think they are? What are the differences? </a:t>
            </a:r>
          </a:p>
        </p:txBody>
      </p:sp>
      <p:pic>
        <p:nvPicPr>
          <p:cNvPr id="3" name="Picture 2">
            <a:extLst>
              <a:ext uri="{FF2B5EF4-FFF2-40B4-BE49-F238E27FC236}">
                <a16:creationId xmlns:a16="http://schemas.microsoft.com/office/drawing/2014/main" id="{676D800B-0C6F-447B-B9C3-1D5E164DBAB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667" b="68796" l="41302" r="52083">
                        <a14:foregroundMark x1="45521" y1="58796" x2="40781" y2="62870"/>
                        <a14:foregroundMark x1="40781" y1="62870" x2="44688" y2="68796"/>
                        <a14:foregroundMark x1="44688" y1="68796" x2="49167" y2="63981"/>
                        <a14:foregroundMark x1="49167" y1="63981" x2="45104" y2="58981"/>
                      </a14:backgroundRemoval>
                    </a14:imgEffect>
                  </a14:imgLayer>
                </a14:imgProps>
              </a:ext>
            </a:extLst>
          </a:blip>
          <a:srcRect l="39991" t="55353" r="46562" b="30837"/>
          <a:stretch/>
        </p:blipFill>
        <p:spPr>
          <a:xfrm>
            <a:off x="8335003" y="2875914"/>
            <a:ext cx="2297138" cy="1447799"/>
          </a:xfrm>
          <a:prstGeom prst="rect">
            <a:avLst/>
          </a:prstGeom>
        </p:spPr>
      </p:pic>
    </p:spTree>
    <p:extLst>
      <p:ext uri="{BB962C8B-B14F-4D97-AF65-F5344CB8AC3E}">
        <p14:creationId xmlns:p14="http://schemas.microsoft.com/office/powerpoint/2010/main" val="3001383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28889" b="58889" l="24792" r="39861"/>
                    </a14:imgEffect>
                  </a14:imgLayer>
                </a14:imgProps>
              </a:ext>
            </a:extLst>
          </a:blip>
          <a:srcRect l="24865" t="27021" r="59838" b="40840"/>
          <a:stretch/>
        </p:blipFill>
        <p:spPr>
          <a:xfrm>
            <a:off x="1559859" y="1891285"/>
            <a:ext cx="2205318" cy="2895869"/>
          </a:xfrm>
          <a:prstGeom prst="rect">
            <a:avLst/>
          </a:prstGeom>
        </p:spPr>
      </p:pic>
      <p:pic>
        <p:nvPicPr>
          <p:cNvPr id="6" name="Picture 5"/>
          <p:cNvPicPr>
            <a:picLocks noChangeAspect="1"/>
          </p:cNvPicPr>
          <p:nvPr/>
        </p:nvPicPr>
        <p:blipFill rotWithShape="1">
          <a:blip r:embed="rId4"/>
          <a:srcRect l="48652" r="519" b="9887"/>
          <a:stretch/>
        </p:blipFill>
        <p:spPr>
          <a:xfrm>
            <a:off x="4880453" y="2509293"/>
            <a:ext cx="1893346" cy="2181039"/>
          </a:xfrm>
          <a:prstGeom prst="rect">
            <a:avLst/>
          </a:prstGeom>
        </p:spPr>
      </p:pic>
      <p:sp>
        <p:nvSpPr>
          <p:cNvPr id="2" name="TextBox 1">
            <a:extLst>
              <a:ext uri="{FF2B5EF4-FFF2-40B4-BE49-F238E27FC236}">
                <a16:creationId xmlns:a16="http://schemas.microsoft.com/office/drawing/2014/main" id="{263B041E-B08F-468E-80E9-D65F70E2AE45}"/>
              </a:ext>
            </a:extLst>
          </p:cNvPr>
          <p:cNvSpPr txBox="1"/>
          <p:nvPr/>
        </p:nvSpPr>
        <p:spPr>
          <a:xfrm>
            <a:off x="333374" y="200025"/>
            <a:ext cx="114776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u="sng" dirty="0">
                <a:solidFill>
                  <a:prstClr val="black"/>
                </a:solidFill>
                <a:latin typeface="Calibri" panose="020F0502020204030204"/>
              </a:rPr>
              <a:t>Arteries, Veins and Capillaries carry blood </a:t>
            </a:r>
            <a:endParaRPr kumimoji="0" lang="en-GB" sz="4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76D800B-0C6F-447B-B9C3-1D5E164DBAB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667" b="68796" l="41302" r="52083">
                        <a14:foregroundMark x1="45521" y1="58796" x2="40781" y2="62870"/>
                        <a14:foregroundMark x1="40781" y1="62870" x2="44688" y2="68796"/>
                        <a14:foregroundMark x1="44688" y1="68796" x2="49167" y2="63981"/>
                        <a14:foregroundMark x1="49167" y1="63981" x2="45104" y2="58981"/>
                      </a14:backgroundRemoval>
                    </a14:imgEffect>
                  </a14:imgLayer>
                </a14:imgProps>
              </a:ext>
            </a:extLst>
          </a:blip>
          <a:srcRect l="39991" t="55353" r="46562" b="30837"/>
          <a:stretch/>
        </p:blipFill>
        <p:spPr>
          <a:xfrm>
            <a:off x="8335003" y="2875914"/>
            <a:ext cx="2297138" cy="1447799"/>
          </a:xfrm>
          <a:prstGeom prst="rect">
            <a:avLst/>
          </a:prstGeom>
        </p:spPr>
      </p:pic>
      <p:sp>
        <p:nvSpPr>
          <p:cNvPr id="5" name="TextBox 4">
            <a:extLst>
              <a:ext uri="{FF2B5EF4-FFF2-40B4-BE49-F238E27FC236}">
                <a16:creationId xmlns:a16="http://schemas.microsoft.com/office/drawing/2014/main" id="{485422CE-F46C-444A-85C6-C51712C95F94}"/>
              </a:ext>
            </a:extLst>
          </p:cNvPr>
          <p:cNvSpPr txBox="1"/>
          <p:nvPr/>
        </p:nvSpPr>
        <p:spPr>
          <a:xfrm>
            <a:off x="2028826" y="1190625"/>
            <a:ext cx="1123950" cy="523220"/>
          </a:xfrm>
          <a:prstGeom prst="rect">
            <a:avLst/>
          </a:prstGeom>
          <a:solidFill>
            <a:srgbClr val="FF0000"/>
          </a:solidFill>
          <a:ln>
            <a:solidFill>
              <a:srgbClr val="FF0000"/>
            </a:solidFill>
          </a:ln>
        </p:spPr>
        <p:txBody>
          <a:bodyPr wrap="square" rtlCol="0">
            <a:spAutoFit/>
          </a:bodyPr>
          <a:lstStyle/>
          <a:p>
            <a:r>
              <a:rPr lang="en-GB" sz="2800" u="sng" dirty="0"/>
              <a:t>Artery</a:t>
            </a:r>
            <a:r>
              <a:rPr lang="en-GB" dirty="0"/>
              <a:t> </a:t>
            </a:r>
          </a:p>
        </p:txBody>
      </p:sp>
      <p:sp>
        <p:nvSpPr>
          <p:cNvPr id="7" name="TextBox 6">
            <a:extLst>
              <a:ext uri="{FF2B5EF4-FFF2-40B4-BE49-F238E27FC236}">
                <a16:creationId xmlns:a16="http://schemas.microsoft.com/office/drawing/2014/main" id="{BF51E300-955F-4DE0-94AE-6988738C9D79}"/>
              </a:ext>
            </a:extLst>
          </p:cNvPr>
          <p:cNvSpPr txBox="1"/>
          <p:nvPr/>
        </p:nvSpPr>
        <p:spPr>
          <a:xfrm>
            <a:off x="8715375" y="1381125"/>
            <a:ext cx="1733549" cy="523220"/>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GB" sz="2800" u="sng" dirty="0"/>
              <a:t>Capillaries </a:t>
            </a:r>
          </a:p>
        </p:txBody>
      </p:sp>
      <p:sp>
        <p:nvSpPr>
          <p:cNvPr id="8" name="TextBox 7">
            <a:extLst>
              <a:ext uri="{FF2B5EF4-FFF2-40B4-BE49-F238E27FC236}">
                <a16:creationId xmlns:a16="http://schemas.microsoft.com/office/drawing/2014/main" id="{B00B8613-72D7-49B7-8AE7-FD7FC22CC4BD}"/>
              </a:ext>
            </a:extLst>
          </p:cNvPr>
          <p:cNvSpPr txBox="1"/>
          <p:nvPr/>
        </p:nvSpPr>
        <p:spPr>
          <a:xfrm>
            <a:off x="5555877" y="1381125"/>
            <a:ext cx="1016374" cy="523220"/>
          </a:xfrm>
          <a:prstGeom prst="rect">
            <a:avLst/>
          </a:prstGeom>
          <a:solidFill>
            <a:srgbClr val="00B0F0"/>
          </a:solidFill>
          <a:ln>
            <a:solidFill>
              <a:schemeClr val="tx2"/>
            </a:solidFill>
          </a:ln>
        </p:spPr>
        <p:txBody>
          <a:bodyPr wrap="square" rtlCol="0">
            <a:spAutoFit/>
          </a:bodyPr>
          <a:lstStyle/>
          <a:p>
            <a:r>
              <a:rPr lang="en-GB" sz="2800" u="sng" dirty="0"/>
              <a:t>Veins</a:t>
            </a:r>
            <a:r>
              <a:rPr lang="en-GB" sz="2800" dirty="0"/>
              <a:t> </a:t>
            </a:r>
          </a:p>
        </p:txBody>
      </p:sp>
      <p:sp>
        <p:nvSpPr>
          <p:cNvPr id="9" name="TextBox 8">
            <a:extLst>
              <a:ext uri="{FF2B5EF4-FFF2-40B4-BE49-F238E27FC236}">
                <a16:creationId xmlns:a16="http://schemas.microsoft.com/office/drawing/2014/main" id="{8B666F9A-23AF-489F-BED8-24726DB3518F}"/>
              </a:ext>
            </a:extLst>
          </p:cNvPr>
          <p:cNvSpPr txBox="1"/>
          <p:nvPr/>
        </p:nvSpPr>
        <p:spPr>
          <a:xfrm>
            <a:off x="333374" y="2313844"/>
            <a:ext cx="1226485" cy="1231106"/>
          </a:xfrm>
          <a:prstGeom prst="rect">
            <a:avLst/>
          </a:prstGeom>
          <a:noFill/>
          <a:ln>
            <a:solidFill>
              <a:srgbClr val="FF0000"/>
            </a:solidFill>
          </a:ln>
        </p:spPr>
        <p:txBody>
          <a:bodyPr wrap="square" rtlCol="0">
            <a:spAutoFit/>
          </a:bodyPr>
          <a:lstStyle/>
          <a:p>
            <a:r>
              <a:rPr lang="en-GB" dirty="0"/>
              <a:t>Carries blood </a:t>
            </a:r>
            <a:r>
              <a:rPr lang="en-GB" sz="2000" b="1" u="sng" dirty="0" smtClean="0">
                <a:solidFill>
                  <a:srgbClr val="FF0000"/>
                </a:solidFill>
              </a:rPr>
              <a:t>A</a:t>
            </a:r>
            <a:r>
              <a:rPr lang="en-GB" dirty="0" smtClean="0"/>
              <a:t>way </a:t>
            </a:r>
            <a:r>
              <a:rPr lang="en-GB" dirty="0"/>
              <a:t>from the heart</a:t>
            </a:r>
          </a:p>
        </p:txBody>
      </p:sp>
      <p:sp>
        <p:nvSpPr>
          <p:cNvPr id="10" name="TextBox 9">
            <a:extLst>
              <a:ext uri="{FF2B5EF4-FFF2-40B4-BE49-F238E27FC236}">
                <a16:creationId xmlns:a16="http://schemas.microsoft.com/office/drawing/2014/main" id="{4A1E32C0-C40E-4C81-9980-B72AD1D6415B}"/>
              </a:ext>
            </a:extLst>
          </p:cNvPr>
          <p:cNvSpPr txBox="1"/>
          <p:nvPr/>
        </p:nvSpPr>
        <p:spPr>
          <a:xfrm>
            <a:off x="180975" y="4787154"/>
            <a:ext cx="1378884" cy="369332"/>
          </a:xfrm>
          <a:prstGeom prst="rect">
            <a:avLst/>
          </a:prstGeom>
          <a:noFill/>
          <a:ln>
            <a:solidFill>
              <a:srgbClr val="FF0000"/>
            </a:solidFill>
          </a:ln>
        </p:spPr>
        <p:txBody>
          <a:bodyPr wrap="square" rtlCol="0">
            <a:spAutoFit/>
          </a:bodyPr>
          <a:lstStyle/>
          <a:p>
            <a:r>
              <a:rPr lang="en-GB" dirty="0">
                <a:solidFill>
                  <a:srgbClr val="FF0000"/>
                </a:solidFill>
              </a:rPr>
              <a:t>Oxygenated</a:t>
            </a:r>
            <a:r>
              <a:rPr lang="en-GB" dirty="0"/>
              <a:t> </a:t>
            </a:r>
          </a:p>
        </p:txBody>
      </p:sp>
      <p:sp>
        <p:nvSpPr>
          <p:cNvPr id="11" name="TextBox 10">
            <a:extLst>
              <a:ext uri="{FF2B5EF4-FFF2-40B4-BE49-F238E27FC236}">
                <a16:creationId xmlns:a16="http://schemas.microsoft.com/office/drawing/2014/main" id="{7E3053E9-B4AA-4353-827A-2AE16501B93D}"/>
              </a:ext>
            </a:extLst>
          </p:cNvPr>
          <p:cNvSpPr txBox="1"/>
          <p:nvPr/>
        </p:nvSpPr>
        <p:spPr>
          <a:xfrm>
            <a:off x="2543175" y="5657850"/>
            <a:ext cx="1466850" cy="369332"/>
          </a:xfrm>
          <a:prstGeom prst="rect">
            <a:avLst/>
          </a:prstGeom>
          <a:noFill/>
          <a:ln>
            <a:solidFill>
              <a:srgbClr val="FF0000"/>
            </a:solidFill>
          </a:ln>
        </p:spPr>
        <p:txBody>
          <a:bodyPr wrap="square" rtlCol="0">
            <a:spAutoFit/>
          </a:bodyPr>
          <a:lstStyle/>
          <a:p>
            <a:r>
              <a:rPr lang="en-GB" dirty="0"/>
              <a:t>Thick muscle </a:t>
            </a:r>
          </a:p>
        </p:txBody>
      </p:sp>
      <p:sp>
        <p:nvSpPr>
          <p:cNvPr id="13" name="TextBox 12">
            <a:extLst>
              <a:ext uri="{FF2B5EF4-FFF2-40B4-BE49-F238E27FC236}">
                <a16:creationId xmlns:a16="http://schemas.microsoft.com/office/drawing/2014/main" id="{A1583848-CC16-4928-96CE-D5E0B5E58332}"/>
              </a:ext>
            </a:extLst>
          </p:cNvPr>
          <p:cNvSpPr txBox="1"/>
          <p:nvPr/>
        </p:nvSpPr>
        <p:spPr>
          <a:xfrm>
            <a:off x="0" y="5543550"/>
            <a:ext cx="2181225" cy="1200329"/>
          </a:xfrm>
          <a:prstGeom prst="rect">
            <a:avLst/>
          </a:prstGeom>
          <a:noFill/>
          <a:ln>
            <a:solidFill>
              <a:srgbClr val="FF0000"/>
            </a:solidFill>
          </a:ln>
        </p:spPr>
        <p:txBody>
          <a:bodyPr wrap="square" rtlCol="0">
            <a:spAutoFit/>
          </a:bodyPr>
          <a:lstStyle/>
          <a:p>
            <a:r>
              <a:rPr lang="en-GB" dirty="0"/>
              <a:t>Lumen (inside space) changes shape during exercise </a:t>
            </a:r>
          </a:p>
          <a:p>
            <a:endParaRPr lang="en-GB" dirty="0"/>
          </a:p>
        </p:txBody>
      </p:sp>
      <p:sp>
        <p:nvSpPr>
          <p:cNvPr id="14" name="TextBox 13">
            <a:extLst>
              <a:ext uri="{FF2B5EF4-FFF2-40B4-BE49-F238E27FC236}">
                <a16:creationId xmlns:a16="http://schemas.microsoft.com/office/drawing/2014/main" id="{C286107F-C925-4A0C-872F-BCBFF90DB268}"/>
              </a:ext>
            </a:extLst>
          </p:cNvPr>
          <p:cNvSpPr txBox="1"/>
          <p:nvPr/>
        </p:nvSpPr>
        <p:spPr>
          <a:xfrm>
            <a:off x="180975" y="3952875"/>
            <a:ext cx="1076325" cy="646331"/>
          </a:xfrm>
          <a:prstGeom prst="rect">
            <a:avLst/>
          </a:prstGeom>
          <a:noFill/>
          <a:ln>
            <a:solidFill>
              <a:srgbClr val="FF0000"/>
            </a:solidFill>
          </a:ln>
        </p:spPr>
        <p:txBody>
          <a:bodyPr wrap="square" rtlCol="0">
            <a:spAutoFit/>
          </a:bodyPr>
          <a:lstStyle/>
          <a:p>
            <a:r>
              <a:rPr lang="en-GB" dirty="0"/>
              <a:t>High pressure</a:t>
            </a:r>
          </a:p>
        </p:txBody>
      </p:sp>
      <p:cxnSp>
        <p:nvCxnSpPr>
          <p:cNvPr id="16" name="Straight Arrow Connector 15">
            <a:extLst>
              <a:ext uri="{FF2B5EF4-FFF2-40B4-BE49-F238E27FC236}">
                <a16:creationId xmlns:a16="http://schemas.microsoft.com/office/drawing/2014/main" id="{0C4F7E6C-0165-4D9E-B6C9-EEBFDE193B01}"/>
              </a:ext>
            </a:extLst>
          </p:cNvPr>
          <p:cNvCxnSpPr>
            <a:cxnSpLocks/>
          </p:cNvCxnSpPr>
          <p:nvPr/>
        </p:nvCxnSpPr>
        <p:spPr>
          <a:xfrm flipH="1" flipV="1">
            <a:off x="2714625" y="4171042"/>
            <a:ext cx="304800" cy="1476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3CA10EC-92B3-4967-8274-9CF9784751A0}"/>
              </a:ext>
            </a:extLst>
          </p:cNvPr>
          <p:cNvCxnSpPr/>
          <p:nvPr/>
        </p:nvCxnSpPr>
        <p:spPr>
          <a:xfrm flipV="1">
            <a:off x="1724025" y="4171950"/>
            <a:ext cx="552450" cy="1475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E56A4FD-71E7-435A-933A-506A44673393}"/>
              </a:ext>
            </a:extLst>
          </p:cNvPr>
          <p:cNvSpPr txBox="1"/>
          <p:nvPr/>
        </p:nvSpPr>
        <p:spPr>
          <a:xfrm>
            <a:off x="5924550" y="4919662"/>
            <a:ext cx="1409700" cy="369332"/>
          </a:xfrm>
          <a:prstGeom prst="rect">
            <a:avLst/>
          </a:prstGeom>
          <a:noFill/>
          <a:ln>
            <a:solidFill>
              <a:schemeClr val="tx2">
                <a:lumMod val="60000"/>
                <a:lumOff val="40000"/>
              </a:schemeClr>
            </a:solidFill>
          </a:ln>
        </p:spPr>
        <p:txBody>
          <a:bodyPr wrap="square" rtlCol="0">
            <a:spAutoFit/>
          </a:bodyPr>
          <a:lstStyle/>
          <a:p>
            <a:r>
              <a:rPr lang="en-GB" dirty="0"/>
              <a:t>Large lumen </a:t>
            </a:r>
          </a:p>
        </p:txBody>
      </p:sp>
      <p:sp>
        <p:nvSpPr>
          <p:cNvPr id="20" name="TextBox 19">
            <a:extLst>
              <a:ext uri="{FF2B5EF4-FFF2-40B4-BE49-F238E27FC236}">
                <a16:creationId xmlns:a16="http://schemas.microsoft.com/office/drawing/2014/main" id="{34255434-BA4B-47EE-B4EC-A7A2E439ECB4}"/>
              </a:ext>
            </a:extLst>
          </p:cNvPr>
          <p:cNvSpPr txBox="1"/>
          <p:nvPr/>
        </p:nvSpPr>
        <p:spPr>
          <a:xfrm>
            <a:off x="5638800" y="5657850"/>
            <a:ext cx="1409700" cy="369332"/>
          </a:xfrm>
          <a:prstGeom prst="rect">
            <a:avLst/>
          </a:prstGeom>
          <a:noFill/>
          <a:ln>
            <a:solidFill>
              <a:schemeClr val="tx2">
                <a:lumMod val="60000"/>
                <a:lumOff val="40000"/>
              </a:schemeClr>
            </a:solidFill>
          </a:ln>
        </p:spPr>
        <p:txBody>
          <a:bodyPr wrap="square" rtlCol="0">
            <a:spAutoFit/>
          </a:bodyPr>
          <a:lstStyle/>
          <a:p>
            <a:r>
              <a:rPr lang="en-GB" dirty="0"/>
              <a:t>Thin muscle</a:t>
            </a:r>
          </a:p>
        </p:txBody>
      </p:sp>
      <p:sp>
        <p:nvSpPr>
          <p:cNvPr id="21" name="TextBox 20">
            <a:extLst>
              <a:ext uri="{FF2B5EF4-FFF2-40B4-BE49-F238E27FC236}">
                <a16:creationId xmlns:a16="http://schemas.microsoft.com/office/drawing/2014/main" id="{2F903075-5C39-4C73-8B64-44B91EAD9C09}"/>
              </a:ext>
            </a:extLst>
          </p:cNvPr>
          <p:cNvSpPr txBox="1"/>
          <p:nvPr/>
        </p:nvSpPr>
        <p:spPr>
          <a:xfrm>
            <a:off x="4638675" y="4787154"/>
            <a:ext cx="850527" cy="646331"/>
          </a:xfrm>
          <a:prstGeom prst="rect">
            <a:avLst/>
          </a:prstGeom>
          <a:noFill/>
          <a:ln>
            <a:solidFill>
              <a:schemeClr val="accent1">
                <a:lumMod val="75000"/>
              </a:schemeClr>
            </a:solidFill>
          </a:ln>
        </p:spPr>
        <p:txBody>
          <a:bodyPr wrap="square" rtlCol="0">
            <a:spAutoFit/>
          </a:bodyPr>
          <a:lstStyle/>
          <a:p>
            <a:r>
              <a:rPr lang="en-GB" dirty="0"/>
              <a:t>Thin wall </a:t>
            </a:r>
          </a:p>
        </p:txBody>
      </p:sp>
      <p:sp>
        <p:nvSpPr>
          <p:cNvPr id="22" name="TextBox 21">
            <a:extLst>
              <a:ext uri="{FF2B5EF4-FFF2-40B4-BE49-F238E27FC236}">
                <a16:creationId xmlns:a16="http://schemas.microsoft.com/office/drawing/2014/main" id="{57ADAA54-7342-4996-93DE-CDFDFB559262}"/>
              </a:ext>
            </a:extLst>
          </p:cNvPr>
          <p:cNvSpPr txBox="1"/>
          <p:nvPr/>
        </p:nvSpPr>
        <p:spPr>
          <a:xfrm>
            <a:off x="5000625" y="6168603"/>
            <a:ext cx="1095375" cy="646331"/>
          </a:xfrm>
          <a:prstGeom prst="rect">
            <a:avLst/>
          </a:prstGeom>
          <a:noFill/>
          <a:ln>
            <a:solidFill>
              <a:schemeClr val="accent1">
                <a:lumMod val="75000"/>
              </a:schemeClr>
            </a:solidFill>
          </a:ln>
        </p:spPr>
        <p:txBody>
          <a:bodyPr wrap="square" rtlCol="0">
            <a:spAutoFit/>
          </a:bodyPr>
          <a:lstStyle/>
          <a:p>
            <a:r>
              <a:rPr lang="en-GB" dirty="0"/>
              <a:t>Low pressure </a:t>
            </a:r>
          </a:p>
        </p:txBody>
      </p:sp>
      <p:sp>
        <p:nvSpPr>
          <p:cNvPr id="23" name="TextBox 22">
            <a:extLst>
              <a:ext uri="{FF2B5EF4-FFF2-40B4-BE49-F238E27FC236}">
                <a16:creationId xmlns:a16="http://schemas.microsoft.com/office/drawing/2014/main" id="{26C51A1B-E0A3-49D5-B267-56712928F55F}"/>
              </a:ext>
            </a:extLst>
          </p:cNvPr>
          <p:cNvSpPr txBox="1"/>
          <p:nvPr/>
        </p:nvSpPr>
        <p:spPr>
          <a:xfrm>
            <a:off x="3843617" y="2496908"/>
            <a:ext cx="1562100" cy="369332"/>
          </a:xfrm>
          <a:prstGeom prst="rect">
            <a:avLst/>
          </a:prstGeom>
          <a:noFill/>
          <a:ln>
            <a:solidFill>
              <a:schemeClr val="accent1">
                <a:lumMod val="75000"/>
              </a:schemeClr>
            </a:solidFill>
          </a:ln>
        </p:spPr>
        <p:txBody>
          <a:bodyPr wrap="square" rtlCol="0">
            <a:spAutoFit/>
          </a:bodyPr>
          <a:lstStyle/>
          <a:p>
            <a:r>
              <a:rPr lang="en-GB" dirty="0">
                <a:solidFill>
                  <a:schemeClr val="accent1">
                    <a:lumMod val="50000"/>
                  </a:schemeClr>
                </a:solidFill>
              </a:rPr>
              <a:t>Deoxygenated</a:t>
            </a:r>
          </a:p>
        </p:txBody>
      </p:sp>
      <p:sp>
        <p:nvSpPr>
          <p:cNvPr id="24" name="TextBox 23">
            <a:extLst>
              <a:ext uri="{FF2B5EF4-FFF2-40B4-BE49-F238E27FC236}">
                <a16:creationId xmlns:a16="http://schemas.microsoft.com/office/drawing/2014/main" id="{4A0B49CA-FA51-441F-9666-7385203F454F}"/>
              </a:ext>
            </a:extLst>
          </p:cNvPr>
          <p:cNvSpPr txBox="1"/>
          <p:nvPr/>
        </p:nvSpPr>
        <p:spPr>
          <a:xfrm>
            <a:off x="3924300" y="3562529"/>
            <a:ext cx="850527" cy="646331"/>
          </a:xfrm>
          <a:prstGeom prst="rect">
            <a:avLst/>
          </a:prstGeom>
          <a:noFill/>
          <a:ln>
            <a:solidFill>
              <a:schemeClr val="accent1">
                <a:lumMod val="75000"/>
              </a:schemeClr>
            </a:solidFill>
          </a:ln>
        </p:spPr>
        <p:txBody>
          <a:bodyPr wrap="square" rtlCol="0">
            <a:spAutoFit/>
          </a:bodyPr>
          <a:lstStyle/>
          <a:p>
            <a:r>
              <a:rPr lang="en-GB" dirty="0"/>
              <a:t>Has valves</a:t>
            </a:r>
          </a:p>
        </p:txBody>
      </p:sp>
      <p:cxnSp>
        <p:nvCxnSpPr>
          <p:cNvPr id="26" name="Straight Arrow Connector 25">
            <a:extLst>
              <a:ext uri="{FF2B5EF4-FFF2-40B4-BE49-F238E27FC236}">
                <a16:creationId xmlns:a16="http://schemas.microsoft.com/office/drawing/2014/main" id="{A5CE28D3-2036-4C6D-B76B-89B98B263070}"/>
              </a:ext>
            </a:extLst>
          </p:cNvPr>
          <p:cNvCxnSpPr/>
          <p:nvPr/>
        </p:nvCxnSpPr>
        <p:spPr>
          <a:xfrm flipV="1">
            <a:off x="4774827" y="4400550"/>
            <a:ext cx="359148" cy="386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EBEC4CF-D8CD-4CAD-9EE1-CC61584BCC0F}"/>
              </a:ext>
            </a:extLst>
          </p:cNvPr>
          <p:cNvCxnSpPr/>
          <p:nvPr/>
        </p:nvCxnSpPr>
        <p:spPr>
          <a:xfrm flipV="1">
            <a:off x="5753100" y="4400550"/>
            <a:ext cx="0" cy="125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3A78B9-5B43-4D66-A88F-CBF1276A0B28}"/>
              </a:ext>
            </a:extLst>
          </p:cNvPr>
          <p:cNvCxnSpPr/>
          <p:nvPr/>
        </p:nvCxnSpPr>
        <p:spPr>
          <a:xfrm flipH="1" flipV="1">
            <a:off x="5857875" y="4095750"/>
            <a:ext cx="609600" cy="823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5CF1524-1678-4AD1-855A-51C88A258194}"/>
              </a:ext>
            </a:extLst>
          </p:cNvPr>
          <p:cNvSpPr txBox="1"/>
          <p:nvPr/>
        </p:nvSpPr>
        <p:spPr>
          <a:xfrm>
            <a:off x="2390775" y="6168603"/>
            <a:ext cx="1095375" cy="646331"/>
          </a:xfrm>
          <a:prstGeom prst="rect">
            <a:avLst/>
          </a:prstGeom>
          <a:noFill/>
          <a:ln>
            <a:solidFill>
              <a:srgbClr val="FF0000"/>
            </a:solidFill>
          </a:ln>
        </p:spPr>
        <p:txBody>
          <a:bodyPr wrap="square" rtlCol="0">
            <a:spAutoFit/>
          </a:bodyPr>
          <a:lstStyle/>
          <a:p>
            <a:r>
              <a:rPr lang="en-GB" dirty="0"/>
              <a:t>Strong pulse</a:t>
            </a:r>
          </a:p>
        </p:txBody>
      </p:sp>
      <p:sp>
        <p:nvSpPr>
          <p:cNvPr id="32" name="TextBox 31">
            <a:extLst>
              <a:ext uri="{FF2B5EF4-FFF2-40B4-BE49-F238E27FC236}">
                <a16:creationId xmlns:a16="http://schemas.microsoft.com/office/drawing/2014/main" id="{C7F44D88-CE98-42E2-A437-E024F721CB91}"/>
              </a:ext>
            </a:extLst>
          </p:cNvPr>
          <p:cNvSpPr txBox="1"/>
          <p:nvPr/>
        </p:nvSpPr>
        <p:spPr>
          <a:xfrm>
            <a:off x="6400799" y="6276975"/>
            <a:ext cx="1095375" cy="369332"/>
          </a:xfrm>
          <a:prstGeom prst="rect">
            <a:avLst/>
          </a:prstGeom>
          <a:noFill/>
          <a:ln>
            <a:solidFill>
              <a:schemeClr val="accent1">
                <a:lumMod val="75000"/>
              </a:schemeClr>
            </a:solidFill>
          </a:ln>
        </p:spPr>
        <p:txBody>
          <a:bodyPr wrap="square" rtlCol="0">
            <a:spAutoFit/>
          </a:bodyPr>
          <a:lstStyle/>
          <a:p>
            <a:r>
              <a:rPr lang="en-GB" dirty="0"/>
              <a:t>No pulse </a:t>
            </a:r>
          </a:p>
        </p:txBody>
      </p:sp>
      <p:sp>
        <p:nvSpPr>
          <p:cNvPr id="33" name="TextBox 32">
            <a:extLst>
              <a:ext uri="{FF2B5EF4-FFF2-40B4-BE49-F238E27FC236}">
                <a16:creationId xmlns:a16="http://schemas.microsoft.com/office/drawing/2014/main" id="{D935FBA7-5284-4C6C-B6C7-A24172944427}"/>
              </a:ext>
            </a:extLst>
          </p:cNvPr>
          <p:cNvSpPr txBox="1"/>
          <p:nvPr/>
        </p:nvSpPr>
        <p:spPr>
          <a:xfrm>
            <a:off x="10096500" y="3952875"/>
            <a:ext cx="1057275" cy="646331"/>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GB" dirty="0"/>
              <a:t>One cell thick</a:t>
            </a:r>
          </a:p>
        </p:txBody>
      </p:sp>
      <p:sp>
        <p:nvSpPr>
          <p:cNvPr id="34" name="TextBox 33">
            <a:extLst>
              <a:ext uri="{FF2B5EF4-FFF2-40B4-BE49-F238E27FC236}">
                <a16:creationId xmlns:a16="http://schemas.microsoft.com/office/drawing/2014/main" id="{A7EB13F0-707B-4070-AC19-50C377DF2CB5}"/>
              </a:ext>
            </a:extLst>
          </p:cNvPr>
          <p:cNvSpPr txBox="1"/>
          <p:nvPr/>
        </p:nvSpPr>
        <p:spPr>
          <a:xfrm>
            <a:off x="9210675" y="4787154"/>
            <a:ext cx="1238243" cy="646331"/>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GB" dirty="0"/>
              <a:t>Very thin walls</a:t>
            </a:r>
          </a:p>
        </p:txBody>
      </p:sp>
      <p:sp>
        <p:nvSpPr>
          <p:cNvPr id="35" name="TextBox 34">
            <a:extLst>
              <a:ext uri="{FF2B5EF4-FFF2-40B4-BE49-F238E27FC236}">
                <a16:creationId xmlns:a16="http://schemas.microsoft.com/office/drawing/2014/main" id="{5E7C4F05-85D3-4B8D-9F43-07E1BD507451}"/>
              </a:ext>
            </a:extLst>
          </p:cNvPr>
          <p:cNvSpPr txBox="1"/>
          <p:nvPr/>
        </p:nvSpPr>
        <p:spPr>
          <a:xfrm>
            <a:off x="7658101" y="2412473"/>
            <a:ext cx="1981199" cy="646331"/>
          </a:xfrm>
          <a:prstGeom prst="rect">
            <a:avLst/>
          </a:prstGeom>
          <a:solidFill>
            <a:schemeClr val="accent2">
              <a:lumMod val="20000"/>
              <a:lumOff val="80000"/>
            </a:schemeClr>
          </a:solidFill>
        </p:spPr>
        <p:txBody>
          <a:bodyPr wrap="square" rtlCol="0">
            <a:spAutoFit/>
          </a:bodyPr>
          <a:lstStyle/>
          <a:p>
            <a:r>
              <a:rPr lang="en-GB" dirty="0"/>
              <a:t>Exchanges oxygen, nutrients and CO2</a:t>
            </a:r>
          </a:p>
        </p:txBody>
      </p:sp>
      <p:cxnSp>
        <p:nvCxnSpPr>
          <p:cNvPr id="37" name="Straight Arrow Connector 36">
            <a:extLst>
              <a:ext uri="{FF2B5EF4-FFF2-40B4-BE49-F238E27FC236}">
                <a16:creationId xmlns:a16="http://schemas.microsoft.com/office/drawing/2014/main" id="{99070C28-EF84-4628-A6A4-856DBBA80E95}"/>
              </a:ext>
            </a:extLst>
          </p:cNvPr>
          <p:cNvCxnSpPr/>
          <p:nvPr/>
        </p:nvCxnSpPr>
        <p:spPr>
          <a:xfrm flipH="1" flipV="1">
            <a:off x="8715375" y="4095750"/>
            <a:ext cx="495300" cy="823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E07F1D5-F7E5-4F7A-9AC4-D787F4D414BF}"/>
              </a:ext>
            </a:extLst>
          </p:cNvPr>
          <p:cNvSpPr txBox="1"/>
          <p:nvPr/>
        </p:nvSpPr>
        <p:spPr>
          <a:xfrm>
            <a:off x="10632140" y="1819275"/>
            <a:ext cx="1445559" cy="1754326"/>
          </a:xfrm>
          <a:prstGeom prst="rect">
            <a:avLst/>
          </a:prstGeom>
          <a:solidFill>
            <a:schemeClr val="accent2">
              <a:lumMod val="20000"/>
              <a:lumOff val="80000"/>
            </a:schemeClr>
          </a:solidFill>
          <a:ln>
            <a:solidFill>
              <a:schemeClr val="accent2">
                <a:lumMod val="20000"/>
                <a:lumOff val="80000"/>
              </a:schemeClr>
            </a:solidFill>
          </a:ln>
        </p:spPr>
        <p:txBody>
          <a:bodyPr wrap="square" rtlCol="0">
            <a:spAutoFit/>
          </a:bodyPr>
          <a:lstStyle/>
          <a:p>
            <a:r>
              <a:rPr lang="en-GB" dirty="0"/>
              <a:t>Arterioles branch off from arteries and venues which meet to form veins</a:t>
            </a:r>
          </a:p>
        </p:txBody>
      </p:sp>
      <p:cxnSp>
        <p:nvCxnSpPr>
          <p:cNvPr id="40" name="Straight Arrow Connector 39">
            <a:extLst>
              <a:ext uri="{FF2B5EF4-FFF2-40B4-BE49-F238E27FC236}">
                <a16:creationId xmlns:a16="http://schemas.microsoft.com/office/drawing/2014/main" id="{82278B65-DA5B-44D9-BBD5-A9787D62C94B}"/>
              </a:ext>
            </a:extLst>
          </p:cNvPr>
          <p:cNvCxnSpPr/>
          <p:nvPr/>
        </p:nvCxnSpPr>
        <p:spPr>
          <a:xfrm flipV="1">
            <a:off x="9744075" y="2509293"/>
            <a:ext cx="809625" cy="138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76FAA01-FB51-4EA3-B215-41B0BAACD5D6}"/>
              </a:ext>
            </a:extLst>
          </p:cNvPr>
          <p:cNvSpPr txBox="1"/>
          <p:nvPr/>
        </p:nvSpPr>
        <p:spPr>
          <a:xfrm rot="20984577">
            <a:off x="9417702" y="5883334"/>
            <a:ext cx="2428875" cy="461665"/>
          </a:xfrm>
          <a:prstGeom prst="rect">
            <a:avLst/>
          </a:prstGeom>
          <a:noFill/>
        </p:spPr>
        <p:txBody>
          <a:bodyPr wrap="square" rtlCol="0">
            <a:spAutoFit/>
          </a:bodyPr>
          <a:lstStyle/>
          <a:p>
            <a:r>
              <a:rPr lang="en-GB" sz="2400" dirty="0">
                <a:highlight>
                  <a:srgbClr val="00FF00"/>
                </a:highlight>
              </a:rPr>
              <a:t>Fix it-green pen it</a:t>
            </a:r>
          </a:p>
        </p:txBody>
      </p:sp>
    </p:spTree>
    <p:extLst>
      <p:ext uri="{BB962C8B-B14F-4D97-AF65-F5344CB8AC3E}">
        <p14:creationId xmlns:p14="http://schemas.microsoft.com/office/powerpoint/2010/main" val="268721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9" grpId="0" animBg="1"/>
      <p:bldP spid="20" grpId="0" animBg="1"/>
      <p:bldP spid="21" grpId="0" animBg="1"/>
      <p:bldP spid="22" grpId="0" animBg="1"/>
      <p:bldP spid="23" grpId="0" animBg="1"/>
      <p:bldP spid="24" grpId="0" animBg="1"/>
      <p:bldP spid="31" grpId="0" animBg="1"/>
      <p:bldP spid="32" grpId="0" animBg="1"/>
      <p:bldP spid="33" grpId="0" animBg="1"/>
      <p:bldP spid="34" grpId="0" animBg="1"/>
      <p:bldP spid="35"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310C-6AE7-4D16-901F-211DB211C775}"/>
              </a:ext>
            </a:extLst>
          </p:cNvPr>
          <p:cNvSpPr>
            <a:spLocks noGrp="1"/>
          </p:cNvSpPr>
          <p:nvPr>
            <p:ph type="title"/>
          </p:nvPr>
        </p:nvSpPr>
        <p:spPr>
          <a:xfrm>
            <a:off x="3636084" y="0"/>
            <a:ext cx="8346543" cy="1325563"/>
          </a:xfrm>
        </p:spPr>
        <p:txBody>
          <a:bodyPr/>
          <a:lstStyle/>
          <a:p>
            <a:r>
              <a:rPr lang="en-GB" b="1" u="sng" dirty="0"/>
              <a:t>Blood pressure: </a:t>
            </a:r>
            <a:r>
              <a:rPr lang="en-GB" dirty="0"/>
              <a:t>where is this measured? </a:t>
            </a:r>
          </a:p>
        </p:txBody>
      </p:sp>
      <p:sp>
        <p:nvSpPr>
          <p:cNvPr id="3" name="Content Placeholder 2">
            <a:extLst>
              <a:ext uri="{FF2B5EF4-FFF2-40B4-BE49-F238E27FC236}">
                <a16:creationId xmlns:a16="http://schemas.microsoft.com/office/drawing/2014/main" id="{BA855ED2-098A-4041-847D-B17DDCCB72C4}"/>
              </a:ext>
            </a:extLst>
          </p:cNvPr>
          <p:cNvSpPr>
            <a:spLocks noGrp="1"/>
          </p:cNvSpPr>
          <p:nvPr>
            <p:ph idx="1"/>
          </p:nvPr>
        </p:nvSpPr>
        <p:spPr>
          <a:xfrm>
            <a:off x="3705968" y="1406767"/>
            <a:ext cx="4103387" cy="571323"/>
          </a:xfrm>
          <a:solidFill>
            <a:srgbClr val="FFFF00"/>
          </a:solidFill>
        </p:spPr>
        <p:style>
          <a:lnRef idx="2">
            <a:schemeClr val="accent4"/>
          </a:lnRef>
          <a:fillRef idx="1">
            <a:schemeClr val="lt1"/>
          </a:fillRef>
          <a:effectRef idx="0">
            <a:schemeClr val="accent4"/>
          </a:effectRef>
          <a:fontRef idx="minor">
            <a:schemeClr val="dk1"/>
          </a:fontRef>
        </p:style>
        <p:txBody>
          <a:bodyPr/>
          <a:lstStyle/>
          <a:p>
            <a:r>
              <a:rPr lang="en-GB" dirty="0"/>
              <a:t>It’s measured in an artery </a:t>
            </a:r>
          </a:p>
        </p:txBody>
      </p:sp>
      <p:pic>
        <p:nvPicPr>
          <p:cNvPr id="4" name="Picture 3">
            <a:extLst>
              <a:ext uri="{FF2B5EF4-FFF2-40B4-BE49-F238E27FC236}">
                <a16:creationId xmlns:a16="http://schemas.microsoft.com/office/drawing/2014/main" id="{66B6DAD4-5010-4B87-9C01-975E1E68D9DB}"/>
              </a:ext>
            </a:extLst>
          </p:cNvPr>
          <p:cNvPicPr>
            <a:picLocks noChangeAspect="1"/>
          </p:cNvPicPr>
          <p:nvPr/>
        </p:nvPicPr>
        <p:blipFill rotWithShape="1">
          <a:blip r:embed="rId2"/>
          <a:srcRect l="30098" t="30824" r="35609" b="26632"/>
          <a:stretch/>
        </p:blipFill>
        <p:spPr>
          <a:xfrm rot="21088033">
            <a:off x="7748947" y="1195373"/>
            <a:ext cx="4113374" cy="28704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a:extLst>
              <a:ext uri="{FF2B5EF4-FFF2-40B4-BE49-F238E27FC236}">
                <a16:creationId xmlns:a16="http://schemas.microsoft.com/office/drawing/2014/main" id="{E5B4218D-99B0-462F-9D90-B7913382DFFE}"/>
              </a:ext>
            </a:extLst>
          </p:cNvPr>
          <p:cNvSpPr txBox="1"/>
          <p:nvPr/>
        </p:nvSpPr>
        <p:spPr>
          <a:xfrm>
            <a:off x="601980" y="3056132"/>
            <a:ext cx="5305107" cy="461665"/>
          </a:xfrm>
          <a:prstGeom prst="rect">
            <a:avLst/>
          </a:prstGeom>
          <a:noFill/>
          <a:ln>
            <a:solidFill>
              <a:srgbClr val="FF0000"/>
            </a:solidFill>
          </a:ln>
        </p:spPr>
        <p:txBody>
          <a:bodyPr wrap="square" rtlCol="0">
            <a:spAutoFit/>
          </a:bodyPr>
          <a:lstStyle/>
          <a:p>
            <a:r>
              <a:rPr lang="en-GB" sz="2400" dirty="0"/>
              <a:t>Normal blood pressure is around 120/80</a:t>
            </a:r>
          </a:p>
        </p:txBody>
      </p:sp>
      <p:cxnSp>
        <p:nvCxnSpPr>
          <p:cNvPr id="7" name="Straight Arrow Connector 6">
            <a:extLst>
              <a:ext uri="{FF2B5EF4-FFF2-40B4-BE49-F238E27FC236}">
                <a16:creationId xmlns:a16="http://schemas.microsoft.com/office/drawing/2014/main" id="{802B3047-12ED-45A1-88FA-F9AA3467AE1B}"/>
              </a:ext>
            </a:extLst>
          </p:cNvPr>
          <p:cNvCxnSpPr/>
          <p:nvPr/>
        </p:nvCxnSpPr>
        <p:spPr>
          <a:xfrm flipH="1">
            <a:off x="4038600" y="3542303"/>
            <a:ext cx="685800" cy="671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469C717-C2CE-494A-9A16-BD4A955DFC2D}"/>
              </a:ext>
            </a:extLst>
          </p:cNvPr>
          <p:cNvSpPr/>
          <p:nvPr/>
        </p:nvSpPr>
        <p:spPr>
          <a:xfrm rot="10800000" flipV="1">
            <a:off x="1724024" y="4214113"/>
            <a:ext cx="7419975" cy="892552"/>
          </a:xfrm>
          <a:prstGeom prst="rect">
            <a:avLst/>
          </a:prstGeom>
        </p:spPr>
        <p:txBody>
          <a:bodyPr wrap="square">
            <a:spAutoFit/>
          </a:bodyPr>
          <a:lstStyle/>
          <a:p>
            <a:pPr marL="228600" lvl="0" indent="-182563" fontAlgn="base">
              <a:spcBef>
                <a:spcPct val="20000"/>
              </a:spcBef>
              <a:spcAft>
                <a:spcPts val="300"/>
              </a:spcAft>
              <a:buClr>
                <a:srgbClr val="C3260C"/>
              </a:buClr>
              <a:buSzPct val="130000"/>
              <a:buFont typeface="Georgia" charset="0"/>
              <a:buChar char="*"/>
              <a:defRPr/>
            </a:pPr>
            <a:r>
              <a:rPr lang="en-GB" sz="2000" dirty="0">
                <a:solidFill>
                  <a:prstClr val="black"/>
                </a:solidFill>
                <a:latin typeface="Trebuchet MS" panose="020B0603020202020204" pitchFamily="34" charset="0"/>
                <a:ea typeface="MS PGothic" panose="020B0600070205080204" pitchFamily="34" charset="-128"/>
                <a:cs typeface="Arial" charset="0"/>
              </a:rPr>
              <a:t>This means that when your heart contracts the pressure in the artery is </a:t>
            </a:r>
            <a:r>
              <a:rPr lang="en-GB" sz="2000" dirty="0">
                <a:solidFill>
                  <a:srgbClr val="C00000"/>
                </a:solidFill>
                <a:latin typeface="Trebuchet MS" panose="020B0603020202020204" pitchFamily="34" charset="0"/>
                <a:ea typeface="MS PGothic" panose="020B0600070205080204" pitchFamily="34" charset="-128"/>
                <a:cs typeface="Arial" charset="0"/>
              </a:rPr>
              <a:t>120mm (</a:t>
            </a:r>
            <a:r>
              <a:rPr lang="en-GB" sz="3200" b="1" i="1" u="sng" dirty="0">
                <a:solidFill>
                  <a:srgbClr val="C00000"/>
                </a:solidFill>
                <a:latin typeface="Trebuchet MS" panose="020B0603020202020204" pitchFamily="34" charset="0"/>
                <a:ea typeface="MS PGothic" panose="020B0600070205080204" pitchFamily="34" charset="-128"/>
                <a:cs typeface="Arial" charset="0"/>
              </a:rPr>
              <a:t>s</a:t>
            </a:r>
            <a:r>
              <a:rPr lang="en-GB" sz="2000" i="1" dirty="0">
                <a:solidFill>
                  <a:srgbClr val="C00000"/>
                </a:solidFill>
                <a:latin typeface="Trebuchet MS" panose="020B0603020202020204" pitchFamily="34" charset="0"/>
                <a:ea typeface="MS PGothic" panose="020B0600070205080204" pitchFamily="34" charset="-128"/>
                <a:cs typeface="Arial" charset="0"/>
              </a:rPr>
              <a:t>ystolic</a:t>
            </a:r>
            <a:r>
              <a:rPr lang="en-GB" sz="2000" dirty="0">
                <a:solidFill>
                  <a:srgbClr val="C00000"/>
                </a:solidFill>
                <a:latin typeface="Trebuchet MS" panose="020B0603020202020204" pitchFamily="34" charset="0"/>
                <a:ea typeface="MS PGothic" panose="020B0600070205080204" pitchFamily="34" charset="-128"/>
                <a:cs typeface="Arial" charset="0"/>
              </a:rPr>
              <a:t>)</a:t>
            </a:r>
          </a:p>
        </p:txBody>
      </p:sp>
      <p:sp>
        <p:nvSpPr>
          <p:cNvPr id="9" name="TextBox 8">
            <a:extLst>
              <a:ext uri="{FF2B5EF4-FFF2-40B4-BE49-F238E27FC236}">
                <a16:creationId xmlns:a16="http://schemas.microsoft.com/office/drawing/2014/main" id="{8DB2E22A-BC80-4C94-AC1B-36202B394CCC}"/>
              </a:ext>
            </a:extLst>
          </p:cNvPr>
          <p:cNvSpPr txBox="1"/>
          <p:nvPr/>
        </p:nvSpPr>
        <p:spPr>
          <a:xfrm>
            <a:off x="419100" y="5276850"/>
            <a:ext cx="1066800" cy="369332"/>
          </a:xfrm>
          <a:prstGeom prst="rect">
            <a:avLst/>
          </a:prstGeom>
          <a:noFill/>
          <a:ln>
            <a:solidFill>
              <a:srgbClr val="FF0000"/>
            </a:solidFill>
          </a:ln>
        </p:spPr>
        <p:txBody>
          <a:bodyPr wrap="square" rtlCol="0">
            <a:spAutoFit/>
          </a:bodyPr>
          <a:lstStyle/>
          <a:p>
            <a:r>
              <a:rPr lang="en-GB" dirty="0"/>
              <a:t>Squeeze </a:t>
            </a:r>
          </a:p>
        </p:txBody>
      </p:sp>
      <p:cxnSp>
        <p:nvCxnSpPr>
          <p:cNvPr id="11" name="Straight Arrow Connector 10">
            <a:extLst>
              <a:ext uri="{FF2B5EF4-FFF2-40B4-BE49-F238E27FC236}">
                <a16:creationId xmlns:a16="http://schemas.microsoft.com/office/drawing/2014/main" id="{4AA6925F-CCB1-4849-9565-ACBA57457327}"/>
              </a:ext>
            </a:extLst>
          </p:cNvPr>
          <p:cNvCxnSpPr>
            <a:cxnSpLocks/>
          </p:cNvCxnSpPr>
          <p:nvPr/>
        </p:nvCxnSpPr>
        <p:spPr>
          <a:xfrm flipV="1">
            <a:off x="1485900" y="4991548"/>
            <a:ext cx="2895600" cy="36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8EEA22D-9010-47D1-99B5-888D75E054EF}"/>
              </a:ext>
            </a:extLst>
          </p:cNvPr>
          <p:cNvSpPr/>
          <p:nvPr/>
        </p:nvSpPr>
        <p:spPr>
          <a:xfrm rot="10800000" flipV="1">
            <a:off x="1807434" y="5473583"/>
            <a:ext cx="6949290" cy="807913"/>
          </a:xfrm>
          <a:prstGeom prst="rect">
            <a:avLst/>
          </a:prstGeom>
        </p:spPr>
        <p:txBody>
          <a:bodyPr wrap="square">
            <a:spAutoFit/>
          </a:bodyPr>
          <a:lstStyle/>
          <a:p>
            <a:pPr marL="228600" lvl="0" indent="-182563" fontAlgn="base">
              <a:spcBef>
                <a:spcPct val="20000"/>
              </a:spcBef>
              <a:spcAft>
                <a:spcPts val="300"/>
              </a:spcAft>
              <a:buClr>
                <a:srgbClr val="C3260C"/>
              </a:buClr>
              <a:buSzPct val="130000"/>
              <a:buFont typeface="Georgia" charset="0"/>
              <a:buChar char="*"/>
              <a:defRPr/>
            </a:pPr>
            <a:r>
              <a:rPr lang="en-GB" sz="2000" dirty="0">
                <a:solidFill>
                  <a:prstClr val="black"/>
                </a:solidFill>
                <a:latin typeface="Trebuchet MS" panose="020B0603020202020204" pitchFamily="34" charset="0"/>
                <a:ea typeface="MS PGothic" panose="020B0600070205080204" pitchFamily="34" charset="-128"/>
                <a:cs typeface="Arial" charset="0"/>
              </a:rPr>
              <a:t>When the heart relaxes the pressure is </a:t>
            </a:r>
            <a:r>
              <a:rPr lang="en-GB" sz="2000" dirty="0">
                <a:solidFill>
                  <a:srgbClr val="C00000"/>
                </a:solidFill>
                <a:latin typeface="Trebuchet MS" panose="020B0603020202020204" pitchFamily="34" charset="0"/>
                <a:ea typeface="MS PGothic" panose="020B0600070205080204" pitchFamily="34" charset="-128"/>
                <a:cs typeface="Arial" charset="0"/>
              </a:rPr>
              <a:t>80mm </a:t>
            </a:r>
          </a:p>
          <a:p>
            <a:pPr marL="46037" lvl="0" fontAlgn="base">
              <a:spcBef>
                <a:spcPct val="20000"/>
              </a:spcBef>
              <a:spcAft>
                <a:spcPts val="300"/>
              </a:spcAft>
              <a:buClr>
                <a:srgbClr val="C3260C"/>
              </a:buClr>
              <a:buSzPct val="130000"/>
              <a:defRPr/>
            </a:pPr>
            <a:r>
              <a:rPr lang="en-GB" sz="2000" dirty="0">
                <a:solidFill>
                  <a:srgbClr val="C00000"/>
                </a:solidFill>
                <a:latin typeface="Trebuchet MS" panose="020B0603020202020204" pitchFamily="34" charset="0"/>
                <a:ea typeface="MS PGothic" panose="020B0600070205080204" pitchFamily="34" charset="-128"/>
                <a:cs typeface="Arial" charset="0"/>
              </a:rPr>
              <a:t>                         (</a:t>
            </a:r>
            <a:r>
              <a:rPr lang="en-GB" sz="2000" i="1" dirty="0">
                <a:solidFill>
                  <a:srgbClr val="C00000"/>
                </a:solidFill>
                <a:latin typeface="Trebuchet MS" panose="020B0603020202020204" pitchFamily="34" charset="0"/>
                <a:ea typeface="MS PGothic" panose="020B0600070205080204" pitchFamily="34" charset="-128"/>
                <a:cs typeface="Arial" charset="0"/>
              </a:rPr>
              <a:t>diastolic</a:t>
            </a:r>
            <a:r>
              <a:rPr lang="en-GB" sz="2000" dirty="0">
                <a:solidFill>
                  <a:srgbClr val="C00000"/>
                </a:solidFill>
                <a:latin typeface="Trebuchet MS" panose="020B0603020202020204" pitchFamily="34" charset="0"/>
                <a:ea typeface="MS PGothic" panose="020B0600070205080204" pitchFamily="34" charset="-128"/>
                <a:cs typeface="Arial" charset="0"/>
              </a:rPr>
              <a:t>)</a:t>
            </a:r>
          </a:p>
        </p:txBody>
      </p:sp>
      <p:pic>
        <p:nvPicPr>
          <p:cNvPr id="2052" name="Picture 4" descr="Discover &amp; share this Vintage GIF with everyone you know. GIPHY is how you search, share, discover, and create GIFs. Looney Tunes Cartoons, 90s Cartoons, Cartoon Memes, Panthers Memes, Rosas Gif, Panthères Roses, Pink Panter, Morning Cartoon, Glitter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9100" y="52878"/>
            <a:ext cx="3436985" cy="257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57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5" grpId="0" animBg="1"/>
      <p:bldP spid="8" grpId="0"/>
      <p:bldP spid="9"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18B7-2C2E-4164-9A2D-3689D4D12C99}"/>
              </a:ext>
            </a:extLst>
          </p:cNvPr>
          <p:cNvSpPr>
            <a:spLocks noGrp="1"/>
          </p:cNvSpPr>
          <p:nvPr>
            <p:ph type="title"/>
          </p:nvPr>
        </p:nvSpPr>
        <p:spPr>
          <a:xfrm>
            <a:off x="204395" y="338111"/>
            <a:ext cx="8844691" cy="1325563"/>
          </a:xfrm>
          <a:solidFill>
            <a:srgbClr val="FFFF00"/>
          </a:solidFill>
          <a:ln>
            <a:solidFill>
              <a:srgbClr val="FF0000"/>
            </a:solidFill>
          </a:ln>
        </p:spPr>
        <p:txBody>
          <a:bodyPr>
            <a:noAutofit/>
          </a:bodyPr>
          <a:lstStyle/>
          <a:p>
            <a:r>
              <a:rPr lang="en-GB" sz="4800" b="1" u="sng" dirty="0"/>
              <a:t>What causes high blood pressure? </a:t>
            </a:r>
          </a:p>
        </p:txBody>
      </p:sp>
      <p:sp>
        <p:nvSpPr>
          <p:cNvPr id="3" name="Content Placeholder 2">
            <a:extLst>
              <a:ext uri="{FF2B5EF4-FFF2-40B4-BE49-F238E27FC236}">
                <a16:creationId xmlns:a16="http://schemas.microsoft.com/office/drawing/2014/main" id="{84FB693C-9F94-44A4-A998-2F30B369BD37}"/>
              </a:ext>
            </a:extLst>
          </p:cNvPr>
          <p:cNvSpPr>
            <a:spLocks noGrp="1"/>
          </p:cNvSpPr>
          <p:nvPr>
            <p:ph idx="1"/>
          </p:nvPr>
        </p:nvSpPr>
        <p:spPr>
          <a:xfrm>
            <a:off x="827442" y="2481840"/>
            <a:ext cx="10515600" cy="3628503"/>
          </a:xfrm>
          <a:solidFill>
            <a:srgbClr val="FFFF00"/>
          </a:solidFill>
          <a:ln>
            <a:solidFill>
              <a:srgbClr val="FFC000"/>
            </a:solidFill>
          </a:ln>
        </p:spPr>
        <p:txBody>
          <a:bodyPr/>
          <a:lstStyle/>
          <a:p>
            <a:pPr lvl="1" fontAlgn="base">
              <a:lnSpc>
                <a:spcPct val="100000"/>
              </a:lnSpc>
              <a:spcBef>
                <a:spcPct val="0"/>
              </a:spcBef>
              <a:spcAft>
                <a:spcPts val="300"/>
              </a:spcAft>
              <a:buClr>
                <a:srgbClr val="C3260C"/>
              </a:buClr>
              <a:buSzPct val="130000"/>
            </a:pPr>
            <a:r>
              <a:rPr lang="en-GB" altLang="en-US" sz="3600" dirty="0">
                <a:solidFill>
                  <a:srgbClr val="02181F"/>
                </a:solidFill>
                <a:latin typeface="Trebuchet MS" panose="020B0603020202020204" pitchFamily="34" charset="0"/>
                <a:ea typeface="MS PGothic" panose="020B0600070205080204" pitchFamily="34" charset="-128"/>
              </a:rPr>
              <a:t>Smoking (as smoking can act as a stimulant)</a:t>
            </a:r>
          </a:p>
          <a:p>
            <a:pPr lvl="1" fontAlgn="base">
              <a:lnSpc>
                <a:spcPct val="100000"/>
              </a:lnSpc>
              <a:spcBef>
                <a:spcPct val="0"/>
              </a:spcBef>
              <a:spcAft>
                <a:spcPts val="300"/>
              </a:spcAft>
              <a:buClr>
                <a:srgbClr val="C3260C"/>
              </a:buClr>
              <a:buSzPct val="130000"/>
            </a:pPr>
            <a:r>
              <a:rPr lang="en-GB" altLang="en-US" sz="3600" dirty="0">
                <a:solidFill>
                  <a:srgbClr val="02181F"/>
                </a:solidFill>
                <a:latin typeface="Trebuchet MS" panose="020B0603020202020204" pitchFamily="34" charset="0"/>
                <a:ea typeface="MS PGothic" panose="020B0600070205080204" pitchFamily="34" charset="-128"/>
              </a:rPr>
              <a:t>P</a:t>
            </a:r>
            <a:r>
              <a:rPr lang="en-GB" altLang="en-US" sz="3600" dirty="0" smtClean="0">
                <a:solidFill>
                  <a:srgbClr val="02181F"/>
                </a:solidFill>
                <a:latin typeface="Trebuchet MS" panose="020B0603020202020204" pitchFamily="34" charset="0"/>
                <a:ea typeface="MS PGothic" panose="020B0600070205080204" pitchFamily="34" charset="-128"/>
              </a:rPr>
              <a:t>oor </a:t>
            </a:r>
            <a:r>
              <a:rPr lang="en-GB" altLang="en-US" sz="3600" dirty="0">
                <a:solidFill>
                  <a:srgbClr val="02181F"/>
                </a:solidFill>
                <a:latin typeface="Trebuchet MS" panose="020B0603020202020204" pitchFamily="34" charset="0"/>
                <a:ea typeface="MS PGothic" panose="020B0600070205080204" pitchFamily="34" charset="-128"/>
              </a:rPr>
              <a:t>diet intake (high salt) </a:t>
            </a:r>
          </a:p>
          <a:p>
            <a:pPr lvl="1" fontAlgn="base">
              <a:lnSpc>
                <a:spcPct val="100000"/>
              </a:lnSpc>
              <a:spcBef>
                <a:spcPct val="0"/>
              </a:spcBef>
              <a:spcAft>
                <a:spcPts val="300"/>
              </a:spcAft>
              <a:buClr>
                <a:srgbClr val="C3260C"/>
              </a:buClr>
              <a:buSzPct val="130000"/>
            </a:pPr>
            <a:r>
              <a:rPr lang="en-GB" altLang="en-US" sz="3600" dirty="0">
                <a:solidFill>
                  <a:srgbClr val="02181F"/>
                </a:solidFill>
                <a:latin typeface="Trebuchet MS" panose="020B0603020202020204" pitchFamily="34" charset="0"/>
                <a:ea typeface="MS PGothic" panose="020B0600070205080204" pitchFamily="34" charset="-128"/>
              </a:rPr>
              <a:t>H</a:t>
            </a:r>
            <a:r>
              <a:rPr lang="en-GB" altLang="en-US" sz="3600" dirty="0" smtClean="0">
                <a:solidFill>
                  <a:srgbClr val="02181F"/>
                </a:solidFill>
                <a:latin typeface="Trebuchet MS" panose="020B0603020202020204" pitchFamily="34" charset="0"/>
                <a:ea typeface="MS PGothic" panose="020B0600070205080204" pitchFamily="34" charset="-128"/>
              </a:rPr>
              <a:t>igh </a:t>
            </a:r>
            <a:r>
              <a:rPr lang="en-GB" altLang="en-US" sz="3600" dirty="0">
                <a:solidFill>
                  <a:srgbClr val="02181F"/>
                </a:solidFill>
                <a:latin typeface="Trebuchet MS" panose="020B0603020202020204" pitchFamily="34" charset="0"/>
                <a:ea typeface="MS PGothic" panose="020B0600070205080204" pitchFamily="34" charset="-128"/>
              </a:rPr>
              <a:t>cholesterol (</a:t>
            </a:r>
            <a:r>
              <a:rPr lang="en-GB" altLang="en-US" sz="3600" b="1" dirty="0">
                <a:solidFill>
                  <a:srgbClr val="02181F"/>
                </a:solidFill>
                <a:latin typeface="Trebuchet MS" panose="020B0603020202020204" pitchFamily="34" charset="0"/>
                <a:ea typeface="MS PGothic" panose="020B0600070205080204" pitchFamily="34" charset="-128"/>
              </a:rPr>
              <a:t>L</a:t>
            </a:r>
            <a:r>
              <a:rPr lang="en-GB" altLang="en-US" sz="3600" dirty="0">
                <a:solidFill>
                  <a:srgbClr val="02181F"/>
                </a:solidFill>
                <a:latin typeface="Trebuchet MS" panose="020B0603020202020204" pitchFamily="34" charset="0"/>
                <a:ea typeface="MS PGothic" panose="020B0600070205080204" pitchFamily="34" charset="-128"/>
              </a:rPr>
              <a:t>ow </a:t>
            </a:r>
            <a:r>
              <a:rPr lang="en-GB" altLang="en-US" sz="3600" b="1" dirty="0">
                <a:solidFill>
                  <a:srgbClr val="02181F"/>
                </a:solidFill>
                <a:latin typeface="Trebuchet MS" panose="020B0603020202020204" pitchFamily="34" charset="0"/>
                <a:ea typeface="MS PGothic" panose="020B0600070205080204" pitchFamily="34" charset="-128"/>
              </a:rPr>
              <a:t>D</a:t>
            </a:r>
            <a:r>
              <a:rPr lang="en-GB" altLang="en-US" sz="3600" dirty="0">
                <a:solidFill>
                  <a:srgbClr val="02181F"/>
                </a:solidFill>
                <a:latin typeface="Trebuchet MS" panose="020B0603020202020204" pitchFamily="34" charset="0"/>
                <a:ea typeface="MS PGothic" panose="020B0600070205080204" pitchFamily="34" charset="-128"/>
              </a:rPr>
              <a:t>ensity </a:t>
            </a:r>
            <a:r>
              <a:rPr lang="en-GB" altLang="en-US" sz="3600" b="1" dirty="0">
                <a:solidFill>
                  <a:srgbClr val="02181F"/>
                </a:solidFill>
                <a:latin typeface="Trebuchet MS" panose="020B0603020202020204" pitchFamily="34" charset="0"/>
                <a:ea typeface="MS PGothic" panose="020B0600070205080204" pitchFamily="34" charset="-128"/>
              </a:rPr>
              <a:t>L</a:t>
            </a:r>
            <a:r>
              <a:rPr lang="en-GB" altLang="en-US" sz="3600" dirty="0">
                <a:solidFill>
                  <a:srgbClr val="02181F"/>
                </a:solidFill>
                <a:latin typeface="Trebuchet MS" panose="020B0603020202020204" pitchFamily="34" charset="0"/>
                <a:ea typeface="MS PGothic" panose="020B0600070205080204" pitchFamily="34" charset="-128"/>
              </a:rPr>
              <a:t>ipoproteins / LDL)</a:t>
            </a:r>
          </a:p>
          <a:p>
            <a:pPr lvl="1" fontAlgn="base">
              <a:lnSpc>
                <a:spcPct val="100000"/>
              </a:lnSpc>
              <a:spcBef>
                <a:spcPct val="0"/>
              </a:spcBef>
              <a:spcAft>
                <a:spcPts val="300"/>
              </a:spcAft>
              <a:buClr>
                <a:srgbClr val="C3260C"/>
              </a:buClr>
              <a:buSzPct val="130000"/>
            </a:pPr>
            <a:r>
              <a:rPr lang="en-GB" altLang="en-US" sz="3600" dirty="0">
                <a:solidFill>
                  <a:srgbClr val="02181F"/>
                </a:solidFill>
                <a:latin typeface="Trebuchet MS" panose="020B0603020202020204" pitchFamily="34" charset="0"/>
                <a:ea typeface="MS PGothic" panose="020B0600070205080204" pitchFamily="34" charset="-128"/>
              </a:rPr>
              <a:t>S</a:t>
            </a:r>
            <a:r>
              <a:rPr lang="en-GB" altLang="en-US" sz="3600" dirty="0" smtClean="0">
                <a:solidFill>
                  <a:srgbClr val="02181F"/>
                </a:solidFill>
                <a:latin typeface="Trebuchet MS" panose="020B0603020202020204" pitchFamily="34" charset="0"/>
                <a:ea typeface="MS PGothic" panose="020B0600070205080204" pitchFamily="34" charset="-128"/>
              </a:rPr>
              <a:t>tress </a:t>
            </a:r>
            <a:endParaRPr lang="en-GB" altLang="en-US" sz="3600" dirty="0">
              <a:solidFill>
                <a:srgbClr val="02181F"/>
              </a:solidFill>
              <a:latin typeface="Trebuchet MS" panose="020B0603020202020204" pitchFamily="34" charset="0"/>
              <a:ea typeface="MS PGothic" panose="020B0600070205080204" pitchFamily="34" charset="-128"/>
            </a:endParaRPr>
          </a:p>
          <a:p>
            <a:pPr lvl="1" fontAlgn="base">
              <a:lnSpc>
                <a:spcPct val="100000"/>
              </a:lnSpc>
              <a:spcBef>
                <a:spcPct val="0"/>
              </a:spcBef>
              <a:spcAft>
                <a:spcPts val="300"/>
              </a:spcAft>
              <a:buClr>
                <a:srgbClr val="C3260C"/>
              </a:buClr>
              <a:buSzPct val="130000"/>
            </a:pPr>
            <a:r>
              <a:rPr lang="en-GB" altLang="en-US" sz="3600" dirty="0">
                <a:solidFill>
                  <a:srgbClr val="02181F"/>
                </a:solidFill>
                <a:latin typeface="Trebuchet MS" panose="020B0603020202020204" pitchFamily="34" charset="0"/>
                <a:ea typeface="MS PGothic" panose="020B0600070205080204" pitchFamily="34" charset="-128"/>
              </a:rPr>
              <a:t>If it is recorded during or just after exercise </a:t>
            </a:r>
          </a:p>
          <a:p>
            <a:endParaRPr lang="en-GB" dirty="0"/>
          </a:p>
        </p:txBody>
      </p:sp>
      <p:pic>
        <p:nvPicPr>
          <p:cNvPr id="5" name="Picture 4" descr="A picture containing indoor, person, sitting, man&#10;&#10;Description automatically generated">
            <a:extLst>
              <a:ext uri="{FF2B5EF4-FFF2-40B4-BE49-F238E27FC236}">
                <a16:creationId xmlns:a16="http://schemas.microsoft.com/office/drawing/2014/main" id="{635588CB-331C-4153-91AC-1DF056951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9237" y="243629"/>
            <a:ext cx="2521763" cy="1514528"/>
          </a:xfrm>
          <a:prstGeom prst="rect">
            <a:avLst/>
          </a:prstGeom>
        </p:spPr>
      </p:pic>
    </p:spTree>
    <p:extLst>
      <p:ext uri="{BB962C8B-B14F-4D97-AF65-F5344CB8AC3E}">
        <p14:creationId xmlns:p14="http://schemas.microsoft.com/office/powerpoint/2010/main" val="40794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3666F-0CAD-4731-941D-4B1E5288C7B0}"/>
              </a:ext>
            </a:extLst>
          </p:cNvPr>
          <p:cNvSpPr>
            <a:spLocks noGrp="1"/>
          </p:cNvSpPr>
          <p:nvPr>
            <p:ph type="title"/>
          </p:nvPr>
        </p:nvSpPr>
        <p:spPr>
          <a:xfrm>
            <a:off x="246529" y="236033"/>
            <a:ext cx="11579360" cy="1139825"/>
          </a:xfrm>
          <a:solidFill>
            <a:srgbClr val="FFFF00"/>
          </a:solidFill>
        </p:spPr>
        <p:txBody>
          <a:bodyPr>
            <a:normAutofit fontScale="90000"/>
          </a:bodyPr>
          <a:lstStyle/>
          <a:p>
            <a:r>
              <a:rPr lang="en-GB" dirty="0"/>
              <a:t>Write down ways in which HIGH blood pressure can be reduced?</a:t>
            </a:r>
          </a:p>
        </p:txBody>
      </p:sp>
      <p:sp>
        <p:nvSpPr>
          <p:cNvPr id="3" name="Content Placeholder 2">
            <a:extLst>
              <a:ext uri="{FF2B5EF4-FFF2-40B4-BE49-F238E27FC236}">
                <a16:creationId xmlns:a16="http://schemas.microsoft.com/office/drawing/2014/main" id="{2A61D7F6-3AC8-4021-A104-6A6C0416E6A8}"/>
              </a:ext>
            </a:extLst>
          </p:cNvPr>
          <p:cNvSpPr>
            <a:spLocks noGrp="1"/>
          </p:cNvSpPr>
          <p:nvPr>
            <p:ph idx="1"/>
          </p:nvPr>
        </p:nvSpPr>
        <p:spPr>
          <a:xfrm>
            <a:off x="743057" y="2268501"/>
            <a:ext cx="5486400" cy="2251523"/>
          </a:xfrm>
          <a:ln>
            <a:solidFill>
              <a:srgbClr val="FFC000"/>
            </a:solidFill>
          </a:ln>
        </p:spPr>
        <p:txBody>
          <a:bodyPr/>
          <a:lstStyle/>
          <a:p>
            <a:pPr marL="776288" lvl="1" indent="-457200" defTabSz="457200" fontAlgn="base">
              <a:lnSpc>
                <a:spcPct val="80000"/>
              </a:lnSpc>
              <a:spcBef>
                <a:spcPct val="20000"/>
              </a:spcBef>
              <a:spcAft>
                <a:spcPct val="0"/>
              </a:spcAft>
            </a:pPr>
            <a:r>
              <a:rPr lang="en-GB" altLang="en-US" sz="2800" dirty="0">
                <a:solidFill>
                  <a:srgbClr val="02181F"/>
                </a:solidFill>
                <a:latin typeface="Trebuchet MS" panose="020B0603020202020204" pitchFamily="34" charset="0"/>
                <a:ea typeface="MS PGothic" panose="020B0600070205080204" pitchFamily="34" charset="-128"/>
              </a:rPr>
              <a:t>Decrease stress</a:t>
            </a:r>
          </a:p>
          <a:p>
            <a:pPr marL="776288" lvl="1" indent="-457200" defTabSz="457200" fontAlgn="base">
              <a:lnSpc>
                <a:spcPct val="80000"/>
              </a:lnSpc>
              <a:spcBef>
                <a:spcPct val="20000"/>
              </a:spcBef>
              <a:spcAft>
                <a:spcPct val="0"/>
              </a:spcAft>
            </a:pPr>
            <a:r>
              <a:rPr lang="en-GB" altLang="en-US" sz="2800" dirty="0">
                <a:solidFill>
                  <a:srgbClr val="02181F"/>
                </a:solidFill>
                <a:latin typeface="Trebuchet MS" panose="020B0603020202020204" pitchFamily="34" charset="0"/>
                <a:ea typeface="MS PGothic" panose="020B0600070205080204" pitchFamily="34" charset="-128"/>
              </a:rPr>
              <a:t>avoid worrying situations</a:t>
            </a:r>
          </a:p>
          <a:p>
            <a:pPr marL="776288" lvl="1" indent="-457200" defTabSz="457200" fontAlgn="base">
              <a:lnSpc>
                <a:spcPct val="80000"/>
              </a:lnSpc>
              <a:spcBef>
                <a:spcPct val="20000"/>
              </a:spcBef>
              <a:spcAft>
                <a:spcPct val="0"/>
              </a:spcAft>
            </a:pPr>
            <a:r>
              <a:rPr lang="en-GB" altLang="en-US" sz="2800" dirty="0">
                <a:solidFill>
                  <a:srgbClr val="02181F"/>
                </a:solidFill>
                <a:latin typeface="Trebuchet MS" panose="020B0603020202020204" pitchFamily="34" charset="0"/>
                <a:ea typeface="MS PGothic" panose="020B0600070205080204" pitchFamily="34" charset="-128"/>
              </a:rPr>
              <a:t>regular exercise</a:t>
            </a:r>
          </a:p>
          <a:p>
            <a:pPr marL="776288" lvl="1" indent="-457200" defTabSz="457200" fontAlgn="base">
              <a:lnSpc>
                <a:spcPct val="80000"/>
              </a:lnSpc>
              <a:spcBef>
                <a:spcPct val="20000"/>
              </a:spcBef>
              <a:spcAft>
                <a:spcPct val="0"/>
              </a:spcAft>
            </a:pPr>
            <a:r>
              <a:rPr lang="en-GB" altLang="en-US" sz="2800" dirty="0">
                <a:solidFill>
                  <a:srgbClr val="02181F"/>
                </a:solidFill>
                <a:latin typeface="Trebuchet MS" panose="020B0603020202020204" pitchFamily="34" charset="0"/>
                <a:ea typeface="MS PGothic" panose="020B0600070205080204" pitchFamily="34" charset="-128"/>
              </a:rPr>
              <a:t>less salt and don’t smoke</a:t>
            </a:r>
          </a:p>
          <a:p>
            <a:pPr marL="776288" lvl="1" indent="-457200" defTabSz="457200" fontAlgn="base">
              <a:lnSpc>
                <a:spcPct val="80000"/>
              </a:lnSpc>
              <a:spcBef>
                <a:spcPct val="20000"/>
              </a:spcBef>
              <a:spcAft>
                <a:spcPct val="0"/>
              </a:spcAft>
            </a:pPr>
            <a:r>
              <a:rPr lang="en-GB" altLang="en-US" sz="2800" dirty="0">
                <a:solidFill>
                  <a:srgbClr val="02181F"/>
                </a:solidFill>
                <a:latin typeface="Trebuchet MS" panose="020B0603020202020204" pitchFamily="34" charset="0"/>
                <a:ea typeface="MS PGothic" panose="020B0600070205080204" pitchFamily="34" charset="-128"/>
              </a:rPr>
              <a:t>decrease LDL in </a:t>
            </a:r>
            <a:r>
              <a:rPr lang="en-GB" altLang="en-US" sz="2800" dirty="0" smtClean="0">
                <a:solidFill>
                  <a:srgbClr val="02181F"/>
                </a:solidFill>
                <a:latin typeface="Trebuchet MS" panose="020B0603020202020204" pitchFamily="34" charset="0"/>
                <a:ea typeface="MS PGothic" panose="020B0600070205080204" pitchFamily="34" charset="-128"/>
              </a:rPr>
              <a:t>diet</a:t>
            </a:r>
            <a:endParaRPr lang="en-GB" altLang="en-US" sz="2800" dirty="0">
              <a:solidFill>
                <a:srgbClr val="02181F"/>
              </a:solidFill>
              <a:latin typeface="Trebuchet MS" panose="020B0603020202020204" pitchFamily="34" charset="0"/>
              <a:ea typeface="MS PGothic" panose="020B0600070205080204" pitchFamily="34" charset="-128"/>
            </a:endParaRPr>
          </a:p>
        </p:txBody>
      </p:sp>
      <p:sp>
        <p:nvSpPr>
          <p:cNvPr id="4" name="TextBox 3">
            <a:extLst>
              <a:ext uri="{FF2B5EF4-FFF2-40B4-BE49-F238E27FC236}">
                <a16:creationId xmlns:a16="http://schemas.microsoft.com/office/drawing/2014/main" id="{1810D65D-F992-4DCC-9E03-DF4DF3F97DE4}"/>
              </a:ext>
            </a:extLst>
          </p:cNvPr>
          <p:cNvSpPr txBox="1"/>
          <p:nvPr/>
        </p:nvSpPr>
        <p:spPr>
          <a:xfrm>
            <a:off x="6745899" y="1753220"/>
            <a:ext cx="4420629" cy="3046988"/>
          </a:xfrm>
          <a:prstGeom prst="rect">
            <a:avLst/>
          </a:prstGeom>
          <a:solidFill>
            <a:schemeClr val="accent2">
              <a:lumMod val="20000"/>
              <a:lumOff val="80000"/>
            </a:schemeClr>
          </a:solidFill>
          <a:ln>
            <a:solidFill>
              <a:srgbClr val="FF0000"/>
            </a:solidFill>
          </a:ln>
        </p:spPr>
        <p:txBody>
          <a:bodyPr wrap="square" rtlCol="0">
            <a:spAutoFit/>
          </a:bodyPr>
          <a:lstStyle/>
          <a:p>
            <a:pPr algn="ctr"/>
            <a:r>
              <a:rPr lang="en-GB" sz="4000" b="1" u="sng" dirty="0"/>
              <a:t>Effects of high blood pressure</a:t>
            </a:r>
          </a:p>
          <a:p>
            <a:endParaRPr lang="en-GB" sz="2800" dirty="0"/>
          </a:p>
          <a:p>
            <a:r>
              <a:rPr lang="en-GB" sz="2800" dirty="0"/>
              <a:t>Heart attack</a:t>
            </a:r>
          </a:p>
          <a:p>
            <a:endParaRPr lang="en-GB" sz="2800" dirty="0"/>
          </a:p>
          <a:p>
            <a:r>
              <a:rPr lang="en-GB" sz="2800" dirty="0"/>
              <a:t>Strokes</a:t>
            </a:r>
          </a:p>
        </p:txBody>
      </p:sp>
      <p:pic>
        <p:nvPicPr>
          <p:cNvPr id="6" name="Picture 5" descr="A picture containing food, ball, light&#10;&#10;Description automatically generated">
            <a:extLst>
              <a:ext uri="{FF2B5EF4-FFF2-40B4-BE49-F238E27FC236}">
                <a16:creationId xmlns:a16="http://schemas.microsoft.com/office/drawing/2014/main" id="{7C6B4431-A908-42BE-A286-0684B8AF5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314" y="4767208"/>
            <a:ext cx="3847886" cy="1923943"/>
          </a:xfrm>
          <a:prstGeom prst="rect">
            <a:avLst/>
          </a:prstGeom>
        </p:spPr>
      </p:pic>
      <p:sp>
        <p:nvSpPr>
          <p:cNvPr id="5" name="TextBox 4"/>
          <p:cNvSpPr txBox="1"/>
          <p:nvPr/>
        </p:nvSpPr>
        <p:spPr>
          <a:xfrm>
            <a:off x="559397" y="1537825"/>
            <a:ext cx="7541111" cy="461665"/>
          </a:xfrm>
          <a:prstGeom prst="rect">
            <a:avLst/>
          </a:prstGeom>
          <a:noFill/>
        </p:spPr>
        <p:txBody>
          <a:bodyPr wrap="square" rtlCol="0">
            <a:spAutoFit/>
          </a:bodyPr>
          <a:lstStyle/>
          <a:p>
            <a:r>
              <a:rPr lang="en-GB" sz="2400" b="1" dirty="0" smtClean="0"/>
              <a:t>To reduce high blood pressure you must…..</a:t>
            </a:r>
            <a:endParaRPr lang="en-GB" sz="2400" b="1" dirty="0"/>
          </a:p>
        </p:txBody>
      </p:sp>
      <p:sp>
        <p:nvSpPr>
          <p:cNvPr id="7" name="Rectangle 6"/>
          <p:cNvSpPr/>
          <p:nvPr/>
        </p:nvSpPr>
        <p:spPr>
          <a:xfrm>
            <a:off x="6598945" y="5729179"/>
            <a:ext cx="5226944" cy="646331"/>
          </a:xfrm>
          <a:prstGeom prst="rect">
            <a:avLst/>
          </a:prstGeom>
          <a:solidFill>
            <a:srgbClr val="FFFF00"/>
          </a:solidFill>
          <a:ln>
            <a:solidFill>
              <a:schemeClr val="tx1"/>
            </a:solidFill>
          </a:ln>
        </p:spPr>
        <p:txBody>
          <a:bodyPr wrap="none">
            <a:spAutoFit/>
          </a:bodyPr>
          <a:lstStyle/>
          <a:p>
            <a:r>
              <a:rPr lang="en-GB" sz="3600" b="1" u="sng" dirty="0"/>
              <a:t>Blood </a:t>
            </a:r>
            <a:r>
              <a:rPr lang="en-GB" sz="3600" b="1" u="sng" dirty="0" smtClean="0"/>
              <a:t>pressure = DONE!!!!</a:t>
            </a:r>
            <a:endParaRPr lang="en-GB" sz="3600" dirty="0"/>
          </a:p>
        </p:txBody>
      </p:sp>
      <p:pic>
        <p:nvPicPr>
          <p:cNvPr id="3076" name="Picture 4" descr="celebration of life ballo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664" y="3394262"/>
            <a:ext cx="28575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15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additive="base">
                                        <p:cTn id="14"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5831-EB15-4601-8FC3-67AF314D80B9}"/>
              </a:ext>
            </a:extLst>
          </p:cNvPr>
          <p:cNvSpPr>
            <a:spLocks noGrp="1"/>
          </p:cNvSpPr>
          <p:nvPr>
            <p:ph type="title"/>
          </p:nvPr>
        </p:nvSpPr>
        <p:spPr>
          <a:xfrm>
            <a:off x="5117054" y="78390"/>
            <a:ext cx="6996953" cy="1325563"/>
          </a:xfrm>
        </p:spPr>
        <p:txBody>
          <a:bodyPr>
            <a:normAutofit/>
          </a:bodyPr>
          <a:lstStyle/>
          <a:p>
            <a:pPr algn="ctr"/>
            <a:r>
              <a:rPr lang="en-GB" sz="6600" dirty="0">
                <a:solidFill>
                  <a:srgbClr val="FF0000"/>
                </a:solidFill>
              </a:rPr>
              <a:t>Cardiac </a:t>
            </a:r>
            <a:r>
              <a:rPr lang="en-GB" sz="6600" dirty="0" smtClean="0">
                <a:solidFill>
                  <a:srgbClr val="FF0000"/>
                </a:solidFill>
              </a:rPr>
              <a:t>Output </a:t>
            </a:r>
            <a:endParaRPr lang="en-GB" sz="6600" dirty="0">
              <a:solidFill>
                <a:srgbClr val="FF0000"/>
              </a:solidFill>
            </a:endParaRPr>
          </a:p>
        </p:txBody>
      </p:sp>
      <p:sp>
        <p:nvSpPr>
          <p:cNvPr id="3" name="Content Placeholder 2">
            <a:extLst>
              <a:ext uri="{FF2B5EF4-FFF2-40B4-BE49-F238E27FC236}">
                <a16:creationId xmlns:a16="http://schemas.microsoft.com/office/drawing/2014/main" id="{D9159B60-4E56-4604-B63A-69B6626E4251}"/>
              </a:ext>
            </a:extLst>
          </p:cNvPr>
          <p:cNvSpPr>
            <a:spLocks noGrp="1"/>
          </p:cNvSpPr>
          <p:nvPr>
            <p:ph idx="1"/>
          </p:nvPr>
        </p:nvSpPr>
        <p:spPr>
          <a:xfrm>
            <a:off x="-430306" y="1219572"/>
            <a:ext cx="12295990" cy="1395135"/>
          </a:xfrm>
          <a:ln>
            <a:solidFill>
              <a:schemeClr val="bg1"/>
            </a:solidFill>
          </a:ln>
        </p:spPr>
        <p:txBody>
          <a:bodyPr>
            <a:normAutofit/>
          </a:bodyPr>
          <a:lstStyle/>
          <a:p>
            <a:pPr marL="0" lvl="0" indent="0" algn="ctr" fontAlgn="base">
              <a:lnSpc>
                <a:spcPct val="100000"/>
              </a:lnSpc>
              <a:spcBef>
                <a:spcPct val="0"/>
              </a:spcBef>
              <a:spcAft>
                <a:spcPts val="300"/>
              </a:spcAft>
              <a:buClr>
                <a:srgbClr val="C3260C"/>
              </a:buClr>
              <a:buSzPct val="130000"/>
              <a:buNone/>
            </a:pPr>
            <a:r>
              <a:rPr lang="en-GB" altLang="en-US" sz="4000" dirty="0">
                <a:solidFill>
                  <a:srgbClr val="FF0000"/>
                </a:solidFill>
                <a:latin typeface="Trebuchet MS" panose="020B0603020202020204" pitchFamily="34" charset="0"/>
                <a:ea typeface="MS PGothic" panose="020B0600070205080204" pitchFamily="34" charset="-128"/>
              </a:rPr>
              <a:t>Cardiac Output </a:t>
            </a:r>
            <a:r>
              <a:rPr lang="en-GB" altLang="en-US" sz="4000" dirty="0">
                <a:solidFill>
                  <a:srgbClr val="404040"/>
                </a:solidFill>
                <a:latin typeface="Trebuchet MS" panose="020B0603020202020204" pitchFamily="34" charset="0"/>
                <a:ea typeface="MS PGothic" panose="020B0600070205080204" pitchFamily="34" charset="-128"/>
              </a:rPr>
              <a:t>= </a:t>
            </a:r>
            <a:r>
              <a:rPr lang="en-GB" altLang="en-US" sz="4000" dirty="0">
                <a:solidFill>
                  <a:schemeClr val="accent2"/>
                </a:solidFill>
                <a:latin typeface="Trebuchet MS" panose="020B0603020202020204" pitchFamily="34" charset="0"/>
                <a:ea typeface="MS PGothic" panose="020B0600070205080204" pitchFamily="34" charset="-128"/>
              </a:rPr>
              <a:t>Stroke Volume </a:t>
            </a:r>
            <a:r>
              <a:rPr lang="en-GB" altLang="en-US" sz="4000" dirty="0">
                <a:solidFill>
                  <a:srgbClr val="404040"/>
                </a:solidFill>
                <a:latin typeface="Trebuchet MS" panose="020B0603020202020204" pitchFamily="34" charset="0"/>
                <a:ea typeface="MS PGothic" panose="020B0600070205080204" pitchFamily="34" charset="-128"/>
              </a:rPr>
              <a:t>x </a:t>
            </a:r>
            <a:r>
              <a:rPr lang="en-GB" altLang="en-US" sz="4000" dirty="0">
                <a:solidFill>
                  <a:srgbClr val="DA6CD5"/>
                </a:solidFill>
                <a:latin typeface="Trebuchet MS" panose="020B0603020202020204" pitchFamily="34" charset="0"/>
                <a:ea typeface="MS PGothic" panose="020B0600070205080204" pitchFamily="34" charset="-128"/>
              </a:rPr>
              <a:t>Heart Rate</a:t>
            </a:r>
          </a:p>
          <a:p>
            <a:pPr marL="0" lvl="0" indent="0" fontAlgn="base">
              <a:lnSpc>
                <a:spcPct val="100000"/>
              </a:lnSpc>
              <a:spcBef>
                <a:spcPct val="0"/>
              </a:spcBef>
              <a:spcAft>
                <a:spcPts val="300"/>
              </a:spcAft>
              <a:buClr>
                <a:srgbClr val="C3260C"/>
              </a:buClr>
              <a:buSzPct val="130000"/>
              <a:buNone/>
            </a:pPr>
            <a:r>
              <a:rPr lang="en-GB" altLang="en-US" sz="4000" dirty="0">
                <a:solidFill>
                  <a:srgbClr val="404040"/>
                </a:solidFill>
                <a:latin typeface="Trebuchet MS" panose="020B0603020202020204" pitchFamily="34" charset="0"/>
                <a:ea typeface="MS PGothic" panose="020B0600070205080204" pitchFamily="34" charset="-128"/>
              </a:rPr>
              <a:t>		(ML/MIN)		(ML)			(BPM)</a:t>
            </a:r>
          </a:p>
          <a:p>
            <a:pPr marL="0" indent="0">
              <a:buNone/>
            </a:pPr>
            <a:endParaRPr lang="en-GB" sz="4000" dirty="0"/>
          </a:p>
        </p:txBody>
      </p:sp>
      <p:sp>
        <p:nvSpPr>
          <p:cNvPr id="4" name="TextBox 3">
            <a:extLst>
              <a:ext uri="{FF2B5EF4-FFF2-40B4-BE49-F238E27FC236}">
                <a16:creationId xmlns:a16="http://schemas.microsoft.com/office/drawing/2014/main" id="{03D39171-EEB9-43E8-9D31-A54910E5F6FC}"/>
              </a:ext>
            </a:extLst>
          </p:cNvPr>
          <p:cNvSpPr txBox="1"/>
          <p:nvPr/>
        </p:nvSpPr>
        <p:spPr>
          <a:xfrm>
            <a:off x="838200" y="2792673"/>
            <a:ext cx="10210800" cy="1163395"/>
          </a:xfrm>
          <a:prstGeom prst="rect">
            <a:avLst/>
          </a:prstGeom>
          <a:noFill/>
          <a:ln>
            <a:solidFill>
              <a:schemeClr val="bg2">
                <a:lumMod val="50000"/>
              </a:schemeClr>
            </a:solidFill>
          </a:ln>
        </p:spPr>
        <p:txBody>
          <a:bodyPr wrap="square" rtlCol="0">
            <a:spAutoFit/>
          </a:bodyPr>
          <a:lstStyle/>
          <a:p>
            <a:pPr lvl="0">
              <a:lnSpc>
                <a:spcPct val="90000"/>
              </a:lnSpc>
              <a:spcBef>
                <a:spcPts val="1000"/>
              </a:spcBef>
            </a:pPr>
            <a:endParaRPr lang="en-GB" sz="2400" dirty="0">
              <a:solidFill>
                <a:prstClr val="black"/>
              </a:solidFill>
            </a:endParaRPr>
          </a:p>
          <a:p>
            <a:pPr lvl="0" fontAlgn="base">
              <a:spcBef>
                <a:spcPct val="0"/>
              </a:spcBef>
              <a:spcAft>
                <a:spcPts val="300"/>
              </a:spcAft>
              <a:buClr>
                <a:srgbClr val="C3260C"/>
              </a:buClr>
              <a:buSzPct val="130000"/>
            </a:pPr>
            <a:r>
              <a:rPr lang="en-GB" altLang="en-US" sz="2400" b="1" dirty="0">
                <a:solidFill>
                  <a:srgbClr val="FF0000"/>
                </a:solidFill>
                <a:latin typeface="Trebuchet MS" panose="020B0603020202020204" pitchFamily="34" charset="0"/>
                <a:ea typeface="MS PGothic" panose="020B0600070205080204" pitchFamily="34" charset="-128"/>
              </a:rPr>
              <a:t>Cardiac Output </a:t>
            </a:r>
            <a:r>
              <a:rPr lang="en-GB" altLang="en-US" sz="2400" dirty="0">
                <a:solidFill>
                  <a:srgbClr val="FF0000"/>
                </a:solidFill>
                <a:latin typeface="Trebuchet MS" panose="020B0603020202020204" pitchFamily="34" charset="0"/>
                <a:ea typeface="MS PGothic" panose="020B0600070205080204" pitchFamily="34" charset="-128"/>
              </a:rPr>
              <a:t>is the amount of blood pumped out of the heart PER MINUTE (5 litres</a:t>
            </a:r>
            <a:r>
              <a:rPr lang="en-GB" altLang="en-US" sz="500" dirty="0">
                <a:solidFill>
                  <a:srgbClr val="FF0000"/>
                </a:solidFill>
                <a:latin typeface="Trebuchet MS" panose="020B0603020202020204" pitchFamily="34" charset="0"/>
                <a:ea typeface="MS PGothic" panose="020B0600070205080204" pitchFamily="34" charset="-128"/>
              </a:rPr>
              <a:t>)</a:t>
            </a:r>
          </a:p>
        </p:txBody>
      </p:sp>
      <p:sp>
        <p:nvSpPr>
          <p:cNvPr id="5" name="Rectangle 4">
            <a:extLst>
              <a:ext uri="{FF2B5EF4-FFF2-40B4-BE49-F238E27FC236}">
                <a16:creationId xmlns:a16="http://schemas.microsoft.com/office/drawing/2014/main" id="{63C57277-A987-46DC-AF2F-885F7C448AC2}"/>
              </a:ext>
            </a:extLst>
          </p:cNvPr>
          <p:cNvSpPr/>
          <p:nvPr/>
        </p:nvSpPr>
        <p:spPr>
          <a:xfrm rot="10800000" flipV="1">
            <a:off x="838200" y="4194524"/>
            <a:ext cx="10210800" cy="1177245"/>
          </a:xfrm>
          <a:prstGeom prst="rect">
            <a:avLst/>
          </a:prstGeom>
          <a:ln>
            <a:solidFill>
              <a:schemeClr val="accent2"/>
            </a:solidFill>
          </a:ln>
        </p:spPr>
        <p:txBody>
          <a:bodyPr wrap="square">
            <a:spAutoFit/>
          </a:bodyPr>
          <a:lstStyle/>
          <a:p>
            <a:pPr lvl="0" fontAlgn="base">
              <a:spcBef>
                <a:spcPct val="0"/>
              </a:spcBef>
              <a:spcAft>
                <a:spcPts val="300"/>
              </a:spcAft>
              <a:buClr>
                <a:srgbClr val="C3260C"/>
              </a:buClr>
              <a:buSzPct val="130000"/>
            </a:pPr>
            <a:endParaRPr lang="en-GB" altLang="en-US" sz="2000" dirty="0">
              <a:solidFill>
                <a:srgbClr val="3333FF"/>
              </a:solidFill>
              <a:latin typeface="Trebuchet MS" panose="020B0603020202020204" pitchFamily="34" charset="0"/>
              <a:ea typeface="MS PGothic" panose="020B0600070205080204" pitchFamily="34" charset="-128"/>
            </a:endParaRPr>
          </a:p>
          <a:p>
            <a:pPr lvl="0" fontAlgn="base">
              <a:spcBef>
                <a:spcPct val="0"/>
              </a:spcBef>
              <a:spcAft>
                <a:spcPts val="300"/>
              </a:spcAft>
              <a:buClr>
                <a:srgbClr val="C3260C"/>
              </a:buClr>
              <a:buSzPct val="130000"/>
            </a:pPr>
            <a:r>
              <a:rPr lang="en-GB" altLang="en-US" sz="2400" b="1" dirty="0">
                <a:solidFill>
                  <a:schemeClr val="accent2"/>
                </a:solidFill>
                <a:latin typeface="Trebuchet MS" panose="020B0603020202020204" pitchFamily="34" charset="0"/>
                <a:ea typeface="MS PGothic" panose="020B0600070205080204" pitchFamily="34" charset="-128"/>
              </a:rPr>
              <a:t>Stroke Volume </a:t>
            </a:r>
            <a:r>
              <a:rPr lang="en-GB" altLang="en-US" sz="2400" dirty="0">
                <a:solidFill>
                  <a:srgbClr val="C00000"/>
                </a:solidFill>
                <a:latin typeface="Trebuchet MS" panose="020B0603020202020204" pitchFamily="34" charset="0"/>
                <a:ea typeface="MS PGothic" panose="020B0600070205080204" pitchFamily="34" charset="-128"/>
              </a:rPr>
              <a:t>is the amount of blood pumped out of the heart PER BEAT (70ml)</a:t>
            </a:r>
          </a:p>
        </p:txBody>
      </p:sp>
      <p:sp>
        <p:nvSpPr>
          <p:cNvPr id="6" name="Rectangle 5">
            <a:extLst>
              <a:ext uri="{FF2B5EF4-FFF2-40B4-BE49-F238E27FC236}">
                <a16:creationId xmlns:a16="http://schemas.microsoft.com/office/drawing/2014/main" id="{551FF7E6-AC04-4C1E-8D58-48F4509E2850}"/>
              </a:ext>
            </a:extLst>
          </p:cNvPr>
          <p:cNvSpPr/>
          <p:nvPr/>
        </p:nvSpPr>
        <p:spPr>
          <a:xfrm>
            <a:off x="838200" y="5610225"/>
            <a:ext cx="10210800" cy="807913"/>
          </a:xfrm>
          <a:prstGeom prst="rect">
            <a:avLst/>
          </a:prstGeom>
          <a:ln>
            <a:solidFill>
              <a:schemeClr val="accent3">
                <a:lumMod val="75000"/>
              </a:schemeClr>
            </a:solidFill>
          </a:ln>
        </p:spPr>
        <p:txBody>
          <a:bodyPr wrap="square">
            <a:spAutoFit/>
          </a:bodyPr>
          <a:lstStyle/>
          <a:p>
            <a:pPr lvl="0" fontAlgn="base">
              <a:spcBef>
                <a:spcPct val="0"/>
              </a:spcBef>
              <a:spcAft>
                <a:spcPts val="300"/>
              </a:spcAft>
              <a:buClr>
                <a:srgbClr val="C3260C"/>
              </a:buClr>
              <a:buSzPct val="130000"/>
            </a:pPr>
            <a:endParaRPr lang="en-GB" altLang="en-US" sz="2000" b="1" dirty="0">
              <a:solidFill>
                <a:srgbClr val="CC00CC"/>
              </a:solidFill>
              <a:latin typeface="Trebuchet MS" panose="020B0603020202020204" pitchFamily="34" charset="0"/>
              <a:ea typeface="MS PGothic" panose="020B0600070205080204" pitchFamily="34" charset="-128"/>
            </a:endParaRPr>
          </a:p>
          <a:p>
            <a:pPr lvl="0" fontAlgn="base">
              <a:spcBef>
                <a:spcPct val="0"/>
              </a:spcBef>
              <a:spcAft>
                <a:spcPts val="300"/>
              </a:spcAft>
              <a:buClr>
                <a:srgbClr val="C3260C"/>
              </a:buClr>
              <a:buSzPct val="130000"/>
            </a:pPr>
            <a:r>
              <a:rPr lang="en-GB" altLang="en-US" sz="2400" b="1" dirty="0">
                <a:solidFill>
                  <a:srgbClr val="CC00CC"/>
                </a:solidFill>
                <a:latin typeface="Trebuchet MS" panose="020B0603020202020204" pitchFamily="34" charset="0"/>
                <a:ea typeface="MS PGothic" panose="020B0600070205080204" pitchFamily="34" charset="-128"/>
              </a:rPr>
              <a:t>Heart Rate </a:t>
            </a:r>
            <a:r>
              <a:rPr lang="en-GB" altLang="en-US" sz="2400" dirty="0">
                <a:solidFill>
                  <a:srgbClr val="CC00CC"/>
                </a:solidFill>
                <a:latin typeface="Trebuchet MS" panose="020B0603020202020204" pitchFamily="34" charset="0"/>
                <a:ea typeface="MS PGothic" panose="020B0600070205080204" pitchFamily="34" charset="-128"/>
              </a:rPr>
              <a:t>is the number of times the heart beats PER MINUTE (75bpm)</a:t>
            </a:r>
          </a:p>
        </p:txBody>
      </p:sp>
      <p:sp>
        <p:nvSpPr>
          <p:cNvPr id="7" name="TextBox 6"/>
          <p:cNvSpPr txBox="1"/>
          <p:nvPr/>
        </p:nvSpPr>
        <p:spPr>
          <a:xfrm>
            <a:off x="5210971" y="592133"/>
            <a:ext cx="2388198" cy="369332"/>
          </a:xfrm>
          <a:prstGeom prst="rect">
            <a:avLst/>
          </a:prstGeom>
          <a:noFill/>
        </p:spPr>
        <p:txBody>
          <a:bodyPr wrap="square" rtlCol="0">
            <a:spAutoFit/>
          </a:bodyPr>
          <a:lstStyle/>
          <a:p>
            <a:r>
              <a:rPr lang="en-GB" dirty="0" smtClean="0"/>
              <a:t>What is </a:t>
            </a:r>
            <a:endParaRPr lang="en-GB" dirty="0"/>
          </a:p>
        </p:txBody>
      </p:sp>
      <p:pic>
        <p:nvPicPr>
          <p:cNvPr id="1026" name="Picture 2" descr="thinking-in-a-foreign-langu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320" y="0"/>
            <a:ext cx="2175051" cy="136686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08C18B7-2C2E-4164-9A2D-3689D4D12C99}"/>
              </a:ext>
            </a:extLst>
          </p:cNvPr>
          <p:cNvSpPr txBox="1">
            <a:spLocks/>
          </p:cNvSpPr>
          <p:nvPr/>
        </p:nvSpPr>
        <p:spPr>
          <a:xfrm>
            <a:off x="190843" y="104877"/>
            <a:ext cx="3073996" cy="1088208"/>
          </a:xfrm>
          <a:prstGeom prst="rect">
            <a:avLst/>
          </a:prstGeom>
          <a:solidFill>
            <a:srgbClr val="FFFF00"/>
          </a:solidFill>
          <a:ln>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u="sng" dirty="0" smtClean="0"/>
              <a:t>What's this got to do with blood pressure? </a:t>
            </a:r>
            <a:endParaRPr lang="en-GB" sz="2800" b="1" u="sng" dirty="0"/>
          </a:p>
        </p:txBody>
      </p:sp>
    </p:spTree>
    <p:extLst>
      <p:ext uri="{BB962C8B-B14F-4D97-AF65-F5344CB8AC3E}">
        <p14:creationId xmlns:p14="http://schemas.microsoft.com/office/powerpoint/2010/main" val="156606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D5CB8-6D17-4EF6-80FC-F7EDBD013A36}"/>
              </a:ext>
            </a:extLst>
          </p:cNvPr>
          <p:cNvSpPr>
            <a:spLocks noGrp="1"/>
          </p:cNvSpPr>
          <p:nvPr>
            <p:ph type="title"/>
          </p:nvPr>
        </p:nvSpPr>
        <p:spPr>
          <a:xfrm>
            <a:off x="192741" y="0"/>
            <a:ext cx="10515600" cy="1325563"/>
          </a:xfrm>
        </p:spPr>
        <p:txBody>
          <a:bodyPr>
            <a:normAutofit/>
          </a:bodyPr>
          <a:lstStyle/>
          <a:p>
            <a:r>
              <a:rPr lang="en-GB" sz="8800" u="sng" dirty="0"/>
              <a:t>DEMONSTRATE:</a:t>
            </a:r>
          </a:p>
        </p:txBody>
      </p:sp>
      <p:sp>
        <p:nvSpPr>
          <p:cNvPr id="3" name="Content Placeholder 2">
            <a:extLst>
              <a:ext uri="{FF2B5EF4-FFF2-40B4-BE49-F238E27FC236}">
                <a16:creationId xmlns:a16="http://schemas.microsoft.com/office/drawing/2014/main" id="{F5AC8A7F-2E84-4F44-8B94-0D30602E8BE4}"/>
              </a:ext>
            </a:extLst>
          </p:cNvPr>
          <p:cNvSpPr>
            <a:spLocks noGrp="1"/>
          </p:cNvSpPr>
          <p:nvPr>
            <p:ph idx="1"/>
          </p:nvPr>
        </p:nvSpPr>
        <p:spPr>
          <a:xfrm>
            <a:off x="192741" y="1325563"/>
            <a:ext cx="7681857" cy="567783"/>
          </a:xfrm>
        </p:spPr>
        <p:txBody>
          <a:bodyPr/>
          <a:lstStyle/>
          <a:p>
            <a:pPr marL="0" indent="0">
              <a:buNone/>
            </a:pPr>
            <a:r>
              <a:rPr lang="en-GB" dirty="0"/>
              <a:t>How is cardiac output affected during exercise?</a:t>
            </a:r>
          </a:p>
        </p:txBody>
      </p:sp>
      <p:pic>
        <p:nvPicPr>
          <p:cNvPr id="6" name="Picture 1">
            <a:extLst>
              <a:ext uri="{FF2B5EF4-FFF2-40B4-BE49-F238E27FC236}">
                <a16:creationId xmlns:a16="http://schemas.microsoft.com/office/drawing/2014/main" id="{05360E17-B643-4C63-94BE-9794367DC260}"/>
              </a:ext>
            </a:extLst>
          </p:cNvPr>
          <p:cNvPicPr>
            <a:picLocks noChangeAspect="1"/>
          </p:cNvPicPr>
          <p:nvPr/>
        </p:nvPicPr>
        <p:blipFill>
          <a:blip r:embed="rId2">
            <a:extLst>
              <a:ext uri="{28A0092B-C50C-407E-A947-70E740481C1C}">
                <a14:useLocalDpi xmlns:a14="http://schemas.microsoft.com/office/drawing/2010/main" val="0"/>
              </a:ext>
            </a:extLst>
          </a:blip>
          <a:srcRect l="8688"/>
          <a:stretch>
            <a:fillRect/>
          </a:stretch>
        </p:blipFill>
        <p:spPr bwMode="auto">
          <a:xfrm>
            <a:off x="348394" y="2195341"/>
            <a:ext cx="9077633" cy="42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logo&#10;&#10;Description automatically generated">
            <a:extLst>
              <a:ext uri="{FF2B5EF4-FFF2-40B4-BE49-F238E27FC236}">
                <a16:creationId xmlns:a16="http://schemas.microsoft.com/office/drawing/2014/main" id="{C30AE191-351A-4982-BB31-693D42AE98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42"/>
          <a:stretch/>
        </p:blipFill>
        <p:spPr>
          <a:xfrm rot="1305473">
            <a:off x="7097904" y="701394"/>
            <a:ext cx="4533281" cy="3897076"/>
          </a:xfrm>
          <a:prstGeom prst="rect">
            <a:avLst/>
          </a:prstGeom>
        </p:spPr>
      </p:pic>
    </p:spTree>
    <p:extLst>
      <p:ext uri="{BB962C8B-B14F-4D97-AF65-F5344CB8AC3E}">
        <p14:creationId xmlns:p14="http://schemas.microsoft.com/office/powerpoint/2010/main" val="586667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7766968" y="2163217"/>
            <a:ext cx="2765971" cy="2282652"/>
          </a:xfrm>
          <a:prstGeom prst="rect">
            <a:avLst/>
          </a:prstGeom>
          <a:solidFill>
            <a:srgbClr val="FFFFFF"/>
          </a:solidFill>
          <a:ln w="76200">
            <a:solidFill>
              <a:srgbClr val="008000"/>
            </a:solidFill>
            <a:miter lim="800000"/>
            <a:headEnd/>
            <a:tailEnd/>
          </a:ln>
          <a:effectLst>
            <a:outerShdw blurRad="40000" dist="23000" dir="5400000" rotWithShape="0">
              <a:srgbClr val="808080">
                <a:alpha val="34999"/>
              </a:srgbClr>
            </a:outerShdw>
          </a:effectLst>
        </p:spPr>
        <p:txBody>
          <a:bodyPr lIns="91439" tIns="45719" rIns="91439" bIns="45719" anchor="ctr"/>
          <a:lstStyle/>
          <a:p>
            <a:pPr algn="ctr" eaLnBrk="1" hangingPunct="1">
              <a:defRPr/>
            </a:pPr>
            <a:r>
              <a:rPr lang="en-US" sz="2400" dirty="0" smtClean="0">
                <a:sym typeface="American Typewriter" charset="0"/>
              </a:rPr>
              <a:t>Explains and describes  why it is important </a:t>
            </a:r>
            <a:endParaRPr lang="en-US" sz="2400" dirty="0">
              <a:sym typeface="American Typewriter" charset="0"/>
            </a:endParaRPr>
          </a:p>
        </p:txBody>
      </p:sp>
      <p:sp>
        <p:nvSpPr>
          <p:cNvPr id="26627" name="TextBox 4"/>
          <p:cNvSpPr txBox="1">
            <a:spLocks noChangeArrowheads="1"/>
          </p:cNvSpPr>
          <p:nvPr/>
        </p:nvSpPr>
        <p:spPr bwMode="auto">
          <a:xfrm>
            <a:off x="1691432" y="60275"/>
            <a:ext cx="5634633" cy="95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1pPr>
            <a:lvl2pPr marL="742950" indent="-28575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2pPr>
            <a:lvl3pPr marL="11430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3pPr>
            <a:lvl4pPr marL="16002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4pPr>
            <a:lvl5pPr marL="20574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5pPr>
            <a:lvl6pPr marL="25146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6pPr>
            <a:lvl7pPr marL="29718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7pPr>
            <a:lvl8pPr marL="34290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8pPr>
            <a:lvl9pPr marL="38862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9pPr>
          </a:lstStyle>
          <a:p>
            <a:pPr algn="ctr" eaLnBrk="1" hangingPunct="1">
              <a:spcBef>
                <a:spcPct val="0"/>
              </a:spcBef>
              <a:buSzTx/>
              <a:buFontTx/>
              <a:buNone/>
            </a:pPr>
            <a:r>
              <a:rPr lang="en-US" altLang="en-US" sz="5625" b="1" u="sng">
                <a:solidFill>
                  <a:srgbClr val="000000"/>
                </a:solidFill>
                <a:ea typeface="MS PGothic" panose="020B0600070205080204" pitchFamily="34" charset="-128"/>
              </a:rPr>
              <a:t>Mark Scheme</a:t>
            </a:r>
            <a:endParaRPr lang="en-US" altLang="en-US" sz="4219" b="1" u="sng">
              <a:solidFill>
                <a:srgbClr val="000000"/>
              </a:solidFill>
              <a:ea typeface="MS PGothic" panose="020B0600070205080204" pitchFamily="34" charset="-128"/>
            </a:endParaRPr>
          </a:p>
        </p:txBody>
      </p:sp>
      <p:pic>
        <p:nvPicPr>
          <p:cNvPr id="26628" name="Picture 12" descr="82914287-boy-with-big-highlighter-cartoon.jpg"/>
          <p:cNvPicPr>
            <a:picLocks noChangeAspect="1"/>
          </p:cNvPicPr>
          <p:nvPr/>
        </p:nvPicPr>
        <p:blipFill>
          <a:blip r:embed="rId2" cstate="print">
            <a:extLst>
              <a:ext uri="{28A0092B-C50C-407E-A947-70E740481C1C}">
                <a14:useLocalDpi xmlns:a14="http://schemas.microsoft.com/office/drawing/2010/main" val="0"/>
              </a:ext>
            </a:extLst>
          </a:blip>
          <a:srcRect l="36987" t="13438" b="10608"/>
          <a:stretch>
            <a:fillRect/>
          </a:stretch>
        </p:blipFill>
        <p:spPr bwMode="auto">
          <a:xfrm>
            <a:off x="7253511" y="0"/>
            <a:ext cx="1352848" cy="16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3" descr="single-pink-cartoon-highlighter-pen-with-bold-tick-or-check-mark-JF1DR2.jpg"/>
          <p:cNvPicPr>
            <a:picLocks noChangeAspect="1"/>
          </p:cNvPicPr>
          <p:nvPr/>
        </p:nvPicPr>
        <p:blipFill>
          <a:blip r:embed="rId3" cstate="print">
            <a:extLst>
              <a:ext uri="{28A0092B-C50C-407E-A947-70E740481C1C}">
                <a14:useLocalDpi xmlns:a14="http://schemas.microsoft.com/office/drawing/2010/main" val="0"/>
              </a:ext>
            </a:extLst>
          </a:blip>
          <a:srcRect l="60010" t="6741" b="22160"/>
          <a:stretch>
            <a:fillRect/>
          </a:stretch>
        </p:blipFill>
        <p:spPr bwMode="auto">
          <a:xfrm>
            <a:off x="9609833" y="-2233"/>
            <a:ext cx="936501" cy="190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691432" y="2163217"/>
            <a:ext cx="2822898" cy="2227957"/>
          </a:xfrm>
          <a:prstGeom prst="rect">
            <a:avLst/>
          </a:prstGeom>
          <a:solidFill>
            <a:srgbClr val="FFFFFF"/>
          </a:solidFill>
          <a:ln w="76200">
            <a:solidFill>
              <a:srgbClr val="FF00FF"/>
            </a:solidFill>
            <a:miter lim="800000"/>
            <a:headEnd/>
            <a:tailEnd/>
          </a:ln>
          <a:effectLst>
            <a:outerShdw blurRad="40000" dist="23000" dir="5400000" rotWithShape="0">
              <a:srgbClr val="808080">
                <a:alpha val="34999"/>
              </a:srgbClr>
            </a:outerShdw>
          </a:effectLst>
        </p:spPr>
        <p:txBody>
          <a:bodyPr lIns="91439" tIns="45719" rIns="91439" bIns="45719" anchor="ctr"/>
          <a:lstStyle/>
          <a:p>
            <a:pPr algn="ctr" eaLnBrk="1" hangingPunct="1">
              <a:defRPr/>
            </a:pPr>
            <a:endParaRPr lang="en-US" sz="2250">
              <a:solidFill>
                <a:srgbClr val="000000"/>
              </a:solidFill>
              <a:sym typeface="American Typewriter" charset="0"/>
            </a:endParaRPr>
          </a:p>
        </p:txBody>
      </p:sp>
      <p:sp>
        <p:nvSpPr>
          <p:cNvPr id="10" name="Rectangle 9"/>
          <p:cNvSpPr>
            <a:spLocks noChangeArrowheads="1"/>
          </p:cNvSpPr>
          <p:nvPr/>
        </p:nvSpPr>
        <p:spPr bwMode="auto">
          <a:xfrm>
            <a:off x="4779988" y="2213447"/>
            <a:ext cx="2873127" cy="2227957"/>
          </a:xfrm>
          <a:prstGeom prst="rect">
            <a:avLst/>
          </a:prstGeom>
          <a:solidFill>
            <a:srgbClr val="FFFFFF"/>
          </a:solidFill>
          <a:ln w="76200">
            <a:solidFill>
              <a:srgbClr val="2D2D8A"/>
            </a:solidFill>
            <a:miter lim="800000"/>
            <a:headEnd/>
            <a:tailEnd/>
          </a:ln>
          <a:effectLst>
            <a:outerShdw blurRad="40000" dist="23000" dir="5400000" rotWithShape="0">
              <a:srgbClr val="808080">
                <a:alpha val="34999"/>
              </a:srgbClr>
            </a:outerShdw>
          </a:effectLst>
        </p:spPr>
        <p:txBody>
          <a:bodyPr lIns="91439" tIns="45719" rIns="91439" bIns="45719" anchor="ctr"/>
          <a:lstStyle/>
          <a:p>
            <a:pPr algn="ctr" eaLnBrk="1" hangingPunct="1">
              <a:defRPr/>
            </a:pPr>
            <a:endParaRPr lang="en-US" sz="1266">
              <a:solidFill>
                <a:srgbClr val="000000"/>
              </a:solidFill>
              <a:sym typeface="American Typewriter" charset="0"/>
            </a:endParaRPr>
          </a:p>
        </p:txBody>
      </p:sp>
      <p:sp>
        <p:nvSpPr>
          <p:cNvPr id="26632" name="TextBox 6"/>
          <p:cNvSpPr txBox="1">
            <a:spLocks noChangeArrowheads="1"/>
          </p:cNvSpPr>
          <p:nvPr/>
        </p:nvSpPr>
        <p:spPr bwMode="auto">
          <a:xfrm>
            <a:off x="1974949" y="2624331"/>
            <a:ext cx="2255863" cy="10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1pPr>
            <a:lvl2pPr marL="742950" indent="-28575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2pPr>
            <a:lvl3pPr marL="11430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3pPr>
            <a:lvl4pPr marL="16002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4pPr>
            <a:lvl5pPr marL="20574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5pPr>
            <a:lvl6pPr marL="25146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6pPr>
            <a:lvl7pPr marL="29718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7pPr>
            <a:lvl8pPr marL="34290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8pPr>
            <a:lvl9pPr marL="38862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9pPr>
          </a:lstStyle>
          <a:p>
            <a:pPr algn="ctr" eaLnBrk="1" hangingPunct="1">
              <a:spcBef>
                <a:spcPct val="0"/>
              </a:spcBef>
              <a:buSzTx/>
              <a:buFontTx/>
              <a:buNone/>
            </a:pPr>
            <a:r>
              <a:rPr lang="en-US" altLang="en-US" sz="1969" u="sng" dirty="0">
                <a:solidFill>
                  <a:srgbClr val="000000"/>
                </a:solidFill>
                <a:ea typeface="MS PGothic" panose="020B0600070205080204" pitchFamily="34" charset="-128"/>
              </a:rPr>
              <a:t>States</a:t>
            </a:r>
            <a:r>
              <a:rPr lang="en-US" altLang="en-US" sz="1969" dirty="0">
                <a:solidFill>
                  <a:srgbClr val="000000"/>
                </a:solidFill>
                <a:ea typeface="MS PGothic" panose="020B0600070205080204" pitchFamily="34" charset="-128"/>
              </a:rPr>
              <a:t> </a:t>
            </a:r>
            <a:r>
              <a:rPr lang="en-US" altLang="en-US" sz="1969" dirty="0" smtClean="0">
                <a:solidFill>
                  <a:srgbClr val="000000"/>
                </a:solidFill>
                <a:ea typeface="MS PGothic" panose="020B0600070205080204" pitchFamily="34" charset="-128"/>
              </a:rPr>
              <a:t>(</a:t>
            </a:r>
            <a:r>
              <a:rPr lang="en-US" altLang="en-US" sz="1969" dirty="0">
                <a:solidFill>
                  <a:srgbClr val="000000"/>
                </a:solidFill>
                <a:ea typeface="MS PGothic" panose="020B0600070205080204" pitchFamily="34" charset="-128"/>
              </a:rPr>
              <a:t>correct) </a:t>
            </a:r>
            <a:r>
              <a:rPr lang="en-US" altLang="en-US" sz="1969" dirty="0" smtClean="0">
                <a:solidFill>
                  <a:srgbClr val="000000"/>
                </a:solidFill>
                <a:ea typeface="MS PGothic" panose="020B0600070205080204" pitchFamily="34" charset="-128"/>
              </a:rPr>
              <a:t>formula and definition of all</a:t>
            </a:r>
            <a:endParaRPr lang="en-US" altLang="en-US" sz="1969" dirty="0">
              <a:solidFill>
                <a:srgbClr val="000000"/>
              </a:solidFill>
              <a:ea typeface="MS PGothic" panose="020B0600070205080204" pitchFamily="34" charset="-128"/>
            </a:endParaRPr>
          </a:p>
        </p:txBody>
      </p:sp>
      <p:pic>
        <p:nvPicPr>
          <p:cNvPr id="26635" name="Picture 22" descr="cartoon-felt-tip-pen-white-vector-illustration-55089198.jpg"/>
          <p:cNvPicPr>
            <a:picLocks noChangeAspect="1"/>
          </p:cNvPicPr>
          <p:nvPr/>
        </p:nvPicPr>
        <p:blipFill>
          <a:blip r:embed="rId4" cstate="print">
            <a:extLst>
              <a:ext uri="{28A0092B-C50C-407E-A947-70E740481C1C}">
                <a14:useLocalDpi xmlns:a14="http://schemas.microsoft.com/office/drawing/2010/main" val="0"/>
              </a:ext>
            </a:extLst>
          </a:blip>
          <a:srcRect l="50455"/>
          <a:stretch>
            <a:fillRect/>
          </a:stretch>
        </p:blipFill>
        <p:spPr bwMode="auto">
          <a:xfrm rot="20401766">
            <a:off x="8606359" y="-26789"/>
            <a:ext cx="1157510" cy="18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Box 1"/>
          <p:cNvSpPr txBox="1">
            <a:spLocks noChangeArrowheads="1"/>
          </p:cNvSpPr>
          <p:nvPr/>
        </p:nvSpPr>
        <p:spPr bwMode="auto">
          <a:xfrm>
            <a:off x="2853309" y="4593208"/>
            <a:ext cx="705642" cy="52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1pPr>
            <a:lvl2pPr marL="742950" indent="-28575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2pPr>
            <a:lvl3pPr marL="11430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3pPr>
            <a:lvl4pPr marL="16002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4pPr>
            <a:lvl5pPr marL="20574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5pPr>
            <a:lvl6pPr marL="25146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6pPr>
            <a:lvl7pPr marL="29718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7pPr>
            <a:lvl8pPr marL="34290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8pPr>
            <a:lvl9pPr marL="38862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9pPr>
          </a:lstStyle>
          <a:p>
            <a:pPr algn="ctr" eaLnBrk="1" hangingPunct="1">
              <a:spcBef>
                <a:spcPct val="0"/>
              </a:spcBef>
              <a:buSzTx/>
              <a:buFontTx/>
              <a:buNone/>
            </a:pPr>
            <a:r>
              <a:rPr lang="en-US" altLang="en-US" sz="2812">
                <a:solidFill>
                  <a:srgbClr val="000000"/>
                </a:solidFill>
                <a:ea typeface="MS PGothic" panose="020B0600070205080204" pitchFamily="34" charset="-128"/>
              </a:rPr>
              <a:t>0-2</a:t>
            </a:r>
          </a:p>
        </p:txBody>
      </p:sp>
      <p:sp>
        <p:nvSpPr>
          <p:cNvPr id="26637" name="TextBox 19"/>
          <p:cNvSpPr txBox="1">
            <a:spLocks noChangeArrowheads="1"/>
          </p:cNvSpPr>
          <p:nvPr/>
        </p:nvSpPr>
        <p:spPr bwMode="auto">
          <a:xfrm>
            <a:off x="5851452" y="4597673"/>
            <a:ext cx="705642" cy="52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1pPr>
            <a:lvl2pPr marL="742950" indent="-28575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2pPr>
            <a:lvl3pPr marL="11430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3pPr>
            <a:lvl4pPr marL="16002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4pPr>
            <a:lvl5pPr marL="20574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5pPr>
            <a:lvl6pPr marL="25146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6pPr>
            <a:lvl7pPr marL="29718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7pPr>
            <a:lvl8pPr marL="34290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8pPr>
            <a:lvl9pPr marL="38862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9pPr>
          </a:lstStyle>
          <a:p>
            <a:pPr algn="ctr" eaLnBrk="1" hangingPunct="1">
              <a:spcBef>
                <a:spcPct val="0"/>
              </a:spcBef>
              <a:buSzTx/>
              <a:buFontTx/>
              <a:buNone/>
            </a:pPr>
            <a:r>
              <a:rPr lang="en-US" altLang="en-US" sz="2812">
                <a:solidFill>
                  <a:srgbClr val="000000"/>
                </a:solidFill>
                <a:ea typeface="MS PGothic" panose="020B0600070205080204" pitchFamily="34" charset="-128"/>
              </a:rPr>
              <a:t>3-4</a:t>
            </a:r>
          </a:p>
        </p:txBody>
      </p:sp>
      <p:sp>
        <p:nvSpPr>
          <p:cNvPr id="26638" name="TextBox 21"/>
          <p:cNvSpPr txBox="1">
            <a:spLocks noChangeArrowheads="1"/>
          </p:cNvSpPr>
          <p:nvPr/>
        </p:nvSpPr>
        <p:spPr bwMode="auto">
          <a:xfrm>
            <a:off x="8878616" y="4593208"/>
            <a:ext cx="705642" cy="52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1pPr>
            <a:lvl2pPr marL="742950" indent="-28575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2pPr>
            <a:lvl3pPr marL="11430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3pPr>
            <a:lvl4pPr marL="16002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4pPr>
            <a:lvl5pPr marL="20574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5pPr>
            <a:lvl6pPr marL="25146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6pPr>
            <a:lvl7pPr marL="29718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7pPr>
            <a:lvl8pPr marL="34290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8pPr>
            <a:lvl9pPr marL="38862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9pPr>
          </a:lstStyle>
          <a:p>
            <a:pPr algn="ctr" eaLnBrk="1" hangingPunct="1">
              <a:spcBef>
                <a:spcPct val="0"/>
              </a:spcBef>
              <a:buSzTx/>
              <a:buFontTx/>
              <a:buNone/>
            </a:pPr>
            <a:r>
              <a:rPr lang="en-US" altLang="en-US" sz="2812">
                <a:solidFill>
                  <a:srgbClr val="000000"/>
                </a:solidFill>
                <a:ea typeface="MS PGothic" panose="020B0600070205080204" pitchFamily="34" charset="-128"/>
              </a:rPr>
              <a:t>5-6</a:t>
            </a:r>
          </a:p>
        </p:txBody>
      </p:sp>
      <p:sp>
        <p:nvSpPr>
          <p:cNvPr id="17" name="TextBox 6"/>
          <p:cNvSpPr txBox="1">
            <a:spLocks noChangeArrowheads="1"/>
          </p:cNvSpPr>
          <p:nvPr/>
        </p:nvSpPr>
        <p:spPr bwMode="auto">
          <a:xfrm>
            <a:off x="5070202" y="2624331"/>
            <a:ext cx="2255863" cy="10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1pPr>
            <a:lvl2pPr marL="742950" indent="-28575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2pPr>
            <a:lvl3pPr marL="11430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3pPr>
            <a:lvl4pPr marL="16002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4pPr>
            <a:lvl5pPr marL="2057400" indent="-228600">
              <a:spcBef>
                <a:spcPts val="3200"/>
              </a:spcBef>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5pPr>
            <a:lvl6pPr marL="25146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6pPr>
            <a:lvl7pPr marL="29718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7pPr>
            <a:lvl8pPr marL="34290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8pPr>
            <a:lvl9pPr marL="3886200" indent="-228600" eaLnBrk="0" fontAlgn="base" hangingPunct="0">
              <a:spcBef>
                <a:spcPts val="3200"/>
              </a:spcBef>
              <a:spcAft>
                <a:spcPct val="0"/>
              </a:spcAft>
              <a:buSzPct val="120000"/>
              <a:buFont typeface="American Typewriter" pitchFamily="-65" charset="0"/>
              <a:buChar char="•"/>
              <a:defRPr sz="4200">
                <a:solidFill>
                  <a:schemeClr val="tx1"/>
                </a:solidFill>
                <a:latin typeface="American Typewriter" pitchFamily="-65" charset="0"/>
                <a:ea typeface="ヒラギノ明朝 ProN W3" pitchFamily="-65" charset="-128"/>
                <a:sym typeface="American Typewriter" pitchFamily="-65" charset="0"/>
              </a:defRPr>
            </a:lvl9pPr>
          </a:lstStyle>
          <a:p>
            <a:pPr algn="ctr" eaLnBrk="1" hangingPunct="1">
              <a:spcBef>
                <a:spcPct val="0"/>
              </a:spcBef>
              <a:buSzTx/>
              <a:buFontTx/>
              <a:buNone/>
            </a:pPr>
            <a:r>
              <a:rPr lang="en-US" altLang="en-US" sz="1969" dirty="0" smtClean="0">
                <a:solidFill>
                  <a:srgbClr val="000000"/>
                </a:solidFill>
                <a:ea typeface="MS PGothic" panose="020B0600070205080204" pitchFamily="34" charset="-128"/>
              </a:rPr>
              <a:t>Explains what happens during exercise</a:t>
            </a:r>
            <a:endParaRPr lang="en-US" altLang="en-US" sz="1969" dirty="0">
              <a:solidFill>
                <a:srgbClr val="000000"/>
              </a:solidFill>
              <a:ea typeface="MS PGothic" panose="020B0600070205080204" pitchFamily="34" charset="-128"/>
            </a:endParaRPr>
          </a:p>
        </p:txBody>
      </p:sp>
      <p:sp>
        <p:nvSpPr>
          <p:cNvPr id="18" name="Content Placeholder 2">
            <a:extLst>
              <a:ext uri="{FF2B5EF4-FFF2-40B4-BE49-F238E27FC236}">
                <a16:creationId xmlns:a16="http://schemas.microsoft.com/office/drawing/2014/main" id="{F5AC8A7F-2E84-4F44-8B94-0D30602E8BE4}"/>
              </a:ext>
            </a:extLst>
          </p:cNvPr>
          <p:cNvSpPr>
            <a:spLocks noGrp="1"/>
          </p:cNvSpPr>
          <p:nvPr>
            <p:ph idx="1"/>
          </p:nvPr>
        </p:nvSpPr>
        <p:spPr>
          <a:xfrm>
            <a:off x="146214" y="1219271"/>
            <a:ext cx="7681857" cy="567783"/>
          </a:xfrm>
        </p:spPr>
        <p:txBody>
          <a:bodyPr/>
          <a:lstStyle/>
          <a:p>
            <a:pPr marL="0" indent="0">
              <a:buNone/>
            </a:pPr>
            <a:r>
              <a:rPr lang="en-GB" dirty="0"/>
              <a:t>How is cardiac output affected during exercise?</a:t>
            </a:r>
          </a:p>
        </p:txBody>
      </p:sp>
    </p:spTree>
    <p:extLst>
      <p:ext uri="{BB962C8B-B14F-4D97-AF65-F5344CB8AC3E}">
        <p14:creationId xmlns:p14="http://schemas.microsoft.com/office/powerpoint/2010/main" val="1475812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438</Words>
  <Application>Microsoft Office PowerPoint</Application>
  <PresentationFormat>Widescreen</PresentationFormat>
  <Paragraphs>81</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MS PGothic</vt:lpstr>
      <vt:lpstr>American Typewriter</vt:lpstr>
      <vt:lpstr>Arial</vt:lpstr>
      <vt:lpstr>Calibri</vt:lpstr>
      <vt:lpstr>Calibri Light</vt:lpstr>
      <vt:lpstr>Georgia</vt:lpstr>
      <vt:lpstr>Trebuchet MS</vt:lpstr>
      <vt:lpstr>Office Theme</vt:lpstr>
      <vt:lpstr>PowerPoint Presentation</vt:lpstr>
      <vt:lpstr>PowerPoint Presentation</vt:lpstr>
      <vt:lpstr>PowerPoint Presentation</vt:lpstr>
      <vt:lpstr>Blood pressure: where is this measured? </vt:lpstr>
      <vt:lpstr>What causes high blood pressure? </vt:lpstr>
      <vt:lpstr>Write down ways in which HIGH blood pressure can be reduced?</vt:lpstr>
      <vt:lpstr>Cardiac Output </vt:lpstr>
      <vt:lpstr>DEMONSTRATE:</vt:lpstr>
      <vt:lpstr>PowerPoint Presentation</vt:lpstr>
      <vt:lpstr>Home learning: </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Rachael Curlett</dc:creator>
  <cp:lastModifiedBy>Rebecca Sweet</cp:lastModifiedBy>
  <cp:revision>28</cp:revision>
  <dcterms:created xsi:type="dcterms:W3CDTF">2020-01-16T15:33:37Z</dcterms:created>
  <dcterms:modified xsi:type="dcterms:W3CDTF">2020-01-20T12:12:29Z</dcterms:modified>
</cp:coreProperties>
</file>