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20" r:id="rId5"/>
    <p:sldId id="37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6E7C0-F161-B206-63DF-66F16DF2042B}" v="23" dt="2020-09-13T14:54:37.895"/>
    <p1510:client id="{9A825C01-C01C-9117-DCF8-88263AC724A7}" v="297" dt="2020-09-13T14:50:21.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86" d="100"/>
          <a:sy n="86" d="100"/>
        </p:scale>
        <p:origin x="11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E EdwardsMorgan" userId="S::eedwardsmorgan@thelinkacademy.org.uk::787ef77b-2f3e-4254-a851-9f35eb356108" providerId="AD" clId="Web-{83F6E7C0-F161-B206-63DF-66F16DF2042B}"/>
    <pc:docChg chg="modSld">
      <pc:chgData name="Mrs E EdwardsMorgan" userId="S::eedwardsmorgan@thelinkacademy.org.uk::787ef77b-2f3e-4254-a851-9f35eb356108" providerId="AD" clId="Web-{83F6E7C0-F161-B206-63DF-66F16DF2042B}" dt="2020-09-13T14:54:37.895" v="21" actId="20577"/>
      <pc:docMkLst>
        <pc:docMk/>
      </pc:docMkLst>
      <pc:sldChg chg="addSp modSp">
        <pc:chgData name="Mrs E EdwardsMorgan" userId="S::eedwardsmorgan@thelinkacademy.org.uk::787ef77b-2f3e-4254-a851-9f35eb356108" providerId="AD" clId="Web-{83F6E7C0-F161-B206-63DF-66F16DF2042B}" dt="2020-09-13T14:54:09.972" v="4" actId="1076"/>
        <pc:sldMkLst>
          <pc:docMk/>
          <pc:sldMk cId="4243837613" sldId="322"/>
        </pc:sldMkLst>
        <pc:spChg chg="add mod">
          <ac:chgData name="Mrs E EdwardsMorgan" userId="S::eedwardsmorgan@thelinkacademy.org.uk::787ef77b-2f3e-4254-a851-9f35eb356108" providerId="AD" clId="Web-{83F6E7C0-F161-B206-63DF-66F16DF2042B}" dt="2020-09-13T14:54:09.972" v="4" actId="1076"/>
          <ac:spMkLst>
            <pc:docMk/>
            <pc:sldMk cId="4243837613" sldId="322"/>
            <ac:spMk id="2" creationId="{34372C91-B291-4A05-A8E2-1C8C0EAAC938}"/>
          </ac:spMkLst>
        </pc:spChg>
        <pc:spChg chg="mod">
          <ac:chgData name="Mrs E EdwardsMorgan" userId="S::eedwardsmorgan@thelinkacademy.org.uk::787ef77b-2f3e-4254-a851-9f35eb356108" providerId="AD" clId="Web-{83F6E7C0-F161-B206-63DF-66F16DF2042B}" dt="2020-09-13T14:53:58.613" v="1" actId="20577"/>
          <ac:spMkLst>
            <pc:docMk/>
            <pc:sldMk cId="4243837613" sldId="322"/>
            <ac:spMk id="3" creationId="{00000000-0000-0000-0000-000000000000}"/>
          </ac:spMkLst>
        </pc:spChg>
      </pc:sldChg>
      <pc:sldChg chg="modSp">
        <pc:chgData name="Mrs E EdwardsMorgan" userId="S::eedwardsmorgan@thelinkacademy.org.uk::787ef77b-2f3e-4254-a851-9f35eb356108" providerId="AD" clId="Web-{83F6E7C0-F161-B206-63DF-66F16DF2042B}" dt="2020-09-13T14:54:18.723" v="9" actId="20577"/>
        <pc:sldMkLst>
          <pc:docMk/>
          <pc:sldMk cId="0" sldId="323"/>
        </pc:sldMkLst>
        <pc:spChg chg="mod">
          <ac:chgData name="Mrs E EdwardsMorgan" userId="S::eedwardsmorgan@thelinkacademy.org.uk::787ef77b-2f3e-4254-a851-9f35eb356108" providerId="AD" clId="Web-{83F6E7C0-F161-B206-63DF-66F16DF2042B}" dt="2020-09-13T14:54:18.723" v="9" actId="20577"/>
          <ac:spMkLst>
            <pc:docMk/>
            <pc:sldMk cId="0" sldId="323"/>
            <ac:spMk id="3" creationId="{00000000-0000-0000-0000-000000000000}"/>
          </ac:spMkLst>
        </pc:spChg>
      </pc:sldChg>
      <pc:sldChg chg="modSp">
        <pc:chgData name="Mrs E EdwardsMorgan" userId="S::eedwardsmorgan@thelinkacademy.org.uk::787ef77b-2f3e-4254-a851-9f35eb356108" providerId="AD" clId="Web-{83F6E7C0-F161-B206-63DF-66F16DF2042B}" dt="2020-09-13T14:54:36.942" v="19" actId="20577"/>
        <pc:sldMkLst>
          <pc:docMk/>
          <pc:sldMk cId="1949585422" sldId="370"/>
        </pc:sldMkLst>
        <pc:spChg chg="mod">
          <ac:chgData name="Mrs E EdwardsMorgan" userId="S::eedwardsmorgan@thelinkacademy.org.uk::787ef77b-2f3e-4254-a851-9f35eb356108" providerId="AD" clId="Web-{83F6E7C0-F161-B206-63DF-66F16DF2042B}" dt="2020-09-13T14:54:36.942" v="19" actId="20577"/>
          <ac:spMkLst>
            <pc:docMk/>
            <pc:sldMk cId="1949585422" sldId="370"/>
            <ac:spMk id="3" creationId="{50B5F063-9CF6-4B2A-9745-F7452438C116}"/>
          </ac:spMkLst>
        </pc:spChg>
      </pc:sldChg>
    </pc:docChg>
  </pc:docChgLst>
  <pc:docChgLst>
    <pc:chgData name="Mrs E EdwardsMorgan" userId="S::eedwardsmorgan@thelinkacademy.org.uk::787ef77b-2f3e-4254-a851-9f35eb356108" providerId="AD" clId="Web-{9A825C01-C01C-9117-DCF8-88263AC724A7}"/>
    <pc:docChg chg="modSld">
      <pc:chgData name="Mrs E EdwardsMorgan" userId="S::eedwardsmorgan@thelinkacademy.org.uk::787ef77b-2f3e-4254-a851-9f35eb356108" providerId="AD" clId="Web-{9A825C01-C01C-9117-DCF8-88263AC724A7}" dt="2020-09-13T14:50:21.316" v="292" actId="20577"/>
      <pc:docMkLst>
        <pc:docMk/>
      </pc:docMkLst>
      <pc:sldChg chg="modSp">
        <pc:chgData name="Mrs E EdwardsMorgan" userId="S::eedwardsmorgan@thelinkacademy.org.uk::787ef77b-2f3e-4254-a851-9f35eb356108" providerId="AD" clId="Web-{9A825C01-C01C-9117-DCF8-88263AC724A7}" dt="2020-09-13T14:48:38.873" v="224" actId="20577"/>
        <pc:sldMkLst>
          <pc:docMk/>
          <pc:sldMk cId="4243837613" sldId="322"/>
        </pc:sldMkLst>
        <pc:spChg chg="mod">
          <ac:chgData name="Mrs E EdwardsMorgan" userId="S::eedwardsmorgan@thelinkacademy.org.uk::787ef77b-2f3e-4254-a851-9f35eb356108" providerId="AD" clId="Web-{9A825C01-C01C-9117-DCF8-88263AC724A7}" dt="2020-09-13T14:48:38.873" v="224" actId="20577"/>
          <ac:spMkLst>
            <pc:docMk/>
            <pc:sldMk cId="4243837613" sldId="322"/>
            <ac:spMk id="3" creationId="{00000000-0000-0000-0000-000000000000}"/>
          </ac:spMkLst>
        </pc:spChg>
      </pc:sldChg>
      <pc:sldChg chg="modSp">
        <pc:chgData name="Mrs E EdwardsMorgan" userId="S::eedwardsmorgan@thelinkacademy.org.uk::787ef77b-2f3e-4254-a851-9f35eb356108" providerId="AD" clId="Web-{9A825C01-C01C-9117-DCF8-88263AC724A7}" dt="2020-09-13T14:48:50.186" v="240" actId="14100"/>
        <pc:sldMkLst>
          <pc:docMk/>
          <pc:sldMk cId="0" sldId="323"/>
        </pc:sldMkLst>
        <pc:spChg chg="mod">
          <ac:chgData name="Mrs E EdwardsMorgan" userId="S::eedwardsmorgan@thelinkacademy.org.uk::787ef77b-2f3e-4254-a851-9f35eb356108" providerId="AD" clId="Web-{9A825C01-C01C-9117-DCF8-88263AC724A7}" dt="2020-09-13T14:48:50.186" v="240" actId="14100"/>
          <ac:spMkLst>
            <pc:docMk/>
            <pc:sldMk cId="0" sldId="323"/>
            <ac:spMk id="3" creationId="{00000000-0000-0000-0000-000000000000}"/>
          </ac:spMkLst>
        </pc:spChg>
      </pc:sldChg>
      <pc:sldChg chg="modSp">
        <pc:chgData name="Mrs E EdwardsMorgan" userId="S::eedwardsmorgan@thelinkacademy.org.uk::787ef77b-2f3e-4254-a851-9f35eb356108" providerId="AD" clId="Web-{9A825C01-C01C-9117-DCF8-88263AC724A7}" dt="2020-09-13T14:50:19.348" v="290" actId="20577"/>
        <pc:sldMkLst>
          <pc:docMk/>
          <pc:sldMk cId="1409832221" sldId="324"/>
        </pc:sldMkLst>
        <pc:spChg chg="mod">
          <ac:chgData name="Mrs E EdwardsMorgan" userId="S::eedwardsmorgan@thelinkacademy.org.uk::787ef77b-2f3e-4254-a851-9f35eb356108" providerId="AD" clId="Web-{9A825C01-C01C-9117-DCF8-88263AC724A7}" dt="2020-09-13T14:49:22.876" v="269" actId="14100"/>
          <ac:spMkLst>
            <pc:docMk/>
            <pc:sldMk cId="1409832221" sldId="324"/>
            <ac:spMk id="4" creationId="{00000000-0000-0000-0000-000000000000}"/>
          </ac:spMkLst>
        </pc:spChg>
        <pc:spChg chg="mod">
          <ac:chgData name="Mrs E EdwardsMorgan" userId="S::eedwardsmorgan@thelinkacademy.org.uk::787ef77b-2f3e-4254-a851-9f35eb356108" providerId="AD" clId="Web-{9A825C01-C01C-9117-DCF8-88263AC724A7}" dt="2020-09-13T14:49:54.409" v="280" actId="20577"/>
          <ac:spMkLst>
            <pc:docMk/>
            <pc:sldMk cId="1409832221" sldId="324"/>
            <ac:spMk id="6" creationId="{00000000-0000-0000-0000-000000000000}"/>
          </ac:spMkLst>
        </pc:spChg>
        <pc:spChg chg="mod">
          <ac:chgData name="Mrs E EdwardsMorgan" userId="S::eedwardsmorgan@thelinkacademy.org.uk::787ef77b-2f3e-4254-a851-9f35eb356108" providerId="AD" clId="Web-{9A825C01-C01C-9117-DCF8-88263AC724A7}" dt="2020-09-13T14:50:14.816" v="286" actId="20577"/>
          <ac:spMkLst>
            <pc:docMk/>
            <pc:sldMk cId="1409832221" sldId="324"/>
            <ac:spMk id="7" creationId="{00000000-0000-0000-0000-000000000000}"/>
          </ac:spMkLst>
        </pc:spChg>
        <pc:spChg chg="mod">
          <ac:chgData name="Mrs E EdwardsMorgan" userId="S::eedwardsmorgan@thelinkacademy.org.uk::787ef77b-2f3e-4254-a851-9f35eb356108" providerId="AD" clId="Web-{9A825C01-C01C-9117-DCF8-88263AC724A7}" dt="2020-09-13T14:50:19.348" v="290" actId="20577"/>
          <ac:spMkLst>
            <pc:docMk/>
            <pc:sldMk cId="1409832221" sldId="324"/>
            <ac:spMk id="8" creationId="{00000000-0000-0000-0000-000000000000}"/>
          </ac:spMkLst>
        </pc:spChg>
      </pc:sldChg>
      <pc:sldChg chg="modSp">
        <pc:chgData name="Mrs E EdwardsMorgan" userId="S::eedwardsmorgan@thelinkacademy.org.uk::787ef77b-2f3e-4254-a851-9f35eb356108" providerId="AD" clId="Web-{9A825C01-C01C-9117-DCF8-88263AC724A7}" dt="2020-09-13T14:47:26.791" v="131" actId="20577"/>
        <pc:sldMkLst>
          <pc:docMk/>
          <pc:sldMk cId="1949585422" sldId="370"/>
        </pc:sldMkLst>
        <pc:spChg chg="mod">
          <ac:chgData name="Mrs E EdwardsMorgan" userId="S::eedwardsmorgan@thelinkacademy.org.uk::787ef77b-2f3e-4254-a851-9f35eb356108" providerId="AD" clId="Web-{9A825C01-C01C-9117-DCF8-88263AC724A7}" dt="2020-09-13T14:47:26.791" v="131" actId="20577"/>
          <ac:spMkLst>
            <pc:docMk/>
            <pc:sldMk cId="1949585422" sldId="370"/>
            <ac:spMk id="3" creationId="{50B5F063-9CF6-4B2A-9745-F7452438C1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BACF3-A721-4FDF-B2D4-C3DC1C39A7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E15A0-59C9-4B17-BE5F-E41D5F600867}" type="slidenum">
              <a:rPr lang="en-GB" smtClean="0"/>
              <a:t>‹#›</a:t>
            </a:fld>
            <a:endParaRPr lang="en-GB"/>
          </a:p>
        </p:txBody>
      </p:sp>
    </p:spTree>
    <p:extLst>
      <p:ext uri="{BB962C8B-B14F-4D97-AF65-F5344CB8AC3E}">
        <p14:creationId xmlns:p14="http://schemas.microsoft.com/office/powerpoint/2010/main" val="261168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1363" indent="-284163">
              <a:defRPr sz="2400">
                <a:solidFill>
                  <a:schemeClr val="tx1"/>
                </a:solidFill>
                <a:latin typeface="Arial" panose="020B0604020202020204" pitchFamily="34" charset="0"/>
                <a:ea typeface="MS PGothic" panose="020B0600070205080204" pitchFamily="34" charset="-128"/>
              </a:defRPr>
            </a:lvl2pPr>
            <a:lvl3pPr marL="1141413" indent="-227013">
              <a:defRPr sz="2400">
                <a:solidFill>
                  <a:schemeClr val="tx1"/>
                </a:solidFill>
                <a:latin typeface="Arial" panose="020B0604020202020204" pitchFamily="34" charset="0"/>
                <a:ea typeface="MS PGothic" panose="020B0600070205080204" pitchFamily="34" charset="-128"/>
              </a:defRPr>
            </a:lvl3pPr>
            <a:lvl4pPr marL="1598613" indent="-227013">
              <a:defRPr sz="2400">
                <a:solidFill>
                  <a:schemeClr val="tx1"/>
                </a:solidFill>
                <a:latin typeface="Arial" panose="020B0604020202020204" pitchFamily="34" charset="0"/>
                <a:ea typeface="MS PGothic" panose="020B0600070205080204" pitchFamily="34" charset="-128"/>
              </a:defRPr>
            </a:lvl4pPr>
            <a:lvl5pPr marL="2054225" indent="-227013">
              <a:defRPr sz="2400">
                <a:solidFill>
                  <a:schemeClr val="tx1"/>
                </a:solidFill>
                <a:latin typeface="Arial" panose="020B060402020202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953616B-CB3E-48A6-8532-48B8F0A0D64F}" type="slidenum">
              <a:rPr lang="en-US" altLang="en-US" sz="1200"/>
              <a:pPr/>
              <a:t>3</a:t>
            </a:fld>
            <a:endParaRPr lang="en-US" altLang="en-US" sz="1200"/>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166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 by United States: </a:t>
            </a:r>
            <a:r>
              <a:rPr lang="en-GB" dirty="0" err="1"/>
              <a:t>Centers</a:t>
            </a:r>
            <a:r>
              <a:rPr lang="en-GB" dirty="0"/>
              <a:t> for Diseases Control and Prevention (https://www.cdc.gov/heartdisease/coronary_ad.htm) [Public domain], via Wikimedia Commons</a:t>
            </a:r>
          </a:p>
        </p:txBody>
      </p:sp>
      <p:sp>
        <p:nvSpPr>
          <p:cNvPr id="4" name="Slide Number Placeholder 3"/>
          <p:cNvSpPr>
            <a:spLocks noGrp="1"/>
          </p:cNvSpPr>
          <p:nvPr>
            <p:ph type="sldNum" sz="quarter" idx="10"/>
          </p:nvPr>
        </p:nvSpPr>
        <p:spPr/>
        <p:txBody>
          <a:bodyPr/>
          <a:lstStyle/>
          <a:p>
            <a:fld id="{8A0F2288-A8EB-46CD-ACD2-EB96BC178A89}"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 By </a:t>
            </a:r>
            <a:r>
              <a:rPr lang="en-GB" dirty="0" err="1"/>
              <a:t>BruceBlaus</a:t>
            </a:r>
            <a:r>
              <a:rPr lang="en-GB" dirty="0"/>
              <a:t>. When using this image in external sources it can be cited as:  Blausen.com staff (2014). "Medical gallery of </a:t>
            </a:r>
            <a:r>
              <a:rPr lang="en-GB" dirty="0" err="1"/>
              <a:t>Blausen</a:t>
            </a:r>
            <a:r>
              <a:rPr lang="en-GB" dirty="0"/>
              <a:t> Medical 2014". </a:t>
            </a:r>
            <a:r>
              <a:rPr lang="en-GB" dirty="0" err="1"/>
              <a:t>WikiJournal</a:t>
            </a:r>
            <a:r>
              <a:rPr lang="en-GB" dirty="0"/>
              <a:t> of Medicine 1 (2). DOI:10.15347/</a:t>
            </a:r>
            <a:r>
              <a:rPr lang="en-GB" dirty="0" err="1"/>
              <a:t>wjm</a:t>
            </a:r>
            <a:r>
              <a:rPr lang="en-GB" dirty="0"/>
              <a:t>/2014.010. ISSN 2002-4436. (Own work) [CC BY 3.0 (http://creativecommons.org/licenses/by/3.0)], via Wikimedia Commons</a:t>
            </a:r>
          </a:p>
        </p:txBody>
      </p:sp>
      <p:sp>
        <p:nvSpPr>
          <p:cNvPr id="4" name="Slide Number Placeholder 3"/>
          <p:cNvSpPr>
            <a:spLocks noGrp="1"/>
          </p:cNvSpPr>
          <p:nvPr>
            <p:ph type="sldNum" sz="quarter" idx="10"/>
          </p:nvPr>
        </p:nvSpPr>
        <p:spPr/>
        <p:txBody>
          <a:bodyPr/>
          <a:lstStyle/>
          <a:p>
            <a:fld id="{8A0F2288-A8EB-46CD-ACD2-EB96BC178A89}" type="slidenum">
              <a:rPr lang="en-GB" smtClean="0"/>
              <a:pPr/>
              <a:t>11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a:t>
            </a:r>
            <a:r>
              <a:rPr lang="en-GB" baseline="0" dirty="0"/>
              <a:t> By </a:t>
            </a:r>
            <a:r>
              <a:rPr lang="en-GB" baseline="0" dirty="0" err="1"/>
              <a:t>BruceBlaus</a:t>
            </a:r>
            <a:r>
              <a:rPr lang="en-GB" baseline="0" dirty="0"/>
              <a:t>. When using this image in external sources it can be cited as:  Blausen.com staff (2014). "Medical gallery of </a:t>
            </a:r>
            <a:r>
              <a:rPr lang="en-GB" baseline="0" dirty="0" err="1"/>
              <a:t>Blausen</a:t>
            </a:r>
            <a:r>
              <a:rPr lang="en-GB" baseline="0" dirty="0"/>
              <a:t> Medical 2014". </a:t>
            </a:r>
            <a:r>
              <a:rPr lang="en-GB" baseline="0" dirty="0" err="1"/>
              <a:t>WikiJournal</a:t>
            </a:r>
            <a:r>
              <a:rPr lang="en-GB" baseline="0" dirty="0"/>
              <a:t> of Medicine 1 (2). DOI:10.15347/</a:t>
            </a:r>
            <a:r>
              <a:rPr lang="en-GB" baseline="0" dirty="0" err="1"/>
              <a:t>wjm</a:t>
            </a:r>
            <a:r>
              <a:rPr lang="en-GB" baseline="0" dirty="0"/>
              <a:t>/2014.010. ISSN 2002-4436. </a:t>
            </a:r>
            <a:r>
              <a:rPr lang="en-GB" baseline="0"/>
              <a:t>(Own work) [CC BY 3.0 (http://creativecommons.org/licenses/by/3.0)], via Wikimedia Commons</a:t>
            </a:r>
            <a:endParaRPr lang="en-GB"/>
          </a:p>
        </p:txBody>
      </p:sp>
      <p:sp>
        <p:nvSpPr>
          <p:cNvPr id="4" name="Slide Number Placeholder 3"/>
          <p:cNvSpPr>
            <a:spLocks noGrp="1"/>
          </p:cNvSpPr>
          <p:nvPr>
            <p:ph type="sldNum" sz="quarter" idx="10"/>
          </p:nvPr>
        </p:nvSpPr>
        <p:spPr/>
        <p:txBody>
          <a:bodyPr/>
          <a:lstStyle/>
          <a:p>
            <a:fld id="{8A0F2288-A8EB-46CD-ACD2-EB96BC178A89}" type="slidenum">
              <a:rPr lang="en-GB" smtClean="0"/>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a:t>
            </a:r>
            <a:r>
              <a:rPr lang="en-GB" baseline="0" dirty="0"/>
              <a:t>: By </a:t>
            </a:r>
            <a:r>
              <a:rPr lang="en-GB" baseline="0" dirty="0" err="1"/>
              <a:t>OpenStax</a:t>
            </a:r>
            <a:r>
              <a:rPr lang="en-GB" baseline="0" dirty="0"/>
              <a:t> College - Anatomy &amp; Physiology, Connexions Web site. http://cnx.org/content/col11496/1.6/, Jun 19, 2013., CC BY 3.0, https://commons.wikimedia.org/w/index.php?curid=30148241</a:t>
            </a:r>
            <a:endParaRPr lang="en-GB" dirty="0"/>
          </a:p>
        </p:txBody>
      </p:sp>
      <p:sp>
        <p:nvSpPr>
          <p:cNvPr id="4" name="Slide Number Placeholder 3"/>
          <p:cNvSpPr>
            <a:spLocks noGrp="1"/>
          </p:cNvSpPr>
          <p:nvPr>
            <p:ph type="sldNum" sz="quarter" idx="10"/>
          </p:nvPr>
        </p:nvSpPr>
        <p:spPr/>
        <p:txBody>
          <a:bodyPr/>
          <a:lstStyle/>
          <a:p>
            <a:fld id="{8A0F2288-A8EB-46CD-ACD2-EB96BC178A89}" type="slidenum">
              <a:rPr lang="en-GB" smtClean="0"/>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 By </a:t>
            </a:r>
            <a:r>
              <a:rPr lang="en-GB" dirty="0" err="1"/>
              <a:t>ZooFari</a:t>
            </a:r>
            <a:r>
              <a:rPr lang="en-GB" dirty="0"/>
              <a:t> [CC BY-SA 3.0 (https://creativecommons.org/licenses/by-sa/3.0)], via Wikimedia Commons</a:t>
            </a:r>
          </a:p>
        </p:txBody>
      </p:sp>
      <p:sp>
        <p:nvSpPr>
          <p:cNvPr id="4" name="Slide Number Placeholder 3"/>
          <p:cNvSpPr>
            <a:spLocks noGrp="1"/>
          </p:cNvSpPr>
          <p:nvPr>
            <p:ph type="sldNum" sz="quarter" idx="10"/>
          </p:nvPr>
        </p:nvSpPr>
        <p:spPr/>
        <p:txBody>
          <a:bodyPr/>
          <a:lstStyle/>
          <a:p>
            <a:fld id="{8A0F2288-A8EB-46CD-ACD2-EB96BC178A89}"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4F31BA-1F29-410F-99A6-50875B8F8EE6}"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366084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F31BA-1F29-410F-99A6-50875B8F8EE6}"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367605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F31BA-1F29-410F-99A6-50875B8F8EE6}"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45339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F31BA-1F29-410F-99A6-50875B8F8EE6}"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419996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F31BA-1F29-410F-99A6-50875B8F8EE6}"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361352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F31BA-1F29-410F-99A6-50875B8F8EE6}"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267331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F31BA-1F29-410F-99A6-50875B8F8EE6}"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345417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4F31BA-1F29-410F-99A6-50875B8F8EE6}"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32391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F31BA-1F29-410F-99A6-50875B8F8EE6}"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187363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F31BA-1F29-410F-99A6-50875B8F8EE6}"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83221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F31BA-1F29-410F-99A6-50875B8F8EE6}"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F2516-16D6-4018-A799-45E040F537FA}" type="slidenum">
              <a:rPr lang="en-GB" smtClean="0"/>
              <a:t>‹#›</a:t>
            </a:fld>
            <a:endParaRPr lang="en-GB"/>
          </a:p>
        </p:txBody>
      </p:sp>
    </p:spTree>
    <p:extLst>
      <p:ext uri="{BB962C8B-B14F-4D97-AF65-F5344CB8AC3E}">
        <p14:creationId xmlns:p14="http://schemas.microsoft.com/office/powerpoint/2010/main" val="699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F31BA-1F29-410F-99A6-50875B8F8EE6}" type="datetimeFigureOut">
              <a:rPr lang="en-GB" smtClean="0"/>
              <a:t>24/09/2020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F2516-16D6-4018-A799-45E040F537FA}" type="slidenum">
              <a:rPr lang="en-GB" smtClean="0"/>
              <a:t>‹#›</a:t>
            </a:fld>
            <a:endParaRPr lang="en-GB"/>
          </a:p>
        </p:txBody>
      </p:sp>
    </p:spTree>
    <p:extLst>
      <p:ext uri="{BB962C8B-B14F-4D97-AF65-F5344CB8AC3E}">
        <p14:creationId xmlns:p14="http://schemas.microsoft.com/office/powerpoint/2010/main" val="2576431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uM4Xxhx32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399"/>
            <a:ext cx="8534400" cy="1295400"/>
          </a:xfrm>
          <a:prstGeom prst="round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4800" y="152400"/>
            <a:ext cx="8534400" cy="1295400"/>
          </a:xfrm>
        </p:spPr>
        <p:txBody>
          <a:bodyPr>
            <a:normAutofit/>
          </a:bodyPr>
          <a:lstStyle/>
          <a:p>
            <a:r>
              <a:rPr lang="en-GB" sz="5400" dirty="0">
                <a:latin typeface="Comic Sans MS" pitchFamily="66" charset="0"/>
              </a:rPr>
              <a:t>The heart</a:t>
            </a:r>
          </a:p>
        </p:txBody>
      </p:sp>
      <p:sp>
        <p:nvSpPr>
          <p:cNvPr id="6" name="TextBox 5"/>
          <p:cNvSpPr txBox="1"/>
          <p:nvPr/>
        </p:nvSpPr>
        <p:spPr>
          <a:xfrm>
            <a:off x="304800" y="1569926"/>
            <a:ext cx="6934200" cy="4278094"/>
          </a:xfrm>
          <a:prstGeom prst="rect">
            <a:avLst/>
          </a:prstGeom>
          <a:noFill/>
        </p:spPr>
        <p:txBody>
          <a:bodyPr wrap="square" rtlCol="0">
            <a:spAutoFit/>
          </a:bodyPr>
          <a:lstStyle/>
          <a:p>
            <a:r>
              <a:rPr lang="en-GB" sz="2800" b="1" dirty="0">
                <a:latin typeface="Comic Sans MS" pitchFamily="66" charset="0"/>
              </a:rPr>
              <a:t>Do Now activity:</a:t>
            </a:r>
          </a:p>
          <a:p>
            <a:endParaRPr lang="en-GB" sz="2800" b="1" dirty="0">
              <a:latin typeface="Comic Sans MS" pitchFamily="66" charset="0"/>
            </a:endParaRPr>
          </a:p>
          <a:p>
            <a:pPr marL="457200" indent="-457200">
              <a:buAutoNum type="arabicPeriod"/>
            </a:pPr>
            <a:r>
              <a:rPr lang="en-GB" sz="2400" dirty="0">
                <a:solidFill>
                  <a:srgbClr val="FF0000"/>
                </a:solidFill>
                <a:latin typeface="Comic Sans MS" pitchFamily="66" charset="0"/>
              </a:rPr>
              <a:t>Identify the role of the arteries, veins and capillaries</a:t>
            </a:r>
          </a:p>
          <a:p>
            <a:pPr marL="457200" indent="-457200">
              <a:buAutoNum type="arabicPeriod"/>
            </a:pPr>
            <a:endParaRPr lang="en-GB" sz="2400" dirty="0">
              <a:solidFill>
                <a:srgbClr val="FF0000"/>
              </a:solidFill>
              <a:latin typeface="Comic Sans MS" pitchFamily="66" charset="0"/>
            </a:endParaRPr>
          </a:p>
          <a:p>
            <a:pPr marL="457200" indent="-457200">
              <a:buAutoNum type="arabicPeriod"/>
            </a:pPr>
            <a:r>
              <a:rPr lang="en-GB" sz="2400" dirty="0">
                <a:solidFill>
                  <a:schemeClr val="accent6">
                    <a:lumMod val="75000"/>
                  </a:schemeClr>
                </a:solidFill>
                <a:latin typeface="Comic Sans MS" pitchFamily="66" charset="0"/>
              </a:rPr>
              <a:t>Why do veins need valves but arteries do not?</a:t>
            </a:r>
          </a:p>
          <a:p>
            <a:pPr marL="457200" indent="-457200">
              <a:buAutoNum type="arabicPeriod"/>
            </a:pPr>
            <a:endParaRPr lang="en-GB" sz="2400" dirty="0">
              <a:solidFill>
                <a:schemeClr val="accent6">
                  <a:lumMod val="75000"/>
                </a:schemeClr>
              </a:solidFill>
              <a:latin typeface="Comic Sans MS" pitchFamily="66" charset="0"/>
            </a:endParaRPr>
          </a:p>
          <a:p>
            <a:pPr marL="457200" indent="-457200">
              <a:buAutoNum type="arabicPeriod"/>
            </a:pPr>
            <a:r>
              <a:rPr lang="en-GB" sz="2400" dirty="0">
                <a:solidFill>
                  <a:srgbClr val="00B050"/>
                </a:solidFill>
                <a:latin typeface="Comic Sans MS" pitchFamily="66" charset="0"/>
              </a:rPr>
              <a:t>Explain the role of the systemic and pulmonary circulation in the double circulatory system. </a:t>
            </a:r>
          </a:p>
        </p:txBody>
      </p:sp>
      <p:pic>
        <p:nvPicPr>
          <p:cNvPr id="7" name="Picture 2" descr="Human Heart, Blood Flow, Oxygenated And Deoxygenated"/>
          <p:cNvPicPr>
            <a:picLocks noChangeAspect="1" noChangeArrowheads="1"/>
          </p:cNvPicPr>
          <p:nvPr/>
        </p:nvPicPr>
        <p:blipFill>
          <a:blip r:embed="rId2" cstate="print"/>
          <a:srcRect/>
          <a:stretch>
            <a:fillRect/>
          </a:stretch>
        </p:blipFill>
        <p:spPr bwMode="auto">
          <a:xfrm>
            <a:off x="7010402" y="3733802"/>
            <a:ext cx="1977073" cy="28194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Coronary heart disease.PNG"/>
          <p:cNvPicPr>
            <a:picLocks noChangeAspect="1" noChangeArrowheads="1"/>
          </p:cNvPicPr>
          <p:nvPr/>
        </p:nvPicPr>
        <p:blipFill>
          <a:blip r:embed="rId3" cstate="print"/>
          <a:srcRect/>
          <a:stretch>
            <a:fillRect/>
          </a:stretch>
        </p:blipFill>
        <p:spPr bwMode="auto">
          <a:xfrm>
            <a:off x="5410200" y="4114800"/>
            <a:ext cx="3562230" cy="2438400"/>
          </a:xfrm>
          <a:prstGeom prst="rect">
            <a:avLst/>
          </a:prstGeom>
          <a:noFill/>
        </p:spPr>
      </p:pic>
      <p:sp>
        <p:nvSpPr>
          <p:cNvPr id="2" name="TextBox 1"/>
          <p:cNvSpPr txBox="1"/>
          <p:nvPr/>
        </p:nvSpPr>
        <p:spPr>
          <a:xfrm>
            <a:off x="152400" y="228600"/>
            <a:ext cx="7772400" cy="523220"/>
          </a:xfrm>
          <a:prstGeom prst="rect">
            <a:avLst/>
          </a:prstGeom>
          <a:noFill/>
        </p:spPr>
        <p:txBody>
          <a:bodyPr wrap="square" rtlCol="0">
            <a:spAutoFit/>
          </a:bodyPr>
          <a:lstStyle/>
          <a:p>
            <a:r>
              <a:rPr lang="en-GB" sz="2800" u="sng" dirty="0">
                <a:solidFill>
                  <a:srgbClr val="0070C0"/>
                </a:solidFill>
                <a:latin typeface="Comic Sans MS" pitchFamily="66" charset="0"/>
              </a:rPr>
              <a:t>Problems with blood flow through the heart</a:t>
            </a:r>
          </a:p>
        </p:txBody>
      </p:sp>
      <p:sp>
        <p:nvSpPr>
          <p:cNvPr id="3" name="Rectangle 2"/>
          <p:cNvSpPr/>
          <p:nvPr/>
        </p:nvSpPr>
        <p:spPr>
          <a:xfrm>
            <a:off x="152400" y="838202"/>
            <a:ext cx="8763000" cy="1200329"/>
          </a:xfrm>
          <a:prstGeom prst="rect">
            <a:avLst/>
          </a:prstGeom>
        </p:spPr>
        <p:txBody>
          <a:bodyPr wrap="square">
            <a:spAutoFit/>
          </a:bodyPr>
          <a:lstStyle/>
          <a:p>
            <a:r>
              <a:rPr lang="en-GB" dirty="0">
                <a:latin typeface="Comic Sans MS" panose="030F0702030302020204" pitchFamily="66" charset="0"/>
              </a:rPr>
              <a:t>Coronary arteries carry oxygenated blood to the heart muscle. </a:t>
            </a:r>
          </a:p>
          <a:p>
            <a:endParaRPr lang="en-GB" dirty="0">
              <a:latin typeface="Comic Sans MS" panose="030F0702030302020204" pitchFamily="66" charset="0"/>
            </a:endParaRPr>
          </a:p>
          <a:p>
            <a:r>
              <a:rPr lang="en-GB" dirty="0">
                <a:latin typeface="Comic Sans MS" panose="030F0702030302020204" pitchFamily="66" charset="0"/>
              </a:rPr>
              <a:t>Cholesterol sticks to the wall of the artery which narrows  the artery, preventing the flow of blood. </a:t>
            </a:r>
          </a:p>
        </p:txBody>
      </p:sp>
      <p:sp>
        <p:nvSpPr>
          <p:cNvPr id="4" name="Rectangle 3"/>
          <p:cNvSpPr/>
          <p:nvPr/>
        </p:nvSpPr>
        <p:spPr>
          <a:xfrm>
            <a:off x="152400" y="2133600"/>
            <a:ext cx="8763000" cy="1477328"/>
          </a:xfrm>
          <a:prstGeom prst="rect">
            <a:avLst/>
          </a:prstGeom>
        </p:spPr>
        <p:txBody>
          <a:bodyPr wrap="square">
            <a:spAutoFit/>
          </a:bodyPr>
          <a:lstStyle/>
          <a:p>
            <a:r>
              <a:rPr lang="en-GB" dirty="0">
                <a:latin typeface="Comic Sans MS" panose="030F0702030302020204" pitchFamily="66" charset="0"/>
              </a:rPr>
              <a:t>This can cause the blood to clot and block the vessel.  This blockage is known as a thrombosis.</a:t>
            </a:r>
          </a:p>
          <a:p>
            <a:endParaRPr lang="en-GB" dirty="0">
              <a:latin typeface="Comic Sans MS" panose="030F0702030302020204" pitchFamily="66" charset="0"/>
            </a:endParaRPr>
          </a:p>
          <a:p>
            <a:r>
              <a:rPr lang="en-GB" dirty="0">
                <a:latin typeface="Comic Sans MS" panose="030F0702030302020204" pitchFamily="66" charset="0"/>
              </a:rPr>
              <a:t>These blockages mean that there is a reduced flow of oxygen to the heart muscle, this can lead to chest pain, heart attack or even death. </a:t>
            </a:r>
          </a:p>
        </p:txBody>
      </p:sp>
      <p:sp>
        <p:nvSpPr>
          <p:cNvPr id="6" name="TextBox 5"/>
          <p:cNvSpPr txBox="1"/>
          <p:nvPr/>
        </p:nvSpPr>
        <p:spPr>
          <a:xfrm>
            <a:off x="152400" y="3733800"/>
            <a:ext cx="5105400" cy="2862322"/>
          </a:xfrm>
          <a:prstGeom prst="rect">
            <a:avLst/>
          </a:prstGeom>
          <a:noFill/>
          <a:ln w="38100">
            <a:solidFill>
              <a:srgbClr val="99FFCC"/>
            </a:solidFill>
          </a:ln>
        </p:spPr>
        <p:txBody>
          <a:bodyPr wrap="square" rtlCol="0">
            <a:spAutoFit/>
          </a:bodyPr>
          <a:lstStyle/>
          <a:p>
            <a:r>
              <a:rPr lang="en-GB" sz="2000" dirty="0">
                <a:latin typeface="Comic Sans MS" pitchFamily="66" charset="0"/>
              </a:rPr>
              <a:t>Q1. Why does the muscle in the heart need oxygen? </a:t>
            </a:r>
          </a:p>
          <a:p>
            <a:endParaRPr lang="en-GB" sz="2000" dirty="0">
              <a:latin typeface="Comic Sans MS" pitchFamily="66" charset="0"/>
            </a:endParaRPr>
          </a:p>
          <a:p>
            <a:r>
              <a:rPr lang="en-GB" sz="2000" dirty="0">
                <a:latin typeface="Comic Sans MS" pitchFamily="66" charset="0"/>
              </a:rPr>
              <a:t>Q2. Which other substance from the heart does the muscle tissue require?</a:t>
            </a:r>
          </a:p>
          <a:p>
            <a:endParaRPr lang="en-GB" sz="2000" dirty="0">
              <a:latin typeface="Comic Sans MS" pitchFamily="66" charset="0"/>
            </a:endParaRPr>
          </a:p>
          <a:p>
            <a:r>
              <a:rPr lang="en-GB" sz="2000" dirty="0">
                <a:latin typeface="Comic Sans MS" pitchFamily="66" charset="0"/>
              </a:rPr>
              <a:t>Q3. What effect does a partially blocked coronary artery have on the heart compared to a fully blocked artery?</a:t>
            </a:r>
          </a:p>
        </p:txBody>
      </p:sp>
      <p:sp>
        <p:nvSpPr>
          <p:cNvPr id="7" name="TextBox 6"/>
          <p:cNvSpPr txBox="1"/>
          <p:nvPr/>
        </p:nvSpPr>
        <p:spPr>
          <a:xfrm>
            <a:off x="152400" y="3733800"/>
            <a:ext cx="8763000" cy="2862322"/>
          </a:xfrm>
          <a:prstGeom prst="rect">
            <a:avLst/>
          </a:prstGeom>
          <a:solidFill>
            <a:srgbClr val="FFFFD1"/>
          </a:solidFill>
          <a:ln w="38100">
            <a:solidFill>
              <a:srgbClr val="99FFCC"/>
            </a:solidFill>
          </a:ln>
        </p:spPr>
        <p:txBody>
          <a:bodyPr wrap="square" rtlCol="0">
            <a:spAutoFit/>
          </a:bodyPr>
          <a:lstStyle/>
          <a:p>
            <a:r>
              <a:rPr lang="en-GB" sz="2000" b="1" dirty="0">
                <a:solidFill>
                  <a:srgbClr val="FF0000"/>
                </a:solidFill>
                <a:latin typeface="Comic Sans MS" pitchFamily="66" charset="0"/>
              </a:rPr>
              <a:t>Self-assessment:</a:t>
            </a:r>
          </a:p>
          <a:p>
            <a:r>
              <a:rPr lang="en-GB" sz="2000" dirty="0">
                <a:solidFill>
                  <a:srgbClr val="FF0000"/>
                </a:solidFill>
                <a:latin typeface="Comic Sans MS" pitchFamily="66" charset="0"/>
              </a:rPr>
              <a:t>Q1. The muscle cells in the heart needs oxygen to carry out respiration. This provides energy to the heart tissue for contraction </a:t>
            </a:r>
          </a:p>
          <a:p>
            <a:endParaRPr lang="en-GB" sz="2000" dirty="0">
              <a:solidFill>
                <a:srgbClr val="FF0000"/>
              </a:solidFill>
              <a:latin typeface="Comic Sans MS" pitchFamily="66" charset="0"/>
            </a:endParaRPr>
          </a:p>
          <a:p>
            <a:r>
              <a:rPr lang="en-GB" sz="2000" dirty="0">
                <a:solidFill>
                  <a:srgbClr val="FF0000"/>
                </a:solidFill>
                <a:latin typeface="Comic Sans MS" pitchFamily="66" charset="0"/>
              </a:rPr>
              <a:t>Q2. The muscle cells in the heart also require glucose from the blood in order for respiration to be carried out</a:t>
            </a:r>
          </a:p>
          <a:p>
            <a:endParaRPr lang="en-GB" sz="2000" dirty="0">
              <a:solidFill>
                <a:srgbClr val="FF0000"/>
              </a:solidFill>
              <a:latin typeface="Comic Sans MS" pitchFamily="66" charset="0"/>
            </a:endParaRPr>
          </a:p>
          <a:p>
            <a:r>
              <a:rPr lang="en-GB" sz="2000" dirty="0">
                <a:solidFill>
                  <a:srgbClr val="FF0000"/>
                </a:solidFill>
                <a:latin typeface="Comic Sans MS" pitchFamily="66" charset="0"/>
              </a:rPr>
              <a:t>Q3. A partially blocked artery might lead to chest pains but a full blocked artery can lead to a heart attack and even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2"/>
            <a:ext cx="7391400" cy="584775"/>
          </a:xfrm>
          <a:prstGeom prst="rect">
            <a:avLst/>
          </a:prstGeom>
          <a:noFill/>
        </p:spPr>
        <p:txBody>
          <a:bodyPr wrap="square" rtlCol="0">
            <a:spAutoFit/>
          </a:bodyPr>
          <a:lstStyle/>
          <a:p>
            <a:r>
              <a:rPr lang="en-GB" sz="3200" dirty="0">
                <a:solidFill>
                  <a:srgbClr val="0070C0"/>
                </a:solidFill>
                <a:latin typeface="Comic Sans MS" pitchFamily="66" charset="0"/>
              </a:rPr>
              <a:t>Surgery, </a:t>
            </a:r>
            <a:r>
              <a:rPr lang="en-GB" sz="3200" dirty="0" err="1">
                <a:solidFill>
                  <a:srgbClr val="0070C0"/>
                </a:solidFill>
                <a:latin typeface="Comic Sans MS" pitchFamily="66" charset="0"/>
              </a:rPr>
              <a:t>statins</a:t>
            </a:r>
            <a:r>
              <a:rPr lang="en-GB" sz="3200" dirty="0">
                <a:solidFill>
                  <a:srgbClr val="0070C0"/>
                </a:solidFill>
                <a:latin typeface="Comic Sans MS" pitchFamily="66" charset="0"/>
              </a:rPr>
              <a:t> and stents</a:t>
            </a:r>
          </a:p>
        </p:txBody>
      </p:sp>
      <p:sp>
        <p:nvSpPr>
          <p:cNvPr id="3" name="TextBox 2"/>
          <p:cNvSpPr txBox="1"/>
          <p:nvPr/>
        </p:nvSpPr>
        <p:spPr>
          <a:xfrm>
            <a:off x="228600" y="838200"/>
            <a:ext cx="8610600" cy="5509200"/>
          </a:xfrm>
          <a:prstGeom prst="rect">
            <a:avLst/>
          </a:prstGeom>
          <a:noFill/>
        </p:spPr>
        <p:txBody>
          <a:bodyPr wrap="square" rtlCol="0">
            <a:spAutoFit/>
          </a:bodyPr>
          <a:lstStyle/>
          <a:p>
            <a:r>
              <a:rPr lang="en-GB" sz="2000" dirty="0">
                <a:latin typeface="Comic Sans MS" pitchFamily="66" charset="0"/>
              </a:rPr>
              <a:t>Doctors can solve problems of coronary heart disease by a number of methods:</a:t>
            </a:r>
          </a:p>
          <a:p>
            <a:endParaRPr lang="en-GB" sz="2400" dirty="0">
              <a:latin typeface="Comic Sans MS" pitchFamily="66" charset="0"/>
            </a:endParaRPr>
          </a:p>
          <a:p>
            <a:pPr marL="457200" indent="-457200">
              <a:buAutoNum type="arabicPeriod"/>
            </a:pPr>
            <a:r>
              <a:rPr lang="en-GB" sz="2000" b="1" dirty="0">
                <a:latin typeface="Comic Sans MS" pitchFamily="66" charset="0"/>
              </a:rPr>
              <a:t>Bypass surgery </a:t>
            </a:r>
            <a:r>
              <a:rPr lang="en-GB" sz="2000" dirty="0">
                <a:latin typeface="Comic Sans MS" pitchFamily="66" charset="0"/>
              </a:rPr>
              <a:t>– Doctors can replace narrow or blocked coronary arteries with bits of vein from other parts of the body. This works well for badly blocked arteries, the surgery is expensive and involves the risk associated with general anaesthetic</a:t>
            </a:r>
          </a:p>
          <a:p>
            <a:pPr marL="457200" indent="-457200">
              <a:buAutoNum type="arabicPeriod"/>
            </a:pPr>
            <a:endParaRPr lang="en-GB" sz="2000" dirty="0">
              <a:latin typeface="Comic Sans MS" pitchFamily="66" charset="0"/>
            </a:endParaRPr>
          </a:p>
          <a:p>
            <a:pPr marL="457200" indent="-457200">
              <a:buAutoNum type="arabicPeriod"/>
            </a:pPr>
            <a:r>
              <a:rPr lang="en-GB" sz="2000" b="1" dirty="0" err="1">
                <a:latin typeface="Comic Sans MS" pitchFamily="66" charset="0"/>
              </a:rPr>
              <a:t>Statins</a:t>
            </a:r>
            <a:r>
              <a:rPr lang="en-GB" sz="2000" dirty="0">
                <a:latin typeface="Comic Sans MS" pitchFamily="66" charset="0"/>
              </a:rPr>
              <a:t> – This is a very common drug for over 50’s to take, it reduced blood cholesterol levels and slows down the rate at which fatty deposits build up in the coronary arteries.</a:t>
            </a:r>
          </a:p>
          <a:p>
            <a:pPr marL="457200" indent="-457200">
              <a:buAutoNum type="arabicPeriod"/>
            </a:pPr>
            <a:endParaRPr lang="en-GB" sz="2000" dirty="0">
              <a:latin typeface="Comic Sans MS" pitchFamily="66" charset="0"/>
            </a:endParaRPr>
          </a:p>
          <a:p>
            <a:pPr marL="457200" indent="-457200">
              <a:buFontTx/>
              <a:buAutoNum type="arabicPeriod"/>
            </a:pPr>
            <a:r>
              <a:rPr lang="en-GB" sz="2000" b="1" dirty="0">
                <a:latin typeface="Comic Sans MS" pitchFamily="66" charset="0"/>
              </a:rPr>
              <a:t>Stents</a:t>
            </a:r>
            <a:r>
              <a:rPr lang="en-GB" sz="2000" dirty="0">
                <a:latin typeface="Comic Sans MS" pitchFamily="66" charset="0"/>
              </a:rPr>
              <a:t> – a stent is a metal mesh that is placed in the artery, a tiny balloon is used to open the stent and the blood vessel at the same time. The balloon is then removed but the stent remains, keeping the blood vessel open</a:t>
            </a:r>
          </a:p>
          <a:p>
            <a:pPr marL="457200" indent="-457200">
              <a:buAutoNum type="arabicPeriod"/>
            </a:pPr>
            <a:endParaRPr lang="en-GB" sz="2000" dirty="0">
              <a:latin typeface="Comic Sans MS" pitchFamily="66" charset="0"/>
            </a:endParaRPr>
          </a:p>
        </p:txBody>
      </p:sp>
      <p:pic>
        <p:nvPicPr>
          <p:cNvPr id="6" name="Picture 2" descr="Image result for stent"/>
          <p:cNvPicPr>
            <a:picLocks noChangeAspect="1" noChangeArrowheads="1"/>
          </p:cNvPicPr>
          <p:nvPr/>
        </p:nvPicPr>
        <p:blipFill>
          <a:blip r:embed="rId3" cstate="print"/>
          <a:srcRect/>
          <a:stretch>
            <a:fillRect/>
          </a:stretch>
        </p:blipFill>
        <p:spPr bwMode="auto">
          <a:xfrm>
            <a:off x="6781800" y="5562600"/>
            <a:ext cx="1727200" cy="1295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2"/>
            <a:ext cx="8763000" cy="3108543"/>
          </a:xfrm>
          <a:prstGeom prst="rect">
            <a:avLst/>
          </a:prstGeom>
          <a:noFill/>
        </p:spPr>
        <p:txBody>
          <a:bodyPr wrap="square" rtlCol="0">
            <a:spAutoFit/>
          </a:bodyPr>
          <a:lstStyle/>
          <a:p>
            <a:r>
              <a:rPr lang="en-GB" sz="2800" b="1" dirty="0">
                <a:solidFill>
                  <a:srgbClr val="0070C0"/>
                </a:solidFill>
                <a:latin typeface="Comic Sans MS" pitchFamily="66" charset="0"/>
              </a:rPr>
              <a:t>Quick Check</a:t>
            </a:r>
          </a:p>
          <a:p>
            <a:endParaRPr lang="en-GB" sz="2400" dirty="0">
              <a:latin typeface="Comic Sans MS" pitchFamily="66" charset="0"/>
            </a:endParaRPr>
          </a:p>
          <a:p>
            <a:pPr marL="342900" indent="-342900">
              <a:buAutoNum type="arabicPeriod"/>
            </a:pPr>
            <a:r>
              <a:rPr lang="en-GB" sz="2400" dirty="0">
                <a:latin typeface="Comic Sans MS" pitchFamily="66" charset="0"/>
              </a:rPr>
              <a:t>Describe what a stent is  </a:t>
            </a:r>
            <a:r>
              <a:rPr lang="en-GB" sz="2400" dirty="0">
                <a:solidFill>
                  <a:srgbClr val="0070C0"/>
                </a:solidFill>
                <a:latin typeface="Comic Sans MS" pitchFamily="66" charset="0"/>
              </a:rPr>
              <a:t>(2 marks)</a:t>
            </a:r>
          </a:p>
          <a:p>
            <a:pPr marL="342900" indent="-342900">
              <a:buAutoNum type="arabicPeriod"/>
            </a:pPr>
            <a:endParaRPr lang="en-GB" sz="2400" dirty="0">
              <a:latin typeface="Comic Sans MS" pitchFamily="66" charset="0"/>
            </a:endParaRPr>
          </a:p>
          <a:p>
            <a:pPr marL="342900" indent="-342900">
              <a:buAutoNum type="arabicPeriod"/>
            </a:pPr>
            <a:r>
              <a:rPr lang="en-GB" sz="2400" dirty="0">
                <a:latin typeface="Comic Sans MS" pitchFamily="66" charset="0"/>
              </a:rPr>
              <a:t>Construct a table to identify the advantages and disadvantages of using a stent to improve the blood flow through the coronary arteries compared to bypass surgery  </a:t>
            </a:r>
            <a:r>
              <a:rPr lang="en-GB" sz="2400" dirty="0">
                <a:solidFill>
                  <a:srgbClr val="0070C0"/>
                </a:solidFill>
                <a:latin typeface="Comic Sans MS" pitchFamily="66" charset="0"/>
              </a:rPr>
              <a:t>(4 marks)</a:t>
            </a:r>
          </a:p>
        </p:txBody>
      </p:sp>
      <p:pic>
        <p:nvPicPr>
          <p:cNvPr id="10242" name="Picture 2" descr="Image result for stent"/>
          <p:cNvPicPr>
            <a:picLocks noChangeAspect="1" noChangeArrowheads="1"/>
          </p:cNvPicPr>
          <p:nvPr/>
        </p:nvPicPr>
        <p:blipFill>
          <a:blip r:embed="rId3" cstate="print"/>
          <a:srcRect/>
          <a:stretch>
            <a:fillRect/>
          </a:stretch>
        </p:blipFill>
        <p:spPr bwMode="auto">
          <a:xfrm>
            <a:off x="4343400" y="3429000"/>
            <a:ext cx="4165600" cy="3124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763000" cy="3416320"/>
          </a:xfrm>
          <a:prstGeom prst="rect">
            <a:avLst/>
          </a:prstGeom>
          <a:noFill/>
        </p:spPr>
        <p:txBody>
          <a:bodyPr wrap="square" rtlCol="0">
            <a:spAutoFit/>
          </a:bodyPr>
          <a:lstStyle/>
          <a:p>
            <a:pPr marL="457200" indent="-457200">
              <a:buAutoNum type="arabicPeriod"/>
            </a:pPr>
            <a:r>
              <a:rPr lang="en-GB" sz="2400" dirty="0">
                <a:latin typeface="Comic Sans MS" pitchFamily="66" charset="0"/>
              </a:rPr>
              <a:t>A stent is a metal mesh that is placed in an artery. A tiny balloon is inflated to open up the blood vessel and the stent at the same time. The stent remains in the blood vessel, keeping it open to allow the smooth flow of blood.</a:t>
            </a:r>
          </a:p>
          <a:p>
            <a:pPr marL="457200" indent="-457200">
              <a:buAutoNum type="arabicPeriod"/>
            </a:pPr>
            <a:endParaRPr lang="en-GB" sz="2400" dirty="0">
              <a:latin typeface="Comic Sans MS" pitchFamily="66" charset="0"/>
            </a:endParaRPr>
          </a:p>
          <a:p>
            <a:pPr marL="457200" indent="-457200">
              <a:buAutoNum type="arabicPeriod"/>
            </a:pPr>
            <a:r>
              <a:rPr lang="en-GB" sz="2400" dirty="0">
                <a:latin typeface="Comic Sans MS" pitchFamily="66" charset="0"/>
              </a:rPr>
              <a:t>  </a:t>
            </a:r>
          </a:p>
          <a:p>
            <a:pPr marL="457200" indent="-457200">
              <a:buAutoNum type="arabicPeriod"/>
            </a:pPr>
            <a:endParaRPr lang="en-GB" sz="2400" dirty="0">
              <a:latin typeface="Comic Sans MS" pitchFamily="66" charset="0"/>
            </a:endParaRPr>
          </a:p>
          <a:p>
            <a:pPr marL="457200" indent="-457200">
              <a:buAutoNum type="arabicPeriod"/>
            </a:pPr>
            <a:endParaRPr lang="en-GB" sz="2400" dirty="0">
              <a:latin typeface="Comic Sans MS" pitchFamily="66" charset="0"/>
            </a:endParaRPr>
          </a:p>
        </p:txBody>
      </p:sp>
      <p:graphicFrame>
        <p:nvGraphicFramePr>
          <p:cNvPr id="3" name="Table 2"/>
          <p:cNvGraphicFramePr>
            <a:graphicFrameLocks noGrp="1"/>
          </p:cNvGraphicFramePr>
          <p:nvPr/>
        </p:nvGraphicFramePr>
        <p:xfrm>
          <a:off x="609600" y="2667000"/>
          <a:ext cx="8229600" cy="3901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57200">
                <a:tc gridSpan="2">
                  <a:txBody>
                    <a:bodyPr/>
                    <a:lstStyle/>
                    <a:p>
                      <a:pPr algn="ctr"/>
                      <a:r>
                        <a:rPr lang="en-GB" sz="2400" dirty="0">
                          <a:solidFill>
                            <a:schemeClr val="tx1"/>
                          </a:solidFill>
                          <a:latin typeface="Comic Sans MS" pitchFamily="66" charset="0"/>
                        </a:rPr>
                        <a:t>Stents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gridSpan="2">
                  <a:txBody>
                    <a:bodyPr/>
                    <a:lstStyle/>
                    <a:p>
                      <a:pPr algn="ctr"/>
                      <a:r>
                        <a:rPr lang="en-GB" sz="2400" dirty="0">
                          <a:solidFill>
                            <a:schemeClr val="tx1"/>
                          </a:solidFill>
                          <a:latin typeface="Comic Sans MS" pitchFamily="66" charset="0"/>
                        </a:rPr>
                        <a:t>Bypass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10000"/>
                  </a:ext>
                </a:extLst>
              </a:tr>
              <a:tr h="323850">
                <a:tc>
                  <a:txBody>
                    <a:bodyPr/>
                    <a:lstStyle/>
                    <a:p>
                      <a:pPr algn="ctr"/>
                      <a:r>
                        <a:rPr lang="en-GB" sz="1600" dirty="0">
                          <a:latin typeface="Comic Sans MS" pitchFamily="66" charset="0"/>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1600" dirty="0">
                          <a:latin typeface="Comic Sans MS" pitchFamily="66" charset="0"/>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1600" dirty="0">
                          <a:latin typeface="Comic Sans MS" pitchFamily="66" charset="0"/>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1600" dirty="0">
                          <a:latin typeface="Comic Sans MS" pitchFamily="66" charset="0"/>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10001"/>
                  </a:ext>
                </a:extLst>
              </a:tr>
              <a:tr h="590550">
                <a:tc>
                  <a:txBody>
                    <a:bodyPr/>
                    <a:lstStyle/>
                    <a:p>
                      <a:r>
                        <a:rPr lang="en-GB" sz="1600" dirty="0">
                          <a:solidFill>
                            <a:schemeClr val="tx1"/>
                          </a:solidFill>
                          <a:latin typeface="Comic Sans MS" pitchFamily="66" charset="0"/>
                        </a:rPr>
                        <a:t>The</a:t>
                      </a:r>
                      <a:r>
                        <a:rPr lang="en-GB" sz="1600" baseline="0" dirty="0">
                          <a:solidFill>
                            <a:schemeClr val="tx1"/>
                          </a:solidFill>
                          <a:latin typeface="Comic Sans MS" pitchFamily="66" charset="0"/>
                        </a:rPr>
                        <a:t> procedure is quite straight forward, there is no need for patients to be under general anaesthetic which reduces the risk of complications.</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r>
                        <a:rPr lang="en-GB" sz="1600" dirty="0">
                          <a:latin typeface="Comic Sans MS" pitchFamily="66" charset="0"/>
                        </a:rPr>
                        <a:t>This can be used for partially blocked</a:t>
                      </a:r>
                      <a:r>
                        <a:rPr lang="en-GB" sz="1600" baseline="0" dirty="0">
                          <a:latin typeface="Comic Sans MS" pitchFamily="66" charset="0"/>
                        </a:rPr>
                        <a:t> coronary arteries but it is not a successful procedure for badly blocked arteries</a:t>
                      </a:r>
                      <a:endParaRPr lang="en-GB" sz="16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r>
                        <a:rPr lang="en-GB" dirty="0"/>
                        <a:t>This procedure can be used on</a:t>
                      </a:r>
                      <a:r>
                        <a:rPr lang="en-GB" baseline="0" dirty="0"/>
                        <a:t> arteries that have more severe blocks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r>
                        <a:rPr lang="en-GB" dirty="0"/>
                        <a:t>It is an expensive procedure</a:t>
                      </a:r>
                    </a:p>
                    <a:p>
                      <a:r>
                        <a:rPr lang="en-GB" baseline="0" dirty="0"/>
                        <a:t>Patients will need to have portions of their veins removed from elsewhere in their body </a:t>
                      </a:r>
                    </a:p>
                    <a:p>
                      <a:r>
                        <a:rPr lang="en-GB" baseline="0" dirty="0"/>
                        <a:t>They will be under general anaesthetic which can be risky for more elderly patients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152400" y="152402"/>
            <a:ext cx="39624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3046988"/>
          </a:xfrm>
          <a:prstGeom prst="rect">
            <a:avLst/>
          </a:prstGeom>
          <a:noFill/>
        </p:spPr>
        <p:txBody>
          <a:bodyPr wrap="square" rtlCol="0">
            <a:spAutoFit/>
          </a:bodyPr>
          <a:lstStyle/>
          <a:p>
            <a:pPr algn="ctr"/>
            <a:r>
              <a:rPr lang="en-GB" sz="4000" dirty="0">
                <a:solidFill>
                  <a:srgbClr val="0070C0"/>
                </a:solidFill>
                <a:latin typeface="Comic Sans MS" pitchFamily="66" charset="0"/>
              </a:rPr>
              <a:t>Plenary</a:t>
            </a:r>
            <a:r>
              <a:rPr lang="en-GB" sz="3600" dirty="0">
                <a:latin typeface="Comic Sans MS" pitchFamily="66" charset="0"/>
              </a:rPr>
              <a:t> – Write a twitter message about something you have learnt about today!</a:t>
            </a:r>
          </a:p>
          <a:p>
            <a:pPr algn="ctr"/>
            <a:endParaRPr lang="en-GB" sz="3600" dirty="0">
              <a:latin typeface="Comic Sans MS" pitchFamily="66" charset="0"/>
            </a:endParaRPr>
          </a:p>
          <a:p>
            <a:pPr algn="ctr"/>
            <a:r>
              <a:rPr lang="en-GB" sz="4400" dirty="0">
                <a:latin typeface="Comic Sans MS" pitchFamily="66" charset="0"/>
              </a:rPr>
              <a:t>#keywords</a:t>
            </a:r>
          </a:p>
        </p:txBody>
      </p:sp>
      <p:pic>
        <p:nvPicPr>
          <p:cNvPr id="6" name="Picture 2" descr="Human Heart, Blood Flow, Oxygenated And Deoxygenated"/>
          <p:cNvPicPr>
            <a:picLocks noChangeAspect="1" noChangeArrowheads="1"/>
          </p:cNvPicPr>
          <p:nvPr/>
        </p:nvPicPr>
        <p:blipFill>
          <a:blip r:embed="rId3" cstate="print"/>
          <a:srcRect/>
          <a:stretch>
            <a:fillRect/>
          </a:stretch>
        </p:blipFill>
        <p:spPr bwMode="auto">
          <a:xfrm>
            <a:off x="6096002" y="3200400"/>
            <a:ext cx="2310653" cy="3295102"/>
          </a:xfrm>
          <a:prstGeom prst="rect">
            <a:avLst/>
          </a:prstGeom>
          <a:noFill/>
        </p:spPr>
      </p:pic>
      <p:pic>
        <p:nvPicPr>
          <p:cNvPr id="8194" name="Picture 2" descr="https://upload.wikimedia.org/wikipedia/commons/thumb/f/f2/2101_Blood_Flow_Through_the_Heart.jpg/1024px-2101_Blood_Flow_Through_the_Heart.jpg"/>
          <p:cNvPicPr>
            <a:picLocks noChangeAspect="1" noChangeArrowheads="1"/>
          </p:cNvPicPr>
          <p:nvPr/>
        </p:nvPicPr>
        <p:blipFill>
          <a:blip r:embed="rId4" cstate="print"/>
          <a:srcRect/>
          <a:stretch>
            <a:fillRect/>
          </a:stretch>
        </p:blipFill>
        <p:spPr bwMode="auto">
          <a:xfrm>
            <a:off x="457200" y="3810002"/>
            <a:ext cx="3962400" cy="268545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457202"/>
            <a:ext cx="3352800" cy="769441"/>
          </a:xfrm>
          <a:prstGeom prst="rect">
            <a:avLst/>
          </a:prstGeom>
          <a:noFill/>
        </p:spPr>
        <p:txBody>
          <a:bodyPr wrap="square" rtlCol="0">
            <a:spAutoFit/>
          </a:bodyPr>
          <a:lstStyle/>
          <a:p>
            <a:pPr algn="ctr"/>
            <a:r>
              <a:rPr lang="en-GB" sz="4400" dirty="0"/>
              <a:t>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971800"/>
            <a:ext cx="8763000" cy="3785652"/>
          </a:xfrm>
          <a:prstGeom prst="rect">
            <a:avLst/>
          </a:prstGeom>
          <a:noFill/>
        </p:spPr>
        <p:txBody>
          <a:bodyPr wrap="square" rtlCol="0">
            <a:spAutoFit/>
          </a:bodyPr>
          <a:lstStyle/>
          <a:p>
            <a:r>
              <a:rPr lang="en-GB" sz="1600" b="1" dirty="0">
                <a:latin typeface="Comic Sans MS" pitchFamily="66" charset="0"/>
              </a:rPr>
              <a:t>The heart as a pump</a:t>
            </a:r>
          </a:p>
          <a:p>
            <a:endParaRPr lang="en-GB" sz="1600" dirty="0">
              <a:latin typeface="Comic Sans MS" pitchFamily="66" charset="0"/>
            </a:endParaRPr>
          </a:p>
          <a:p>
            <a:r>
              <a:rPr lang="en-GB" sz="1600" dirty="0">
                <a:latin typeface="Comic Sans MS" pitchFamily="66" charset="0"/>
              </a:rPr>
              <a:t>The structure of the human heart is perfectly adapted for pumping blood to your lungs and your body. The two sides of the heart fill an empty at the same time, giving a strong, coordinated heartbeat. </a:t>
            </a:r>
          </a:p>
          <a:p>
            <a:endParaRPr lang="en-GB" sz="1600" dirty="0">
              <a:latin typeface="Comic Sans MS" pitchFamily="66" charset="0"/>
            </a:endParaRPr>
          </a:p>
          <a:p>
            <a:r>
              <a:rPr lang="en-GB" sz="1600" dirty="0">
                <a:latin typeface="Comic Sans MS" pitchFamily="66" charset="0"/>
              </a:rPr>
              <a:t>Blood enters  the top chambers of your heart, which are called the atria. The blood coming into the right atrium from your vena cava is deoxygenated blood from your body. The blood coming into the left atrium in the pulmonary vein is oxygenated blood from your lungs. The atria contract together and force blood down into the ventricles. Valves close to stop the blood flowing backwards out of the heart.</a:t>
            </a:r>
          </a:p>
          <a:p>
            <a:endParaRPr lang="en-GB" sz="1600" dirty="0">
              <a:latin typeface="Comic Sans MS" pitchFamily="66" charset="0"/>
            </a:endParaRPr>
          </a:p>
          <a:p>
            <a:r>
              <a:rPr lang="en-GB" sz="1600" dirty="0">
                <a:latin typeface="Comic Sans MS" pitchFamily="66" charset="0"/>
              </a:rPr>
              <a:t>The ventricles then contract and force blood out of the heart, the right ventricle forces deoxygenated blood to the lungs in the pulmonary artery and the left ventricle pumps oxygenated blood around the body in an artery called the aorta.</a:t>
            </a:r>
          </a:p>
        </p:txBody>
      </p:sp>
      <p:pic>
        <p:nvPicPr>
          <p:cNvPr id="6147" name="Picture 3" descr="File:Heart diagram-en.svg"/>
          <p:cNvPicPr>
            <a:picLocks noChangeAspect="1" noChangeArrowheads="1"/>
          </p:cNvPicPr>
          <p:nvPr/>
        </p:nvPicPr>
        <p:blipFill>
          <a:blip r:embed="rId3" cstate="print"/>
          <a:srcRect/>
          <a:stretch>
            <a:fillRect/>
          </a:stretch>
        </p:blipFill>
        <p:spPr bwMode="auto">
          <a:xfrm>
            <a:off x="3581400" y="228600"/>
            <a:ext cx="3961638" cy="3119400"/>
          </a:xfrm>
          <a:prstGeom prst="rect">
            <a:avLst/>
          </a:prstGeom>
          <a:noFill/>
        </p:spPr>
      </p:pic>
    </p:spTree>
    <p:extLst>
      <p:ext uri="{BB962C8B-B14F-4D97-AF65-F5344CB8AC3E}">
        <p14:creationId xmlns:p14="http://schemas.microsoft.com/office/powerpoint/2010/main" val="405382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20" y="2978332"/>
            <a:ext cx="4450103" cy="3693319"/>
          </a:xfrm>
          <a:prstGeom prst="rect">
            <a:avLst/>
          </a:prstGeom>
          <a:noFill/>
        </p:spPr>
        <p:txBody>
          <a:bodyPr wrap="square" rtlCol="0">
            <a:spAutoFit/>
          </a:bodyPr>
          <a:lstStyle/>
          <a:p>
            <a:pPr marL="342900" indent="-342900">
              <a:buAutoNum type="arabicPeriod"/>
            </a:pPr>
            <a:r>
              <a:rPr lang="en-GB" dirty="0"/>
              <a:t>What is the name of the chambers at the top of the heart?</a:t>
            </a:r>
          </a:p>
          <a:p>
            <a:pPr marL="342900" indent="-342900">
              <a:buAutoNum type="arabicPeriod"/>
            </a:pPr>
            <a:r>
              <a:rPr lang="en-GB" dirty="0"/>
              <a:t>What is the name of the chambers at the bottom of the heart?</a:t>
            </a:r>
          </a:p>
          <a:p>
            <a:pPr marL="342900" indent="-342900">
              <a:buAutoNum type="arabicPeriod"/>
            </a:pPr>
            <a:r>
              <a:rPr lang="en-GB" dirty="0"/>
              <a:t>Describe the roles of the following blood vessels:</a:t>
            </a:r>
          </a:p>
          <a:p>
            <a:r>
              <a:rPr lang="en-GB" dirty="0"/>
              <a:t>Vena cava – </a:t>
            </a:r>
          </a:p>
          <a:p>
            <a:endParaRPr lang="en-GB" dirty="0"/>
          </a:p>
          <a:p>
            <a:r>
              <a:rPr lang="en-GB" dirty="0"/>
              <a:t>Pulmonary artery –</a:t>
            </a:r>
          </a:p>
          <a:p>
            <a:endParaRPr lang="en-GB" dirty="0"/>
          </a:p>
          <a:p>
            <a:r>
              <a:rPr lang="en-GB" dirty="0"/>
              <a:t>Pulmonary vein – </a:t>
            </a:r>
          </a:p>
          <a:p>
            <a:endParaRPr lang="en-GB" dirty="0"/>
          </a:p>
          <a:p>
            <a:r>
              <a:rPr lang="en-GB" dirty="0"/>
              <a:t>Aorta –</a:t>
            </a:r>
          </a:p>
        </p:txBody>
      </p:sp>
      <p:sp>
        <p:nvSpPr>
          <p:cNvPr id="5" name="TextBox 4"/>
          <p:cNvSpPr txBox="1"/>
          <p:nvPr/>
        </p:nvSpPr>
        <p:spPr>
          <a:xfrm>
            <a:off x="4606823" y="2978331"/>
            <a:ext cx="4450103" cy="3693319"/>
          </a:xfrm>
          <a:prstGeom prst="rect">
            <a:avLst/>
          </a:prstGeom>
          <a:noFill/>
        </p:spPr>
        <p:txBody>
          <a:bodyPr wrap="square" rtlCol="0">
            <a:spAutoFit/>
          </a:bodyPr>
          <a:lstStyle/>
          <a:p>
            <a:pPr marL="342900" indent="-342900">
              <a:buAutoNum type="arabicPeriod"/>
            </a:pPr>
            <a:r>
              <a:rPr lang="en-GB" dirty="0"/>
              <a:t>What is the name of the chambers at the top of the heart?</a:t>
            </a:r>
          </a:p>
          <a:p>
            <a:pPr marL="342900" indent="-342900">
              <a:buAutoNum type="arabicPeriod"/>
            </a:pPr>
            <a:r>
              <a:rPr lang="en-GB" dirty="0"/>
              <a:t>What is the name of the chambers at the bottom of the heart?</a:t>
            </a:r>
          </a:p>
          <a:p>
            <a:pPr marL="342900" indent="-342900">
              <a:buAutoNum type="arabicPeriod"/>
            </a:pPr>
            <a:r>
              <a:rPr lang="en-GB" dirty="0"/>
              <a:t>Describe the roles of the following blood vessels:</a:t>
            </a:r>
          </a:p>
          <a:p>
            <a:r>
              <a:rPr lang="en-GB" dirty="0"/>
              <a:t>Vena cava – </a:t>
            </a:r>
          </a:p>
          <a:p>
            <a:endParaRPr lang="en-GB" dirty="0"/>
          </a:p>
          <a:p>
            <a:r>
              <a:rPr lang="en-GB" dirty="0"/>
              <a:t>Pulmonary artery –</a:t>
            </a:r>
          </a:p>
          <a:p>
            <a:endParaRPr lang="en-GB" dirty="0"/>
          </a:p>
          <a:p>
            <a:r>
              <a:rPr lang="en-GB" dirty="0"/>
              <a:t>Pulmonary vein – </a:t>
            </a:r>
          </a:p>
          <a:p>
            <a:endParaRPr lang="en-GB" dirty="0"/>
          </a:p>
          <a:p>
            <a:r>
              <a:rPr lang="en-GB" dirty="0"/>
              <a:t>Aorta –</a:t>
            </a:r>
          </a:p>
        </p:txBody>
      </p:sp>
      <p:pic>
        <p:nvPicPr>
          <p:cNvPr id="6" name="Picture 2" descr="Human Heart, Blood Flow, Oxygenated And Deoxygenated"/>
          <p:cNvPicPr>
            <a:picLocks noChangeAspect="1" noChangeArrowheads="1"/>
          </p:cNvPicPr>
          <p:nvPr/>
        </p:nvPicPr>
        <p:blipFill>
          <a:blip r:embed="rId2" cstate="print"/>
          <a:srcRect/>
          <a:stretch>
            <a:fillRect/>
          </a:stretch>
        </p:blipFill>
        <p:spPr bwMode="auto">
          <a:xfrm>
            <a:off x="1676402" y="533400"/>
            <a:ext cx="1396253" cy="1991124"/>
          </a:xfrm>
          <a:prstGeom prst="rect">
            <a:avLst/>
          </a:prstGeom>
          <a:noFill/>
        </p:spPr>
      </p:pic>
      <p:pic>
        <p:nvPicPr>
          <p:cNvPr id="7" name="Picture 2" descr="Human Heart, Blood Flow, Oxygenated And Deoxygenated"/>
          <p:cNvPicPr>
            <a:picLocks noChangeAspect="1" noChangeArrowheads="1"/>
          </p:cNvPicPr>
          <p:nvPr/>
        </p:nvPicPr>
        <p:blipFill>
          <a:blip r:embed="rId2" cstate="print"/>
          <a:srcRect/>
          <a:stretch>
            <a:fillRect/>
          </a:stretch>
        </p:blipFill>
        <p:spPr bwMode="auto">
          <a:xfrm>
            <a:off x="6172202" y="533400"/>
            <a:ext cx="1396253" cy="1991124"/>
          </a:xfrm>
          <a:prstGeom prst="rect">
            <a:avLst/>
          </a:prstGeom>
          <a:noFill/>
        </p:spPr>
      </p:pic>
    </p:spTree>
    <p:extLst>
      <p:ext uri="{BB962C8B-B14F-4D97-AF65-F5344CB8AC3E}">
        <p14:creationId xmlns:p14="http://schemas.microsoft.com/office/powerpoint/2010/main" val="297960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423" t="20102" r="13753"/>
          <a:stretch>
            <a:fillRect/>
          </a:stretch>
        </p:blipFill>
        <p:spPr bwMode="auto">
          <a:xfrm>
            <a:off x="228602" y="228600"/>
            <a:ext cx="4256229" cy="2971800"/>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4423" t="20102" r="13753"/>
          <a:stretch>
            <a:fillRect/>
          </a:stretch>
        </p:blipFill>
        <p:spPr bwMode="auto">
          <a:xfrm>
            <a:off x="4572002" y="228600"/>
            <a:ext cx="4256229" cy="2971800"/>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4423" t="20102" r="13753"/>
          <a:stretch>
            <a:fillRect/>
          </a:stretch>
        </p:blipFill>
        <p:spPr bwMode="auto">
          <a:xfrm>
            <a:off x="228602" y="3505200"/>
            <a:ext cx="4256229" cy="29718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l="4423" t="20102" r="13753"/>
          <a:stretch>
            <a:fillRect/>
          </a:stretch>
        </p:blipFill>
        <p:spPr bwMode="auto">
          <a:xfrm>
            <a:off x="4572002" y="3505200"/>
            <a:ext cx="4256229" cy="2971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vert="horz" lIns="91440" tIns="45720" rIns="91440" bIns="45720" rtlCol="0" anchor="t">
            <a:normAutofit/>
          </a:bodyPr>
          <a:lstStyle/>
          <a:p>
            <a:pPr marL="0" indent="0">
              <a:buNone/>
            </a:pPr>
            <a:r>
              <a:rPr lang="en-GB" dirty="0"/>
              <a:t>GOOD PROGRESS:</a:t>
            </a:r>
          </a:p>
          <a:p>
            <a:pPr marL="0" indent="0">
              <a:buNone/>
            </a:pPr>
            <a:r>
              <a:rPr lang="en-GB" dirty="0"/>
              <a:t>- </a:t>
            </a:r>
            <a:r>
              <a:rPr lang="en-GB" sz="2800" dirty="0"/>
              <a:t>Identify and label the parts of the heart</a:t>
            </a:r>
          </a:p>
          <a:p>
            <a:pPr marL="0" indent="0">
              <a:buNone/>
            </a:pPr>
            <a:r>
              <a:rPr lang="en-GB" dirty="0"/>
              <a:t>- </a:t>
            </a:r>
            <a:r>
              <a:rPr lang="en-GB" sz="2800" dirty="0"/>
              <a:t>Describe the journey of the blood through the heart</a:t>
            </a:r>
          </a:p>
          <a:p>
            <a:pPr marL="0" indent="0">
              <a:buNone/>
            </a:pPr>
            <a:endParaRPr lang="en-GB" dirty="0"/>
          </a:p>
          <a:p>
            <a:pPr marL="0" indent="0">
              <a:buNone/>
            </a:pPr>
            <a:r>
              <a:rPr lang="en-GB" dirty="0"/>
              <a:t>OUTSTANDING PROGRESS:</a:t>
            </a:r>
          </a:p>
          <a:p>
            <a:pPr marL="0" indent="0">
              <a:buNone/>
            </a:pPr>
            <a:r>
              <a:rPr lang="en-GB" dirty="0">
                <a:cs typeface="Calibri" panose="020F0502020204030204"/>
              </a:rPr>
              <a:t>- </a:t>
            </a:r>
            <a:r>
              <a:rPr lang="en-GB" sz="2800" dirty="0"/>
              <a:t>Explain</a:t>
            </a:r>
            <a:r>
              <a:rPr lang="en-GB" sz="2800" baseline="0" dirty="0"/>
              <a:t> how the structure of each part of the heart is related to its function</a:t>
            </a:r>
            <a:endParaRPr lang="en-GB" sz="2800" dirty="0"/>
          </a:p>
          <a:p>
            <a:pPr marL="0" indent="0">
              <a:buNone/>
            </a:pPr>
            <a:endParaRPr lang="en-GB" dirty="0">
              <a:cs typeface="Calibri" panose="020F0502020204030204"/>
            </a:endParaRPr>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0"/>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23850"/>
            <a:ext cx="9144000" cy="707886"/>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68325"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568325"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56832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56832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56832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56832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56832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56832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568325" algn="l"/>
              </a:tabLst>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dirty="0">
                <a:latin typeface="Comic Sans MS" panose="030F0702030302020204" pitchFamily="66" charset="0"/>
              </a:rPr>
              <a:t>	The heart</a:t>
            </a:r>
          </a:p>
        </p:txBody>
      </p:sp>
      <p:sp>
        <p:nvSpPr>
          <p:cNvPr id="6147" name="Text Box 10"/>
          <p:cNvSpPr txBox="1">
            <a:spLocks noChangeArrowheads="1"/>
          </p:cNvSpPr>
          <p:nvPr/>
        </p:nvSpPr>
        <p:spPr bwMode="auto">
          <a:xfrm>
            <a:off x="304802" y="1219200"/>
            <a:ext cx="80930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a:latin typeface="Comic Sans MS" panose="030F0702030302020204" pitchFamily="66" charset="0"/>
              </a:rPr>
              <a:t>= a muscular organ that pumps blood around the body</a:t>
            </a:r>
          </a:p>
          <a:p>
            <a:pPr>
              <a:spcBef>
                <a:spcPct val="0"/>
              </a:spcBef>
              <a:buFontTx/>
              <a:buNone/>
            </a:pPr>
            <a:r>
              <a:rPr lang="en-US" altLang="en-US" sz="2400" dirty="0">
                <a:latin typeface="Comic Sans MS" panose="030F0702030302020204" pitchFamily="66" charset="0"/>
              </a:rPr>
              <a:t>   through repeated rhythmic contractions</a:t>
            </a:r>
          </a:p>
          <a:p>
            <a:pPr>
              <a:spcBef>
                <a:spcPct val="0"/>
              </a:spcBef>
              <a:buFontTx/>
              <a:buNone/>
            </a:pPr>
            <a:endParaRPr lang="en-US" altLang="en-US" sz="2400" dirty="0">
              <a:latin typeface="Comic Sans MS" panose="030F0702030302020204" pitchFamily="66" charset="0"/>
            </a:endParaRPr>
          </a:p>
          <a:p>
            <a:pPr>
              <a:spcBef>
                <a:spcPct val="0"/>
              </a:spcBef>
              <a:buFontTx/>
              <a:buNone/>
            </a:pPr>
            <a:r>
              <a:rPr lang="en-US" altLang="en-US" sz="2400" dirty="0">
                <a:latin typeface="Comic Sans MS" panose="030F0702030302020204" pitchFamily="66" charset="0"/>
              </a:rPr>
              <a:t>We need blood circulation to</a:t>
            </a:r>
          </a:p>
          <a:p>
            <a:pPr>
              <a:spcBef>
                <a:spcPct val="0"/>
              </a:spcBef>
              <a:buFontTx/>
              <a:buNone/>
            </a:pPr>
            <a:endParaRPr lang="en-US" altLang="en-US" sz="2400" dirty="0">
              <a:latin typeface="Comic Sans MS" panose="030F0702030302020204" pitchFamily="66" charset="0"/>
            </a:endParaRPr>
          </a:p>
          <a:p>
            <a:pPr>
              <a:spcBef>
                <a:spcPct val="0"/>
              </a:spcBef>
              <a:buFontTx/>
              <a:buNone/>
            </a:pPr>
            <a:r>
              <a:rPr lang="en-US" altLang="en-US" sz="2400" dirty="0">
                <a:latin typeface="Comic Sans MS" panose="030F0702030302020204" pitchFamily="66" charset="0"/>
              </a:rPr>
              <a:t>• move glucose and other nutrients, oxygen, </a:t>
            </a:r>
          </a:p>
          <a:p>
            <a:pPr>
              <a:spcBef>
                <a:spcPct val="0"/>
              </a:spcBef>
              <a:buFontTx/>
              <a:buNone/>
            </a:pPr>
            <a:r>
              <a:rPr lang="en-US" altLang="en-US" sz="2400" dirty="0">
                <a:latin typeface="Comic Sans MS" panose="030F0702030302020204" pitchFamily="66" charset="0"/>
              </a:rPr>
              <a:t>  carbon dioxide, hormones and urea to and from cells</a:t>
            </a:r>
          </a:p>
          <a:p>
            <a:pPr>
              <a:spcBef>
                <a:spcPct val="0"/>
              </a:spcBef>
              <a:buFontTx/>
              <a:buNone/>
            </a:pPr>
            <a:r>
              <a:rPr lang="en-US" altLang="en-US" sz="2400" dirty="0">
                <a:latin typeface="Comic Sans MS" panose="030F0702030302020204" pitchFamily="66" charset="0"/>
              </a:rPr>
              <a:t>• help fight disease</a:t>
            </a:r>
          </a:p>
          <a:p>
            <a:pPr>
              <a:spcBef>
                <a:spcPct val="0"/>
              </a:spcBef>
              <a:buFontTx/>
              <a:buNone/>
            </a:pPr>
            <a:r>
              <a:rPr lang="en-US" altLang="en-US" sz="2400" dirty="0">
                <a:latin typeface="Comic Sans MS" panose="030F0702030302020204" pitchFamily="66" charset="0"/>
              </a:rPr>
              <a:t>• help stabilize body temperature</a:t>
            </a:r>
          </a:p>
        </p:txBody>
      </p:sp>
      <p:sp>
        <p:nvSpPr>
          <p:cNvPr id="3" name="TextBox 2"/>
          <p:cNvSpPr txBox="1"/>
          <p:nvPr/>
        </p:nvSpPr>
        <p:spPr>
          <a:xfrm>
            <a:off x="304800" y="4876800"/>
            <a:ext cx="8686800" cy="1815882"/>
          </a:xfrm>
          <a:prstGeom prst="rect">
            <a:avLst/>
          </a:prstGeom>
          <a:solidFill>
            <a:srgbClr val="99FFCC"/>
          </a:solidFill>
          <a:ln w="38100">
            <a:solidFill>
              <a:schemeClr val="tx1">
                <a:lumMod val="75000"/>
                <a:lumOff val="25000"/>
              </a:schemeClr>
            </a:solidFill>
          </a:ln>
        </p:spPr>
        <p:txBody>
          <a:bodyPr wrap="square" rtlCol="0">
            <a:spAutoFit/>
          </a:bodyPr>
          <a:lstStyle/>
          <a:p>
            <a:r>
              <a:rPr lang="en-GB" sz="3600" b="1" dirty="0">
                <a:latin typeface="Comic Sans MS" panose="030F0702030302020204" pitchFamily="66" charset="0"/>
              </a:rPr>
              <a:t>Memory Test!</a:t>
            </a:r>
          </a:p>
          <a:p>
            <a:endParaRPr lang="en-GB" sz="2000" b="1" dirty="0">
              <a:latin typeface="Comic Sans MS" panose="030F0702030302020204" pitchFamily="66" charset="0"/>
            </a:endParaRPr>
          </a:p>
          <a:p>
            <a:r>
              <a:rPr lang="en-GB" sz="2800" b="1" dirty="0">
                <a:latin typeface="Comic Sans MS" panose="030F0702030302020204" pitchFamily="66" charset="0"/>
              </a:rPr>
              <a:t>Task</a:t>
            </a:r>
            <a:r>
              <a:rPr lang="en-GB" sz="2800" dirty="0">
                <a:latin typeface="Comic Sans MS" panose="030F0702030302020204" pitchFamily="66" charset="0"/>
              </a:rPr>
              <a:t>: You have 2 minutes to read through this information and try and remember it! </a:t>
            </a:r>
          </a:p>
        </p:txBody>
      </p:sp>
      <p:pic>
        <p:nvPicPr>
          <p:cNvPr id="6" name="Picture 2" descr="Human Heart, Blood Flow, Oxygenated And Deoxygenated"/>
          <p:cNvPicPr>
            <a:picLocks noChangeAspect="1" noChangeArrowheads="1"/>
          </p:cNvPicPr>
          <p:nvPr/>
        </p:nvPicPr>
        <p:blipFill>
          <a:blip r:embed="rId3" cstate="print"/>
          <a:srcRect/>
          <a:stretch>
            <a:fillRect/>
          </a:stretch>
        </p:blipFill>
        <p:spPr bwMode="auto">
          <a:xfrm>
            <a:off x="7467602" y="1676400"/>
            <a:ext cx="1228991" cy="1752600"/>
          </a:xfrm>
          <a:prstGeom prst="rect">
            <a:avLst/>
          </a:prstGeom>
          <a:noFill/>
        </p:spPr>
      </p:pic>
    </p:spTree>
    <p:extLst>
      <p:ext uri="{BB962C8B-B14F-4D97-AF65-F5344CB8AC3E}">
        <p14:creationId xmlns:p14="http://schemas.microsoft.com/office/powerpoint/2010/main" val="137807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500"/>
                                        <p:tgtEl>
                                          <p:spTgt spid="61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fade">
                                      <p:cBhvr>
                                        <p:cTn id="15" dur="500"/>
                                        <p:tgtEl>
                                          <p:spTgt spid="614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147">
                                            <p:txEl>
                                              <p:pRg st="5" end="5"/>
                                            </p:txEl>
                                          </p:spTgt>
                                        </p:tgtEl>
                                        <p:attrNameLst>
                                          <p:attrName>style.visibility</p:attrName>
                                        </p:attrNameLst>
                                      </p:cBhvr>
                                      <p:to>
                                        <p:strVal val="visible"/>
                                      </p:to>
                                    </p:set>
                                    <p:animEffect transition="in" filter="fade">
                                      <p:cBhvr>
                                        <p:cTn id="20" dur="500"/>
                                        <p:tgtEl>
                                          <p:spTgt spid="61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animEffect transition="in" filter="fade">
                                      <p:cBhvr>
                                        <p:cTn id="23" dur="500"/>
                                        <p:tgtEl>
                                          <p:spTgt spid="6147">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147">
                                            <p:txEl>
                                              <p:pRg st="7" end="7"/>
                                            </p:txEl>
                                          </p:spTgt>
                                        </p:tgtEl>
                                        <p:attrNameLst>
                                          <p:attrName>style.visibility</p:attrName>
                                        </p:attrNameLst>
                                      </p:cBhvr>
                                      <p:to>
                                        <p:strVal val="visible"/>
                                      </p:to>
                                    </p:set>
                                    <p:animEffect transition="in" filter="fade">
                                      <p:cBhvr>
                                        <p:cTn id="28" dur="500"/>
                                        <p:tgtEl>
                                          <p:spTgt spid="6147">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147">
                                            <p:txEl>
                                              <p:pRg st="8" end="8"/>
                                            </p:txEl>
                                          </p:spTgt>
                                        </p:tgtEl>
                                        <p:attrNameLst>
                                          <p:attrName>style.visibility</p:attrName>
                                        </p:attrNameLst>
                                      </p:cBhvr>
                                      <p:to>
                                        <p:strVal val="visible"/>
                                      </p:to>
                                    </p:set>
                                    <p:animEffect transition="in" filter="fade">
                                      <p:cBhvr>
                                        <p:cTn id="33" dur="500"/>
                                        <p:tgtEl>
                                          <p:spTgt spid="6147">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9" y="287382"/>
            <a:ext cx="8843554" cy="2246769"/>
          </a:xfrm>
          <a:prstGeom prst="rect">
            <a:avLst/>
          </a:prstGeom>
          <a:noFill/>
        </p:spPr>
        <p:txBody>
          <a:bodyPr wrap="square" lIns="91440" tIns="45720" rIns="91440" bIns="45720" rtlCol="0" anchor="t">
            <a:spAutoFit/>
          </a:bodyPr>
          <a:lstStyle/>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b="1" dirty="0">
                <a:solidFill>
                  <a:srgbClr val="0070C0"/>
                </a:solidFill>
                <a:latin typeface="Comic Sans MS"/>
              </a:rPr>
              <a:t>Task: </a:t>
            </a:r>
            <a:endParaRPr lang="en-GB" sz="2800" b="1">
              <a:latin typeface="Comic Sans MS" panose="030F0702030302020204" pitchFamily="66" charset="0"/>
            </a:endParaRPr>
          </a:p>
          <a:p>
            <a:endParaRPr lang="en-GB" sz="2800" b="1" dirty="0">
              <a:solidFill>
                <a:srgbClr val="0070C0"/>
              </a:solidFill>
              <a:latin typeface="Comic Sans MS" panose="030F0702030302020204" pitchFamily="66" charset="0"/>
            </a:endParaRPr>
          </a:p>
          <a:p>
            <a:endParaRPr lang="en-GB" sz="2800" dirty="0">
              <a:latin typeface="Comic Sans MS" panose="030F0702030302020204" pitchFamily="66" charset="0"/>
            </a:endParaRPr>
          </a:p>
        </p:txBody>
      </p:sp>
      <p:sp>
        <p:nvSpPr>
          <p:cNvPr id="4" name="TextBox 3"/>
          <p:cNvSpPr txBox="1"/>
          <p:nvPr/>
        </p:nvSpPr>
        <p:spPr>
          <a:xfrm>
            <a:off x="130629" y="130630"/>
            <a:ext cx="8843554" cy="954107"/>
          </a:xfrm>
          <a:prstGeom prst="rect">
            <a:avLst/>
          </a:prstGeom>
          <a:solidFill>
            <a:schemeClr val="accent4">
              <a:lumMod val="20000"/>
              <a:lumOff val="80000"/>
            </a:schemeClr>
          </a:solidFill>
        </p:spPr>
        <p:txBody>
          <a:bodyPr wrap="square" rtlCol="0">
            <a:spAutoFit/>
          </a:bodyPr>
          <a:lstStyle/>
          <a:p>
            <a:pPr algn="ctr"/>
            <a:r>
              <a:rPr lang="en-GB" sz="2800" b="1" dirty="0">
                <a:latin typeface="Comic Sans MS" panose="030F0702030302020204" pitchFamily="66" charset="0"/>
              </a:rPr>
              <a:t>Key Words:  </a:t>
            </a:r>
            <a:r>
              <a:rPr lang="en-GB" sz="2800" dirty="0">
                <a:latin typeface="Comic Sans MS" panose="030F0702030302020204" pitchFamily="66" charset="0"/>
              </a:rPr>
              <a:t>carbon dioxide, disease, muscular, contractions, temperature</a:t>
            </a:r>
          </a:p>
        </p:txBody>
      </p:sp>
      <p:pic>
        <p:nvPicPr>
          <p:cNvPr id="6" name="Picture 2" descr="Human Heart, Blood Flow, Oxygenated And Deoxygenated"/>
          <p:cNvPicPr>
            <a:picLocks noChangeAspect="1" noChangeArrowheads="1"/>
          </p:cNvPicPr>
          <p:nvPr/>
        </p:nvPicPr>
        <p:blipFill>
          <a:blip r:embed="rId2" cstate="print"/>
          <a:srcRect/>
          <a:stretch>
            <a:fillRect/>
          </a:stretch>
        </p:blipFill>
        <p:spPr bwMode="auto">
          <a:xfrm>
            <a:off x="6934202" y="4800600"/>
            <a:ext cx="1340931" cy="1912232"/>
          </a:xfrm>
          <a:prstGeom prst="rect">
            <a:avLst/>
          </a:prstGeom>
          <a:noFill/>
        </p:spPr>
      </p:pic>
      <p:sp>
        <p:nvSpPr>
          <p:cNvPr id="2" name="Rectangle 1">
            <a:extLst>
              <a:ext uri="{FF2B5EF4-FFF2-40B4-BE49-F238E27FC236}">
                <a16:creationId xmlns:a16="http://schemas.microsoft.com/office/drawing/2014/main" id="{34372C91-B291-4A05-A8E2-1C8C0EAAC938}"/>
              </a:ext>
            </a:extLst>
          </p:cNvPr>
          <p:cNvSpPr/>
          <p:nvPr/>
        </p:nvSpPr>
        <p:spPr>
          <a:xfrm>
            <a:off x="134815" y="1714500"/>
            <a:ext cx="8763000" cy="3416320"/>
          </a:xfrm>
          <a:prstGeom prst="rect">
            <a:avLst/>
          </a:prstGeom>
        </p:spPr>
        <p:txBody>
          <a:bodyPr wrap="square">
            <a:spAutoFit/>
          </a:bodyPr>
          <a:lstStyle/>
          <a:p>
            <a:r>
              <a:rPr lang="en-GB" sz="2400" dirty="0">
                <a:latin typeface="Comic Sans MS" panose="030F0702030302020204" pitchFamily="66" charset="0"/>
              </a:rPr>
              <a:t>The heart is a __________ organ that pumps blood around the body through rhythmic ___________.</a:t>
            </a:r>
          </a:p>
          <a:p>
            <a:endParaRPr lang="en-GB" sz="2400" dirty="0">
              <a:latin typeface="Comic Sans MS" panose="030F0702030302020204" pitchFamily="66" charset="0"/>
            </a:endParaRPr>
          </a:p>
          <a:p>
            <a:r>
              <a:rPr lang="en-GB" sz="2400" dirty="0">
                <a:latin typeface="Comic Sans MS" panose="030F0702030302020204" pitchFamily="66" charset="0"/>
              </a:rPr>
              <a:t>We need a blood circulation to:</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Move glucose and other nutrients, oxygen, ________  __________,  hormones and urea to and from the cells</a:t>
            </a:r>
          </a:p>
          <a:p>
            <a:pPr marL="285750" indent="-285750">
              <a:buFont typeface="Arial" panose="020B0604020202020204" pitchFamily="34" charset="0"/>
              <a:buChar char="•"/>
            </a:pPr>
            <a:r>
              <a:rPr lang="en-GB" sz="2400" dirty="0">
                <a:latin typeface="Comic Sans MS" panose="030F0702030302020204" pitchFamily="66" charset="0"/>
              </a:rPr>
              <a:t>Help fight __________</a:t>
            </a:r>
          </a:p>
          <a:p>
            <a:pPr marL="285750" indent="-285750">
              <a:buFont typeface="Arial" panose="020B0604020202020204" pitchFamily="34" charset="0"/>
              <a:buChar char="•"/>
            </a:pPr>
            <a:r>
              <a:rPr lang="en-GB" sz="2400" dirty="0">
                <a:latin typeface="Comic Sans MS" panose="030F0702030302020204" pitchFamily="66" charset="0"/>
              </a:rPr>
              <a:t>Regulate body ___________.</a:t>
            </a:r>
          </a:p>
        </p:txBody>
      </p:sp>
    </p:spTree>
    <p:extLst>
      <p:ext uri="{BB962C8B-B14F-4D97-AF65-F5344CB8AC3E}">
        <p14:creationId xmlns:p14="http://schemas.microsoft.com/office/powerpoint/2010/main" val="424383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763000" cy="3416320"/>
          </a:xfrm>
          <a:prstGeom prst="rect">
            <a:avLst/>
          </a:prstGeom>
        </p:spPr>
        <p:txBody>
          <a:bodyPr wrap="square">
            <a:spAutoFit/>
          </a:bodyPr>
          <a:lstStyle/>
          <a:p>
            <a:r>
              <a:rPr lang="en-GB" sz="2400" dirty="0">
                <a:latin typeface="Comic Sans MS" panose="030F0702030302020204" pitchFamily="66" charset="0"/>
              </a:rPr>
              <a:t>The heart is a __________ organ that pumps blood around the body through rhythmic ___________.</a:t>
            </a:r>
          </a:p>
          <a:p>
            <a:endParaRPr lang="en-GB" sz="2400" dirty="0">
              <a:latin typeface="Comic Sans MS" panose="030F0702030302020204" pitchFamily="66" charset="0"/>
            </a:endParaRPr>
          </a:p>
          <a:p>
            <a:r>
              <a:rPr lang="en-GB" sz="2400" dirty="0">
                <a:latin typeface="Comic Sans MS" panose="030F0702030302020204" pitchFamily="66" charset="0"/>
              </a:rPr>
              <a:t>We need a blood circulation to:</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Move glucose and other nutrients, oxygen, ________  __________,  hormones and urea to and from the cells</a:t>
            </a:r>
          </a:p>
          <a:p>
            <a:pPr marL="285750" indent="-285750">
              <a:buFont typeface="Arial" panose="020B0604020202020204" pitchFamily="34" charset="0"/>
              <a:buChar char="•"/>
            </a:pPr>
            <a:r>
              <a:rPr lang="en-GB" sz="2400" dirty="0">
                <a:latin typeface="Comic Sans MS" panose="030F0702030302020204" pitchFamily="66" charset="0"/>
              </a:rPr>
              <a:t>Help fight __________</a:t>
            </a:r>
          </a:p>
          <a:p>
            <a:pPr marL="285750" indent="-285750">
              <a:buFont typeface="Arial" panose="020B0604020202020204" pitchFamily="34" charset="0"/>
              <a:buChar char="•"/>
            </a:pPr>
            <a:r>
              <a:rPr lang="en-GB" sz="2400" dirty="0">
                <a:latin typeface="Comic Sans MS" panose="030F0702030302020204" pitchFamily="66" charset="0"/>
              </a:rPr>
              <a:t>Regulate body ___________.</a:t>
            </a:r>
          </a:p>
        </p:txBody>
      </p:sp>
      <p:sp>
        <p:nvSpPr>
          <p:cNvPr id="3" name="TextBox 2"/>
          <p:cNvSpPr txBox="1"/>
          <p:nvPr/>
        </p:nvSpPr>
        <p:spPr>
          <a:xfrm>
            <a:off x="152400" y="228602"/>
            <a:ext cx="4302369" cy="584775"/>
          </a:xfrm>
          <a:prstGeom prst="rect">
            <a:avLst/>
          </a:prstGeom>
          <a:noFill/>
        </p:spPr>
        <p:txBody>
          <a:bodyPr wrap="square" lIns="91440" tIns="45720" rIns="91440" bIns="45720" rtlCol="0" anchor="t">
            <a:spAutoFit/>
          </a:bodyPr>
          <a:lstStyle/>
          <a:p>
            <a:r>
              <a:rPr lang="en-GB" sz="3200" dirty="0">
                <a:solidFill>
                  <a:srgbClr val="FF0000"/>
                </a:solidFill>
                <a:latin typeface="Comic Sans MS"/>
              </a:rPr>
              <a:t>Answer:</a:t>
            </a:r>
          </a:p>
        </p:txBody>
      </p:sp>
      <p:sp>
        <p:nvSpPr>
          <p:cNvPr id="4" name="TextBox 3"/>
          <p:cNvSpPr txBox="1"/>
          <p:nvPr/>
        </p:nvSpPr>
        <p:spPr>
          <a:xfrm>
            <a:off x="2438400" y="1066802"/>
            <a:ext cx="1676400" cy="461665"/>
          </a:xfrm>
          <a:prstGeom prst="rect">
            <a:avLst/>
          </a:prstGeom>
          <a:noFill/>
        </p:spPr>
        <p:txBody>
          <a:bodyPr wrap="square" rtlCol="0">
            <a:spAutoFit/>
          </a:bodyPr>
          <a:lstStyle/>
          <a:p>
            <a:pPr algn="ctr"/>
            <a:r>
              <a:rPr lang="en-GB" sz="2400" dirty="0">
                <a:solidFill>
                  <a:srgbClr val="FF0000"/>
                </a:solidFill>
                <a:latin typeface="Comic Sans MS" pitchFamily="66" charset="0"/>
              </a:rPr>
              <a:t>muscular</a:t>
            </a:r>
          </a:p>
        </p:txBody>
      </p:sp>
      <p:sp>
        <p:nvSpPr>
          <p:cNvPr id="5" name="TextBox 4"/>
          <p:cNvSpPr txBox="1"/>
          <p:nvPr/>
        </p:nvSpPr>
        <p:spPr>
          <a:xfrm>
            <a:off x="4191000" y="1447802"/>
            <a:ext cx="2057400" cy="461665"/>
          </a:xfrm>
          <a:prstGeom prst="rect">
            <a:avLst/>
          </a:prstGeom>
          <a:noFill/>
        </p:spPr>
        <p:txBody>
          <a:bodyPr wrap="square" rtlCol="0">
            <a:spAutoFit/>
          </a:bodyPr>
          <a:lstStyle/>
          <a:p>
            <a:pPr algn="ctr"/>
            <a:r>
              <a:rPr lang="en-GB" sz="2400" dirty="0">
                <a:solidFill>
                  <a:srgbClr val="FF0000"/>
                </a:solidFill>
                <a:latin typeface="Comic Sans MS" pitchFamily="66" charset="0"/>
              </a:rPr>
              <a:t>contractions</a:t>
            </a:r>
          </a:p>
        </p:txBody>
      </p:sp>
      <p:sp>
        <p:nvSpPr>
          <p:cNvPr id="6" name="TextBox 5"/>
          <p:cNvSpPr txBox="1"/>
          <p:nvPr/>
        </p:nvSpPr>
        <p:spPr>
          <a:xfrm>
            <a:off x="6629400" y="2895602"/>
            <a:ext cx="1371600" cy="461665"/>
          </a:xfrm>
          <a:prstGeom prst="rect">
            <a:avLst/>
          </a:prstGeom>
          <a:noFill/>
        </p:spPr>
        <p:txBody>
          <a:bodyPr wrap="square" rtlCol="0">
            <a:spAutoFit/>
          </a:bodyPr>
          <a:lstStyle/>
          <a:p>
            <a:pPr algn="ctr"/>
            <a:r>
              <a:rPr lang="en-GB" sz="2400" dirty="0">
                <a:solidFill>
                  <a:srgbClr val="FF0000"/>
                </a:solidFill>
                <a:latin typeface="Comic Sans MS" pitchFamily="66" charset="0"/>
              </a:rPr>
              <a:t>carbon</a:t>
            </a:r>
          </a:p>
        </p:txBody>
      </p:sp>
      <p:sp>
        <p:nvSpPr>
          <p:cNvPr id="7" name="TextBox 6"/>
          <p:cNvSpPr txBox="1"/>
          <p:nvPr/>
        </p:nvSpPr>
        <p:spPr>
          <a:xfrm>
            <a:off x="762000" y="3276602"/>
            <a:ext cx="1371600" cy="461665"/>
          </a:xfrm>
          <a:prstGeom prst="rect">
            <a:avLst/>
          </a:prstGeom>
          <a:noFill/>
        </p:spPr>
        <p:txBody>
          <a:bodyPr wrap="square" rtlCol="0">
            <a:spAutoFit/>
          </a:bodyPr>
          <a:lstStyle/>
          <a:p>
            <a:pPr algn="ctr"/>
            <a:r>
              <a:rPr lang="en-GB" sz="2400" dirty="0">
                <a:solidFill>
                  <a:srgbClr val="FF0000"/>
                </a:solidFill>
                <a:latin typeface="Comic Sans MS" pitchFamily="66" charset="0"/>
              </a:rPr>
              <a:t>dioxide</a:t>
            </a:r>
          </a:p>
        </p:txBody>
      </p:sp>
      <p:sp>
        <p:nvSpPr>
          <p:cNvPr id="8" name="TextBox 7"/>
          <p:cNvSpPr txBox="1"/>
          <p:nvPr/>
        </p:nvSpPr>
        <p:spPr>
          <a:xfrm>
            <a:off x="2438400" y="3657602"/>
            <a:ext cx="1371600" cy="461665"/>
          </a:xfrm>
          <a:prstGeom prst="rect">
            <a:avLst/>
          </a:prstGeom>
          <a:noFill/>
        </p:spPr>
        <p:txBody>
          <a:bodyPr wrap="square" rtlCol="0">
            <a:spAutoFit/>
          </a:bodyPr>
          <a:lstStyle/>
          <a:p>
            <a:pPr algn="ctr"/>
            <a:r>
              <a:rPr lang="en-GB" sz="2400" dirty="0">
                <a:solidFill>
                  <a:srgbClr val="FF0000"/>
                </a:solidFill>
                <a:latin typeface="Comic Sans MS" pitchFamily="66" charset="0"/>
              </a:rPr>
              <a:t>disease</a:t>
            </a:r>
          </a:p>
        </p:txBody>
      </p:sp>
      <p:sp>
        <p:nvSpPr>
          <p:cNvPr id="9" name="TextBox 8"/>
          <p:cNvSpPr txBox="1"/>
          <p:nvPr/>
        </p:nvSpPr>
        <p:spPr>
          <a:xfrm>
            <a:off x="2667000" y="4038602"/>
            <a:ext cx="1981200" cy="461665"/>
          </a:xfrm>
          <a:prstGeom prst="rect">
            <a:avLst/>
          </a:prstGeom>
          <a:noFill/>
        </p:spPr>
        <p:txBody>
          <a:bodyPr wrap="square" rtlCol="0">
            <a:spAutoFit/>
          </a:bodyPr>
          <a:lstStyle/>
          <a:p>
            <a:pPr algn="ctr"/>
            <a:r>
              <a:rPr lang="en-GB" sz="2400" dirty="0">
                <a:solidFill>
                  <a:srgbClr val="FF0000"/>
                </a:solidFill>
                <a:latin typeface="Comic Sans MS" pitchFamily="66" charset="0"/>
              </a:rPr>
              <a:t>temperature</a:t>
            </a:r>
          </a:p>
        </p:txBody>
      </p:sp>
      <p:pic>
        <p:nvPicPr>
          <p:cNvPr id="11" name="Picture 10" descr="Mark, Check, Tick, Red, Correct, Symbol, Choice, Yes"/>
          <p:cNvPicPr>
            <a:picLocks noChangeAspect="1" noChangeArrowheads="1"/>
          </p:cNvPicPr>
          <p:nvPr/>
        </p:nvPicPr>
        <p:blipFill>
          <a:blip r:embed="rId2" cstate="print"/>
          <a:srcRect/>
          <a:stretch>
            <a:fillRect/>
          </a:stretch>
        </p:blipFill>
        <p:spPr bwMode="auto">
          <a:xfrm>
            <a:off x="6980239" y="4572000"/>
            <a:ext cx="2020665" cy="21054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1" y="3291840"/>
            <a:ext cx="8673737" cy="1384995"/>
          </a:xfrm>
          <a:prstGeom prst="rect">
            <a:avLst/>
          </a:prstGeom>
          <a:noFill/>
        </p:spPr>
        <p:txBody>
          <a:bodyPr wrap="square" rtlCol="0">
            <a:spAutoFit/>
          </a:bodyPr>
          <a:lstStyle/>
          <a:p>
            <a:r>
              <a:rPr lang="en-GB" sz="2800" dirty="0">
                <a:latin typeface="Comic Sans MS" panose="030F0702030302020204" pitchFamily="66" charset="0"/>
              </a:rPr>
              <a:t>2.   Answer the questions at the bottom of the page about the structure and function of the heart.</a:t>
            </a:r>
          </a:p>
        </p:txBody>
      </p:sp>
      <p:sp>
        <p:nvSpPr>
          <p:cNvPr id="4" name="Rectangle 3"/>
          <p:cNvSpPr/>
          <p:nvPr/>
        </p:nvSpPr>
        <p:spPr>
          <a:xfrm>
            <a:off x="235131" y="250263"/>
            <a:ext cx="8815668" cy="954107"/>
          </a:xfrm>
          <a:prstGeom prst="rect">
            <a:avLst/>
          </a:prstGeom>
        </p:spPr>
        <p:txBody>
          <a:bodyPr wrap="square" lIns="91440" tIns="45720" rIns="91440" bIns="45720" anchor="t">
            <a:spAutoFit/>
          </a:bodyPr>
          <a:lstStyle/>
          <a:p>
            <a:pPr marL="457200" indent="-457200">
              <a:buAutoNum type="arabicPeriod"/>
            </a:pPr>
            <a:r>
              <a:rPr lang="en-GB" sz="2800" dirty="0">
                <a:latin typeface="Comic Sans MS"/>
              </a:rPr>
              <a:t>Using the video clip and info sheet, annotate the</a:t>
            </a:r>
          </a:p>
          <a:p>
            <a:r>
              <a:rPr lang="en-GB" sz="2800" dirty="0">
                <a:latin typeface="Comic Sans MS" panose="030F0702030302020204" pitchFamily="66" charset="0"/>
              </a:rPr>
              <a:t>diagram of the heart on your worksheet.  </a:t>
            </a:r>
          </a:p>
        </p:txBody>
      </p:sp>
      <p:sp>
        <p:nvSpPr>
          <p:cNvPr id="6" name="TextBox 5"/>
          <p:cNvSpPr txBox="1"/>
          <p:nvPr/>
        </p:nvSpPr>
        <p:spPr>
          <a:xfrm>
            <a:off x="6244047" y="1263421"/>
            <a:ext cx="2599505" cy="523220"/>
          </a:xfrm>
          <a:prstGeom prst="rect">
            <a:avLst/>
          </a:prstGeom>
          <a:solidFill>
            <a:schemeClr val="accent5">
              <a:lumMod val="40000"/>
              <a:lumOff val="60000"/>
            </a:schemeClr>
          </a:solidFill>
        </p:spPr>
        <p:txBody>
          <a:bodyPr wrap="square" lIns="91440" tIns="45720" rIns="91440" bIns="45720" rtlCol="0" anchor="t">
            <a:spAutoFit/>
          </a:bodyPr>
          <a:lstStyle/>
          <a:p>
            <a:pPr algn="ctr"/>
            <a:r>
              <a:rPr lang="en-GB" sz="2800" dirty="0">
                <a:solidFill>
                  <a:srgbClr val="0070C0"/>
                </a:solidFill>
                <a:latin typeface="Comic Sans MS"/>
              </a:rPr>
              <a:t>Grade 3 Task</a:t>
            </a:r>
          </a:p>
        </p:txBody>
      </p:sp>
      <p:sp>
        <p:nvSpPr>
          <p:cNvPr id="7" name="TextBox 6"/>
          <p:cNvSpPr txBox="1"/>
          <p:nvPr/>
        </p:nvSpPr>
        <p:spPr>
          <a:xfrm>
            <a:off x="6309363" y="4415223"/>
            <a:ext cx="2599505" cy="523220"/>
          </a:xfrm>
          <a:prstGeom prst="rect">
            <a:avLst/>
          </a:prstGeom>
          <a:solidFill>
            <a:schemeClr val="accent5">
              <a:lumMod val="40000"/>
              <a:lumOff val="60000"/>
            </a:schemeClr>
          </a:solidFill>
        </p:spPr>
        <p:txBody>
          <a:bodyPr wrap="square" lIns="91440" tIns="45720" rIns="91440" bIns="45720" rtlCol="0" anchor="t">
            <a:spAutoFit/>
          </a:bodyPr>
          <a:lstStyle/>
          <a:p>
            <a:pPr algn="ctr"/>
            <a:r>
              <a:rPr lang="en-GB" sz="2800" dirty="0">
                <a:solidFill>
                  <a:srgbClr val="0070C0"/>
                </a:solidFill>
                <a:latin typeface="Comic Sans MS"/>
              </a:rPr>
              <a:t>Grade 5 Task</a:t>
            </a:r>
          </a:p>
        </p:txBody>
      </p:sp>
      <p:sp>
        <p:nvSpPr>
          <p:cNvPr id="8" name="TextBox 7"/>
          <p:cNvSpPr txBox="1"/>
          <p:nvPr/>
        </p:nvSpPr>
        <p:spPr>
          <a:xfrm>
            <a:off x="267788" y="5264334"/>
            <a:ext cx="8608421" cy="1384995"/>
          </a:xfrm>
          <a:prstGeom prst="rect">
            <a:avLst/>
          </a:prstGeom>
          <a:solidFill>
            <a:srgbClr val="CCFFCC"/>
          </a:solidFill>
        </p:spPr>
        <p:txBody>
          <a:bodyPr wrap="square" lIns="91440" tIns="45720" rIns="91440" bIns="45720" rtlCol="0" anchor="t">
            <a:spAutoFit/>
          </a:bodyPr>
          <a:lstStyle/>
          <a:p>
            <a:pPr algn="ctr"/>
            <a:r>
              <a:rPr lang="en-GB" sz="2800" b="1" dirty="0">
                <a:solidFill>
                  <a:srgbClr val="0070C0"/>
                </a:solidFill>
                <a:latin typeface="Comic Sans MS"/>
              </a:rPr>
              <a:t>Extra challenge Grade 7</a:t>
            </a:r>
            <a:r>
              <a:rPr lang="en-GB" sz="2800" dirty="0">
                <a:solidFill>
                  <a:srgbClr val="0070C0"/>
                </a:solidFill>
                <a:latin typeface="Comic Sans MS"/>
              </a:rPr>
              <a:t>: </a:t>
            </a:r>
            <a:r>
              <a:rPr lang="en-GB" sz="2800" dirty="0">
                <a:latin typeface="Comic Sans MS"/>
              </a:rPr>
              <a:t>Why do you think one side of the heart is shaded blue and the other side is shaded red? What does this represent? </a:t>
            </a:r>
            <a:endParaRPr lang="en-GB" sz="2800" dirty="0">
              <a:latin typeface="Comic Sans MS" panose="030F0702030302020204" pitchFamily="66" charset="0"/>
            </a:endParaRPr>
          </a:p>
        </p:txBody>
      </p:sp>
      <p:pic>
        <p:nvPicPr>
          <p:cNvPr id="9" name="Picture 2" descr="Human Heart, Blood Flow, Oxygenated And Deoxygenated"/>
          <p:cNvPicPr>
            <a:picLocks noChangeAspect="1" noChangeArrowheads="1"/>
          </p:cNvPicPr>
          <p:nvPr/>
        </p:nvPicPr>
        <p:blipFill>
          <a:blip r:embed="rId2" cstate="print"/>
          <a:srcRect/>
          <a:stretch>
            <a:fillRect/>
          </a:stretch>
        </p:blipFill>
        <p:spPr bwMode="auto">
          <a:xfrm>
            <a:off x="3124200" y="1295400"/>
            <a:ext cx="1389294" cy="1981200"/>
          </a:xfrm>
          <a:prstGeom prst="rect">
            <a:avLst/>
          </a:prstGeom>
          <a:noFill/>
        </p:spPr>
      </p:pic>
    </p:spTree>
    <p:extLst>
      <p:ext uri="{BB962C8B-B14F-4D97-AF65-F5344CB8AC3E}">
        <p14:creationId xmlns:p14="http://schemas.microsoft.com/office/powerpoint/2010/main" val="140983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2996" y="781891"/>
            <a:ext cx="4180115" cy="1200329"/>
          </a:xfrm>
          <a:prstGeom prst="rect">
            <a:avLst/>
          </a:prstGeom>
          <a:noFill/>
        </p:spPr>
        <p:txBody>
          <a:bodyPr wrap="square" rtlCol="0">
            <a:spAutoFit/>
          </a:bodyPr>
          <a:lstStyle/>
          <a:p>
            <a:pPr algn="ctr"/>
            <a:r>
              <a:rPr lang="en-GB" sz="3600" dirty="0">
                <a:latin typeface="Comic Sans MS" panose="030F0702030302020204" pitchFamily="66" charset="0"/>
              </a:rPr>
              <a:t>These are called the heart valves</a:t>
            </a:r>
          </a:p>
        </p:txBody>
      </p:sp>
      <p:sp>
        <p:nvSpPr>
          <p:cNvPr id="10" name="TextBox 9"/>
          <p:cNvSpPr txBox="1"/>
          <p:nvPr/>
        </p:nvSpPr>
        <p:spPr>
          <a:xfrm>
            <a:off x="3810002" y="2286002"/>
            <a:ext cx="5105401" cy="2246769"/>
          </a:xfrm>
          <a:prstGeom prst="rect">
            <a:avLst/>
          </a:prstGeom>
          <a:solidFill>
            <a:srgbClr val="99FFCC"/>
          </a:solidFill>
          <a:ln w="28575">
            <a:solidFill>
              <a:schemeClr val="tx1">
                <a:lumMod val="50000"/>
                <a:lumOff val="50000"/>
              </a:schemeClr>
            </a:solidFill>
          </a:ln>
        </p:spPr>
        <p:txBody>
          <a:bodyPr wrap="square" rtlCol="0">
            <a:spAutoFit/>
          </a:bodyPr>
          <a:lstStyle/>
          <a:p>
            <a:pPr algn="ctr"/>
            <a:r>
              <a:rPr lang="en-GB" sz="3200" dirty="0">
                <a:latin typeface="Comic Sans MS" panose="030F0702030302020204" pitchFamily="66" charset="0"/>
              </a:rPr>
              <a:t>Task: Think &gt; Pair &gt; Share</a:t>
            </a:r>
          </a:p>
          <a:p>
            <a:pPr algn="ctr"/>
            <a:endParaRPr lang="en-GB" sz="2000" dirty="0">
              <a:latin typeface="Comic Sans MS" panose="030F0702030302020204" pitchFamily="66" charset="0"/>
            </a:endParaRPr>
          </a:p>
          <a:p>
            <a:pPr algn="ctr"/>
            <a:r>
              <a:rPr lang="en-GB" sz="2800" dirty="0">
                <a:latin typeface="Comic Sans MS" panose="030F0702030302020204" pitchFamily="66" charset="0"/>
              </a:rPr>
              <a:t>What do you think the importance of the heart valves actually are?</a:t>
            </a:r>
          </a:p>
        </p:txBody>
      </p:sp>
      <p:sp>
        <p:nvSpPr>
          <p:cNvPr id="11" name="TextBox 10"/>
          <p:cNvSpPr txBox="1"/>
          <p:nvPr/>
        </p:nvSpPr>
        <p:spPr>
          <a:xfrm>
            <a:off x="381000" y="4800600"/>
            <a:ext cx="8268788" cy="1815882"/>
          </a:xfrm>
          <a:prstGeom prst="rect">
            <a:avLst/>
          </a:prstGeom>
          <a:noFill/>
        </p:spPr>
        <p:txBody>
          <a:bodyPr wrap="square" rtlCol="0">
            <a:spAutoFit/>
          </a:bodyPr>
          <a:lstStyle/>
          <a:p>
            <a:pPr algn="ctr"/>
            <a:r>
              <a:rPr lang="en-GB" sz="2800" dirty="0">
                <a:latin typeface="Comic Sans MS" panose="030F0702030302020204" pitchFamily="66" charset="0"/>
              </a:rPr>
              <a:t>The heart valves are needed to control the flow of blood in one direction.   As soon as the blood flows through a valve, it closes to stop blood flowing back in the wrong direction!</a:t>
            </a:r>
          </a:p>
        </p:txBody>
      </p:sp>
      <p:sp>
        <p:nvSpPr>
          <p:cNvPr id="2" name="Rectangle 1"/>
          <p:cNvSpPr/>
          <p:nvPr/>
        </p:nvSpPr>
        <p:spPr>
          <a:xfrm>
            <a:off x="195941" y="65612"/>
            <a:ext cx="5617029" cy="369332"/>
          </a:xfrm>
          <a:prstGeom prst="rect">
            <a:avLst/>
          </a:prstGeom>
        </p:spPr>
        <p:txBody>
          <a:bodyPr wrap="square">
            <a:spAutoFit/>
          </a:bodyPr>
          <a:lstStyle/>
          <a:p>
            <a:r>
              <a:rPr lang="en-GB" dirty="0">
                <a:hlinkClick r:id="rId2"/>
              </a:rPr>
              <a:t>https://www.youtube.com/watch?v=ruM4Xxhx32U</a:t>
            </a:r>
            <a:endParaRPr lang="en-GB" dirty="0"/>
          </a:p>
        </p:txBody>
      </p:sp>
      <p:pic>
        <p:nvPicPr>
          <p:cNvPr id="9" name="Picture 2" descr="Human Heart, Blood Flow, Oxygenated And Deoxygenated"/>
          <p:cNvPicPr>
            <a:picLocks noChangeAspect="1" noChangeArrowheads="1"/>
          </p:cNvPicPr>
          <p:nvPr/>
        </p:nvPicPr>
        <p:blipFill>
          <a:blip r:embed="rId3" cstate="print"/>
          <a:srcRect/>
          <a:stretch>
            <a:fillRect/>
          </a:stretch>
        </p:blipFill>
        <p:spPr bwMode="auto">
          <a:xfrm>
            <a:off x="914400" y="533402"/>
            <a:ext cx="2438400" cy="3477275"/>
          </a:xfrm>
          <a:prstGeom prst="rect">
            <a:avLst/>
          </a:prstGeom>
          <a:noFill/>
        </p:spPr>
      </p:pic>
      <p:cxnSp>
        <p:nvCxnSpPr>
          <p:cNvPr id="8" name="Straight Arrow Connector 7"/>
          <p:cNvCxnSpPr/>
          <p:nvPr/>
        </p:nvCxnSpPr>
        <p:spPr>
          <a:xfrm flipV="1">
            <a:off x="1295402" y="1214848"/>
            <a:ext cx="3263537" cy="1604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676402" y="1502230"/>
            <a:ext cx="2582091" cy="1393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423" t="20102" r="13753"/>
          <a:stretch>
            <a:fillRect/>
          </a:stretch>
        </p:blipFill>
        <p:spPr bwMode="auto">
          <a:xfrm>
            <a:off x="228600" y="1828800"/>
            <a:ext cx="5638800" cy="3937144"/>
          </a:xfrm>
          <a:prstGeom prst="rect">
            <a:avLst/>
          </a:prstGeom>
          <a:noFill/>
          <a:ln w="9525">
            <a:noFill/>
            <a:miter lim="800000"/>
            <a:headEnd/>
            <a:tailEnd/>
          </a:ln>
        </p:spPr>
      </p:pic>
      <p:sp>
        <p:nvSpPr>
          <p:cNvPr id="3" name="TextBox 2"/>
          <p:cNvSpPr txBox="1"/>
          <p:nvPr/>
        </p:nvSpPr>
        <p:spPr>
          <a:xfrm>
            <a:off x="228600" y="228602"/>
            <a:ext cx="8686800" cy="1200329"/>
          </a:xfrm>
          <a:prstGeom prst="rect">
            <a:avLst/>
          </a:prstGeom>
          <a:noFill/>
        </p:spPr>
        <p:txBody>
          <a:bodyPr wrap="square" rtlCol="0">
            <a:spAutoFit/>
          </a:bodyPr>
          <a:lstStyle/>
          <a:p>
            <a:r>
              <a:rPr lang="en-GB" sz="2400" b="1" dirty="0">
                <a:solidFill>
                  <a:srgbClr val="0070C0"/>
                </a:solidFill>
                <a:latin typeface="Comic Sans MS" pitchFamily="66" charset="0"/>
              </a:rPr>
              <a:t>Task: </a:t>
            </a:r>
            <a:r>
              <a:rPr lang="en-GB" sz="2400" dirty="0">
                <a:latin typeface="Comic Sans MS" pitchFamily="66" charset="0"/>
              </a:rPr>
              <a:t>Insert the correct term, from the list below into the flow diagram to show how blood circulates in the body.  Start with blood in the right atrium</a:t>
            </a:r>
          </a:p>
        </p:txBody>
      </p:sp>
      <p:sp>
        <p:nvSpPr>
          <p:cNvPr id="3075" name="Rectangle 3"/>
          <p:cNvSpPr>
            <a:spLocks noChangeArrowheads="1"/>
          </p:cNvSpPr>
          <p:nvPr/>
        </p:nvSpPr>
        <p:spPr bwMode="auto">
          <a:xfrm>
            <a:off x="6096000" y="2057400"/>
            <a:ext cx="2667000" cy="3416320"/>
          </a:xfrm>
          <a:prstGeom prst="rect">
            <a:avLst/>
          </a:prstGeom>
          <a:solidFill>
            <a:schemeClr val="bg1"/>
          </a:solidFill>
          <a:ln w="28575">
            <a:solidFill>
              <a:srgbClr val="99FFCC"/>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647700" algn="l"/>
              </a:tabLst>
            </a:pPr>
            <a:r>
              <a:rPr lang="en-GB" sz="2400" dirty="0">
                <a:latin typeface="Comic Sans MS" pitchFamily="66" charset="0"/>
                <a:ea typeface="Cambria" pitchFamily="18" charset="0"/>
                <a:cs typeface="Arial" pitchFamily="34" charset="0"/>
              </a:rPr>
              <a:t>Pulmonary artery</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Left ventricle</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Aorta</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Lungs</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Left atrium</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Right ventricle</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Body </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Vena cava</a:t>
            </a:r>
            <a:endParaRPr lang="en-GB" sz="2400" dirty="0">
              <a:latin typeface="Comic Sans MS" pitchFamily="66" charset="0"/>
              <a:cs typeface="Arial" pitchFamily="34" charset="0"/>
            </a:endParaRPr>
          </a:p>
          <a:p>
            <a:pPr algn="ctr" eaLnBrk="0" fontAlgn="base" hangingPunct="0">
              <a:spcBef>
                <a:spcPct val="0"/>
              </a:spcBef>
              <a:spcAft>
                <a:spcPct val="0"/>
              </a:spcAft>
              <a:tabLst>
                <a:tab pos="647700" algn="l"/>
              </a:tabLst>
            </a:pPr>
            <a:r>
              <a:rPr lang="en-GB" sz="2400" dirty="0">
                <a:latin typeface="Comic Sans MS" pitchFamily="66" charset="0"/>
                <a:ea typeface="Cambria" pitchFamily="18" charset="0"/>
                <a:cs typeface="Arial" pitchFamily="34" charset="0"/>
              </a:rPr>
              <a:t>Pulmonary vein</a:t>
            </a:r>
            <a:endParaRPr lang="en-GB" sz="2400" dirty="0">
              <a:latin typeface="Comic Sans MS" pitchFamily="66"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423" t="20102" r="13753"/>
          <a:stretch>
            <a:fillRect/>
          </a:stretch>
        </p:blipFill>
        <p:spPr bwMode="auto">
          <a:xfrm>
            <a:off x="762000" y="762000"/>
            <a:ext cx="7315200" cy="5107646"/>
          </a:xfrm>
          <a:prstGeom prst="rect">
            <a:avLst/>
          </a:prstGeom>
          <a:noFill/>
          <a:ln w="9525">
            <a:noFill/>
            <a:miter lim="800000"/>
            <a:headEnd/>
            <a:tailEnd/>
          </a:ln>
        </p:spPr>
      </p:pic>
      <p:sp>
        <p:nvSpPr>
          <p:cNvPr id="3" name="TextBox 2"/>
          <p:cNvSpPr txBox="1"/>
          <p:nvPr/>
        </p:nvSpPr>
        <p:spPr>
          <a:xfrm>
            <a:off x="152400" y="152400"/>
            <a:ext cx="3581400" cy="523220"/>
          </a:xfrm>
          <a:prstGeom prst="rect">
            <a:avLst/>
          </a:prstGeom>
          <a:noFill/>
        </p:spPr>
        <p:txBody>
          <a:bodyPr wrap="square" rtlCol="0">
            <a:spAutoFit/>
          </a:bodyPr>
          <a:lstStyle/>
          <a:p>
            <a:r>
              <a:rPr lang="en-GB" sz="2800" dirty="0">
                <a:solidFill>
                  <a:srgbClr val="FF0000"/>
                </a:solidFill>
                <a:latin typeface="Comic Sans MS" pitchFamily="66" charset="0"/>
              </a:rPr>
              <a:t>Self-assessment:</a:t>
            </a:r>
          </a:p>
        </p:txBody>
      </p:sp>
      <p:sp>
        <p:nvSpPr>
          <p:cNvPr id="6" name="TextBox 5"/>
          <p:cNvSpPr txBox="1"/>
          <p:nvPr/>
        </p:nvSpPr>
        <p:spPr>
          <a:xfrm>
            <a:off x="3581400" y="1066802"/>
            <a:ext cx="1600200" cy="461665"/>
          </a:xfrm>
          <a:prstGeom prst="rect">
            <a:avLst/>
          </a:prstGeom>
          <a:noFill/>
        </p:spPr>
        <p:txBody>
          <a:bodyPr wrap="square" rtlCol="0">
            <a:spAutoFit/>
          </a:bodyPr>
          <a:lstStyle/>
          <a:p>
            <a:pPr algn="ctr"/>
            <a:r>
              <a:rPr lang="en-GB" sz="2400" dirty="0">
                <a:solidFill>
                  <a:srgbClr val="FF0000"/>
                </a:solidFill>
              </a:rPr>
              <a:t>Vena Cava</a:t>
            </a:r>
          </a:p>
        </p:txBody>
      </p:sp>
      <p:sp>
        <p:nvSpPr>
          <p:cNvPr id="7" name="TextBox 6"/>
          <p:cNvSpPr txBox="1"/>
          <p:nvPr/>
        </p:nvSpPr>
        <p:spPr>
          <a:xfrm>
            <a:off x="6019800" y="2362202"/>
            <a:ext cx="1600200" cy="461665"/>
          </a:xfrm>
          <a:prstGeom prst="rect">
            <a:avLst/>
          </a:prstGeom>
          <a:noFill/>
        </p:spPr>
        <p:txBody>
          <a:bodyPr wrap="square" rtlCol="0">
            <a:spAutoFit/>
          </a:bodyPr>
          <a:lstStyle/>
          <a:p>
            <a:pPr algn="ctr"/>
            <a:r>
              <a:rPr lang="en-GB" sz="2400" dirty="0">
                <a:solidFill>
                  <a:srgbClr val="FF0000"/>
                </a:solidFill>
              </a:rPr>
              <a:t>Aorta</a:t>
            </a:r>
          </a:p>
        </p:txBody>
      </p:sp>
      <p:sp>
        <p:nvSpPr>
          <p:cNvPr id="8" name="TextBox 7"/>
          <p:cNvSpPr txBox="1"/>
          <p:nvPr/>
        </p:nvSpPr>
        <p:spPr>
          <a:xfrm>
            <a:off x="5943600" y="3505202"/>
            <a:ext cx="1752600" cy="830997"/>
          </a:xfrm>
          <a:prstGeom prst="rect">
            <a:avLst/>
          </a:prstGeom>
          <a:noFill/>
        </p:spPr>
        <p:txBody>
          <a:bodyPr wrap="square" rtlCol="0">
            <a:spAutoFit/>
          </a:bodyPr>
          <a:lstStyle/>
          <a:p>
            <a:pPr algn="ctr"/>
            <a:r>
              <a:rPr lang="en-GB" sz="2400" dirty="0">
                <a:solidFill>
                  <a:srgbClr val="FF0000"/>
                </a:solidFill>
              </a:rPr>
              <a:t>Left Ventricle</a:t>
            </a:r>
          </a:p>
        </p:txBody>
      </p:sp>
      <p:sp>
        <p:nvSpPr>
          <p:cNvPr id="9" name="TextBox 8"/>
          <p:cNvSpPr txBox="1"/>
          <p:nvPr/>
        </p:nvSpPr>
        <p:spPr>
          <a:xfrm>
            <a:off x="5943600" y="4876802"/>
            <a:ext cx="1752600" cy="461665"/>
          </a:xfrm>
          <a:prstGeom prst="rect">
            <a:avLst/>
          </a:prstGeom>
          <a:noFill/>
        </p:spPr>
        <p:txBody>
          <a:bodyPr wrap="square" rtlCol="0">
            <a:spAutoFit/>
          </a:bodyPr>
          <a:lstStyle/>
          <a:p>
            <a:pPr algn="ctr"/>
            <a:r>
              <a:rPr lang="en-GB" sz="2400" dirty="0">
                <a:solidFill>
                  <a:srgbClr val="FF0000"/>
                </a:solidFill>
              </a:rPr>
              <a:t>Left atrium</a:t>
            </a:r>
          </a:p>
        </p:txBody>
      </p:sp>
      <p:sp>
        <p:nvSpPr>
          <p:cNvPr id="11" name="TextBox 10"/>
          <p:cNvSpPr txBox="1"/>
          <p:nvPr/>
        </p:nvSpPr>
        <p:spPr>
          <a:xfrm>
            <a:off x="3429000" y="4724402"/>
            <a:ext cx="1752600" cy="830997"/>
          </a:xfrm>
          <a:prstGeom prst="rect">
            <a:avLst/>
          </a:prstGeom>
          <a:noFill/>
        </p:spPr>
        <p:txBody>
          <a:bodyPr wrap="square" rtlCol="0">
            <a:spAutoFit/>
          </a:bodyPr>
          <a:lstStyle/>
          <a:p>
            <a:pPr algn="ctr"/>
            <a:r>
              <a:rPr lang="en-GB" sz="2400" dirty="0">
                <a:solidFill>
                  <a:srgbClr val="FF0000"/>
                </a:solidFill>
              </a:rPr>
              <a:t>Pulmonary vein</a:t>
            </a:r>
          </a:p>
        </p:txBody>
      </p:sp>
      <p:sp>
        <p:nvSpPr>
          <p:cNvPr id="12" name="TextBox 11"/>
          <p:cNvSpPr txBox="1"/>
          <p:nvPr/>
        </p:nvSpPr>
        <p:spPr>
          <a:xfrm>
            <a:off x="990600" y="4876802"/>
            <a:ext cx="1752600" cy="461665"/>
          </a:xfrm>
          <a:prstGeom prst="rect">
            <a:avLst/>
          </a:prstGeom>
          <a:noFill/>
        </p:spPr>
        <p:txBody>
          <a:bodyPr wrap="square" rtlCol="0">
            <a:spAutoFit/>
          </a:bodyPr>
          <a:lstStyle/>
          <a:p>
            <a:pPr algn="ctr"/>
            <a:r>
              <a:rPr lang="en-GB" sz="2400" dirty="0">
                <a:solidFill>
                  <a:srgbClr val="FF0000"/>
                </a:solidFill>
              </a:rPr>
              <a:t>Lungs</a:t>
            </a:r>
          </a:p>
        </p:txBody>
      </p:sp>
      <p:sp>
        <p:nvSpPr>
          <p:cNvPr id="13" name="TextBox 12"/>
          <p:cNvSpPr txBox="1"/>
          <p:nvPr/>
        </p:nvSpPr>
        <p:spPr>
          <a:xfrm>
            <a:off x="6019800" y="1143002"/>
            <a:ext cx="1600200" cy="461665"/>
          </a:xfrm>
          <a:prstGeom prst="rect">
            <a:avLst/>
          </a:prstGeom>
          <a:noFill/>
        </p:spPr>
        <p:txBody>
          <a:bodyPr wrap="square" rtlCol="0">
            <a:spAutoFit/>
          </a:bodyPr>
          <a:lstStyle/>
          <a:p>
            <a:pPr algn="ctr"/>
            <a:r>
              <a:rPr lang="en-GB" sz="2400" dirty="0">
                <a:solidFill>
                  <a:srgbClr val="FF0000"/>
                </a:solidFill>
              </a:rPr>
              <a:t>Body</a:t>
            </a:r>
          </a:p>
        </p:txBody>
      </p:sp>
      <p:sp>
        <p:nvSpPr>
          <p:cNvPr id="14" name="TextBox 13"/>
          <p:cNvSpPr txBox="1"/>
          <p:nvPr/>
        </p:nvSpPr>
        <p:spPr>
          <a:xfrm>
            <a:off x="990600" y="3505202"/>
            <a:ext cx="1752600" cy="830997"/>
          </a:xfrm>
          <a:prstGeom prst="rect">
            <a:avLst/>
          </a:prstGeom>
          <a:noFill/>
        </p:spPr>
        <p:txBody>
          <a:bodyPr wrap="square" rtlCol="0">
            <a:spAutoFit/>
          </a:bodyPr>
          <a:lstStyle/>
          <a:p>
            <a:pPr algn="ctr"/>
            <a:r>
              <a:rPr lang="en-GB" sz="2400" dirty="0">
                <a:solidFill>
                  <a:srgbClr val="FF0000"/>
                </a:solidFill>
              </a:rPr>
              <a:t>Pulmonary artery</a:t>
            </a:r>
          </a:p>
        </p:txBody>
      </p:sp>
      <p:sp>
        <p:nvSpPr>
          <p:cNvPr id="15" name="TextBox 14"/>
          <p:cNvSpPr txBox="1"/>
          <p:nvPr/>
        </p:nvSpPr>
        <p:spPr>
          <a:xfrm>
            <a:off x="990600" y="2209802"/>
            <a:ext cx="1752600" cy="830997"/>
          </a:xfrm>
          <a:prstGeom prst="rect">
            <a:avLst/>
          </a:prstGeom>
          <a:noFill/>
        </p:spPr>
        <p:txBody>
          <a:bodyPr wrap="square" rtlCol="0">
            <a:spAutoFit/>
          </a:bodyPr>
          <a:lstStyle/>
          <a:p>
            <a:pPr algn="ctr"/>
            <a:r>
              <a:rPr lang="en-GB" sz="2400" dirty="0">
                <a:solidFill>
                  <a:srgbClr val="FF0000"/>
                </a:solidFill>
              </a:rPr>
              <a:t>Right ventricle</a:t>
            </a:r>
          </a:p>
        </p:txBody>
      </p:sp>
      <p:pic>
        <p:nvPicPr>
          <p:cNvPr id="16" name="Picture 15" descr="Mark, Check, Tick, Red, Correct, Symbol, Choice, Yes"/>
          <p:cNvPicPr>
            <a:picLocks noChangeAspect="1" noChangeArrowheads="1"/>
          </p:cNvPicPr>
          <p:nvPr/>
        </p:nvPicPr>
        <p:blipFill>
          <a:blip r:embed="rId3" cstate="print"/>
          <a:srcRect/>
          <a:stretch>
            <a:fillRect/>
          </a:stretch>
        </p:blipFill>
        <p:spPr bwMode="auto">
          <a:xfrm>
            <a:off x="7315200" y="4921020"/>
            <a:ext cx="1685702" cy="175644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11" ma:contentTypeDescription="Create a new document." ma:contentTypeScope="" ma:versionID="2f7f06e0048ca94346dbef784c647201">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21c465b36c7150a89b3ab222f12bea40"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B980C7-D3B6-47D1-8683-E4AA0355491C}">
  <ds:schemaRefs>
    <ds:schemaRef ds:uri="http://schemas.microsoft.com/sharepoint/v3/contenttype/forms"/>
  </ds:schemaRefs>
</ds:datastoreItem>
</file>

<file path=customXml/itemProps2.xml><?xml version="1.0" encoding="utf-8"?>
<ds:datastoreItem xmlns:ds="http://schemas.openxmlformats.org/officeDocument/2006/customXml" ds:itemID="{1B139CDF-56EE-4656-98BB-4264007B56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06DB56-6AF1-4EA7-BE57-639C26441FD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1568</Words>
  <Application>Microsoft Office PowerPoint</Application>
  <PresentationFormat>On-screen Show (4:3)</PresentationFormat>
  <Paragraphs>174</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Comic Sans MS</vt:lpstr>
      <vt:lpstr>Office Theme</vt:lpstr>
      <vt:lpstr>The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dc:title>
  <dc:creator>Matt Holden</dc:creator>
  <cp:lastModifiedBy>Helen</cp:lastModifiedBy>
  <cp:revision>52</cp:revision>
  <dcterms:created xsi:type="dcterms:W3CDTF">2020-01-04T16:46:04Z</dcterms:created>
  <dcterms:modified xsi:type="dcterms:W3CDTF">2020-09-24T19:04:54Z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