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81" r:id="rId2"/>
    <p:sldId id="282" r:id="rId3"/>
    <p:sldId id="283" r:id="rId4"/>
    <p:sldId id="277" r:id="rId5"/>
    <p:sldId id="278" r:id="rId6"/>
    <p:sldId id="259" r:id="rId7"/>
    <p:sldId id="273" r:id="rId8"/>
    <p:sldId id="275" r:id="rId9"/>
    <p:sldId id="276" r:id="rId10"/>
    <p:sldId id="279" r:id="rId11"/>
    <p:sldId id="280" r:id="rId12"/>
    <p:sldId id="284" r:id="rId1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9" d="100"/>
          <a:sy n="89" d="100"/>
        </p:scale>
        <p:origin x="120"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109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0549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304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258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146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128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2/13/2020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843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394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704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211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745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2/13/2020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237609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34515815"/>
              </p:ext>
            </p:extLst>
          </p:nvPr>
        </p:nvGraphicFramePr>
        <p:xfrm>
          <a:off x="189429" y="139243"/>
          <a:ext cx="11773074" cy="5487006"/>
        </p:xfrm>
        <a:graphic>
          <a:graphicData uri="http://schemas.openxmlformats.org/drawingml/2006/table">
            <a:tbl>
              <a:tblPr firstRow="1" bandRow="1">
                <a:tableStyleId>{5C22544A-7EE6-4342-B048-85BDC9FD1C3A}</a:tableStyleId>
              </a:tblPr>
              <a:tblGrid>
                <a:gridCol w="4339540">
                  <a:extLst>
                    <a:ext uri="{9D8B030D-6E8A-4147-A177-3AD203B41FA5}">
                      <a16:colId xmlns:a16="http://schemas.microsoft.com/office/drawing/2014/main" val="10358115"/>
                    </a:ext>
                  </a:extLst>
                </a:gridCol>
                <a:gridCol w="7433534">
                  <a:extLst>
                    <a:ext uri="{9D8B030D-6E8A-4147-A177-3AD203B41FA5}">
                      <a16:colId xmlns:a16="http://schemas.microsoft.com/office/drawing/2014/main" val="579953499"/>
                    </a:ext>
                  </a:extLst>
                </a:gridCol>
              </a:tblGrid>
              <a:tr h="274350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8315737"/>
                  </a:ext>
                </a:extLst>
              </a:tr>
              <a:tr h="274350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3771699"/>
                  </a:ext>
                </a:extLst>
              </a:tr>
            </a:tbl>
          </a:graphicData>
        </a:graphic>
      </p:graphicFrame>
      <p:sp>
        <p:nvSpPr>
          <p:cNvPr id="6" name="TextBox 5"/>
          <p:cNvSpPr txBox="1"/>
          <p:nvPr/>
        </p:nvSpPr>
        <p:spPr>
          <a:xfrm>
            <a:off x="352811" y="175821"/>
            <a:ext cx="4992555" cy="369332"/>
          </a:xfrm>
          <a:prstGeom prst="rect">
            <a:avLst/>
          </a:prstGeom>
          <a:noFill/>
        </p:spPr>
        <p:txBody>
          <a:bodyPr wrap="square" rtlCol="0">
            <a:spAutoFit/>
          </a:bodyPr>
          <a:lstStyle/>
          <a:p>
            <a:r>
              <a:rPr lang="en-GB" b="1" i="1" u="sng" dirty="0" smtClean="0"/>
              <a:t>IDENTIFY </a:t>
            </a:r>
            <a:r>
              <a:rPr lang="en-GB" dirty="0" smtClean="0"/>
              <a:t>the 4 lifestyle factors  (4)</a:t>
            </a:r>
            <a:endParaRPr lang="en-GB" dirty="0"/>
          </a:p>
        </p:txBody>
      </p:sp>
      <p:sp>
        <p:nvSpPr>
          <p:cNvPr id="8" name="TextBox 7"/>
          <p:cNvSpPr txBox="1"/>
          <p:nvPr/>
        </p:nvSpPr>
        <p:spPr>
          <a:xfrm>
            <a:off x="5045336" y="219998"/>
            <a:ext cx="6523272" cy="369332"/>
          </a:xfrm>
          <a:prstGeom prst="rect">
            <a:avLst/>
          </a:prstGeom>
          <a:noFill/>
        </p:spPr>
        <p:txBody>
          <a:bodyPr wrap="square" rtlCol="0">
            <a:spAutoFit/>
          </a:bodyPr>
          <a:lstStyle/>
          <a:p>
            <a:r>
              <a:rPr lang="en-GB" b="1" i="1" u="sng" dirty="0" smtClean="0"/>
              <a:t>Identify </a:t>
            </a:r>
            <a:r>
              <a:rPr lang="en-GB" i="1" dirty="0" smtClean="0"/>
              <a:t>with </a:t>
            </a:r>
            <a:r>
              <a:rPr lang="en-GB" i="1" u="sng" dirty="0" smtClean="0"/>
              <a:t>one example </a:t>
            </a:r>
            <a:r>
              <a:rPr lang="en-GB" i="1" dirty="0" smtClean="0"/>
              <a:t>of each of the benefits of exercise</a:t>
            </a:r>
            <a:endParaRPr lang="en-GB" dirty="0"/>
          </a:p>
        </p:txBody>
      </p:sp>
      <p:sp>
        <p:nvSpPr>
          <p:cNvPr id="9" name="TextBox 8"/>
          <p:cNvSpPr txBox="1"/>
          <p:nvPr/>
        </p:nvSpPr>
        <p:spPr>
          <a:xfrm>
            <a:off x="352811" y="2961055"/>
            <a:ext cx="4992555" cy="307777"/>
          </a:xfrm>
          <a:prstGeom prst="rect">
            <a:avLst/>
          </a:prstGeom>
          <a:noFill/>
        </p:spPr>
        <p:txBody>
          <a:bodyPr wrap="square" rtlCol="0">
            <a:spAutoFit/>
          </a:bodyPr>
          <a:lstStyle/>
          <a:p>
            <a:r>
              <a:rPr lang="en-GB" sz="1400" b="1" i="1" u="sng" dirty="0" smtClean="0"/>
              <a:t>EXPLAIN </a:t>
            </a:r>
            <a:r>
              <a:rPr lang="en-GB" sz="1400" dirty="0" smtClean="0"/>
              <a:t>what a sedentary lifestyle is</a:t>
            </a:r>
            <a:endParaRPr lang="en-GB" sz="1400" dirty="0"/>
          </a:p>
        </p:txBody>
      </p:sp>
      <p:sp>
        <p:nvSpPr>
          <p:cNvPr id="10" name="TextBox 9"/>
          <p:cNvSpPr txBox="1"/>
          <p:nvPr/>
        </p:nvSpPr>
        <p:spPr>
          <a:xfrm>
            <a:off x="6023098" y="2876662"/>
            <a:ext cx="4992555" cy="369332"/>
          </a:xfrm>
          <a:prstGeom prst="rect">
            <a:avLst/>
          </a:prstGeom>
          <a:noFill/>
        </p:spPr>
        <p:txBody>
          <a:bodyPr wrap="square" rtlCol="0">
            <a:spAutoFit/>
          </a:bodyPr>
          <a:lstStyle/>
          <a:p>
            <a:r>
              <a:rPr lang="en-GB" b="1" i="1" u="sng" dirty="0" smtClean="0"/>
              <a:t>Explain</a:t>
            </a:r>
            <a:r>
              <a:rPr lang="en-GB" dirty="0" smtClean="0"/>
              <a:t>  the 3 different type of energy balance </a:t>
            </a:r>
            <a:endParaRPr lang="en-GB" dirty="0"/>
          </a:p>
        </p:txBody>
      </p:sp>
      <p:sp>
        <p:nvSpPr>
          <p:cNvPr id="7" name="TextBox 6"/>
          <p:cNvSpPr txBox="1"/>
          <p:nvPr/>
        </p:nvSpPr>
        <p:spPr>
          <a:xfrm>
            <a:off x="189431" y="3610680"/>
            <a:ext cx="841112" cy="3139321"/>
          </a:xfrm>
          <a:prstGeom prst="rect">
            <a:avLst/>
          </a:prstGeom>
          <a:solidFill>
            <a:schemeClr val="accent1">
              <a:lumMod val="60000"/>
              <a:lumOff val="40000"/>
            </a:schemeClr>
          </a:solidFill>
          <a:ln>
            <a:solidFill>
              <a:srgbClr val="000000"/>
            </a:solidFill>
          </a:ln>
        </p:spPr>
        <p:txBody>
          <a:bodyPr wrap="square" rtlCol="0">
            <a:spAutoFit/>
          </a:bodyPr>
          <a:lstStyle/>
          <a:p>
            <a:pPr algn="ctr"/>
            <a:r>
              <a:rPr lang="en-GB" sz="6600" b="1" u="sng" dirty="0" smtClean="0"/>
              <a:t>DNA</a:t>
            </a:r>
            <a:endParaRPr lang="en-GB" sz="6600" b="1" u="sng" dirty="0"/>
          </a:p>
        </p:txBody>
      </p:sp>
      <p:graphicFrame>
        <p:nvGraphicFramePr>
          <p:cNvPr id="12" name="Table 11"/>
          <p:cNvGraphicFramePr>
            <a:graphicFrameLocks noGrp="1"/>
          </p:cNvGraphicFramePr>
          <p:nvPr>
            <p:extLst>
              <p:ext uri="{D42A27DB-BD31-4B8C-83A1-F6EECF244321}">
                <p14:modId xmlns:p14="http://schemas.microsoft.com/office/powerpoint/2010/main" val="2362744750"/>
              </p:ext>
            </p:extLst>
          </p:nvPr>
        </p:nvGraphicFramePr>
        <p:xfrm>
          <a:off x="4647304" y="670086"/>
          <a:ext cx="6699462" cy="2117652"/>
        </p:xfrm>
        <a:graphic>
          <a:graphicData uri="http://schemas.openxmlformats.org/drawingml/2006/table">
            <a:tbl>
              <a:tblPr firstRow="1" bandRow="1">
                <a:tableStyleId>{5C22544A-7EE6-4342-B048-85BDC9FD1C3A}</a:tableStyleId>
              </a:tblPr>
              <a:tblGrid>
                <a:gridCol w="1429645">
                  <a:extLst>
                    <a:ext uri="{9D8B030D-6E8A-4147-A177-3AD203B41FA5}">
                      <a16:colId xmlns:a16="http://schemas.microsoft.com/office/drawing/2014/main" val="20000"/>
                    </a:ext>
                  </a:extLst>
                </a:gridCol>
                <a:gridCol w="5269817">
                  <a:extLst>
                    <a:ext uri="{9D8B030D-6E8A-4147-A177-3AD203B41FA5}">
                      <a16:colId xmlns:a16="http://schemas.microsoft.com/office/drawing/2014/main" val="20001"/>
                    </a:ext>
                  </a:extLst>
                </a:gridCol>
              </a:tblGrid>
              <a:tr h="705884">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05884">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05884">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949708852"/>
              </p:ext>
            </p:extLst>
          </p:nvPr>
        </p:nvGraphicFramePr>
        <p:xfrm>
          <a:off x="4647304" y="3334917"/>
          <a:ext cx="6715953" cy="2158080"/>
        </p:xfrm>
        <a:graphic>
          <a:graphicData uri="http://schemas.openxmlformats.org/drawingml/2006/table">
            <a:tbl>
              <a:tblPr firstRow="1" bandRow="1">
                <a:tableStyleId>{5C22544A-7EE6-4342-B048-85BDC9FD1C3A}</a:tableStyleId>
              </a:tblPr>
              <a:tblGrid>
                <a:gridCol w="6715953">
                  <a:extLst>
                    <a:ext uri="{9D8B030D-6E8A-4147-A177-3AD203B41FA5}">
                      <a16:colId xmlns:a16="http://schemas.microsoft.com/office/drawing/2014/main" val="20000"/>
                    </a:ext>
                  </a:extLst>
                </a:gridCol>
              </a:tblGrid>
              <a:tr h="71936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1936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1936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5" name="TextBox 14"/>
          <p:cNvSpPr txBox="1"/>
          <p:nvPr/>
        </p:nvSpPr>
        <p:spPr>
          <a:xfrm>
            <a:off x="-889000" y="5921375"/>
            <a:ext cx="184666" cy="369332"/>
          </a:xfrm>
          <a:prstGeom prst="rect">
            <a:avLst/>
          </a:prstGeom>
          <a:noFill/>
        </p:spPr>
        <p:txBody>
          <a:bodyPr wrap="none" rtlCol="0">
            <a:spAutoFit/>
          </a:bodyPr>
          <a:lstStyle/>
          <a:p>
            <a:endParaRPr lang="en-US" dirty="0"/>
          </a:p>
        </p:txBody>
      </p:sp>
      <p:sp>
        <p:nvSpPr>
          <p:cNvPr id="14" name="TextBox 13"/>
          <p:cNvSpPr txBox="1"/>
          <p:nvPr/>
        </p:nvSpPr>
        <p:spPr>
          <a:xfrm>
            <a:off x="1106925" y="5758418"/>
            <a:ext cx="10855578" cy="830997"/>
          </a:xfrm>
          <a:prstGeom prst="rect">
            <a:avLst/>
          </a:prstGeom>
          <a:noFill/>
          <a:ln>
            <a:solidFill>
              <a:schemeClr val="tx1"/>
            </a:solidFill>
            <a:prstDash val="lgDash"/>
          </a:ln>
        </p:spPr>
        <p:txBody>
          <a:bodyPr wrap="square" rtlCol="0">
            <a:spAutoFit/>
          </a:bodyPr>
          <a:lstStyle/>
          <a:p>
            <a:r>
              <a:rPr lang="en-GB" sz="1600" b="1" dirty="0" smtClean="0"/>
              <a:t>Challenge – Explain what a balanced diet is</a:t>
            </a:r>
          </a:p>
          <a:p>
            <a:endParaRPr lang="en-GB" sz="1600" b="1" dirty="0"/>
          </a:p>
          <a:p>
            <a:endParaRPr lang="en-GB" sz="1600" b="1" dirty="0"/>
          </a:p>
        </p:txBody>
      </p:sp>
    </p:spTree>
    <p:extLst>
      <p:ext uri="{BB962C8B-B14F-4D97-AF65-F5344CB8AC3E}">
        <p14:creationId xmlns:p14="http://schemas.microsoft.com/office/powerpoint/2010/main" val="573698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24417" y="0"/>
            <a:ext cx="10972800" cy="1143000"/>
          </a:xfrm>
        </p:spPr>
        <p:txBody>
          <a:bodyPr/>
          <a:lstStyle/>
          <a:p>
            <a:pPr eaLnBrk="1" hangingPunct="1"/>
            <a:r>
              <a:rPr lang="en-GB" sz="5400" b="1" u="sng">
                <a:latin typeface="Calibri" charset="0"/>
              </a:rPr>
              <a:t>Task</a:t>
            </a:r>
          </a:p>
        </p:txBody>
      </p:sp>
      <p:sp>
        <p:nvSpPr>
          <p:cNvPr id="6147" name="Rectangle 3"/>
          <p:cNvSpPr>
            <a:spLocks noGrp="1" noChangeArrowheads="1"/>
          </p:cNvSpPr>
          <p:nvPr>
            <p:ph type="body" idx="1"/>
          </p:nvPr>
        </p:nvSpPr>
        <p:spPr>
          <a:xfrm>
            <a:off x="239184" y="2060576"/>
            <a:ext cx="11616267" cy="4797425"/>
          </a:xfrm>
          <a:solidFill>
            <a:srgbClr val="FF00FF">
              <a:alpha val="27058"/>
            </a:srgbClr>
          </a:solidFill>
        </p:spPr>
        <p:txBody>
          <a:bodyPr rtlCol="0">
            <a:normAutofit/>
          </a:bodyPr>
          <a:lstStyle/>
          <a:p>
            <a:pPr algn="ctr" eaLnBrk="1" fontAlgn="auto" hangingPunct="1">
              <a:lnSpc>
                <a:spcPct val="90000"/>
              </a:lnSpc>
              <a:spcAft>
                <a:spcPts val="0"/>
              </a:spcAft>
              <a:buFontTx/>
              <a:buNone/>
              <a:defRPr/>
            </a:pPr>
            <a:r>
              <a:rPr lang="en-GB" altLang="en-US" sz="2800" dirty="0" smtClean="0">
                <a:ea typeface="+mn-ea"/>
                <a:cs typeface="+mn-cs"/>
              </a:rPr>
              <a:t>Using the diet, health and hygiene worksheet you are going to fill in your pie chart with each food group.</a:t>
            </a:r>
          </a:p>
          <a:p>
            <a:pPr algn="ctr" eaLnBrk="1" fontAlgn="auto" hangingPunct="1">
              <a:lnSpc>
                <a:spcPct val="90000"/>
              </a:lnSpc>
              <a:spcAft>
                <a:spcPts val="0"/>
              </a:spcAft>
              <a:buFontTx/>
              <a:buNone/>
              <a:defRPr/>
            </a:pPr>
            <a:endParaRPr lang="en-GB" altLang="en-US" sz="2800" dirty="0">
              <a:ea typeface="+mn-ea"/>
              <a:cs typeface="+mn-cs"/>
            </a:endParaRPr>
          </a:p>
          <a:p>
            <a:pPr eaLnBrk="1" fontAlgn="auto" hangingPunct="1">
              <a:lnSpc>
                <a:spcPct val="90000"/>
              </a:lnSpc>
              <a:spcAft>
                <a:spcPts val="0"/>
              </a:spcAft>
              <a:buFontTx/>
              <a:buNone/>
              <a:defRPr/>
            </a:pPr>
            <a:r>
              <a:rPr lang="en-GB" altLang="en-US" sz="2800" b="1" u="sng" dirty="0" smtClean="0">
                <a:ea typeface="+mn-ea"/>
                <a:cs typeface="+mn-cs"/>
              </a:rPr>
              <a:t>Inside the pie chart</a:t>
            </a:r>
          </a:p>
          <a:p>
            <a:pPr marL="514350" indent="-514350" eaLnBrk="1" fontAlgn="auto" hangingPunct="1">
              <a:lnSpc>
                <a:spcPct val="90000"/>
              </a:lnSpc>
              <a:spcAft>
                <a:spcPts val="0"/>
              </a:spcAft>
              <a:buFont typeface="+mj-lt"/>
              <a:buAutoNum type="arabicPeriod"/>
              <a:defRPr/>
            </a:pPr>
            <a:r>
              <a:rPr lang="en-GB" altLang="en-US" sz="2800" dirty="0" smtClean="0">
                <a:ea typeface="+mn-ea"/>
                <a:cs typeface="+mn-cs"/>
              </a:rPr>
              <a:t>Name of food group</a:t>
            </a:r>
          </a:p>
          <a:p>
            <a:pPr marL="514350" indent="-514350" eaLnBrk="1" fontAlgn="auto" hangingPunct="1">
              <a:lnSpc>
                <a:spcPct val="90000"/>
              </a:lnSpc>
              <a:spcAft>
                <a:spcPts val="0"/>
              </a:spcAft>
              <a:buFont typeface="+mj-lt"/>
              <a:buAutoNum type="arabicPeriod"/>
              <a:defRPr/>
            </a:pPr>
            <a:r>
              <a:rPr lang="en-GB" altLang="en-US" sz="2800" dirty="0" smtClean="0">
                <a:ea typeface="+mn-ea"/>
                <a:cs typeface="+mn-cs"/>
              </a:rPr>
              <a:t>Main functions of that food group </a:t>
            </a:r>
            <a:r>
              <a:rPr lang="en-GB" altLang="en-US" sz="2200" dirty="0" smtClean="0">
                <a:ea typeface="+mn-ea"/>
                <a:cs typeface="+mn-cs"/>
              </a:rPr>
              <a:t>(what it does for the body)</a:t>
            </a:r>
          </a:p>
          <a:p>
            <a:pPr marL="514350" indent="-514350" eaLnBrk="1" fontAlgn="auto" hangingPunct="1">
              <a:lnSpc>
                <a:spcPct val="90000"/>
              </a:lnSpc>
              <a:spcAft>
                <a:spcPts val="0"/>
              </a:spcAft>
              <a:buFont typeface="+mj-lt"/>
              <a:buAutoNum type="arabicPeriod"/>
              <a:defRPr/>
            </a:pPr>
            <a:r>
              <a:rPr lang="en-GB" altLang="en-US" sz="2800" dirty="0" smtClean="0">
                <a:ea typeface="+mn-ea"/>
                <a:cs typeface="+mn-cs"/>
              </a:rPr>
              <a:t>Examples (minimum 2) of food</a:t>
            </a:r>
            <a:endParaRPr lang="en-GB" altLang="en-US" sz="2800" dirty="0">
              <a:ea typeface="+mn-ea"/>
              <a:cs typeface="+mn-cs"/>
            </a:endParaRPr>
          </a:p>
          <a:p>
            <a:pPr marL="0" indent="0" algn="ctr" eaLnBrk="1" fontAlgn="auto" hangingPunct="1">
              <a:lnSpc>
                <a:spcPct val="90000"/>
              </a:lnSpc>
              <a:spcAft>
                <a:spcPts val="0"/>
              </a:spcAft>
              <a:buFontTx/>
              <a:buNone/>
              <a:defRPr/>
            </a:pPr>
            <a:r>
              <a:rPr lang="en-GB" altLang="en-US" sz="2400" b="1" dirty="0" smtClean="0">
                <a:solidFill>
                  <a:srgbClr val="0070C0"/>
                </a:solidFill>
                <a:ea typeface="+mn-ea"/>
                <a:cs typeface="+mn-cs"/>
              </a:rPr>
              <a:t>Then for 3 food types, draw an arrow to space on your page and explain a sporting example of how that food group contributes to the performance </a:t>
            </a:r>
          </a:p>
          <a:p>
            <a:pPr marL="0" indent="0" algn="ctr" eaLnBrk="1" fontAlgn="auto" hangingPunct="1">
              <a:lnSpc>
                <a:spcPct val="90000"/>
              </a:lnSpc>
              <a:spcAft>
                <a:spcPts val="0"/>
              </a:spcAft>
              <a:buFontTx/>
              <a:buNone/>
              <a:defRPr/>
            </a:pPr>
            <a:r>
              <a:rPr lang="en-GB" altLang="en-US" sz="2400" b="1" dirty="0" smtClean="0">
                <a:solidFill>
                  <a:srgbClr val="00B050"/>
                </a:solidFill>
                <a:ea typeface="+mn-ea"/>
                <a:cs typeface="+mn-cs"/>
              </a:rPr>
              <a:t>(only do this for </a:t>
            </a:r>
            <a:r>
              <a:rPr lang="en-GB" altLang="en-US" sz="2400" b="1" u="sng" dirty="0" smtClean="0">
                <a:solidFill>
                  <a:srgbClr val="00B050"/>
                </a:solidFill>
                <a:ea typeface="+mn-ea"/>
                <a:cs typeface="+mn-cs"/>
              </a:rPr>
              <a:t>protein, carbohydrates &amp; water</a:t>
            </a:r>
            <a:r>
              <a:rPr lang="en-GB" altLang="en-US" sz="2400" b="1" dirty="0" smtClean="0">
                <a:solidFill>
                  <a:srgbClr val="00B050"/>
                </a:solidFill>
                <a:ea typeface="+mn-ea"/>
                <a:cs typeface="+mn-cs"/>
              </a:rPr>
              <a:t>) </a:t>
            </a:r>
          </a:p>
        </p:txBody>
      </p:sp>
      <p:sp>
        <p:nvSpPr>
          <p:cNvPr id="38915" name="AutoShape 6" descr="2Q=="/>
          <p:cNvSpPr>
            <a:spLocks noChangeAspect="1" noChangeArrowheads="1"/>
          </p:cNvSpPr>
          <p:nvPr/>
        </p:nvSpPr>
        <p:spPr bwMode="auto">
          <a:xfrm>
            <a:off x="4667251" y="2357439"/>
            <a:ext cx="2857500"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ndParaRPr>
          </a:p>
        </p:txBody>
      </p:sp>
      <p:pic>
        <p:nvPicPr>
          <p:cNvPr id="38916" name="Picture 8" descr="how-to-draw-mr-potato-head_1_000000003974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1" y="260350"/>
            <a:ext cx="2017183" cy="151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7" name="Picture 10" descr="funny-vegetable-spice-cartoon-white-isolated-31918454"/>
          <p:cNvPicPr>
            <a:picLocks noChangeAspect="1" noChangeArrowheads="1"/>
          </p:cNvPicPr>
          <p:nvPr/>
        </p:nvPicPr>
        <p:blipFill>
          <a:blip r:embed="rId3">
            <a:extLst>
              <a:ext uri="{28A0092B-C50C-407E-A947-70E740481C1C}">
                <a14:useLocalDpi xmlns:a14="http://schemas.microsoft.com/office/drawing/2010/main" val="0"/>
              </a:ext>
            </a:extLst>
          </a:blip>
          <a:srcRect t="10622" b="34836"/>
          <a:stretch>
            <a:fillRect/>
          </a:stretch>
        </p:blipFill>
        <p:spPr bwMode="auto">
          <a:xfrm>
            <a:off x="7440085" y="1"/>
            <a:ext cx="4415367" cy="193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11"/>
          <p:cNvPicPr>
            <a:picLocks noChangeAspect="1" noChangeArrowheads="1"/>
          </p:cNvPicPr>
          <p:nvPr/>
        </p:nvPicPr>
        <p:blipFill>
          <a:blip r:embed="rId4">
            <a:extLst>
              <a:ext uri="{28A0092B-C50C-407E-A947-70E740481C1C}">
                <a14:useLocalDpi xmlns:a14="http://schemas.microsoft.com/office/drawing/2010/main" val="0"/>
              </a:ext>
            </a:extLst>
          </a:blip>
          <a:srcRect l="13281" t="28537" r="40950" b="12392"/>
          <a:stretch>
            <a:fillRect/>
          </a:stretch>
        </p:blipFill>
        <p:spPr bwMode="auto">
          <a:xfrm>
            <a:off x="218018" y="1"/>
            <a:ext cx="2709333" cy="1966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2" name="Rectangle 1"/>
          <p:cNvSpPr/>
          <p:nvPr/>
        </p:nvSpPr>
        <p:spPr>
          <a:xfrm>
            <a:off x="239184" y="3141664"/>
            <a:ext cx="11616267" cy="37163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3212541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spect="1"/>
          </p:cNvPicPr>
          <p:nvPr/>
        </p:nvPicPr>
        <p:blipFill>
          <a:blip r:embed="rId2">
            <a:extLst>
              <a:ext uri="{28A0092B-C50C-407E-A947-70E740481C1C}">
                <a14:useLocalDpi xmlns:a14="http://schemas.microsoft.com/office/drawing/2010/main" val="0"/>
              </a:ext>
            </a:extLst>
          </a:blip>
          <a:srcRect l="30449" t="14281" r="32275" b="16843"/>
          <a:stretch>
            <a:fillRect/>
          </a:stretch>
        </p:blipFill>
        <p:spPr bwMode="auto">
          <a:xfrm>
            <a:off x="2927351" y="620713"/>
            <a:ext cx="6568016" cy="568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8" name="TextBox 4"/>
          <p:cNvSpPr txBox="1">
            <a:spLocks noChangeArrowheads="1"/>
          </p:cNvSpPr>
          <p:nvPr/>
        </p:nvSpPr>
        <p:spPr bwMode="auto">
          <a:xfrm>
            <a:off x="4313767" y="1846264"/>
            <a:ext cx="19939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GB" sz="1800" b="1" u="sng">
                <a:solidFill>
                  <a:srgbClr val="FF0000"/>
                </a:solidFill>
                <a:latin typeface="Arial" charset="0"/>
              </a:rPr>
              <a:t>Protein</a:t>
            </a:r>
            <a:r>
              <a:rPr lang="en-GB" sz="1200">
                <a:solidFill>
                  <a:srgbClr val="FF0000"/>
                </a:solidFill>
                <a:latin typeface="Arial" charset="0"/>
              </a:rPr>
              <a:t>.</a:t>
            </a:r>
          </a:p>
          <a:p>
            <a:pPr algn="ctr" eaLnBrk="1" hangingPunct="1"/>
            <a:r>
              <a:rPr lang="en-GB" sz="1200">
                <a:solidFill>
                  <a:srgbClr val="FF0000"/>
                </a:solidFill>
                <a:latin typeface="Arial" charset="0"/>
              </a:rPr>
              <a:t>Main function is to help repair muscles.</a:t>
            </a:r>
          </a:p>
          <a:p>
            <a:pPr algn="ctr" eaLnBrk="1" hangingPunct="1"/>
            <a:r>
              <a:rPr lang="en-GB" sz="1200">
                <a:solidFill>
                  <a:srgbClr val="FF0000"/>
                </a:solidFill>
                <a:latin typeface="Arial" charset="0"/>
              </a:rPr>
              <a:t>Examples: chicken, eggs</a:t>
            </a:r>
          </a:p>
        </p:txBody>
      </p:sp>
      <p:cxnSp>
        <p:nvCxnSpPr>
          <p:cNvPr id="7" name="Straight Arrow Connector 6"/>
          <p:cNvCxnSpPr>
            <a:cxnSpLocks noChangeShapeType="1"/>
          </p:cNvCxnSpPr>
          <p:nvPr/>
        </p:nvCxnSpPr>
        <p:spPr bwMode="auto">
          <a:xfrm flipH="1" flipV="1">
            <a:off x="3124200" y="2425701"/>
            <a:ext cx="1346200" cy="66675"/>
          </a:xfrm>
          <a:prstGeom prst="straightConnector1">
            <a:avLst/>
          </a:prstGeom>
          <a:noFill/>
          <a:ln w="25400">
            <a:solidFill>
              <a:srgbClr val="F79646"/>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39940" name="TextBox 7"/>
          <p:cNvSpPr txBox="1">
            <a:spLocks noChangeArrowheads="1"/>
          </p:cNvSpPr>
          <p:nvPr/>
        </p:nvSpPr>
        <p:spPr bwMode="auto">
          <a:xfrm>
            <a:off x="239185" y="981076"/>
            <a:ext cx="3168649"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GB" sz="1400" b="1">
                <a:solidFill>
                  <a:srgbClr val="00B050"/>
                </a:solidFill>
                <a:latin typeface="Arial" charset="0"/>
              </a:rPr>
              <a:t>After a shot put competitive event the athlete would experience muscle fatigue and have some pain in his deltoids. He would take a protein shake and eat high protein foods such as chicken to allow for  a quicker recovery </a:t>
            </a:r>
          </a:p>
        </p:txBody>
      </p:sp>
      <p:sp>
        <p:nvSpPr>
          <p:cNvPr id="11" name="TextBox 10"/>
          <p:cNvSpPr txBox="1"/>
          <p:nvPr/>
        </p:nvSpPr>
        <p:spPr>
          <a:xfrm rot="1441551">
            <a:off x="8431714" y="805628"/>
            <a:ext cx="3793067"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ctr" fontAlgn="auto">
              <a:spcBef>
                <a:spcPts val="0"/>
              </a:spcBef>
              <a:spcAft>
                <a:spcPts val="0"/>
              </a:spcAft>
              <a:defRPr/>
            </a:pPr>
            <a:r>
              <a:rPr lang="en-GB" sz="2800" b="1" dirty="0">
                <a:solidFill>
                  <a:srgbClr val="7030A0"/>
                </a:solidFill>
                <a:latin typeface="+mn-lt"/>
                <a:ea typeface="+mn-ea"/>
                <a:cs typeface="+mn-cs"/>
              </a:rPr>
              <a:t>EXAMPLE</a:t>
            </a:r>
          </a:p>
        </p:txBody>
      </p:sp>
      <p:sp>
        <p:nvSpPr>
          <p:cNvPr id="2" name="TextBox 1"/>
          <p:cNvSpPr txBox="1"/>
          <p:nvPr/>
        </p:nvSpPr>
        <p:spPr>
          <a:xfrm>
            <a:off x="255734" y="3010476"/>
            <a:ext cx="3223959" cy="2031325"/>
          </a:xfrm>
          <a:prstGeom prst="rect">
            <a:avLst/>
          </a:prstGeom>
          <a:noFill/>
        </p:spPr>
        <p:txBody>
          <a:bodyPr wrap="none" rtlCol="0">
            <a:spAutoFit/>
          </a:bodyPr>
          <a:lstStyle/>
          <a:p>
            <a:r>
              <a:rPr lang="en-US" b="1" u="sng" dirty="0" smtClean="0"/>
              <a:t>INFO TO FIND:</a:t>
            </a:r>
          </a:p>
          <a:p>
            <a:pPr marL="342900" indent="-342900">
              <a:buAutoNum type="arabicParenR"/>
            </a:pPr>
            <a:r>
              <a:rPr lang="en-US" dirty="0" smtClean="0"/>
              <a:t>Job </a:t>
            </a:r>
          </a:p>
          <a:p>
            <a:pPr marL="342900" indent="-342900">
              <a:buAutoNum type="arabicParenR"/>
            </a:pPr>
            <a:r>
              <a:rPr lang="en-US" dirty="0" smtClean="0"/>
              <a:t>Food Examples</a:t>
            </a:r>
          </a:p>
          <a:p>
            <a:pPr marL="342900" indent="-342900">
              <a:buAutoNum type="arabicParenR"/>
            </a:pPr>
            <a:r>
              <a:rPr lang="en-US" dirty="0" smtClean="0"/>
              <a:t>How they help in sport *only</a:t>
            </a:r>
          </a:p>
          <a:p>
            <a:pPr marL="800100" lvl="1" indent="-342900">
              <a:buFont typeface="Arial"/>
              <a:buChar char="•"/>
            </a:pPr>
            <a:r>
              <a:rPr lang="en-US" dirty="0" smtClean="0"/>
              <a:t>Protein</a:t>
            </a:r>
          </a:p>
          <a:p>
            <a:pPr marL="800100" lvl="1" indent="-342900">
              <a:buFont typeface="Arial"/>
              <a:buChar char="•"/>
            </a:pPr>
            <a:r>
              <a:rPr lang="en-US" dirty="0" smtClean="0"/>
              <a:t>Carbohydrates </a:t>
            </a:r>
          </a:p>
          <a:p>
            <a:pPr marL="800100" lvl="1" indent="-342900">
              <a:buFont typeface="Arial"/>
              <a:buChar char="•"/>
            </a:pPr>
            <a:r>
              <a:rPr lang="en-US" dirty="0" smtClean="0"/>
              <a:t>Water</a:t>
            </a:r>
            <a:endParaRPr lang="en-US" dirty="0"/>
          </a:p>
        </p:txBody>
      </p:sp>
      <p:sp>
        <p:nvSpPr>
          <p:cNvPr id="3" name="TextBox 2"/>
          <p:cNvSpPr txBox="1"/>
          <p:nvPr/>
        </p:nvSpPr>
        <p:spPr>
          <a:xfrm>
            <a:off x="8207990" y="3523478"/>
            <a:ext cx="3677803" cy="3046988"/>
          </a:xfrm>
          <a:prstGeom prst="rect">
            <a:avLst/>
          </a:prstGeom>
          <a:solidFill>
            <a:srgbClr val="FFFF00"/>
          </a:solidFill>
          <a:ln>
            <a:solidFill>
              <a:srgbClr val="000000"/>
            </a:solidFill>
          </a:ln>
        </p:spPr>
        <p:txBody>
          <a:bodyPr wrap="square" rtlCol="0">
            <a:spAutoFit/>
          </a:bodyPr>
          <a:lstStyle/>
          <a:p>
            <a:pPr algn="ctr"/>
            <a:r>
              <a:rPr lang="en-US" sz="3200" dirty="0" smtClean="0"/>
              <a:t>12 MIN TASK (INCLUDING LOGGING ON TIME). </a:t>
            </a:r>
          </a:p>
          <a:p>
            <a:pPr algn="ctr"/>
            <a:r>
              <a:rPr lang="en-US" sz="3200" dirty="0" smtClean="0"/>
              <a:t>No finished = computer room in sports hall to finish</a:t>
            </a:r>
            <a:endParaRPr lang="en-US" sz="3200" dirty="0"/>
          </a:p>
        </p:txBody>
      </p:sp>
      <p:sp>
        <p:nvSpPr>
          <p:cNvPr id="4" name="TextBox 3"/>
          <p:cNvSpPr txBox="1"/>
          <p:nvPr/>
        </p:nvSpPr>
        <p:spPr>
          <a:xfrm>
            <a:off x="239185" y="5106889"/>
            <a:ext cx="4454735" cy="1631216"/>
          </a:xfrm>
          <a:prstGeom prst="rect">
            <a:avLst/>
          </a:prstGeom>
          <a:solidFill>
            <a:srgbClr val="00B050"/>
          </a:solidFill>
          <a:ln>
            <a:solidFill>
              <a:schemeClr val="tx1"/>
            </a:solidFill>
          </a:ln>
        </p:spPr>
        <p:txBody>
          <a:bodyPr wrap="square" rtlCol="0">
            <a:spAutoFit/>
          </a:bodyPr>
          <a:lstStyle/>
          <a:p>
            <a:r>
              <a:rPr lang="en-GB" sz="2800" b="1" u="sng" dirty="0" smtClean="0">
                <a:solidFill>
                  <a:schemeClr val="bg1"/>
                </a:solidFill>
              </a:rPr>
              <a:t>Challenge</a:t>
            </a:r>
            <a:r>
              <a:rPr lang="en-GB" sz="2800" dirty="0" smtClean="0">
                <a:solidFill>
                  <a:schemeClr val="bg1"/>
                </a:solidFill>
              </a:rPr>
              <a:t>:</a:t>
            </a:r>
          </a:p>
          <a:p>
            <a:endParaRPr lang="en-GB" sz="2400" dirty="0"/>
          </a:p>
          <a:p>
            <a:r>
              <a:rPr lang="en-GB" sz="2400" dirty="0" smtClean="0">
                <a:solidFill>
                  <a:schemeClr val="bg1"/>
                </a:solidFill>
              </a:rPr>
              <a:t>Explain how each nutrient will help a boxer’s performance</a:t>
            </a:r>
            <a:endParaRPr lang="en-GB" sz="2400" dirty="0">
              <a:solidFill>
                <a:schemeClr val="bg1"/>
              </a:solidFill>
            </a:endParaRPr>
          </a:p>
        </p:txBody>
      </p:sp>
    </p:spTree>
    <p:extLst>
      <p:ext uri="{BB962C8B-B14F-4D97-AF65-F5344CB8AC3E}">
        <p14:creationId xmlns:p14="http://schemas.microsoft.com/office/powerpoint/2010/main" val="260753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6632"/>
            <a:ext cx="10972800" cy="1143000"/>
          </a:xfrm>
        </p:spPr>
        <p:txBody>
          <a:bodyPr>
            <a:noAutofit/>
          </a:bodyPr>
          <a:lstStyle/>
          <a:p>
            <a:r>
              <a:rPr lang="en-GB" sz="4800" b="1" u="sng" dirty="0" smtClean="0">
                <a:solidFill>
                  <a:srgbClr val="FF66CC"/>
                </a:solidFill>
              </a:rPr>
              <a:t>BALANCED DIET &amp; OPTIMUM WEIGHT</a:t>
            </a:r>
            <a:endParaRPr lang="en-GB" sz="4800" b="1" u="sng" dirty="0">
              <a:solidFill>
                <a:srgbClr val="FF66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7721056"/>
              </p:ext>
            </p:extLst>
          </p:nvPr>
        </p:nvGraphicFramePr>
        <p:xfrm>
          <a:off x="709173" y="1556793"/>
          <a:ext cx="10868486" cy="2614066"/>
        </p:xfrm>
        <a:graphic>
          <a:graphicData uri="http://schemas.openxmlformats.org/drawingml/2006/table">
            <a:tbl>
              <a:tblPr firstRow="1" bandRow="1">
                <a:tableStyleId>{21E4AEA4-8DFA-4A89-87EB-49C32662AFE0}</a:tableStyleId>
              </a:tblPr>
              <a:tblGrid>
                <a:gridCol w="974676">
                  <a:extLst>
                    <a:ext uri="{9D8B030D-6E8A-4147-A177-3AD203B41FA5}">
                      <a16:colId xmlns:a16="http://schemas.microsoft.com/office/drawing/2014/main" val="20002"/>
                    </a:ext>
                  </a:extLst>
                </a:gridCol>
                <a:gridCol w="4978539">
                  <a:extLst>
                    <a:ext uri="{9D8B030D-6E8A-4147-A177-3AD203B41FA5}">
                      <a16:colId xmlns:a16="http://schemas.microsoft.com/office/drawing/2014/main" val="20000"/>
                    </a:ext>
                  </a:extLst>
                </a:gridCol>
                <a:gridCol w="4915271">
                  <a:extLst>
                    <a:ext uri="{9D8B030D-6E8A-4147-A177-3AD203B41FA5}">
                      <a16:colId xmlns:a16="http://schemas.microsoft.com/office/drawing/2014/main" val="20001"/>
                    </a:ext>
                  </a:extLst>
                </a:gridCol>
              </a:tblGrid>
              <a:tr h="414812">
                <a:tc>
                  <a:txBody>
                    <a:bodyPr/>
                    <a:lstStyle/>
                    <a:p>
                      <a:pPr algn="ctr"/>
                      <a:endParaRPr lang="en-GB" sz="28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GB" sz="2800" dirty="0" smtClean="0"/>
                        <a:t>Good</a:t>
                      </a:r>
                      <a:r>
                        <a:rPr lang="en-GB" sz="2800" baseline="0" dirty="0" smtClean="0"/>
                        <a:t> Progress</a:t>
                      </a:r>
                      <a:endParaRPr lang="en-GB" sz="28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GB" sz="2800" dirty="0" smtClean="0"/>
                        <a:t>Outstanding Progress</a:t>
                      </a:r>
                      <a:endParaRPr lang="en-GB" sz="28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0"/>
                  </a:ext>
                </a:extLst>
              </a:tr>
              <a:tr h="622218">
                <a:tc>
                  <a:txBody>
                    <a:bodyPr/>
                    <a:lstStyle/>
                    <a:p>
                      <a:r>
                        <a:rPr lang="en-GB" sz="1800" dirty="0" smtClean="0"/>
                        <a:t>6-9</a:t>
                      </a:r>
                      <a:endParaRPr lang="en-GB" sz="18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GB" sz="1800" dirty="0" smtClean="0"/>
                        <a:t>To</a:t>
                      </a:r>
                      <a:r>
                        <a:rPr lang="en-GB" sz="1800" baseline="0" dirty="0" smtClean="0"/>
                        <a:t> </a:t>
                      </a:r>
                      <a:r>
                        <a:rPr lang="en-GB" sz="1800" u="sng" baseline="0" dirty="0" smtClean="0"/>
                        <a:t>explain </a:t>
                      </a:r>
                      <a:r>
                        <a:rPr lang="en-GB" sz="1800" baseline="0" dirty="0" smtClean="0"/>
                        <a:t>what a balanced diet is with examples and explain optimum weight</a:t>
                      </a:r>
                      <a:endParaRPr lang="en-GB" sz="18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GB" sz="1800" dirty="0" smtClean="0"/>
                        <a:t>To</a:t>
                      </a:r>
                      <a:r>
                        <a:rPr lang="en-GB" sz="1800" baseline="0" dirty="0" smtClean="0"/>
                        <a:t> </a:t>
                      </a:r>
                      <a:r>
                        <a:rPr lang="en-GB" sz="1800" u="sng" baseline="0" dirty="0" smtClean="0"/>
                        <a:t>describe </a:t>
                      </a:r>
                      <a:r>
                        <a:rPr lang="en-GB" sz="1800" baseline="0" dirty="0" smtClean="0"/>
                        <a:t>what a balanced diet is with examples and explain the factors that affect optimum weight and how different sports may also have an effect on this</a:t>
                      </a:r>
                      <a:endParaRPr lang="en-GB" sz="18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1"/>
                  </a:ext>
                </a:extLst>
              </a:tr>
              <a:tr h="907186">
                <a:tc>
                  <a:txBody>
                    <a:bodyPr/>
                    <a:lstStyle/>
                    <a:p>
                      <a:r>
                        <a:rPr lang="en-GB" sz="1800" dirty="0" smtClean="0"/>
                        <a:t>3-5</a:t>
                      </a:r>
                      <a:endParaRPr lang="en-GB" sz="18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GB" sz="1800" dirty="0" smtClean="0"/>
                        <a:t>To</a:t>
                      </a:r>
                      <a:r>
                        <a:rPr lang="en-GB" sz="1800" baseline="0" dirty="0" smtClean="0"/>
                        <a:t> </a:t>
                      </a:r>
                      <a:r>
                        <a:rPr lang="en-GB" sz="1800" u="sng" baseline="0" dirty="0" smtClean="0"/>
                        <a:t>state</a:t>
                      </a:r>
                      <a:r>
                        <a:rPr lang="en-GB" sz="1800" baseline="0" dirty="0" smtClean="0"/>
                        <a:t> some foods needed for a balanced diet and begin to know what affects optimum weight</a:t>
                      </a:r>
                      <a:endParaRPr lang="en-GB" sz="18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GB" sz="1800" dirty="0" smtClean="0"/>
                        <a:t>To</a:t>
                      </a:r>
                      <a:r>
                        <a:rPr lang="en-GB" sz="1800" baseline="0" dirty="0" smtClean="0"/>
                        <a:t> </a:t>
                      </a:r>
                      <a:r>
                        <a:rPr lang="en-GB" sz="1800" u="sng" baseline="0" dirty="0" smtClean="0"/>
                        <a:t>know</a:t>
                      </a:r>
                      <a:r>
                        <a:rPr lang="en-GB" sz="1800" baseline="0" dirty="0" smtClean="0"/>
                        <a:t> what a balanced diet is and what affects optimum weight</a:t>
                      </a:r>
                      <a:endParaRPr lang="en-GB" sz="18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extBox 4"/>
          <p:cNvSpPr txBox="1"/>
          <p:nvPr/>
        </p:nvSpPr>
        <p:spPr>
          <a:xfrm>
            <a:off x="544248" y="4536259"/>
            <a:ext cx="11016918" cy="1692771"/>
          </a:xfrm>
          <a:prstGeom prst="rect">
            <a:avLst/>
          </a:prstGeom>
          <a:solidFill>
            <a:srgbClr val="FFFF00"/>
          </a:solidFill>
          <a:ln>
            <a:solidFill>
              <a:srgbClr val="000000"/>
            </a:solidFill>
          </a:ln>
        </p:spPr>
        <p:txBody>
          <a:bodyPr wrap="square" rtlCol="0">
            <a:spAutoFit/>
          </a:bodyPr>
          <a:lstStyle/>
          <a:p>
            <a:pPr algn="ctr"/>
            <a:r>
              <a:rPr lang="en-US" sz="3200" b="1" u="sng" dirty="0" smtClean="0"/>
              <a:t>Progress Check…. </a:t>
            </a:r>
          </a:p>
          <a:p>
            <a:endParaRPr lang="en-US" dirty="0"/>
          </a:p>
          <a:p>
            <a:endParaRPr lang="en-US" dirty="0" smtClean="0"/>
          </a:p>
          <a:p>
            <a:r>
              <a:rPr lang="en-US" dirty="0" smtClean="0"/>
              <a:t>I have made __________ progress because </a:t>
            </a:r>
          </a:p>
          <a:p>
            <a:endParaRPr lang="en-US" dirty="0"/>
          </a:p>
        </p:txBody>
      </p:sp>
    </p:spTree>
    <p:extLst>
      <p:ext uri="{BB962C8B-B14F-4D97-AF65-F5344CB8AC3E}">
        <p14:creationId xmlns:p14="http://schemas.microsoft.com/office/powerpoint/2010/main" val="4180386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25" t="8611" r="17968" b="20281"/>
          <a:stretch/>
        </p:blipFill>
        <p:spPr bwMode="auto">
          <a:xfrm>
            <a:off x="340047" y="260498"/>
            <a:ext cx="11568608" cy="54304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1030543" y="404664"/>
            <a:ext cx="4992555" cy="369332"/>
          </a:xfrm>
          <a:prstGeom prst="rect">
            <a:avLst/>
          </a:prstGeom>
          <a:noFill/>
        </p:spPr>
        <p:txBody>
          <a:bodyPr wrap="square" rtlCol="0">
            <a:spAutoFit/>
          </a:bodyPr>
          <a:lstStyle/>
          <a:p>
            <a:r>
              <a:rPr lang="en-GB" b="1" i="1" u="sng" dirty="0" smtClean="0"/>
              <a:t>IDENTIFY </a:t>
            </a:r>
            <a:r>
              <a:rPr lang="en-GB" dirty="0" smtClean="0"/>
              <a:t>the 4 lifestyle factors  (4)</a:t>
            </a:r>
            <a:endParaRPr lang="en-GB" dirty="0"/>
          </a:p>
        </p:txBody>
      </p:sp>
      <p:sp>
        <p:nvSpPr>
          <p:cNvPr id="8" name="TextBox 7"/>
          <p:cNvSpPr txBox="1"/>
          <p:nvPr/>
        </p:nvSpPr>
        <p:spPr>
          <a:xfrm>
            <a:off x="6576053" y="404664"/>
            <a:ext cx="4992555" cy="646331"/>
          </a:xfrm>
          <a:prstGeom prst="rect">
            <a:avLst/>
          </a:prstGeom>
          <a:noFill/>
        </p:spPr>
        <p:txBody>
          <a:bodyPr wrap="square" rtlCol="0">
            <a:spAutoFit/>
          </a:bodyPr>
          <a:lstStyle/>
          <a:p>
            <a:r>
              <a:rPr lang="en-GB" b="1" i="1" u="sng" dirty="0" smtClean="0"/>
              <a:t>Identify </a:t>
            </a:r>
            <a:r>
              <a:rPr lang="en-GB" i="1" dirty="0" smtClean="0"/>
              <a:t>with </a:t>
            </a:r>
            <a:r>
              <a:rPr lang="en-GB" i="1" u="sng" dirty="0" smtClean="0"/>
              <a:t>one example </a:t>
            </a:r>
            <a:r>
              <a:rPr lang="en-GB" i="1" dirty="0" smtClean="0"/>
              <a:t>of each of the benefits of exercise</a:t>
            </a:r>
            <a:endParaRPr lang="en-GB" dirty="0"/>
          </a:p>
        </p:txBody>
      </p:sp>
      <p:sp>
        <p:nvSpPr>
          <p:cNvPr id="9" name="TextBox 8"/>
          <p:cNvSpPr txBox="1"/>
          <p:nvPr/>
        </p:nvSpPr>
        <p:spPr>
          <a:xfrm>
            <a:off x="1030543" y="3077671"/>
            <a:ext cx="4992555" cy="307777"/>
          </a:xfrm>
          <a:prstGeom prst="rect">
            <a:avLst/>
          </a:prstGeom>
          <a:noFill/>
        </p:spPr>
        <p:txBody>
          <a:bodyPr wrap="square" rtlCol="0">
            <a:spAutoFit/>
          </a:bodyPr>
          <a:lstStyle/>
          <a:p>
            <a:r>
              <a:rPr lang="en-GB" sz="1400" b="1" i="1" u="sng" dirty="0" smtClean="0"/>
              <a:t>EXPLAIN </a:t>
            </a:r>
            <a:r>
              <a:rPr lang="en-GB" sz="1400" dirty="0" smtClean="0"/>
              <a:t>what a sedentary lifestyle is</a:t>
            </a:r>
            <a:endParaRPr lang="en-GB" sz="1400" dirty="0"/>
          </a:p>
        </p:txBody>
      </p:sp>
      <p:sp>
        <p:nvSpPr>
          <p:cNvPr id="10" name="TextBox 9"/>
          <p:cNvSpPr txBox="1"/>
          <p:nvPr/>
        </p:nvSpPr>
        <p:spPr>
          <a:xfrm>
            <a:off x="6576053" y="3104182"/>
            <a:ext cx="4992555" cy="369332"/>
          </a:xfrm>
          <a:prstGeom prst="rect">
            <a:avLst/>
          </a:prstGeom>
          <a:noFill/>
        </p:spPr>
        <p:txBody>
          <a:bodyPr wrap="square" rtlCol="0">
            <a:spAutoFit/>
          </a:bodyPr>
          <a:lstStyle/>
          <a:p>
            <a:r>
              <a:rPr lang="en-GB" b="1" i="1" u="sng" dirty="0" smtClean="0"/>
              <a:t>Explain</a:t>
            </a:r>
            <a:r>
              <a:rPr lang="en-GB" dirty="0" smtClean="0"/>
              <a:t>  the 3 different type of energy balance </a:t>
            </a:r>
            <a:endParaRPr lang="en-GB" dirty="0"/>
          </a:p>
        </p:txBody>
      </p:sp>
      <p:sp>
        <p:nvSpPr>
          <p:cNvPr id="11" name="TextBox 10"/>
          <p:cNvSpPr txBox="1"/>
          <p:nvPr/>
        </p:nvSpPr>
        <p:spPr>
          <a:xfrm>
            <a:off x="622910" y="5817703"/>
            <a:ext cx="10938256" cy="830997"/>
          </a:xfrm>
          <a:prstGeom prst="rect">
            <a:avLst/>
          </a:prstGeom>
          <a:noFill/>
          <a:ln>
            <a:solidFill>
              <a:schemeClr val="tx1"/>
            </a:solidFill>
            <a:prstDash val="lgDash"/>
          </a:ln>
        </p:spPr>
        <p:txBody>
          <a:bodyPr wrap="square" rtlCol="0">
            <a:spAutoFit/>
          </a:bodyPr>
          <a:lstStyle/>
          <a:p>
            <a:r>
              <a:rPr lang="en-GB" sz="1600" b="1" dirty="0" smtClean="0"/>
              <a:t>Challenge – Explain what a balanced diet is</a:t>
            </a:r>
          </a:p>
          <a:p>
            <a:endParaRPr lang="en-GB" sz="1600" b="1" dirty="0"/>
          </a:p>
          <a:p>
            <a:endParaRPr lang="en-GB" sz="1600" b="1" dirty="0"/>
          </a:p>
        </p:txBody>
      </p:sp>
      <p:sp>
        <p:nvSpPr>
          <p:cNvPr id="7" name="TextBox 6"/>
          <p:cNvSpPr txBox="1"/>
          <p:nvPr/>
        </p:nvSpPr>
        <p:spPr>
          <a:xfrm>
            <a:off x="0" y="1453779"/>
            <a:ext cx="841112" cy="3416320"/>
          </a:xfrm>
          <a:prstGeom prst="rect">
            <a:avLst/>
          </a:prstGeom>
          <a:solidFill>
            <a:schemeClr val="accent1">
              <a:lumMod val="60000"/>
              <a:lumOff val="40000"/>
            </a:schemeClr>
          </a:solidFill>
          <a:ln>
            <a:solidFill>
              <a:srgbClr val="000000"/>
            </a:solidFill>
          </a:ln>
        </p:spPr>
        <p:txBody>
          <a:bodyPr wrap="square" rtlCol="0">
            <a:spAutoFit/>
          </a:bodyPr>
          <a:lstStyle/>
          <a:p>
            <a:pPr algn="ctr"/>
            <a:r>
              <a:rPr lang="en-GB" sz="7200" b="1" u="sng" dirty="0" smtClean="0"/>
              <a:t>DNA</a:t>
            </a:r>
            <a:endParaRPr lang="en-GB" sz="7200" b="1" u="sng" dirty="0"/>
          </a:p>
        </p:txBody>
      </p:sp>
      <p:sp>
        <p:nvSpPr>
          <p:cNvPr id="4" name="Rectangle 3"/>
          <p:cNvSpPr/>
          <p:nvPr/>
        </p:nvSpPr>
        <p:spPr>
          <a:xfrm>
            <a:off x="1187451" y="3680885"/>
            <a:ext cx="4598889" cy="1569660"/>
          </a:xfrm>
          <a:prstGeom prst="rect">
            <a:avLst/>
          </a:prstGeom>
        </p:spPr>
        <p:txBody>
          <a:bodyPr wrap="square">
            <a:spAutoFit/>
          </a:bodyPr>
          <a:lstStyle/>
          <a:p>
            <a:pPr algn="ctr"/>
            <a:r>
              <a:rPr lang="en-GB" sz="3200" dirty="0">
                <a:solidFill>
                  <a:srgbClr val="008000"/>
                </a:solidFill>
              </a:rPr>
              <a:t>A lifestyle with </a:t>
            </a:r>
            <a:r>
              <a:rPr lang="en-GB" sz="3200" b="1" u="sng" dirty="0">
                <a:solidFill>
                  <a:srgbClr val="008000"/>
                </a:solidFill>
              </a:rPr>
              <a:t>NO EXERCISE </a:t>
            </a:r>
            <a:r>
              <a:rPr lang="en-GB" sz="3200" dirty="0">
                <a:solidFill>
                  <a:srgbClr val="008000"/>
                </a:solidFill>
              </a:rPr>
              <a:t>&amp; </a:t>
            </a:r>
          </a:p>
          <a:p>
            <a:pPr algn="ctr"/>
            <a:r>
              <a:rPr lang="en-GB" sz="3200" b="1" u="sng" dirty="0">
                <a:solidFill>
                  <a:srgbClr val="008000"/>
                </a:solidFill>
              </a:rPr>
              <a:t>A POOR DIET</a:t>
            </a:r>
          </a:p>
        </p:txBody>
      </p:sp>
      <p:graphicFrame>
        <p:nvGraphicFramePr>
          <p:cNvPr id="12" name="Table 11"/>
          <p:cNvGraphicFramePr>
            <a:graphicFrameLocks noGrp="1"/>
          </p:cNvGraphicFramePr>
          <p:nvPr>
            <p:extLst>
              <p:ext uri="{D42A27DB-BD31-4B8C-83A1-F6EECF244321}">
                <p14:modId xmlns:p14="http://schemas.microsoft.com/office/powerpoint/2010/main" val="1614954092"/>
              </p:ext>
            </p:extLst>
          </p:nvPr>
        </p:nvGraphicFramePr>
        <p:xfrm>
          <a:off x="6250616" y="1132416"/>
          <a:ext cx="5096150" cy="1655322"/>
        </p:xfrm>
        <a:graphic>
          <a:graphicData uri="http://schemas.openxmlformats.org/drawingml/2006/table">
            <a:tbl>
              <a:tblPr firstRow="1" bandRow="1">
                <a:tableStyleId>{5C22544A-7EE6-4342-B048-85BDC9FD1C3A}</a:tableStyleId>
              </a:tblPr>
              <a:tblGrid>
                <a:gridCol w="1498868">
                  <a:extLst>
                    <a:ext uri="{9D8B030D-6E8A-4147-A177-3AD203B41FA5}">
                      <a16:colId xmlns:a16="http://schemas.microsoft.com/office/drawing/2014/main" val="20000"/>
                    </a:ext>
                  </a:extLst>
                </a:gridCol>
                <a:gridCol w="3597282">
                  <a:extLst>
                    <a:ext uri="{9D8B030D-6E8A-4147-A177-3AD203B41FA5}">
                      <a16:colId xmlns:a16="http://schemas.microsoft.com/office/drawing/2014/main" val="20001"/>
                    </a:ext>
                  </a:extLst>
                </a:gridCol>
              </a:tblGrid>
              <a:tr h="551774">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51774">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1774">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pic>
        <p:nvPicPr>
          <p:cNvPr id="17" name="Picture 2" descr="Image result for draw cowbo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73377" y="809216"/>
            <a:ext cx="4002097" cy="2072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8" name="Table 17"/>
          <p:cNvGraphicFramePr>
            <a:graphicFrameLocks noGrp="1"/>
          </p:cNvGraphicFramePr>
          <p:nvPr>
            <p:extLst>
              <p:ext uri="{D42A27DB-BD31-4B8C-83A1-F6EECF244321}">
                <p14:modId xmlns:p14="http://schemas.microsoft.com/office/powerpoint/2010/main" val="198169893"/>
              </p:ext>
            </p:extLst>
          </p:nvPr>
        </p:nvGraphicFramePr>
        <p:xfrm>
          <a:off x="6337046" y="3610680"/>
          <a:ext cx="5026211" cy="1882317"/>
        </p:xfrm>
        <a:graphic>
          <a:graphicData uri="http://schemas.openxmlformats.org/drawingml/2006/table">
            <a:tbl>
              <a:tblPr firstRow="1" bandRow="1">
                <a:tableStyleId>{5C22544A-7EE6-4342-B048-85BDC9FD1C3A}</a:tableStyleId>
              </a:tblPr>
              <a:tblGrid>
                <a:gridCol w="5026211">
                  <a:extLst>
                    <a:ext uri="{9D8B030D-6E8A-4147-A177-3AD203B41FA5}">
                      <a16:colId xmlns:a16="http://schemas.microsoft.com/office/drawing/2014/main" val="20000"/>
                    </a:ext>
                  </a:extLst>
                </a:gridCol>
              </a:tblGrid>
              <a:tr h="627439">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27439">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27439">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5" name="TextBox 14"/>
          <p:cNvSpPr txBox="1"/>
          <p:nvPr/>
        </p:nvSpPr>
        <p:spPr>
          <a:xfrm>
            <a:off x="-889000" y="5921375"/>
            <a:ext cx="184666" cy="369332"/>
          </a:xfrm>
          <a:prstGeom prst="rect">
            <a:avLst/>
          </a:prstGeom>
          <a:noFill/>
        </p:spPr>
        <p:txBody>
          <a:bodyPr wrap="none" rtlCol="0">
            <a:spAutoFit/>
          </a:bodyPr>
          <a:lstStyle/>
          <a:p>
            <a:endParaRPr lang="en-US" dirty="0"/>
          </a:p>
        </p:txBody>
      </p:sp>
      <p:pic>
        <p:nvPicPr>
          <p:cNvPr id="19" name="Picture 18" descr="Screen Shot 2020-02-09 at 16.05.3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045" y="3102738"/>
            <a:ext cx="5279659" cy="2488865"/>
          </a:xfrm>
          <a:prstGeom prst="rect">
            <a:avLst/>
          </a:prstGeom>
        </p:spPr>
      </p:pic>
      <p:sp>
        <p:nvSpPr>
          <p:cNvPr id="20" name="TextBox 19"/>
          <p:cNvSpPr txBox="1"/>
          <p:nvPr/>
        </p:nvSpPr>
        <p:spPr>
          <a:xfrm>
            <a:off x="6389077" y="1230923"/>
            <a:ext cx="1162886" cy="369332"/>
          </a:xfrm>
          <a:prstGeom prst="rect">
            <a:avLst/>
          </a:prstGeom>
          <a:noFill/>
        </p:spPr>
        <p:txBody>
          <a:bodyPr wrap="none" rtlCol="0">
            <a:spAutoFit/>
          </a:bodyPr>
          <a:lstStyle/>
          <a:p>
            <a:r>
              <a:rPr lang="en-US" b="1" dirty="0" smtClean="0">
                <a:solidFill>
                  <a:srgbClr val="008000"/>
                </a:solidFill>
              </a:rPr>
              <a:t>Emotional </a:t>
            </a:r>
            <a:endParaRPr lang="en-US" b="1" dirty="0">
              <a:solidFill>
                <a:srgbClr val="008000"/>
              </a:solidFill>
            </a:endParaRPr>
          </a:p>
        </p:txBody>
      </p:sp>
      <p:sp>
        <p:nvSpPr>
          <p:cNvPr id="23" name="TextBox 22"/>
          <p:cNvSpPr txBox="1"/>
          <p:nvPr/>
        </p:nvSpPr>
        <p:spPr>
          <a:xfrm>
            <a:off x="6482861" y="1813169"/>
            <a:ext cx="956737" cy="369332"/>
          </a:xfrm>
          <a:prstGeom prst="rect">
            <a:avLst/>
          </a:prstGeom>
          <a:noFill/>
        </p:spPr>
        <p:txBody>
          <a:bodyPr wrap="none" rtlCol="0">
            <a:spAutoFit/>
          </a:bodyPr>
          <a:lstStyle/>
          <a:p>
            <a:r>
              <a:rPr lang="en-US" b="1" dirty="0" smtClean="0">
                <a:solidFill>
                  <a:srgbClr val="008000"/>
                </a:solidFill>
              </a:rPr>
              <a:t>Physical</a:t>
            </a:r>
            <a:endParaRPr lang="en-US" b="1" dirty="0">
              <a:solidFill>
                <a:srgbClr val="008000"/>
              </a:solidFill>
            </a:endParaRPr>
          </a:p>
        </p:txBody>
      </p:sp>
      <p:sp>
        <p:nvSpPr>
          <p:cNvPr id="24" name="TextBox 23"/>
          <p:cNvSpPr txBox="1"/>
          <p:nvPr/>
        </p:nvSpPr>
        <p:spPr>
          <a:xfrm>
            <a:off x="6596184" y="2356339"/>
            <a:ext cx="741797" cy="369332"/>
          </a:xfrm>
          <a:prstGeom prst="rect">
            <a:avLst/>
          </a:prstGeom>
          <a:noFill/>
        </p:spPr>
        <p:txBody>
          <a:bodyPr wrap="none" rtlCol="0">
            <a:spAutoFit/>
          </a:bodyPr>
          <a:lstStyle/>
          <a:p>
            <a:r>
              <a:rPr lang="en-US" b="1" dirty="0" smtClean="0">
                <a:solidFill>
                  <a:srgbClr val="008000"/>
                </a:solidFill>
              </a:rPr>
              <a:t>Social</a:t>
            </a:r>
            <a:endParaRPr lang="en-US" b="1" dirty="0">
              <a:solidFill>
                <a:srgbClr val="008000"/>
              </a:solidFill>
            </a:endParaRPr>
          </a:p>
        </p:txBody>
      </p:sp>
      <p:sp>
        <p:nvSpPr>
          <p:cNvPr id="21" name="TextBox 20"/>
          <p:cNvSpPr txBox="1"/>
          <p:nvPr/>
        </p:nvSpPr>
        <p:spPr>
          <a:xfrm>
            <a:off x="7817394" y="1187675"/>
            <a:ext cx="1347244" cy="338554"/>
          </a:xfrm>
          <a:prstGeom prst="rect">
            <a:avLst/>
          </a:prstGeom>
          <a:noFill/>
        </p:spPr>
        <p:txBody>
          <a:bodyPr wrap="none" rtlCol="0">
            <a:spAutoFit/>
          </a:bodyPr>
          <a:lstStyle/>
          <a:p>
            <a:r>
              <a:rPr lang="en-US" sz="1600" b="1" dirty="0" smtClean="0">
                <a:solidFill>
                  <a:srgbClr val="008000"/>
                </a:solidFill>
              </a:rPr>
              <a:t>Relieve stress</a:t>
            </a:r>
            <a:endParaRPr lang="en-US" sz="1600" b="1" dirty="0">
              <a:solidFill>
                <a:srgbClr val="008000"/>
              </a:solidFill>
            </a:endParaRPr>
          </a:p>
        </p:txBody>
      </p:sp>
      <p:sp>
        <p:nvSpPr>
          <p:cNvPr id="26" name="TextBox 25"/>
          <p:cNvSpPr txBox="1"/>
          <p:nvPr/>
        </p:nvSpPr>
        <p:spPr>
          <a:xfrm>
            <a:off x="7771886" y="1702976"/>
            <a:ext cx="3492417" cy="584776"/>
          </a:xfrm>
          <a:prstGeom prst="rect">
            <a:avLst/>
          </a:prstGeom>
          <a:noFill/>
        </p:spPr>
        <p:txBody>
          <a:bodyPr wrap="square" rtlCol="0">
            <a:spAutoFit/>
          </a:bodyPr>
          <a:lstStyle/>
          <a:p>
            <a:r>
              <a:rPr lang="en-US" sz="1600" b="1" dirty="0" smtClean="0">
                <a:solidFill>
                  <a:srgbClr val="008000"/>
                </a:solidFill>
              </a:rPr>
              <a:t>Stronger bones – less prone to osteoporosis </a:t>
            </a:r>
            <a:endParaRPr lang="en-US" sz="1600" b="1" dirty="0">
              <a:solidFill>
                <a:srgbClr val="008000"/>
              </a:solidFill>
            </a:endParaRPr>
          </a:p>
        </p:txBody>
      </p:sp>
      <p:sp>
        <p:nvSpPr>
          <p:cNvPr id="27" name="TextBox 26"/>
          <p:cNvSpPr txBox="1"/>
          <p:nvPr/>
        </p:nvSpPr>
        <p:spPr>
          <a:xfrm>
            <a:off x="7821362" y="2329804"/>
            <a:ext cx="1688283" cy="338554"/>
          </a:xfrm>
          <a:prstGeom prst="rect">
            <a:avLst/>
          </a:prstGeom>
          <a:noFill/>
        </p:spPr>
        <p:txBody>
          <a:bodyPr wrap="none" rtlCol="0">
            <a:spAutoFit/>
          </a:bodyPr>
          <a:lstStyle/>
          <a:p>
            <a:r>
              <a:rPr lang="en-US" sz="1600" b="1" dirty="0" smtClean="0">
                <a:solidFill>
                  <a:srgbClr val="008000"/>
                </a:solidFill>
              </a:rPr>
              <a:t>Meet new people</a:t>
            </a:r>
            <a:endParaRPr lang="en-US" sz="1600" b="1" dirty="0">
              <a:solidFill>
                <a:srgbClr val="008000"/>
              </a:solidFill>
            </a:endParaRPr>
          </a:p>
        </p:txBody>
      </p:sp>
    </p:spTree>
    <p:extLst>
      <p:ext uri="{BB962C8B-B14F-4D97-AF65-F5344CB8AC3E}">
        <p14:creationId xmlns:p14="http://schemas.microsoft.com/office/powerpoint/2010/main" val="104753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3" grpId="0"/>
      <p:bldP spid="24" grpId="0"/>
      <p:bldP spid="21"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30801"/>
            <a:ext cx="10972800" cy="1143000"/>
          </a:xfrm>
        </p:spPr>
        <p:txBody>
          <a:bodyPr>
            <a:noAutofit/>
          </a:bodyPr>
          <a:lstStyle/>
          <a:p>
            <a:r>
              <a:rPr lang="en-GB" sz="4800" b="1" u="sng" dirty="0" smtClean="0">
                <a:solidFill>
                  <a:srgbClr val="FF66CC"/>
                </a:solidFill>
              </a:rPr>
              <a:t>BALANCED DIET &amp; OPTIMUM WEIGHT</a:t>
            </a:r>
            <a:endParaRPr lang="en-GB" sz="4800" b="1" u="sng" dirty="0">
              <a:solidFill>
                <a:srgbClr val="FF66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9582070"/>
              </p:ext>
            </p:extLst>
          </p:nvPr>
        </p:nvGraphicFramePr>
        <p:xfrm>
          <a:off x="280372" y="1177396"/>
          <a:ext cx="11363257" cy="2796946"/>
        </p:xfrm>
        <a:graphic>
          <a:graphicData uri="http://schemas.openxmlformats.org/drawingml/2006/table">
            <a:tbl>
              <a:tblPr firstRow="1" bandRow="1">
                <a:tableStyleId>{21E4AEA4-8DFA-4A89-87EB-49C32662AFE0}</a:tableStyleId>
              </a:tblPr>
              <a:tblGrid>
                <a:gridCol w="973050">
                  <a:extLst>
                    <a:ext uri="{9D8B030D-6E8A-4147-A177-3AD203B41FA5}">
                      <a16:colId xmlns:a16="http://schemas.microsoft.com/office/drawing/2014/main" val="20002"/>
                    </a:ext>
                  </a:extLst>
                </a:gridCol>
                <a:gridCol w="5251176">
                  <a:extLst>
                    <a:ext uri="{9D8B030D-6E8A-4147-A177-3AD203B41FA5}">
                      <a16:colId xmlns:a16="http://schemas.microsoft.com/office/drawing/2014/main" val="20000"/>
                    </a:ext>
                  </a:extLst>
                </a:gridCol>
                <a:gridCol w="5139031">
                  <a:extLst>
                    <a:ext uri="{9D8B030D-6E8A-4147-A177-3AD203B41FA5}">
                      <a16:colId xmlns:a16="http://schemas.microsoft.com/office/drawing/2014/main" val="20001"/>
                    </a:ext>
                  </a:extLst>
                </a:gridCol>
              </a:tblGrid>
              <a:tr h="414812">
                <a:tc>
                  <a:txBody>
                    <a:bodyPr/>
                    <a:lstStyle/>
                    <a:p>
                      <a:pPr algn="ctr"/>
                      <a:endParaRPr lang="en-GB" sz="32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GB" sz="3200" dirty="0" smtClean="0"/>
                        <a:t>Good</a:t>
                      </a:r>
                      <a:r>
                        <a:rPr lang="en-GB" sz="3200" baseline="0" dirty="0" smtClean="0"/>
                        <a:t> Progress</a:t>
                      </a:r>
                      <a:endParaRPr lang="en-GB" sz="32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GB" sz="3200" dirty="0" smtClean="0"/>
                        <a:t>Outstanding Progress</a:t>
                      </a:r>
                      <a:endParaRPr lang="en-GB" sz="32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0"/>
                  </a:ext>
                </a:extLst>
              </a:tr>
              <a:tr h="622218">
                <a:tc>
                  <a:txBody>
                    <a:bodyPr/>
                    <a:lstStyle/>
                    <a:p>
                      <a:r>
                        <a:rPr lang="en-GB" sz="2000" dirty="0" smtClean="0"/>
                        <a:t>6-9</a:t>
                      </a:r>
                      <a:endParaRPr lang="en-GB" sz="20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GB" sz="2000" dirty="0" smtClean="0"/>
                        <a:t>To</a:t>
                      </a:r>
                      <a:r>
                        <a:rPr lang="en-GB" sz="2000" baseline="0" dirty="0" smtClean="0"/>
                        <a:t> </a:t>
                      </a:r>
                      <a:r>
                        <a:rPr lang="en-GB" sz="2000" u="sng" baseline="0" dirty="0" smtClean="0"/>
                        <a:t>explain </a:t>
                      </a:r>
                      <a:r>
                        <a:rPr lang="en-GB" sz="2000" baseline="0" dirty="0" smtClean="0"/>
                        <a:t>what a balanced diet is with examples and explain optimum weight</a:t>
                      </a:r>
                      <a:endParaRPr lang="en-GB" sz="20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GB" sz="2000" dirty="0" smtClean="0"/>
                        <a:t>To</a:t>
                      </a:r>
                      <a:r>
                        <a:rPr lang="en-GB" sz="2000" baseline="0" dirty="0" smtClean="0"/>
                        <a:t> </a:t>
                      </a:r>
                      <a:r>
                        <a:rPr lang="en-GB" sz="2000" u="sng" baseline="0" dirty="0" smtClean="0"/>
                        <a:t>describe </a:t>
                      </a:r>
                      <a:r>
                        <a:rPr lang="en-GB" sz="2000" baseline="0" dirty="0" smtClean="0"/>
                        <a:t>what a balanced diet is with examples and explain the factors that affect optimum weight and how different sports may also have an effect on this</a:t>
                      </a:r>
                      <a:endParaRPr lang="en-GB" sz="20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1"/>
                  </a:ext>
                </a:extLst>
              </a:tr>
              <a:tr h="907186">
                <a:tc>
                  <a:txBody>
                    <a:bodyPr/>
                    <a:lstStyle/>
                    <a:p>
                      <a:r>
                        <a:rPr lang="en-GB" sz="2000" dirty="0" smtClean="0"/>
                        <a:t>3-5</a:t>
                      </a:r>
                      <a:endParaRPr lang="en-GB" sz="20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GB" sz="2000" dirty="0" smtClean="0"/>
                        <a:t>To</a:t>
                      </a:r>
                      <a:r>
                        <a:rPr lang="en-GB" sz="2000" baseline="0" dirty="0" smtClean="0"/>
                        <a:t> </a:t>
                      </a:r>
                      <a:r>
                        <a:rPr lang="en-GB" sz="2000" u="sng" baseline="0" dirty="0" smtClean="0"/>
                        <a:t>state</a:t>
                      </a:r>
                      <a:r>
                        <a:rPr lang="en-GB" sz="2000" baseline="0" dirty="0" smtClean="0"/>
                        <a:t> some foods needed for a balanced diet and begin to know what affects optimum weight</a:t>
                      </a:r>
                      <a:endParaRPr lang="en-GB" sz="20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GB" sz="2000" dirty="0" smtClean="0"/>
                        <a:t>To</a:t>
                      </a:r>
                      <a:r>
                        <a:rPr lang="en-GB" sz="2000" baseline="0" dirty="0" smtClean="0"/>
                        <a:t> </a:t>
                      </a:r>
                      <a:r>
                        <a:rPr lang="en-GB" sz="2000" u="sng" baseline="0" dirty="0" smtClean="0"/>
                        <a:t>know</a:t>
                      </a:r>
                      <a:r>
                        <a:rPr lang="en-GB" sz="2000" baseline="0" dirty="0" smtClean="0"/>
                        <a:t> what a balanced diet is and what affects optimum weight</a:t>
                      </a:r>
                      <a:endParaRPr lang="en-GB" sz="2000" dirty="0"/>
                    </a:p>
                  </a:txBody>
                  <a:tcPr marL="121920" marR="12192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Picture 5" descr="a_healthy_weight__7_of_10__by_gitbigger_d5ydkwh-full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094" y="4164039"/>
            <a:ext cx="3063081" cy="2578492"/>
          </a:xfrm>
          <a:prstGeom prst="rect">
            <a:avLst/>
          </a:prstGeom>
        </p:spPr>
      </p:pic>
      <p:sp>
        <p:nvSpPr>
          <p:cNvPr id="7" name="TextBox 6"/>
          <p:cNvSpPr txBox="1"/>
          <p:nvPr/>
        </p:nvSpPr>
        <p:spPr>
          <a:xfrm>
            <a:off x="3249001" y="4222846"/>
            <a:ext cx="1620957" cy="369332"/>
          </a:xfrm>
          <a:prstGeom prst="rect">
            <a:avLst/>
          </a:prstGeom>
          <a:noFill/>
        </p:spPr>
        <p:txBody>
          <a:bodyPr wrap="none" rtlCol="0">
            <a:spAutoFit/>
          </a:bodyPr>
          <a:lstStyle/>
          <a:p>
            <a:r>
              <a:rPr lang="en-US" dirty="0" err="1" smtClean="0"/>
              <a:t>Nandos</a:t>
            </a:r>
            <a:r>
              <a:rPr lang="en-US" dirty="0" smtClean="0"/>
              <a:t> Moody</a:t>
            </a:r>
            <a:endParaRPr lang="en-US" dirty="0"/>
          </a:p>
        </p:txBody>
      </p:sp>
      <p:cxnSp>
        <p:nvCxnSpPr>
          <p:cNvPr id="9" name="Straight Arrow Connector 8"/>
          <p:cNvCxnSpPr/>
          <p:nvPr/>
        </p:nvCxnSpPr>
        <p:spPr>
          <a:xfrm>
            <a:off x="4106605" y="4651728"/>
            <a:ext cx="1220437" cy="16495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902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591" y="291140"/>
            <a:ext cx="8454143" cy="1478570"/>
          </a:xfrm>
        </p:spPr>
        <p:style>
          <a:lnRef idx="1">
            <a:schemeClr val="accent4"/>
          </a:lnRef>
          <a:fillRef idx="2">
            <a:schemeClr val="accent4"/>
          </a:fillRef>
          <a:effectRef idx="1">
            <a:schemeClr val="accent4"/>
          </a:effectRef>
          <a:fontRef idx="minor">
            <a:schemeClr val="dk1"/>
          </a:fontRef>
        </p:style>
        <p:txBody>
          <a:bodyPr/>
          <a:lstStyle/>
          <a:p>
            <a:pPr algn="ctr"/>
            <a:r>
              <a:rPr lang="en-GB" dirty="0" smtClean="0"/>
              <a:t>Question…</a:t>
            </a:r>
            <a:br>
              <a:rPr lang="en-GB" dirty="0" smtClean="0"/>
            </a:br>
            <a:r>
              <a:rPr lang="en-GB" dirty="0" smtClean="0"/>
              <a:t>What is a balanced diet?</a:t>
            </a:r>
            <a:endParaRPr lang="en-GB" dirty="0"/>
          </a:p>
        </p:txBody>
      </p:sp>
      <p:sp>
        <p:nvSpPr>
          <p:cNvPr id="3" name="Content Placeholder 2"/>
          <p:cNvSpPr>
            <a:spLocks noGrp="1"/>
          </p:cNvSpPr>
          <p:nvPr>
            <p:ph idx="1"/>
          </p:nvPr>
        </p:nvSpPr>
        <p:spPr>
          <a:xfrm>
            <a:off x="1797671" y="5618783"/>
            <a:ext cx="8463844" cy="1114602"/>
          </a:xfrm>
        </p:spPr>
        <p:txBody>
          <a:bodyPr>
            <a:noAutofit/>
          </a:bodyPr>
          <a:lstStyle/>
          <a:p>
            <a:pPr marL="0" indent="0" algn="ctr">
              <a:buNone/>
            </a:pPr>
            <a:r>
              <a:rPr lang="en-GB" sz="4800" dirty="0" smtClean="0"/>
              <a:t>Answer in your books</a:t>
            </a:r>
            <a:endParaRPr lang="en-GB"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461" y="1907829"/>
            <a:ext cx="5076139" cy="3815472"/>
          </a:xfrm>
          <a:prstGeom prst="rect">
            <a:avLst/>
          </a:prstGeom>
        </p:spPr>
      </p:pic>
    </p:spTree>
    <p:extLst>
      <p:ext uri="{BB962C8B-B14F-4D97-AF65-F5344CB8AC3E}">
        <p14:creationId xmlns:p14="http://schemas.microsoft.com/office/powerpoint/2010/main" val="2532404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263" y="1816063"/>
            <a:ext cx="11330273" cy="2207299"/>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GB" sz="2000" dirty="0" smtClean="0"/>
              <a:t>A balanced diet is divided into:</a:t>
            </a:r>
          </a:p>
          <a:p>
            <a:r>
              <a:rPr lang="en-GB" sz="2000" b="1" u="sng" dirty="0"/>
              <a:t>Macro nutrients </a:t>
            </a:r>
            <a:r>
              <a:rPr lang="en-GB" sz="2000" dirty="0"/>
              <a:t>– carbohydrates, fats and protein. </a:t>
            </a:r>
            <a:r>
              <a:rPr lang="en-GB" sz="2000" dirty="0" smtClean="0"/>
              <a:t>Makes up the bulk of the dietary intake, energy and growth </a:t>
            </a:r>
          </a:p>
          <a:p>
            <a:r>
              <a:rPr lang="en-GB" sz="2000" b="1" u="sng" dirty="0" smtClean="0"/>
              <a:t>Micro nutrients </a:t>
            </a:r>
            <a:r>
              <a:rPr lang="en-GB" sz="2000" dirty="0" smtClean="0"/>
              <a:t>– Vitamins and minerals. Small amounts – enable cells of our body to function correctly </a:t>
            </a:r>
          </a:p>
          <a:p>
            <a:r>
              <a:rPr lang="en-GB" sz="2000" b="1" u="sng" dirty="0" smtClean="0"/>
              <a:t>Water</a:t>
            </a:r>
            <a:r>
              <a:rPr lang="en-GB" sz="2000" dirty="0" smtClean="0"/>
              <a:t> – In all food in bulk. Essential to the body, keeps temperature and  keeps you hydrated </a:t>
            </a:r>
          </a:p>
          <a:p>
            <a:r>
              <a:rPr lang="en-GB" sz="2000" b="1" u="sng" dirty="0" smtClean="0"/>
              <a:t>Fibre</a:t>
            </a:r>
            <a:r>
              <a:rPr lang="en-GB" sz="2000" dirty="0" smtClean="0"/>
              <a:t> – keeps the digestive system active and helps lower cholesterol</a:t>
            </a:r>
          </a:p>
        </p:txBody>
      </p:sp>
      <p:sp>
        <p:nvSpPr>
          <p:cNvPr id="4" name="Title 1"/>
          <p:cNvSpPr>
            <a:spLocks noGrp="1"/>
          </p:cNvSpPr>
          <p:nvPr>
            <p:ph type="title"/>
          </p:nvPr>
        </p:nvSpPr>
        <p:spPr>
          <a:xfrm>
            <a:off x="1141414" y="179606"/>
            <a:ext cx="9905999" cy="1478570"/>
          </a:xfrm>
        </p:spPr>
        <p:style>
          <a:lnRef idx="1">
            <a:schemeClr val="accent4"/>
          </a:lnRef>
          <a:fillRef idx="2">
            <a:schemeClr val="accent4"/>
          </a:fillRef>
          <a:effectRef idx="1">
            <a:schemeClr val="accent4"/>
          </a:effectRef>
          <a:fontRef idx="minor">
            <a:schemeClr val="dk1"/>
          </a:fontRef>
        </p:style>
        <p:txBody>
          <a:bodyPr/>
          <a:lstStyle/>
          <a:p>
            <a:pPr algn="ctr"/>
            <a:r>
              <a:rPr lang="en-GB" b="1" u="sng" dirty="0" smtClean="0"/>
              <a:t>Question</a:t>
            </a:r>
            <a:r>
              <a:rPr lang="en-GB" dirty="0" smtClean="0"/>
              <a:t>…</a:t>
            </a:r>
            <a:br>
              <a:rPr lang="en-GB" dirty="0" smtClean="0"/>
            </a:br>
            <a:r>
              <a:rPr lang="en-GB" dirty="0" smtClean="0"/>
              <a:t>What is a balanced diet?</a:t>
            </a:r>
            <a:endParaRPr lang="en-GB" dirty="0"/>
          </a:p>
        </p:txBody>
      </p:sp>
      <p:sp>
        <p:nvSpPr>
          <p:cNvPr id="2" name="Rectangle 1"/>
          <p:cNvSpPr/>
          <p:nvPr/>
        </p:nvSpPr>
        <p:spPr>
          <a:xfrm>
            <a:off x="1056070" y="4181246"/>
            <a:ext cx="10325007" cy="2554545"/>
          </a:xfrm>
          <a:prstGeom prst="rect">
            <a:avLst/>
          </a:prstGeom>
        </p:spPr>
        <p:txBody>
          <a:bodyPr wrap="square">
            <a:spAutoFit/>
          </a:bodyPr>
          <a:lstStyle/>
          <a:p>
            <a:r>
              <a:rPr lang="en-GB" sz="4000" dirty="0"/>
              <a:t>A balanced diet is divided </a:t>
            </a:r>
            <a:r>
              <a:rPr lang="en-GB" sz="4000" dirty="0" smtClean="0"/>
              <a:t>into </a:t>
            </a:r>
            <a:r>
              <a:rPr lang="en-GB" sz="4000" b="1" u="sng" dirty="0"/>
              <a:t>Macro nutrients </a:t>
            </a:r>
            <a:r>
              <a:rPr lang="en-GB" sz="4000" dirty="0" smtClean="0"/>
              <a:t>which are </a:t>
            </a:r>
            <a:r>
              <a:rPr lang="en-GB" sz="4000" dirty="0"/>
              <a:t>carbohydrates, fats and </a:t>
            </a:r>
            <a:r>
              <a:rPr lang="en-GB" sz="4000" dirty="0" smtClean="0"/>
              <a:t>protein and also </a:t>
            </a:r>
            <a:r>
              <a:rPr lang="en-GB" sz="4000" b="1" u="sng" dirty="0"/>
              <a:t>Micro nutrients </a:t>
            </a:r>
            <a:r>
              <a:rPr lang="en-GB" sz="4000" dirty="0" smtClean="0"/>
              <a:t>which are </a:t>
            </a:r>
            <a:r>
              <a:rPr lang="en-GB" sz="4000" dirty="0"/>
              <a:t>Vitamins and </a:t>
            </a:r>
            <a:r>
              <a:rPr lang="en-GB" sz="4000" dirty="0" smtClean="0"/>
              <a:t>minerals. You also need water and fibre</a:t>
            </a:r>
            <a:endParaRPr lang="en-GB" sz="4000" dirty="0"/>
          </a:p>
        </p:txBody>
      </p:sp>
    </p:spTree>
    <p:extLst>
      <p:ext uri="{BB962C8B-B14F-4D97-AF65-F5344CB8AC3E}">
        <p14:creationId xmlns:p14="http://schemas.microsoft.com/office/powerpoint/2010/main" val="169077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39444" cy="1530564"/>
          </a:xfrm>
        </p:spPr>
        <p:txBody>
          <a:bodyPr>
            <a:noAutofit/>
          </a:bodyPr>
          <a:lstStyle/>
          <a:p>
            <a:pPr algn="ctr"/>
            <a:r>
              <a:rPr lang="en-GB" sz="6600" b="1" u="sng" dirty="0" smtClean="0"/>
              <a:t>Factors affecting optimum weight</a:t>
            </a:r>
            <a:endParaRPr lang="en-GB" sz="6600" b="1" u="sng" dirty="0"/>
          </a:p>
        </p:txBody>
      </p:sp>
      <p:pic>
        <p:nvPicPr>
          <p:cNvPr id="5" name="Picture 4" descr="after-a-year-of-healthy-eating-and-losing-weight-725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696" y="2040278"/>
            <a:ext cx="5983748" cy="4487811"/>
          </a:xfrm>
          <a:prstGeom prst="rect">
            <a:avLst/>
          </a:prstGeom>
        </p:spPr>
      </p:pic>
    </p:spTree>
    <p:extLst>
      <p:ext uri="{BB962C8B-B14F-4D97-AF65-F5344CB8AC3E}">
        <p14:creationId xmlns:p14="http://schemas.microsoft.com/office/powerpoint/2010/main" val="2735366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 y="368092"/>
            <a:ext cx="7470844" cy="1143000"/>
          </a:xfrm>
        </p:spPr>
        <p:txBody>
          <a:bodyPr>
            <a:normAutofit fontScale="90000"/>
          </a:bodyPr>
          <a:lstStyle/>
          <a:p>
            <a:r>
              <a:rPr lang="en-US" dirty="0" smtClean="0"/>
              <a:t>FOUR factors that affect optimum body weight</a:t>
            </a:r>
            <a:endParaRPr lang="en-US" dirty="0"/>
          </a:p>
        </p:txBody>
      </p:sp>
      <p:sp>
        <p:nvSpPr>
          <p:cNvPr id="3" name="Content Placeholder 2"/>
          <p:cNvSpPr>
            <a:spLocks noGrp="1"/>
          </p:cNvSpPr>
          <p:nvPr>
            <p:ph idx="1"/>
          </p:nvPr>
        </p:nvSpPr>
        <p:spPr>
          <a:xfrm>
            <a:off x="204658" y="2277931"/>
            <a:ext cx="11796375" cy="4292498"/>
          </a:xfrm>
          <a:solidFill>
            <a:schemeClr val="accent1">
              <a:lumMod val="20000"/>
              <a:lumOff val="80000"/>
            </a:schemeClr>
          </a:solidFill>
          <a:ln>
            <a:solidFill>
              <a:schemeClr val="tx1"/>
            </a:solidFill>
          </a:ln>
        </p:spPr>
        <p:txBody>
          <a:bodyPr>
            <a:normAutofit fontScale="92500" lnSpcReduction="10000"/>
          </a:bodyPr>
          <a:lstStyle/>
          <a:p>
            <a:r>
              <a:rPr lang="en-US" sz="4400" b="1" u="sng" dirty="0"/>
              <a:t>B</a:t>
            </a:r>
            <a:r>
              <a:rPr lang="en-US" b="1" u="sng" dirty="0"/>
              <a:t>one</a:t>
            </a:r>
            <a:r>
              <a:rPr lang="en-US" dirty="0"/>
              <a:t> structure – people with heavier bone structure would normally be heavier in weight</a:t>
            </a:r>
            <a:r>
              <a:rPr lang="en-US" dirty="0" smtClean="0"/>
              <a:t>.</a:t>
            </a:r>
            <a:endParaRPr lang="en-US" b="1" u="sng" dirty="0" smtClean="0"/>
          </a:p>
          <a:p>
            <a:r>
              <a:rPr lang="en-US" sz="4400" b="1" u="sng" dirty="0"/>
              <a:t>G</a:t>
            </a:r>
            <a:r>
              <a:rPr lang="en-US" b="1" u="sng" dirty="0"/>
              <a:t>ender</a:t>
            </a:r>
            <a:r>
              <a:rPr lang="en-US" dirty="0"/>
              <a:t> - men have a higher optimum weight because of the heavier bone structure and bigger muscle girth</a:t>
            </a:r>
            <a:r>
              <a:rPr lang="en-US" dirty="0" smtClean="0"/>
              <a:t>.</a:t>
            </a:r>
          </a:p>
          <a:p>
            <a:r>
              <a:rPr lang="en-US" sz="4400" b="1" u="sng" dirty="0" smtClean="0"/>
              <a:t>H</a:t>
            </a:r>
            <a:r>
              <a:rPr lang="en-US" b="1" u="sng" dirty="0" smtClean="0"/>
              <a:t>eight</a:t>
            </a:r>
            <a:r>
              <a:rPr lang="en-US" dirty="0" smtClean="0"/>
              <a:t> –its most likely a taller person is likely to be heavier then a shorter person (although other factors may affect this)</a:t>
            </a:r>
          </a:p>
          <a:p>
            <a:r>
              <a:rPr lang="en-US" sz="4800" b="1" u="sng" dirty="0" smtClean="0"/>
              <a:t>M</a:t>
            </a:r>
            <a:r>
              <a:rPr lang="en-US" b="1" u="sng" dirty="0" smtClean="0"/>
              <a:t>uscle girth </a:t>
            </a:r>
            <a:r>
              <a:rPr lang="en-US" dirty="0" smtClean="0"/>
              <a:t>– people with bigger muscles will weight more</a:t>
            </a:r>
          </a:p>
          <a:p>
            <a:pPr marL="0" indent="0">
              <a:buNone/>
            </a:pPr>
            <a:endParaRPr lang="en-US" dirty="0"/>
          </a:p>
        </p:txBody>
      </p:sp>
      <p:sp>
        <p:nvSpPr>
          <p:cNvPr id="4" name="TextBox 3"/>
          <p:cNvSpPr txBox="1"/>
          <p:nvPr/>
        </p:nvSpPr>
        <p:spPr>
          <a:xfrm>
            <a:off x="8247273" y="381400"/>
            <a:ext cx="988410" cy="1323439"/>
          </a:xfrm>
          <a:prstGeom prst="rect">
            <a:avLst/>
          </a:prstGeom>
          <a:solidFill>
            <a:srgbClr val="FFFFFF"/>
          </a:solidFill>
        </p:spPr>
        <p:txBody>
          <a:bodyPr wrap="square" rtlCol="0">
            <a:spAutoFit/>
          </a:bodyPr>
          <a:lstStyle/>
          <a:p>
            <a:r>
              <a:rPr lang="en-US" sz="2000" b="1" dirty="0" smtClean="0"/>
              <a:t>B</a:t>
            </a:r>
            <a:r>
              <a:rPr lang="en-US" sz="2000" dirty="0" smtClean="0"/>
              <a:t>ig, </a:t>
            </a:r>
            <a:r>
              <a:rPr lang="en-US" sz="2000" b="1" dirty="0" smtClean="0"/>
              <a:t>G</a:t>
            </a:r>
            <a:r>
              <a:rPr lang="en-US" sz="2000" dirty="0" smtClean="0"/>
              <a:t>uys, </a:t>
            </a:r>
            <a:r>
              <a:rPr lang="en-US" sz="2000" b="1" dirty="0" smtClean="0"/>
              <a:t>H</a:t>
            </a:r>
            <a:r>
              <a:rPr lang="en-US" sz="2000" dirty="0" smtClean="0"/>
              <a:t>ave, </a:t>
            </a:r>
            <a:r>
              <a:rPr lang="en-US" sz="2000" b="1" dirty="0" smtClean="0"/>
              <a:t>M</a:t>
            </a:r>
            <a:r>
              <a:rPr lang="en-US" sz="2000" dirty="0" smtClean="0"/>
              <a:t>uscle</a:t>
            </a:r>
            <a:endParaRPr lang="en-US" sz="2000"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7080" b="95044" l="4013" r="96154"/>
                    </a14:imgEffect>
                  </a14:imgLayer>
                </a14:imgProps>
              </a:ext>
            </a:extLst>
          </a:blip>
          <a:srcRect l="3737"/>
          <a:stretch/>
        </p:blipFill>
        <p:spPr>
          <a:xfrm flipH="1">
            <a:off x="9059002" y="176719"/>
            <a:ext cx="1999272" cy="1956186"/>
          </a:xfrm>
          <a:prstGeom prst="rect">
            <a:avLst/>
          </a:prstGeom>
        </p:spPr>
      </p:pic>
      <p:cxnSp>
        <p:nvCxnSpPr>
          <p:cNvPr id="6" name="Straight Arrow Connector 5"/>
          <p:cNvCxnSpPr/>
          <p:nvPr/>
        </p:nvCxnSpPr>
        <p:spPr>
          <a:xfrm>
            <a:off x="9059002" y="1437331"/>
            <a:ext cx="7049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7080" b="95044" l="4013" r="96154"/>
                    </a14:imgEffect>
                  </a14:imgLayer>
                </a14:imgProps>
              </a:ext>
            </a:extLst>
          </a:blip>
          <a:srcRect l="3737"/>
          <a:stretch/>
        </p:blipFill>
        <p:spPr>
          <a:xfrm flipH="1">
            <a:off x="3335475" y="1205636"/>
            <a:ext cx="5776860" cy="5652364"/>
          </a:xfrm>
          <a:prstGeom prst="rect">
            <a:avLst/>
          </a:prstGeom>
        </p:spPr>
      </p:pic>
      <p:cxnSp>
        <p:nvCxnSpPr>
          <p:cNvPr id="8" name="Straight Arrow Connector 7"/>
          <p:cNvCxnSpPr>
            <a:endCxn id="4" idx="1"/>
          </p:cNvCxnSpPr>
          <p:nvPr/>
        </p:nvCxnSpPr>
        <p:spPr>
          <a:xfrm flipV="1">
            <a:off x="6597680" y="1043120"/>
            <a:ext cx="1649593" cy="14668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21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344" y="0"/>
            <a:ext cx="10972800" cy="1143000"/>
          </a:xfrm>
        </p:spPr>
        <p:txBody>
          <a:bodyPr/>
          <a:lstStyle/>
          <a:p>
            <a:r>
              <a:rPr lang="en-US" u="sng" dirty="0" smtClean="0"/>
              <a:t>Variation in optimum weight. </a:t>
            </a:r>
            <a:endParaRPr lang="en-US" u="sng" dirty="0"/>
          </a:p>
        </p:txBody>
      </p:sp>
      <p:sp>
        <p:nvSpPr>
          <p:cNvPr id="3" name="Content Placeholder 2"/>
          <p:cNvSpPr>
            <a:spLocks noGrp="1"/>
          </p:cNvSpPr>
          <p:nvPr>
            <p:ph idx="1"/>
          </p:nvPr>
        </p:nvSpPr>
        <p:spPr>
          <a:xfrm>
            <a:off x="197909" y="1286286"/>
            <a:ext cx="6498002" cy="3793373"/>
          </a:xfrm>
          <a:solidFill>
            <a:srgbClr val="FFFF00"/>
          </a:solidFill>
          <a:ln>
            <a:solidFill>
              <a:srgbClr val="000000"/>
            </a:solidFill>
          </a:ln>
        </p:spPr>
        <p:txBody>
          <a:bodyPr>
            <a:normAutofit fontScale="92500"/>
          </a:bodyPr>
          <a:lstStyle/>
          <a:p>
            <a:r>
              <a:rPr lang="en-US" dirty="0" smtClean="0"/>
              <a:t>Different sports offer different demands</a:t>
            </a:r>
          </a:p>
          <a:p>
            <a:pPr marL="0" indent="0">
              <a:buNone/>
            </a:pPr>
            <a:r>
              <a:rPr lang="en-US" dirty="0" smtClean="0"/>
              <a:t>For e.g. rugby</a:t>
            </a:r>
          </a:p>
          <a:p>
            <a:pPr lvl="1"/>
            <a:r>
              <a:rPr lang="en-US" dirty="0" smtClean="0"/>
              <a:t>Players within the sport tend to be different sizes and shapes. </a:t>
            </a:r>
          </a:p>
          <a:p>
            <a:pPr lvl="1"/>
            <a:r>
              <a:rPr lang="en-US" dirty="0" smtClean="0"/>
              <a:t>Forwards = bigger, heavier and stronger</a:t>
            </a:r>
          </a:p>
          <a:p>
            <a:pPr lvl="1"/>
            <a:r>
              <a:rPr lang="en-US" dirty="0" smtClean="0"/>
              <a:t>Backs = smaller, slimmer and more agile </a:t>
            </a:r>
          </a:p>
          <a:p>
            <a:endParaRPr lang="en-US" dirty="0"/>
          </a:p>
        </p:txBody>
      </p:sp>
      <p:pic>
        <p:nvPicPr>
          <p:cNvPr id="5" name="Picture 4" descr="South-Africa-v-Engla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921" y="1545982"/>
            <a:ext cx="4929201" cy="3278119"/>
          </a:xfrm>
          <a:prstGeom prst="rect">
            <a:avLst/>
          </a:prstGeom>
        </p:spPr>
      </p:pic>
      <p:sp>
        <p:nvSpPr>
          <p:cNvPr id="6" name="Rectangle 5"/>
          <p:cNvSpPr/>
          <p:nvPr/>
        </p:nvSpPr>
        <p:spPr>
          <a:xfrm>
            <a:off x="263879" y="5226741"/>
            <a:ext cx="11693104" cy="1384995"/>
          </a:xfrm>
          <a:prstGeom prst="rect">
            <a:avLst/>
          </a:prstGeom>
          <a:noFill/>
          <a:ln>
            <a:solidFill>
              <a:srgbClr val="000000"/>
            </a:solidFill>
          </a:ln>
        </p:spPr>
        <p:txBody>
          <a:bodyPr wrap="square">
            <a:spAutoFit/>
          </a:bodyPr>
          <a:lstStyle/>
          <a:p>
            <a:r>
              <a:rPr lang="en-US" sz="2800" dirty="0"/>
              <a:t>The factors that affect weight are very apparent here. Sports people tend to have different things that affect their weight and are not always the ‘average weight’ </a:t>
            </a:r>
          </a:p>
        </p:txBody>
      </p:sp>
    </p:spTree>
    <p:extLst>
      <p:ext uri="{BB962C8B-B14F-4D97-AF65-F5344CB8AC3E}">
        <p14:creationId xmlns:p14="http://schemas.microsoft.com/office/powerpoint/2010/main" val="30003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6859"/>
            <a:ext cx="10972800" cy="1143000"/>
          </a:xfrm>
        </p:spPr>
        <p:txBody>
          <a:bodyPr/>
          <a:lstStyle/>
          <a:p>
            <a:r>
              <a:rPr lang="en-US" dirty="0" smtClean="0"/>
              <a:t>Exam Question: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0300482"/>
              </p:ext>
            </p:extLst>
          </p:nvPr>
        </p:nvGraphicFramePr>
        <p:xfrm>
          <a:off x="446704" y="1010712"/>
          <a:ext cx="10972800" cy="2595880"/>
        </p:xfrm>
        <a:graphic>
          <a:graphicData uri="http://schemas.openxmlformats.org/drawingml/2006/table">
            <a:tbl>
              <a:tblPr firstRow="1" bandRow="1">
                <a:tableStyleId>{93296810-A885-4BE3-A3E7-6D5BEEA58F35}</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r>
                        <a:rPr lang="en-US" dirty="0" smtClean="0"/>
                        <a:t>Sports person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Sport</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Height</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weight</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smtClean="0"/>
                        <a:t>Wayne Rooney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Football</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1.76</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83kg</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err="1" smtClean="0"/>
                        <a:t>Steph</a:t>
                      </a:r>
                      <a:r>
                        <a:rPr lang="en-US" baseline="0" dirty="0" smtClean="0"/>
                        <a:t> Houghton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Football</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1.72m</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62kg</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smtClean="0"/>
                        <a:t>Jessica Ennis-Hill</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Athletics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1.65m</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57kg</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smtClean="0"/>
                        <a:t>Mo Farah</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Athletics </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1.65m</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58kg</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smtClean="0"/>
                        <a:t>Marko </a:t>
                      </a:r>
                      <a:r>
                        <a:rPr lang="en-US" dirty="0" err="1" smtClean="0"/>
                        <a:t>Vuipola</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Rugby Union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1.80m</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121kg</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err="1" smtClean="0"/>
                        <a:t>Anthoney</a:t>
                      </a:r>
                      <a:r>
                        <a:rPr lang="en-US" dirty="0" smtClean="0"/>
                        <a:t> Watson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Rugby</a:t>
                      </a:r>
                      <a:r>
                        <a:rPr lang="en-US" baseline="0" dirty="0" smtClean="0"/>
                        <a:t> Union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1.85</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93kg</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4"/>
          <p:cNvSpPr txBox="1"/>
          <p:nvPr/>
        </p:nvSpPr>
        <p:spPr>
          <a:xfrm>
            <a:off x="394657" y="3607443"/>
            <a:ext cx="11187743" cy="1015663"/>
          </a:xfrm>
          <a:prstGeom prst="rect">
            <a:avLst/>
          </a:prstGeom>
          <a:noFill/>
        </p:spPr>
        <p:txBody>
          <a:bodyPr wrap="square" rtlCol="0">
            <a:spAutoFit/>
          </a:bodyPr>
          <a:lstStyle/>
          <a:p>
            <a:r>
              <a:rPr lang="en-US" sz="2000" b="1" dirty="0" smtClean="0"/>
              <a:t>Question 1: </a:t>
            </a:r>
            <a:r>
              <a:rPr lang="en-US" sz="2000" dirty="0" smtClean="0"/>
              <a:t>Marko </a:t>
            </a:r>
            <a:r>
              <a:rPr lang="en-US" sz="2000" dirty="0" err="1" smtClean="0"/>
              <a:t>Vuipola</a:t>
            </a:r>
            <a:r>
              <a:rPr lang="en-US" sz="2000" dirty="0" smtClean="0"/>
              <a:t> and Anthony Watson both represented England in 2015 for rugby union. They are roughly the same height as each other. Using the table explain the variation in their optimum weight according to their body build and role in their sport. (4marks)</a:t>
            </a:r>
            <a:endParaRPr lang="en-US" sz="2000" dirty="0"/>
          </a:p>
        </p:txBody>
      </p:sp>
      <p:sp>
        <p:nvSpPr>
          <p:cNvPr id="8" name="TextBox 7"/>
          <p:cNvSpPr txBox="1"/>
          <p:nvPr/>
        </p:nvSpPr>
        <p:spPr>
          <a:xfrm>
            <a:off x="446704" y="5062501"/>
            <a:ext cx="8459188" cy="1077218"/>
          </a:xfrm>
          <a:prstGeom prst="rect">
            <a:avLst/>
          </a:prstGeom>
          <a:noFill/>
        </p:spPr>
        <p:txBody>
          <a:bodyPr wrap="square" rtlCol="0">
            <a:spAutoFit/>
          </a:bodyPr>
          <a:lstStyle/>
          <a:p>
            <a:r>
              <a:rPr lang="en-US" sz="2400" b="1" u="sng" dirty="0" smtClean="0"/>
              <a:t>CHALLENGE</a:t>
            </a:r>
            <a:r>
              <a:rPr lang="en-US" sz="2400" b="1" dirty="0" smtClean="0"/>
              <a:t> = </a:t>
            </a:r>
            <a:r>
              <a:rPr lang="en-US" sz="2000" b="1" dirty="0" smtClean="0"/>
              <a:t>Question 2: </a:t>
            </a:r>
            <a:r>
              <a:rPr lang="en-US" sz="2000" dirty="0" smtClean="0"/>
              <a:t>looking at the table explain the difference in height and weight of the different sports performers and why this may effect their own performances in their sports</a:t>
            </a:r>
            <a:endParaRPr lang="en-US" sz="2000" dirty="0"/>
          </a:p>
        </p:txBody>
      </p:sp>
      <p:sp>
        <p:nvSpPr>
          <p:cNvPr id="9" name="TextBox 8"/>
          <p:cNvSpPr txBox="1"/>
          <p:nvPr/>
        </p:nvSpPr>
        <p:spPr>
          <a:xfrm>
            <a:off x="9005923" y="5001291"/>
            <a:ext cx="988410" cy="1323439"/>
          </a:xfrm>
          <a:prstGeom prst="rect">
            <a:avLst/>
          </a:prstGeom>
          <a:solidFill>
            <a:srgbClr val="FFFFFF"/>
          </a:solidFill>
        </p:spPr>
        <p:txBody>
          <a:bodyPr wrap="square" rtlCol="0">
            <a:spAutoFit/>
          </a:bodyPr>
          <a:lstStyle/>
          <a:p>
            <a:r>
              <a:rPr lang="en-US" sz="2000" b="1" dirty="0" smtClean="0"/>
              <a:t>B</a:t>
            </a:r>
            <a:r>
              <a:rPr lang="en-US" sz="2000" dirty="0" smtClean="0"/>
              <a:t>ig, </a:t>
            </a:r>
            <a:r>
              <a:rPr lang="en-US" sz="2000" b="1" dirty="0" smtClean="0"/>
              <a:t>G</a:t>
            </a:r>
            <a:r>
              <a:rPr lang="en-US" sz="2000" dirty="0" smtClean="0"/>
              <a:t>uys, </a:t>
            </a:r>
            <a:r>
              <a:rPr lang="en-US" sz="2000" b="1" dirty="0" smtClean="0"/>
              <a:t>H</a:t>
            </a:r>
            <a:r>
              <a:rPr lang="en-US" sz="2000" dirty="0" smtClean="0"/>
              <a:t>ave, </a:t>
            </a:r>
            <a:r>
              <a:rPr lang="en-US" sz="2000" b="1" dirty="0" smtClean="0"/>
              <a:t>M</a:t>
            </a:r>
            <a:r>
              <a:rPr lang="en-US" sz="2000" dirty="0" smtClean="0"/>
              <a:t>uscle</a:t>
            </a:r>
            <a:endParaRPr lang="en-US" sz="2000" dirty="0"/>
          </a:p>
        </p:txBody>
      </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7080" b="95044" l="4013" r="96154"/>
                    </a14:imgEffect>
                  </a14:imgLayer>
                </a14:imgProps>
              </a:ext>
            </a:extLst>
          </a:blip>
          <a:srcRect l="3737"/>
          <a:stretch/>
        </p:blipFill>
        <p:spPr>
          <a:xfrm flipH="1">
            <a:off x="9817652" y="4796610"/>
            <a:ext cx="1999272" cy="1956186"/>
          </a:xfrm>
          <a:prstGeom prst="rect">
            <a:avLst/>
          </a:prstGeom>
        </p:spPr>
      </p:pic>
      <p:sp>
        <p:nvSpPr>
          <p:cNvPr id="3" name="TextBox 2"/>
          <p:cNvSpPr txBox="1"/>
          <p:nvPr/>
        </p:nvSpPr>
        <p:spPr>
          <a:xfrm>
            <a:off x="9032161" y="4438440"/>
            <a:ext cx="3159839" cy="369332"/>
          </a:xfrm>
          <a:prstGeom prst="rect">
            <a:avLst/>
          </a:prstGeom>
          <a:noFill/>
        </p:spPr>
        <p:txBody>
          <a:bodyPr wrap="none" rtlCol="0">
            <a:spAutoFit/>
          </a:bodyPr>
          <a:lstStyle/>
          <a:p>
            <a:r>
              <a:rPr lang="en-US" dirty="0" smtClean="0"/>
              <a:t>Remember to write about the 4</a:t>
            </a:r>
            <a:endParaRPr lang="en-US" dirty="0"/>
          </a:p>
        </p:txBody>
      </p:sp>
    </p:spTree>
    <p:extLst>
      <p:ext uri="{BB962C8B-B14F-4D97-AF65-F5344CB8AC3E}">
        <p14:creationId xmlns:p14="http://schemas.microsoft.com/office/powerpoint/2010/main" val="384270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457</TotalTime>
  <Words>884</Words>
  <Application>Microsoft Office PowerPoint</Application>
  <PresentationFormat>Widescreen</PresentationFormat>
  <Paragraphs>125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ＭＳ Ｐゴシック</vt:lpstr>
      <vt:lpstr>Arial</vt:lpstr>
      <vt:lpstr>Calibri</vt:lpstr>
      <vt:lpstr>Office Theme</vt:lpstr>
      <vt:lpstr>PowerPoint Presentation</vt:lpstr>
      <vt:lpstr>PowerPoint Presentation</vt:lpstr>
      <vt:lpstr>BALANCED DIET &amp; OPTIMUM WEIGHT</vt:lpstr>
      <vt:lpstr>Question… What is a balanced diet?</vt:lpstr>
      <vt:lpstr>Question… What is a balanced diet?</vt:lpstr>
      <vt:lpstr>Factors affecting optimum weight</vt:lpstr>
      <vt:lpstr>FOUR factors that affect optimum body weight</vt:lpstr>
      <vt:lpstr>Variation in optimum weight. </vt:lpstr>
      <vt:lpstr>Exam Question: </vt:lpstr>
      <vt:lpstr>Task</vt:lpstr>
      <vt:lpstr>PowerPoint Presentation</vt:lpstr>
      <vt:lpstr>BALANCED DIET &amp; OPTIMUM WEIGHT</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Sweet</dc:creator>
  <cp:lastModifiedBy>Richard Moody</cp:lastModifiedBy>
  <cp:revision>43</cp:revision>
  <cp:lastPrinted>2020-02-10T07:33:21Z</cp:lastPrinted>
  <dcterms:created xsi:type="dcterms:W3CDTF">2014-11-05T14:12:19Z</dcterms:created>
  <dcterms:modified xsi:type="dcterms:W3CDTF">2020-02-13T08:25:50Z</dcterms:modified>
</cp:coreProperties>
</file>