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85" r:id="rId3"/>
    <p:sldId id="278" r:id="rId4"/>
    <p:sldId id="279" r:id="rId5"/>
    <p:sldId id="277" r:id="rId6"/>
    <p:sldId id="275" r:id="rId7"/>
    <p:sldId id="281" r:id="rId8"/>
    <p:sldId id="276" r:id="rId9"/>
    <p:sldId id="283" r:id="rId10"/>
    <p:sldId id="282" r:id="rId11"/>
    <p:sldId id="284" r:id="rId12"/>
    <p:sldId id="258" r:id="rId13"/>
    <p:sldId id="259" r:id="rId14"/>
    <p:sldId id="271" r:id="rId15"/>
    <p:sldId id="260" r:id="rId16"/>
    <p:sldId id="261" r:id="rId17"/>
    <p:sldId id="262" r:id="rId18"/>
    <p:sldId id="272" r:id="rId19"/>
    <p:sldId id="273" r:id="rId20"/>
    <p:sldId id="274" r:id="rId21"/>
    <p:sldId id="264" r:id="rId22"/>
    <p:sldId id="265" r:id="rId23"/>
    <p:sldId id="266" r:id="rId24"/>
    <p:sldId id="267"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1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125D49F-5E5B-4386-89A1-ED00F8332F45}" type="datetimeFigureOut">
              <a:rPr lang="en-GB" smtClean="0"/>
              <a:t>06/01/2020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5268C12-3FA6-4872-A7A6-BD5BB8CFA1CB}" type="slidenum">
              <a:rPr lang="en-GB" smtClean="0"/>
              <a:t>‹#›</a:t>
            </a:fld>
            <a:endParaRPr lang="en-GB"/>
          </a:p>
        </p:txBody>
      </p:sp>
    </p:spTree>
    <p:extLst>
      <p:ext uri="{BB962C8B-B14F-4D97-AF65-F5344CB8AC3E}">
        <p14:creationId xmlns:p14="http://schemas.microsoft.com/office/powerpoint/2010/main" val="231138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will strategically work with their students to develop a climate that is conducive to learning. It will include consideration of 3 main areas:</a:t>
            </a:r>
          </a:p>
          <a:p>
            <a:pPr marL="171450" indent="-171450">
              <a:buFont typeface="Arial"/>
              <a:buChar char="•"/>
            </a:pPr>
            <a:r>
              <a:rPr lang="en-US" sz="1200" b="1" kern="1200" dirty="0" smtClean="0">
                <a:solidFill>
                  <a:schemeClr val="tx1"/>
                </a:solidFill>
                <a:latin typeface="+mn-lt"/>
                <a:ea typeface="+mn-ea"/>
                <a:cs typeface="+mn-cs"/>
              </a:rPr>
              <a:t>The physical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social/emotional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intellectual environment</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a:t>
            </a:fld>
            <a:endParaRPr lang="en-US"/>
          </a:p>
        </p:txBody>
      </p:sp>
    </p:spTree>
    <p:extLst>
      <p:ext uri="{BB962C8B-B14F-4D97-AF65-F5344CB8AC3E}">
        <p14:creationId xmlns:p14="http://schemas.microsoft.com/office/powerpoint/2010/main" val="348376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will strategically work with their students to develop a climate that is conducive to learning. It will include consideration of 3 main areas:</a:t>
            </a:r>
          </a:p>
          <a:p>
            <a:pPr marL="171450" indent="-171450">
              <a:buFont typeface="Arial"/>
              <a:buChar char="•"/>
            </a:pPr>
            <a:r>
              <a:rPr lang="en-US" sz="1200" b="1" kern="1200" dirty="0" smtClean="0">
                <a:solidFill>
                  <a:schemeClr val="tx1"/>
                </a:solidFill>
                <a:latin typeface="+mn-lt"/>
                <a:ea typeface="+mn-ea"/>
                <a:cs typeface="+mn-cs"/>
              </a:rPr>
              <a:t>The physical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social/emotional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intellectual environment</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2</a:t>
            </a:fld>
            <a:endParaRPr lang="en-US"/>
          </a:p>
        </p:txBody>
      </p:sp>
    </p:spTree>
    <p:extLst>
      <p:ext uri="{BB962C8B-B14F-4D97-AF65-F5344CB8AC3E}">
        <p14:creationId xmlns:p14="http://schemas.microsoft.com/office/powerpoint/2010/main" val="408571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smtClean="0">
                <a:solidFill>
                  <a:schemeClr val="tx1"/>
                </a:solidFill>
                <a:latin typeface="+mn-lt"/>
                <a:ea typeface="+mn-ea"/>
                <a:cs typeface="+mn-cs"/>
              </a:rPr>
              <a:t>Make the content, skills and thinking explicit</a:t>
            </a:r>
          </a:p>
          <a:p>
            <a:pPr marL="171450" indent="-171450">
              <a:buFont typeface="Arial"/>
              <a:buChar char="•"/>
            </a:pPr>
            <a:r>
              <a:rPr lang="en-US" sz="1200" kern="1200" dirty="0" smtClean="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smtClean="0">
                <a:solidFill>
                  <a:schemeClr val="tx1"/>
                </a:solidFill>
                <a:latin typeface="+mn-lt"/>
                <a:ea typeface="+mn-ea"/>
                <a:cs typeface="+mn-cs"/>
              </a:rPr>
              <a:t>Share the criteria against which the learning will be assessed.</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12</a:t>
            </a:fld>
            <a:endParaRPr lang="en-US"/>
          </a:p>
        </p:txBody>
      </p:sp>
    </p:spTree>
    <p:extLst>
      <p:ext uri="{BB962C8B-B14F-4D97-AF65-F5344CB8AC3E}">
        <p14:creationId xmlns:p14="http://schemas.microsoft.com/office/powerpoint/2010/main" val="8146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13</a:t>
            </a:fld>
            <a:endParaRPr lang="en-US"/>
          </a:p>
        </p:txBody>
      </p:sp>
    </p:spTree>
    <p:extLst>
      <p:ext uri="{BB962C8B-B14F-4D97-AF65-F5344CB8AC3E}">
        <p14:creationId xmlns:p14="http://schemas.microsoft.com/office/powerpoint/2010/main" val="258228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given the time and opportunity to develop understanding of the new information and to practice using their developing skills. The students are actively engaged in exploring the content. At this time it would be common for them to be working in groups, talking with each other about, their work quite often making errors but most of all working towards building a personal understanding what they have been presented with.</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19</a:t>
            </a:fld>
            <a:endParaRPr lang="en-US"/>
          </a:p>
        </p:txBody>
      </p:sp>
    </p:spTree>
    <p:extLst>
      <p:ext uri="{BB962C8B-B14F-4D97-AF65-F5344CB8AC3E}">
        <p14:creationId xmlns:p14="http://schemas.microsoft.com/office/powerpoint/2010/main" val="79504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Students are given the time and opportunity to develop understanding of the new information and to practice using their developing skills. The students are actively engaged in exploring the content. At this time it would be common for them to be working in groups, talking with each other about, their work quite often making errors but most of all working towards building a personal understanding what they have been presented with.</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20</a:t>
            </a:fld>
            <a:endParaRPr lang="en-US"/>
          </a:p>
        </p:txBody>
      </p:sp>
    </p:spTree>
    <p:extLst>
      <p:ext uri="{BB962C8B-B14F-4D97-AF65-F5344CB8AC3E}">
        <p14:creationId xmlns:p14="http://schemas.microsoft.com/office/powerpoint/2010/main" val="79504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23</a:t>
            </a:fld>
            <a:endParaRPr lang="en-US"/>
          </a:p>
        </p:txBody>
      </p:sp>
    </p:spTree>
    <p:extLst>
      <p:ext uri="{BB962C8B-B14F-4D97-AF65-F5344CB8AC3E}">
        <p14:creationId xmlns:p14="http://schemas.microsoft.com/office/powerpoint/2010/main" val="2413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will strategically work with their students to develop a climate that is conducive to learning. It will include consideration of 3 main areas:</a:t>
            </a:r>
          </a:p>
          <a:p>
            <a:pPr marL="171450" indent="-171450">
              <a:buFont typeface="Arial"/>
              <a:buChar char="•"/>
            </a:pPr>
            <a:r>
              <a:rPr lang="en-US" sz="1200" b="1" kern="1200" dirty="0" smtClean="0">
                <a:solidFill>
                  <a:schemeClr val="tx1"/>
                </a:solidFill>
                <a:latin typeface="+mn-lt"/>
                <a:ea typeface="+mn-ea"/>
                <a:cs typeface="+mn-cs"/>
              </a:rPr>
              <a:t>The physical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social/emotional environment</a:t>
            </a:r>
            <a:endParaRPr lang="en-US" sz="1200" b="0" kern="1200" dirty="0" smtClean="0">
              <a:solidFill>
                <a:schemeClr val="tx1"/>
              </a:solidFill>
              <a:latin typeface="+mn-lt"/>
              <a:ea typeface="+mn-ea"/>
              <a:cs typeface="+mn-cs"/>
            </a:endParaRPr>
          </a:p>
          <a:p>
            <a:pPr marL="171450" indent="-171450">
              <a:buFont typeface="Arial"/>
              <a:buChar char="•"/>
            </a:pPr>
            <a:r>
              <a:rPr lang="en-US" sz="1200" b="1" kern="1200" dirty="0" smtClean="0">
                <a:solidFill>
                  <a:schemeClr val="tx1"/>
                </a:solidFill>
                <a:latin typeface="+mn-lt"/>
                <a:ea typeface="+mn-ea"/>
                <a:cs typeface="+mn-cs"/>
              </a:rPr>
              <a:t>The intellectual environment</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24</a:t>
            </a:fld>
            <a:endParaRPr lang="en-US"/>
          </a:p>
        </p:txBody>
      </p:sp>
    </p:spTree>
    <p:extLst>
      <p:ext uri="{BB962C8B-B14F-4D97-AF65-F5344CB8AC3E}">
        <p14:creationId xmlns:p14="http://schemas.microsoft.com/office/powerpoint/2010/main" val="185362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8DC125-F759-4FA9-8CC1-92A7C09C7C8C}"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54754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8DC125-F759-4FA9-8CC1-92A7C09C7C8C}"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74025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8DC125-F759-4FA9-8CC1-92A7C09C7C8C}"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127359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Prepare for Learning</a:t>
            </a:r>
            <a:endParaRPr lang="en-US" sz="1800" dirty="0"/>
          </a:p>
        </p:txBody>
      </p:sp>
    </p:spTree>
    <p:extLst>
      <p:ext uri="{BB962C8B-B14F-4D97-AF65-F5344CB8AC3E}">
        <p14:creationId xmlns:p14="http://schemas.microsoft.com/office/powerpoint/2010/main" val="169937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Agree Learning Outcomes</a:t>
            </a:r>
            <a:endParaRPr lang="en-US" sz="1800" dirty="0"/>
          </a:p>
        </p:txBody>
      </p:sp>
    </p:spTree>
    <p:extLst>
      <p:ext uri="{BB962C8B-B14F-4D97-AF65-F5344CB8AC3E}">
        <p14:creationId xmlns:p14="http://schemas.microsoft.com/office/powerpoint/2010/main" val="353396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Present New</a:t>
            </a:r>
            <a:r>
              <a:rPr lang="en-US" sz="1800" baseline="0" dirty="0" smtClean="0"/>
              <a:t> Information</a:t>
            </a:r>
            <a:endParaRPr lang="en-US" sz="1800" dirty="0"/>
          </a:p>
        </p:txBody>
      </p:sp>
    </p:spTree>
    <p:extLst>
      <p:ext uri="{BB962C8B-B14F-4D97-AF65-F5344CB8AC3E}">
        <p14:creationId xmlns:p14="http://schemas.microsoft.com/office/powerpoint/2010/main" val="198394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Construct</a:t>
            </a:r>
            <a:r>
              <a:rPr lang="en-US" sz="1800" baseline="0" dirty="0" smtClean="0"/>
              <a:t> Meaning</a:t>
            </a:r>
            <a:endParaRPr lang="en-US" sz="1800" dirty="0"/>
          </a:p>
        </p:txBody>
      </p:sp>
    </p:spTree>
    <p:extLst>
      <p:ext uri="{BB962C8B-B14F-4D97-AF65-F5344CB8AC3E}">
        <p14:creationId xmlns:p14="http://schemas.microsoft.com/office/powerpoint/2010/main" val="150757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227964" y="134322"/>
            <a:ext cx="11788992" cy="6569515"/>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609601" y="6264240"/>
            <a:ext cx="7173740" cy="369332"/>
          </a:xfrm>
          <a:prstGeom prst="rect">
            <a:avLst/>
          </a:prstGeom>
          <a:noFill/>
        </p:spPr>
        <p:txBody>
          <a:bodyPr wrap="square" rtlCol="0">
            <a:spAutoFit/>
          </a:bodyPr>
          <a:lstStyle/>
          <a:p>
            <a:r>
              <a:rPr lang="en-US" sz="1800" dirty="0" smtClean="0"/>
              <a:t>Review</a:t>
            </a:r>
            <a:endParaRPr lang="en-US" sz="1800" dirty="0"/>
          </a:p>
        </p:txBody>
      </p:sp>
    </p:spTree>
    <p:extLst>
      <p:ext uri="{BB962C8B-B14F-4D97-AF65-F5344CB8AC3E}">
        <p14:creationId xmlns:p14="http://schemas.microsoft.com/office/powerpoint/2010/main" val="60769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8DC125-F759-4FA9-8CC1-92A7C09C7C8C}"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202471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DC125-F759-4FA9-8CC1-92A7C09C7C8C}"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399749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8DC125-F759-4FA9-8CC1-92A7C09C7C8C}"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7935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8DC125-F759-4FA9-8CC1-92A7C09C7C8C}" type="datetimeFigureOut">
              <a:rPr lang="en-GB" smtClean="0"/>
              <a:t>06/01/2020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7816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8DC125-F759-4FA9-8CC1-92A7C09C7C8C}" type="datetimeFigureOut">
              <a:rPr lang="en-GB" smtClean="0"/>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395024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DC125-F759-4FA9-8CC1-92A7C09C7C8C}" type="datetimeFigureOut">
              <a:rPr lang="en-GB" smtClean="0"/>
              <a:t>06/01/2020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13517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DC125-F759-4FA9-8CC1-92A7C09C7C8C}"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119636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DC125-F759-4FA9-8CC1-92A7C09C7C8C}"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04831B-BE6D-42DF-9FD3-692AA8A727D0}" type="slidenum">
              <a:rPr lang="en-GB" smtClean="0"/>
              <a:t>‹#›</a:t>
            </a:fld>
            <a:endParaRPr lang="en-GB"/>
          </a:p>
        </p:txBody>
      </p:sp>
    </p:spTree>
    <p:extLst>
      <p:ext uri="{BB962C8B-B14F-4D97-AF65-F5344CB8AC3E}">
        <p14:creationId xmlns:p14="http://schemas.microsoft.com/office/powerpoint/2010/main" val="140625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DC125-F759-4FA9-8CC1-92A7C09C7C8C}" type="datetimeFigureOut">
              <a:rPr lang="en-GB" smtClean="0"/>
              <a:t>06/01/2020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831B-BE6D-42DF-9FD3-692AA8A727D0}" type="slidenum">
              <a:rPr lang="en-GB" smtClean="0"/>
              <a:t>‹#›</a:t>
            </a:fld>
            <a:endParaRPr lang="en-GB"/>
          </a:p>
        </p:txBody>
      </p:sp>
    </p:spTree>
    <p:extLst>
      <p:ext uri="{BB962C8B-B14F-4D97-AF65-F5344CB8AC3E}">
        <p14:creationId xmlns:p14="http://schemas.microsoft.com/office/powerpoint/2010/main" val="42184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imgres?q=heart+diagram&amp;hl=en&amp;tbo=d&amp;biw=1920&amp;bih=899&amp;tbm=isch&amp;tbnid=zz7706PJ4u50yM:&amp;imgrefurl=http://t.co/01YIoMK3&amp;docid=tbf2UtvCv_Im1M&amp;imgurl=http://www.schroederstrimworks.com/wp-content/themes/titan/human-heart-diagram-labeled-5919.svg&amp;w=380&amp;h=475&amp;ei=7czAUJHVOaLi0QHCkoGYAQ&amp;zoom=1&amp;iact=hc&amp;vpx=606&amp;vpy=529&amp;dur=3135&amp;hovh=251&amp;hovw=201&amp;tx=87&amp;ty=165&amp;sig=112232271775140047513&amp;page=1&amp;tbnh=135&amp;tbnw=109&amp;start=0&amp;ndsp=65&amp;ved=1t:429,r:44,s:0,i:225"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bbc.co.uk/schools/gcsebitesize/pe/appliedanatomy/0_anatomy_circulatorysys_rev2.s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18.png"/><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853" y="212132"/>
            <a:ext cx="9136755" cy="1325563"/>
          </a:xfrm>
        </p:spPr>
        <p:txBody>
          <a:bodyPr>
            <a:normAutofit/>
          </a:bodyPr>
          <a:lstStyle/>
          <a:p>
            <a:pPr algn="ctr"/>
            <a:r>
              <a:rPr lang="en-US" sz="72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 NOW ACTIVITY….</a:t>
            </a:r>
            <a:endParaRPr lang="en-US" sz="7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 Placeholder 2"/>
          <p:cNvSpPr>
            <a:spLocks noGrp="1"/>
          </p:cNvSpPr>
          <p:nvPr>
            <p:ph type="body" sz="quarter" idx="13"/>
          </p:nvPr>
        </p:nvSpPr>
        <p:spPr>
          <a:xfrm>
            <a:off x="367252" y="1468752"/>
            <a:ext cx="11531807" cy="4688404"/>
          </a:xfrm>
        </p:spPr>
        <p:txBody>
          <a:bodyPr>
            <a:normAutofit/>
          </a:bodyPr>
          <a:lstStyle/>
          <a:p>
            <a:r>
              <a:rPr lang="en-GB" sz="2000" dirty="0" smtClean="0"/>
              <a:t>Mind map </a:t>
            </a:r>
            <a:r>
              <a:rPr lang="en-GB" sz="2000" dirty="0"/>
              <a:t>as </a:t>
            </a:r>
            <a:r>
              <a:rPr lang="en-GB" sz="2000" dirty="0" smtClean="0"/>
              <a:t>many </a:t>
            </a:r>
            <a:r>
              <a:rPr lang="en-GB" sz="2000" dirty="0"/>
              <a:t>words you can think of that are related to the </a:t>
            </a:r>
            <a:r>
              <a:rPr lang="en-GB" sz="2000" dirty="0" smtClean="0"/>
              <a:t>circulatory/cardiovascular system in the front of your books:</a:t>
            </a:r>
            <a:endParaRPr lang="en-GB" sz="2000" dirty="0"/>
          </a:p>
          <a:p>
            <a:endParaRPr lang="en-GB" sz="2000" dirty="0"/>
          </a:p>
        </p:txBody>
      </p:sp>
      <p:sp>
        <p:nvSpPr>
          <p:cNvPr id="7" name="Cloud 6"/>
          <p:cNvSpPr/>
          <p:nvPr/>
        </p:nvSpPr>
        <p:spPr>
          <a:xfrm>
            <a:off x="3503712" y="3068960"/>
            <a:ext cx="4680520" cy="2322512"/>
          </a:xfrm>
          <a:prstGeom prst="cloud">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accent2">
                    <a:lumMod val="10000"/>
                  </a:schemeClr>
                </a:solidFill>
              </a:rPr>
              <a:t>Cardiovascular system</a:t>
            </a:r>
          </a:p>
        </p:txBody>
      </p:sp>
      <p:cxnSp>
        <p:nvCxnSpPr>
          <p:cNvPr id="9" name="Straight Arrow Connector 8"/>
          <p:cNvCxnSpPr/>
          <p:nvPr/>
        </p:nvCxnSpPr>
        <p:spPr>
          <a:xfrm flipV="1">
            <a:off x="7824192" y="2708920"/>
            <a:ext cx="100811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91944" y="2444761"/>
            <a:ext cx="0" cy="916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23792" y="5054028"/>
            <a:ext cx="576064" cy="75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20880" y="5054028"/>
            <a:ext cx="703312" cy="75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99656" y="3166120"/>
            <a:ext cx="936104" cy="639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436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732617" cy="292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Rectangle 5"/>
          <p:cNvSpPr>
            <a:spLocks noChangeArrowheads="1"/>
          </p:cNvSpPr>
          <p:nvPr/>
        </p:nvSpPr>
        <p:spPr bwMode="auto">
          <a:xfrm>
            <a:off x="0" y="3748088"/>
            <a:ext cx="11491384" cy="286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r>
              <a:rPr lang="en-US" dirty="0">
                <a:cs typeface="+mn-cs"/>
              </a:rPr>
              <a:t> (c) Name the type of movement currently shown at joint </a:t>
            </a:r>
            <a:r>
              <a:rPr lang="en-US" b="1" dirty="0">
                <a:cs typeface="+mn-cs"/>
              </a:rPr>
              <a:t>C </a:t>
            </a:r>
            <a:r>
              <a:rPr lang="en-US" dirty="0">
                <a:cs typeface="+mn-cs"/>
              </a:rPr>
              <a:t>(knee)</a:t>
            </a:r>
            <a:r>
              <a:rPr lang="en-GB" dirty="0">
                <a:cs typeface="+mn-cs"/>
              </a:rPr>
              <a:t> </a:t>
            </a:r>
            <a:r>
              <a:rPr lang="en-US" b="1" dirty="0">
                <a:cs typeface="+mn-cs"/>
              </a:rPr>
              <a:t>(1)</a:t>
            </a:r>
          </a:p>
          <a:p>
            <a:pPr>
              <a:defRPr/>
            </a:pPr>
            <a:endParaRPr lang="en-US" b="1" dirty="0">
              <a:cs typeface="+mn-cs"/>
            </a:endParaRPr>
          </a:p>
          <a:p>
            <a:pPr>
              <a:defRPr/>
            </a:pPr>
            <a:endParaRPr lang="en-GB" b="1" dirty="0">
              <a:cs typeface="+mn-cs"/>
            </a:endParaRPr>
          </a:p>
          <a:p>
            <a:pPr>
              <a:defRPr/>
            </a:pPr>
            <a:r>
              <a:rPr lang="en-US" dirty="0">
                <a:cs typeface="+mn-cs"/>
              </a:rPr>
              <a:t>What types of movement are possible at joint </a:t>
            </a:r>
            <a:r>
              <a:rPr lang="en-US" b="1" dirty="0">
                <a:cs typeface="+mn-cs"/>
              </a:rPr>
              <a:t>D </a:t>
            </a:r>
            <a:r>
              <a:rPr lang="en-US" dirty="0">
                <a:cs typeface="+mn-cs"/>
              </a:rPr>
              <a:t>(hip)? </a:t>
            </a:r>
          </a:p>
          <a:p>
            <a:pPr algn="ctr">
              <a:defRPr/>
            </a:pPr>
            <a:endParaRPr lang="en-US" dirty="0">
              <a:cs typeface="+mn-cs"/>
            </a:endParaRPr>
          </a:p>
          <a:p>
            <a:pPr algn="ctr">
              <a:defRPr/>
            </a:pPr>
            <a:r>
              <a:rPr lang="en-US" dirty="0">
                <a:cs typeface="+mn-cs"/>
              </a:rPr>
              <a:t>......................and ………………...</a:t>
            </a:r>
            <a:r>
              <a:rPr lang="en-US" b="1" dirty="0">
                <a:cs typeface="+mn-cs"/>
              </a:rPr>
              <a:t>(1)</a:t>
            </a:r>
          </a:p>
          <a:p>
            <a:pPr algn="ctr">
              <a:defRPr/>
            </a:pPr>
            <a:endParaRPr lang="en-GB" dirty="0">
              <a:cs typeface="+mn-cs"/>
            </a:endParaRPr>
          </a:p>
          <a:p>
            <a:pPr algn="ctr">
              <a:defRPr/>
            </a:pPr>
            <a:r>
              <a:rPr lang="en-US" dirty="0">
                <a:cs typeface="+mn-cs"/>
              </a:rPr>
              <a:t>......................and.........................</a:t>
            </a:r>
            <a:r>
              <a:rPr lang="en-US" b="1" dirty="0">
                <a:cs typeface="+mn-cs"/>
              </a:rPr>
              <a:t>(1)</a:t>
            </a:r>
          </a:p>
          <a:p>
            <a:pPr algn="ctr">
              <a:defRPr/>
            </a:pPr>
            <a:endParaRPr lang="en-GB" dirty="0">
              <a:cs typeface="+mn-cs"/>
            </a:endParaRPr>
          </a:p>
          <a:p>
            <a:pPr algn="ctr">
              <a:defRPr/>
            </a:pPr>
            <a:r>
              <a:rPr lang="en-US" b="1" dirty="0">
                <a:cs typeface="+mn-cs"/>
              </a:rPr>
              <a:t>………………………………(1)</a:t>
            </a:r>
          </a:p>
        </p:txBody>
      </p:sp>
      <p:sp>
        <p:nvSpPr>
          <p:cNvPr id="10243" name="Rectangle 6"/>
          <p:cNvSpPr>
            <a:spLocks noGrp="1"/>
          </p:cNvSpPr>
          <p:nvPr>
            <p:ph type="title"/>
          </p:nvPr>
        </p:nvSpPr>
        <p:spPr>
          <a:xfrm>
            <a:off x="2725584" y="-155575"/>
            <a:ext cx="8856815" cy="1143000"/>
          </a:xfrm>
          <a:noFill/>
        </p:spPr>
        <p:txBody>
          <a:bodyPr/>
          <a:lstStyle/>
          <a:p>
            <a:r>
              <a:rPr lang="en-GB" dirty="0">
                <a:latin typeface="Calibri" charset="0"/>
              </a:rPr>
              <a:t>Question 13</a:t>
            </a:r>
          </a:p>
        </p:txBody>
      </p:sp>
      <p:sp>
        <p:nvSpPr>
          <p:cNvPr id="10244" name="Rectangle 1"/>
          <p:cNvSpPr>
            <a:spLocks noChangeArrowheads="1"/>
          </p:cNvSpPr>
          <p:nvPr/>
        </p:nvSpPr>
        <p:spPr bwMode="auto">
          <a:xfrm>
            <a:off x="3048000" y="769939"/>
            <a:ext cx="8534400" cy="2862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Name the </a:t>
            </a:r>
            <a:r>
              <a:rPr lang="en-US" b="1"/>
              <a:t>type </a:t>
            </a:r>
            <a:r>
              <a:rPr lang="en-US"/>
              <a:t>of synovial joint at </a:t>
            </a:r>
            <a:r>
              <a:rPr lang="en-US" b="1"/>
              <a:t>A</a:t>
            </a:r>
            <a:r>
              <a:rPr lang="en-US"/>
              <a:t>, </a:t>
            </a:r>
            <a:r>
              <a:rPr lang="en-US" b="1"/>
              <a:t>B </a:t>
            </a:r>
            <a:r>
              <a:rPr lang="en-US"/>
              <a:t>and </a:t>
            </a:r>
            <a:r>
              <a:rPr lang="en-US" b="1"/>
              <a:t>C</a:t>
            </a:r>
            <a:r>
              <a:rPr lang="en-US"/>
              <a:t>.</a:t>
            </a:r>
          </a:p>
          <a:p>
            <a:endParaRPr lang="en-GB"/>
          </a:p>
          <a:p>
            <a:r>
              <a:rPr lang="en-US" b="1"/>
              <a:t>A </a:t>
            </a:r>
            <a:r>
              <a:rPr lang="en-US"/>
              <a:t>(shoulder) </a:t>
            </a:r>
            <a:r>
              <a:rPr lang="en-US" b="1"/>
              <a:t>(1)</a:t>
            </a:r>
          </a:p>
          <a:p>
            <a:endParaRPr lang="en-GB"/>
          </a:p>
          <a:p>
            <a:r>
              <a:rPr lang="en-US" b="1"/>
              <a:t>B </a:t>
            </a:r>
            <a:r>
              <a:rPr lang="en-US"/>
              <a:t>(elbow) </a:t>
            </a:r>
            <a:r>
              <a:rPr lang="en-US" b="1"/>
              <a:t>(1)</a:t>
            </a:r>
          </a:p>
          <a:p>
            <a:endParaRPr lang="en-GB"/>
          </a:p>
          <a:p>
            <a:r>
              <a:rPr lang="en-US" b="1"/>
              <a:t>C </a:t>
            </a:r>
            <a:r>
              <a:rPr lang="en-US"/>
              <a:t>(knee) </a:t>
            </a:r>
            <a:r>
              <a:rPr lang="en-US" b="1"/>
              <a:t>(1)</a:t>
            </a:r>
          </a:p>
          <a:p>
            <a:endParaRPr lang="en-GB"/>
          </a:p>
          <a:p>
            <a:r>
              <a:rPr lang="en-US"/>
              <a:t>(b) Name one of the joints, </a:t>
            </a:r>
            <a:r>
              <a:rPr lang="en-US" b="1"/>
              <a:t>A</a:t>
            </a:r>
            <a:r>
              <a:rPr lang="en-US"/>
              <a:t>, </a:t>
            </a:r>
            <a:r>
              <a:rPr lang="en-US" b="1"/>
              <a:t>B </a:t>
            </a:r>
            <a:r>
              <a:rPr lang="en-US"/>
              <a:t>or </a:t>
            </a:r>
            <a:r>
              <a:rPr lang="en-US" b="1"/>
              <a:t>C</a:t>
            </a:r>
            <a:r>
              <a:rPr lang="en-US"/>
              <a:t>, which only allows flexion and extension(1)</a:t>
            </a:r>
          </a:p>
          <a:p>
            <a:endParaRPr lang="en-US"/>
          </a:p>
        </p:txBody>
      </p:sp>
      <p:sp>
        <p:nvSpPr>
          <p:cNvPr id="3" name="TextBox 2"/>
          <p:cNvSpPr txBox="1">
            <a:spLocks noChangeArrowheads="1"/>
          </p:cNvSpPr>
          <p:nvPr/>
        </p:nvSpPr>
        <p:spPr bwMode="auto">
          <a:xfrm>
            <a:off x="5577417" y="1358900"/>
            <a:ext cx="2808816" cy="369888"/>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Ball and socket</a:t>
            </a:r>
          </a:p>
        </p:txBody>
      </p:sp>
      <p:sp>
        <p:nvSpPr>
          <p:cNvPr id="7" name="TextBox 6"/>
          <p:cNvSpPr txBox="1">
            <a:spLocks noChangeArrowheads="1"/>
          </p:cNvSpPr>
          <p:nvPr/>
        </p:nvSpPr>
        <p:spPr bwMode="auto">
          <a:xfrm>
            <a:off x="5577417" y="1909763"/>
            <a:ext cx="2808816" cy="369887"/>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Hinge</a:t>
            </a:r>
          </a:p>
        </p:txBody>
      </p:sp>
      <p:sp>
        <p:nvSpPr>
          <p:cNvPr id="8" name="TextBox 7"/>
          <p:cNvSpPr txBox="1">
            <a:spLocks noChangeArrowheads="1"/>
          </p:cNvSpPr>
          <p:nvPr/>
        </p:nvSpPr>
        <p:spPr bwMode="auto">
          <a:xfrm>
            <a:off x="5577417" y="2443164"/>
            <a:ext cx="2808816" cy="369887"/>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Hinge</a:t>
            </a:r>
          </a:p>
        </p:txBody>
      </p:sp>
      <p:sp>
        <p:nvSpPr>
          <p:cNvPr id="10" name="Oval 9"/>
          <p:cNvSpPr/>
          <p:nvPr/>
        </p:nvSpPr>
        <p:spPr>
          <a:xfrm>
            <a:off x="6813551" y="2921001"/>
            <a:ext cx="1572683" cy="4556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609601" y="4156075"/>
            <a:ext cx="4728633" cy="369888"/>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Is the knee bent?????? =</a:t>
            </a:r>
          </a:p>
        </p:txBody>
      </p:sp>
      <p:sp>
        <p:nvSpPr>
          <p:cNvPr id="12" name="TextBox 11"/>
          <p:cNvSpPr txBox="1">
            <a:spLocks noChangeArrowheads="1"/>
          </p:cNvSpPr>
          <p:nvPr/>
        </p:nvSpPr>
        <p:spPr bwMode="auto">
          <a:xfrm>
            <a:off x="5541434" y="4173539"/>
            <a:ext cx="4730751" cy="369887"/>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Flexion</a:t>
            </a:r>
          </a:p>
        </p:txBody>
      </p:sp>
      <p:sp>
        <p:nvSpPr>
          <p:cNvPr id="13" name="TextBox 12"/>
          <p:cNvSpPr txBox="1">
            <a:spLocks noChangeArrowheads="1"/>
          </p:cNvSpPr>
          <p:nvPr/>
        </p:nvSpPr>
        <p:spPr bwMode="auto">
          <a:xfrm>
            <a:off x="2419351" y="5043488"/>
            <a:ext cx="2641600" cy="368300"/>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Flexion</a:t>
            </a:r>
          </a:p>
        </p:txBody>
      </p:sp>
      <p:sp>
        <p:nvSpPr>
          <p:cNvPr id="14" name="TextBox 13"/>
          <p:cNvSpPr txBox="1">
            <a:spLocks noChangeArrowheads="1"/>
          </p:cNvSpPr>
          <p:nvPr/>
        </p:nvSpPr>
        <p:spPr bwMode="auto">
          <a:xfrm>
            <a:off x="5962709" y="5029219"/>
            <a:ext cx="2642150" cy="368300"/>
          </a:xfrm>
          <a:prstGeom prst="rect">
            <a:avLst/>
          </a:prstGeom>
          <a:solidFill>
            <a:srgbClr val="FFFFFF"/>
          </a:solidFill>
          <a:ln w="9525">
            <a:solidFill>
              <a:srgbClr val="00800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Extension</a:t>
            </a:r>
          </a:p>
        </p:txBody>
      </p:sp>
      <p:sp>
        <p:nvSpPr>
          <p:cNvPr id="15" name="TextBox 14"/>
          <p:cNvSpPr txBox="1">
            <a:spLocks noChangeArrowheads="1"/>
          </p:cNvSpPr>
          <p:nvPr/>
        </p:nvSpPr>
        <p:spPr bwMode="auto">
          <a:xfrm>
            <a:off x="2419351" y="5570539"/>
            <a:ext cx="2641600" cy="369887"/>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Adduction</a:t>
            </a:r>
          </a:p>
        </p:txBody>
      </p:sp>
      <p:sp>
        <p:nvSpPr>
          <p:cNvPr id="16" name="TextBox 15"/>
          <p:cNvSpPr txBox="1">
            <a:spLocks noChangeArrowheads="1"/>
          </p:cNvSpPr>
          <p:nvPr/>
        </p:nvSpPr>
        <p:spPr bwMode="auto">
          <a:xfrm>
            <a:off x="5577417" y="5570539"/>
            <a:ext cx="2641600" cy="369887"/>
          </a:xfrm>
          <a:prstGeom prst="rect">
            <a:avLst/>
          </a:prstGeom>
          <a:solidFill>
            <a:srgbClr val="FFFFFF"/>
          </a:solidFill>
          <a:ln w="9525">
            <a:solidFill>
              <a:srgbClr val="008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Abduction</a:t>
            </a:r>
          </a:p>
        </p:txBody>
      </p:sp>
      <p:sp>
        <p:nvSpPr>
          <p:cNvPr id="17" name="TextBox 16"/>
          <p:cNvSpPr txBox="1">
            <a:spLocks noChangeArrowheads="1"/>
          </p:cNvSpPr>
          <p:nvPr/>
        </p:nvSpPr>
        <p:spPr bwMode="auto">
          <a:xfrm>
            <a:off x="4256617" y="6092825"/>
            <a:ext cx="2641600" cy="369888"/>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Rotation</a:t>
            </a:r>
          </a:p>
        </p:txBody>
      </p:sp>
      <p:sp>
        <p:nvSpPr>
          <p:cNvPr id="2" name="TextBox 1"/>
          <p:cNvSpPr txBox="1"/>
          <p:nvPr/>
        </p:nvSpPr>
        <p:spPr>
          <a:xfrm>
            <a:off x="8847450" y="4994122"/>
            <a:ext cx="2939101" cy="369332"/>
          </a:xfrm>
          <a:prstGeom prst="rect">
            <a:avLst/>
          </a:prstGeom>
          <a:solidFill>
            <a:srgbClr val="FFFF00"/>
          </a:solidFill>
          <a:ln>
            <a:solidFill>
              <a:schemeClr val="tx1"/>
            </a:solidFill>
          </a:ln>
        </p:spPr>
        <p:txBody>
          <a:bodyPr wrap="none" rtlCol="0">
            <a:spAutoFit/>
          </a:bodyPr>
          <a:lstStyle/>
          <a:p>
            <a:r>
              <a:rPr lang="en-US" dirty="0" smtClean="0"/>
              <a:t>These always come together!</a:t>
            </a:r>
            <a:endParaRPr lang="en-US" dirty="0"/>
          </a:p>
        </p:txBody>
      </p:sp>
      <p:sp>
        <p:nvSpPr>
          <p:cNvPr id="18" name="TextBox 17"/>
          <p:cNvSpPr txBox="1"/>
          <p:nvPr/>
        </p:nvSpPr>
        <p:spPr>
          <a:xfrm>
            <a:off x="8785798" y="5588859"/>
            <a:ext cx="2939101" cy="369332"/>
          </a:xfrm>
          <a:prstGeom prst="rect">
            <a:avLst/>
          </a:prstGeom>
          <a:solidFill>
            <a:srgbClr val="FFFF00"/>
          </a:solidFill>
          <a:ln>
            <a:solidFill>
              <a:schemeClr val="tx1"/>
            </a:solidFill>
          </a:ln>
        </p:spPr>
        <p:txBody>
          <a:bodyPr wrap="none" rtlCol="0">
            <a:spAutoFit/>
          </a:bodyPr>
          <a:lstStyle/>
          <a:p>
            <a:r>
              <a:rPr lang="en-US" dirty="0" smtClean="0"/>
              <a:t>These always come together!</a:t>
            </a:r>
            <a:endParaRPr lang="en-US" dirty="0"/>
          </a:p>
        </p:txBody>
      </p:sp>
      <p:cxnSp>
        <p:nvCxnSpPr>
          <p:cNvPr id="5" name="Straight Arrow Connector 4"/>
          <p:cNvCxnSpPr>
            <a:stCxn id="14" idx="3"/>
            <a:endCxn id="2" idx="1"/>
          </p:cNvCxnSpPr>
          <p:nvPr/>
        </p:nvCxnSpPr>
        <p:spPr>
          <a:xfrm flipV="1">
            <a:off x="8604859" y="5178788"/>
            <a:ext cx="242591" cy="3458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1"/>
          </p:cNvCxnSpPr>
          <p:nvPr/>
        </p:nvCxnSpPr>
        <p:spPr>
          <a:xfrm flipV="1">
            <a:off x="8200726" y="5773525"/>
            <a:ext cx="585072" cy="2031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83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ssolv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820" y="250974"/>
            <a:ext cx="10515600" cy="976154"/>
          </a:xfrm>
        </p:spPr>
        <p:txBody>
          <a:bodyPr/>
          <a:lstStyle/>
          <a:p>
            <a:r>
              <a:rPr lang="en-US" b="1" dirty="0" smtClean="0"/>
              <a:t>WE MUST LEARN FROM THIS!!!!!!!!!</a:t>
            </a:r>
            <a:endParaRPr lang="en-US" b="1" dirty="0"/>
          </a:p>
        </p:txBody>
      </p:sp>
      <p:sp>
        <p:nvSpPr>
          <p:cNvPr id="3" name="Content Placeholder 2"/>
          <p:cNvSpPr>
            <a:spLocks noGrp="1"/>
          </p:cNvSpPr>
          <p:nvPr>
            <p:ph idx="1"/>
          </p:nvPr>
        </p:nvSpPr>
        <p:spPr>
          <a:xfrm>
            <a:off x="242591" y="1554515"/>
            <a:ext cx="6792559" cy="5032375"/>
          </a:xfrm>
        </p:spPr>
        <p:txBody>
          <a:bodyPr>
            <a:noAutofit/>
          </a:bodyPr>
          <a:lstStyle/>
          <a:p>
            <a:r>
              <a:rPr lang="en-US" sz="3200" dirty="0" smtClean="0"/>
              <a:t>You will get a homework task on Thursday that is linked to this exam!...</a:t>
            </a:r>
          </a:p>
          <a:p>
            <a:endParaRPr lang="en-US" sz="3200" dirty="0"/>
          </a:p>
          <a:p>
            <a:r>
              <a:rPr lang="en-US" sz="3200" dirty="0" smtClean="0"/>
              <a:t>If you got </a:t>
            </a:r>
            <a:r>
              <a:rPr lang="en-US" sz="3200" i="1" u="sng" dirty="0" smtClean="0"/>
              <a:t>below 10 </a:t>
            </a:r>
            <a:r>
              <a:rPr lang="en-US" sz="3200" dirty="0" smtClean="0"/>
              <a:t>= re sit on Thursday DURING our practical lesson.</a:t>
            </a:r>
          </a:p>
          <a:p>
            <a:endParaRPr lang="en-US" sz="3200" dirty="0" smtClean="0"/>
          </a:p>
          <a:p>
            <a:r>
              <a:rPr lang="en-US" sz="3200" b="1" i="1" dirty="0" smtClean="0"/>
              <a:t>NEXT TIME IF YOU GET BELOW </a:t>
            </a:r>
            <a:r>
              <a:rPr lang="en-US" sz="4800" b="1" i="1" u="sng" dirty="0" smtClean="0"/>
              <a:t>20</a:t>
            </a:r>
            <a:r>
              <a:rPr lang="en-US" sz="3200" b="1" i="1" dirty="0" smtClean="0"/>
              <a:t> YOU WILL RESIT AFTER SCHOOL!</a:t>
            </a:r>
            <a:endParaRPr lang="en-US" sz="3200" b="1" i="1" dirty="0"/>
          </a:p>
        </p:txBody>
      </p:sp>
      <p:pic>
        <p:nvPicPr>
          <p:cNvPr id="4" name="Picture 3" descr="f71d0d8d1c85394915bedf5061aeb8fb.jpg"/>
          <p:cNvPicPr>
            <a:picLocks noChangeAspect="1"/>
          </p:cNvPicPr>
          <p:nvPr/>
        </p:nvPicPr>
        <p:blipFill rotWithShape="1">
          <a:blip r:embed="rId2">
            <a:extLst>
              <a:ext uri="{28A0092B-C50C-407E-A947-70E740481C1C}">
                <a14:useLocalDpi xmlns:a14="http://schemas.microsoft.com/office/drawing/2010/main" val="0"/>
              </a:ext>
            </a:extLst>
          </a:blip>
          <a:srcRect l="11734" r="10758"/>
          <a:stretch/>
        </p:blipFill>
        <p:spPr>
          <a:xfrm>
            <a:off x="7009387" y="1512506"/>
            <a:ext cx="4991752" cy="4564466"/>
          </a:xfrm>
          <a:prstGeom prst="rect">
            <a:avLst/>
          </a:prstGeom>
          <a:ln w="76200" cmpd="sng">
            <a:solidFill>
              <a:srgbClr val="FFFF00"/>
            </a:solidFill>
          </a:ln>
        </p:spPr>
      </p:pic>
    </p:spTree>
    <p:extLst>
      <p:ext uri="{BB962C8B-B14F-4D97-AF65-F5344CB8AC3E}">
        <p14:creationId xmlns:p14="http://schemas.microsoft.com/office/powerpoint/2010/main" val="190202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1"/>
          <p:cNvSpPr txBox="1">
            <a:spLocks/>
          </p:cNvSpPr>
          <p:nvPr/>
        </p:nvSpPr>
        <p:spPr bwMode="auto">
          <a:xfrm>
            <a:off x="7133720" y="204909"/>
            <a:ext cx="4723363" cy="551002"/>
          </a:xfrm>
          <a:prstGeom prst="rect">
            <a:avLst/>
          </a:prstGeom>
          <a:noFill/>
          <a:ln w="9525">
            <a:noFill/>
            <a:miter lim="800000"/>
            <a:headEnd/>
            <a:tailEnd/>
          </a:ln>
        </p:spPr>
        <p:txBody>
          <a:bodyPr anchor="ctr"/>
          <a:lstStyle/>
          <a:p>
            <a:pPr algn="ctr"/>
            <a:r>
              <a:rPr lang="en-GB" sz="3600" b="1" u="sng" dirty="0">
                <a:latin typeface="Calibri" pitchFamily="34" charset="0"/>
              </a:rPr>
              <a:t>Date: </a:t>
            </a:r>
            <a:fld id="{5AAA7B50-3734-EE43-850E-4B52A42529B2}" type="datetime3">
              <a:rPr lang="en-GB" sz="3600" b="1" u="sng">
                <a:latin typeface="Calibri" pitchFamily="34" charset="0"/>
              </a:rPr>
              <a:pPr algn="ctr"/>
              <a:t>6 January, 2020</a:t>
            </a:fld>
            <a:endParaRPr lang="en-GB" sz="3600" b="1" u="sng" dirty="0">
              <a:latin typeface="Calibri" pitchFamily="34" charset="0"/>
            </a:endParaRPr>
          </a:p>
        </p:txBody>
      </p:sp>
      <p:sp>
        <p:nvSpPr>
          <p:cNvPr id="22" name="Text Box 46"/>
          <p:cNvSpPr txBox="1">
            <a:spLocks noChangeArrowheads="1"/>
          </p:cNvSpPr>
          <p:nvPr/>
        </p:nvSpPr>
        <p:spPr bwMode="auto">
          <a:xfrm>
            <a:off x="2970432" y="2595047"/>
            <a:ext cx="5463304" cy="523220"/>
          </a:xfrm>
          <a:prstGeom prst="rect">
            <a:avLst/>
          </a:prstGeom>
          <a:noFill/>
          <a:ln w="9525">
            <a:noFill/>
            <a:miter lim="800000"/>
            <a:headEnd/>
            <a:tailEnd/>
          </a:ln>
        </p:spPr>
        <p:txBody>
          <a:bodyPr wrap="square">
            <a:spAutoFit/>
          </a:bodyPr>
          <a:lstStyle/>
          <a:p>
            <a:pPr marL="342900" indent="-342900" algn="ctr">
              <a:spcBef>
                <a:spcPct val="50000"/>
              </a:spcBef>
            </a:pPr>
            <a:r>
              <a:rPr lang="en-GB" sz="2800" b="1" u="sng" dirty="0" smtClean="0">
                <a:latin typeface="Calibri" pitchFamily="34" charset="0"/>
              </a:rPr>
              <a:t>Progress indicators:</a:t>
            </a:r>
            <a:endParaRPr lang="en-GB" sz="2800" b="1" u="sng" dirty="0">
              <a:latin typeface="Calibri" pitchFamily="34" charset="0"/>
            </a:endParaRPr>
          </a:p>
        </p:txBody>
      </p:sp>
      <p:sp>
        <p:nvSpPr>
          <p:cNvPr id="25" name="Date Placeholder 21"/>
          <p:cNvSpPr txBox="1">
            <a:spLocks/>
          </p:cNvSpPr>
          <p:nvPr/>
        </p:nvSpPr>
        <p:spPr bwMode="auto">
          <a:xfrm>
            <a:off x="2574910" y="1332432"/>
            <a:ext cx="6374702" cy="375585"/>
          </a:xfrm>
          <a:prstGeom prst="rect">
            <a:avLst/>
          </a:prstGeom>
          <a:noFill/>
          <a:ln w="9525">
            <a:noFill/>
            <a:miter lim="800000"/>
            <a:headEnd/>
            <a:tailEnd/>
          </a:ln>
        </p:spPr>
        <p:txBody>
          <a:bodyPr anchor="ctr"/>
          <a:lstStyle/>
          <a:p>
            <a:pPr algn="ctr"/>
            <a:r>
              <a:rPr lang="en-GB" sz="4800" b="1" u="sng" dirty="0">
                <a:latin typeface="Calibri" pitchFamily="34" charset="0"/>
              </a:rPr>
              <a:t>Cardiovascular system</a:t>
            </a:r>
          </a:p>
        </p:txBody>
      </p:sp>
      <p:sp>
        <p:nvSpPr>
          <p:cNvPr id="27" name="Rectangle 23"/>
          <p:cNvSpPr>
            <a:spLocks noChangeArrowheads="1"/>
          </p:cNvSpPr>
          <p:nvPr/>
        </p:nvSpPr>
        <p:spPr bwMode="auto">
          <a:xfrm>
            <a:off x="1784824" y="1643835"/>
            <a:ext cx="4392612" cy="1335088"/>
          </a:xfrm>
          <a:prstGeom prst="rect">
            <a:avLst/>
          </a:prstGeom>
          <a:noFill/>
          <a:ln w="9525">
            <a:noFill/>
            <a:miter lim="800000"/>
            <a:headEnd/>
            <a:tailEnd/>
          </a:ln>
        </p:spPr>
        <p:txBody>
          <a:bodyPr>
            <a:spAutoFit/>
          </a:bodyPr>
          <a:lstStyle/>
          <a:p>
            <a:pPr>
              <a:spcBef>
                <a:spcPct val="20000"/>
              </a:spcBef>
            </a:pPr>
            <a:r>
              <a:rPr lang="en-GB" sz="1600">
                <a:solidFill>
                  <a:srgbClr val="FF9900"/>
                </a:solidFill>
              </a:rPr>
              <a:t> </a:t>
            </a:r>
            <a:endParaRPr lang="en-GB">
              <a:solidFill>
                <a:srgbClr val="0000FF"/>
              </a:solidFill>
            </a:endParaRPr>
          </a:p>
          <a:p>
            <a:pPr>
              <a:spcBef>
                <a:spcPct val="20000"/>
              </a:spcBef>
            </a:pPr>
            <a:endParaRPr lang="en-GB">
              <a:solidFill>
                <a:srgbClr val="0000FF"/>
              </a:solidFill>
            </a:endParaRPr>
          </a:p>
          <a:p>
            <a:pPr>
              <a:spcBef>
                <a:spcPct val="20000"/>
              </a:spcBef>
            </a:pPr>
            <a:endParaRPr lang="en-GB">
              <a:solidFill>
                <a:srgbClr val="FF9900"/>
              </a:solidFill>
            </a:endParaRPr>
          </a:p>
          <a:p>
            <a:pPr>
              <a:spcBef>
                <a:spcPct val="20000"/>
              </a:spcBef>
            </a:pPr>
            <a:endParaRPr lang="en-GB">
              <a:solidFill>
                <a:srgbClr val="FF9900"/>
              </a:solidFill>
            </a:endParaRPr>
          </a:p>
        </p:txBody>
      </p:sp>
      <p:pic>
        <p:nvPicPr>
          <p:cNvPr id="15" name="Picture 14">
            <a:hlinkClick r:id="rId3" action="ppaction://hlinksldjump"/>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15894" y="5700153"/>
            <a:ext cx="856560" cy="8565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042964759"/>
              </p:ext>
            </p:extLst>
          </p:nvPr>
        </p:nvGraphicFramePr>
        <p:xfrm>
          <a:off x="371023" y="3359188"/>
          <a:ext cx="11451982" cy="2011680"/>
        </p:xfrm>
        <a:graphic>
          <a:graphicData uri="http://schemas.openxmlformats.org/drawingml/2006/table">
            <a:tbl>
              <a:tblPr firstRow="1" bandRow="1">
                <a:tableStyleId>{5940675A-B579-460E-94D1-54222C63F5DA}</a:tableStyleId>
              </a:tblPr>
              <a:tblGrid>
                <a:gridCol w="618035">
                  <a:extLst>
                    <a:ext uri="{9D8B030D-6E8A-4147-A177-3AD203B41FA5}">
                      <a16:colId xmlns:a16="http://schemas.microsoft.com/office/drawing/2014/main" val="20000"/>
                    </a:ext>
                  </a:extLst>
                </a:gridCol>
                <a:gridCol w="5446748">
                  <a:extLst>
                    <a:ext uri="{9D8B030D-6E8A-4147-A177-3AD203B41FA5}">
                      <a16:colId xmlns:a16="http://schemas.microsoft.com/office/drawing/2014/main" val="20001"/>
                    </a:ext>
                  </a:extLst>
                </a:gridCol>
                <a:gridCol w="5387199">
                  <a:extLst>
                    <a:ext uri="{9D8B030D-6E8A-4147-A177-3AD203B41FA5}">
                      <a16:colId xmlns:a16="http://schemas.microsoft.com/office/drawing/2014/main" val="20002"/>
                    </a:ext>
                  </a:extLst>
                </a:gridCol>
              </a:tblGrid>
              <a:tr h="847381">
                <a:tc>
                  <a:txBody>
                    <a:bodyPr/>
                    <a:lstStyle/>
                    <a:p>
                      <a:r>
                        <a:rPr lang="en-GB" sz="2400" dirty="0" smtClean="0"/>
                        <a:t>6+</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u="sng" dirty="0" smtClean="0"/>
                        <a:t>TBAT describe how the structure </a:t>
                      </a:r>
                      <a:r>
                        <a:rPr lang="en-GB" sz="2400" dirty="0" smtClean="0"/>
                        <a:t>of the heart </a:t>
                      </a:r>
                      <a:r>
                        <a:rPr lang="en-GB" sz="2400" u="sng" dirty="0" smtClean="0"/>
                        <a:t>allows one way blood flow</a:t>
                      </a:r>
                      <a:r>
                        <a:rPr lang="en-GB" sz="2400" dirty="0" smtClean="0"/>
                        <a:t>. </a:t>
                      </a:r>
                    </a:p>
                    <a:p>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TBAT </a:t>
                      </a:r>
                      <a:r>
                        <a:rPr lang="en-GB" sz="2400" u="sng" dirty="0" smtClean="0"/>
                        <a:t>explain how the blood is pumped </a:t>
                      </a:r>
                      <a:r>
                        <a:rPr lang="en-GB" sz="2400" dirty="0" smtClean="0"/>
                        <a:t>continuously around the heart and body to maintain physical activity. </a:t>
                      </a:r>
                    </a:p>
                  </a:txBody>
                  <a:tcPr/>
                </a:tc>
                <a:extLst>
                  <a:ext uri="{0D108BD9-81ED-4DB2-BD59-A6C34878D82A}">
                    <a16:rowId xmlns:a16="http://schemas.microsoft.com/office/drawing/2014/main" val="10000"/>
                  </a:ext>
                </a:extLst>
              </a:tr>
              <a:tr h="792115">
                <a:tc>
                  <a:txBody>
                    <a:bodyPr/>
                    <a:lstStyle/>
                    <a:p>
                      <a:r>
                        <a:rPr lang="en-GB" sz="2400" dirty="0" smtClean="0"/>
                        <a:t>3-5</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TBAT </a:t>
                      </a:r>
                      <a:r>
                        <a:rPr lang="en-GB" sz="2400" u="sng" dirty="0" smtClean="0"/>
                        <a:t>outline</a:t>
                      </a:r>
                      <a:r>
                        <a:rPr lang="en-GB" sz="2400" u="sng" baseline="0" dirty="0" smtClean="0"/>
                        <a:t> the key functions </a:t>
                      </a:r>
                      <a:r>
                        <a:rPr lang="en-GB" sz="2400" baseline="0" dirty="0" smtClean="0"/>
                        <a:t>of the CV system</a:t>
                      </a:r>
                      <a:endParaRPr lang="en-GB" sz="2400" dirty="0" smtClean="0"/>
                    </a:p>
                  </a:txBody>
                  <a:tcPr/>
                </a:tc>
                <a:tc>
                  <a:txBody>
                    <a:bodyPr/>
                    <a:lstStyle/>
                    <a:p>
                      <a:r>
                        <a:rPr lang="en-GB" sz="2400" u="sng" dirty="0" smtClean="0"/>
                        <a:t>To begin</a:t>
                      </a:r>
                      <a:r>
                        <a:rPr lang="en-GB" sz="2400" u="sng" baseline="0" dirty="0" smtClean="0"/>
                        <a:t> to describe the structure and</a:t>
                      </a:r>
                      <a:r>
                        <a:rPr lang="en-GB" sz="2400" u="sng" dirty="0" smtClean="0"/>
                        <a:t> </a:t>
                      </a:r>
                      <a:r>
                        <a:rPr lang="en-GB" sz="2400" dirty="0" smtClean="0"/>
                        <a:t>of the heart allows one way blood flow. </a:t>
                      </a:r>
                      <a:endParaRPr lang="en-GB" sz="2400" dirty="0"/>
                    </a:p>
                  </a:txBody>
                  <a:tcPr/>
                </a:tc>
                <a:extLst>
                  <a:ext uri="{0D108BD9-81ED-4DB2-BD59-A6C34878D82A}">
                    <a16:rowId xmlns:a16="http://schemas.microsoft.com/office/drawing/2014/main" val="10001"/>
                  </a:ext>
                </a:extLst>
              </a:tr>
            </a:tbl>
          </a:graphicData>
        </a:graphic>
      </p:graphicFrame>
      <p:sp>
        <p:nvSpPr>
          <p:cNvPr id="5" name="Rounded Rectangle 4"/>
          <p:cNvSpPr/>
          <p:nvPr/>
        </p:nvSpPr>
        <p:spPr>
          <a:xfrm>
            <a:off x="3440223" y="5660448"/>
            <a:ext cx="7189806" cy="789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t>Home learning:</a:t>
            </a:r>
          </a:p>
          <a:p>
            <a:pPr algn="ctr"/>
            <a:r>
              <a:rPr lang="en-GB" dirty="0" smtClean="0"/>
              <a:t>Watch the GCSE Pods on cardiovascular systems to support your learning</a:t>
            </a:r>
            <a:endParaRPr lang="en-GB" dirty="0"/>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410305" y="225356"/>
            <a:ext cx="2928681" cy="2928681"/>
          </a:xfrm>
          <a:prstGeom prst="rect">
            <a:avLst/>
          </a:prstGeom>
        </p:spPr>
      </p:pic>
      <p:pic>
        <p:nvPicPr>
          <p:cNvPr id="6" name="Picture 5"/>
          <p:cNvPicPr>
            <a:picLocks noChangeAspect="1"/>
          </p:cNvPicPr>
          <p:nvPr/>
        </p:nvPicPr>
        <p:blipFill>
          <a:blip r:embed="rId7"/>
          <a:stretch>
            <a:fillRect/>
          </a:stretch>
        </p:blipFill>
        <p:spPr>
          <a:xfrm>
            <a:off x="339174" y="256959"/>
            <a:ext cx="1687579" cy="2632431"/>
          </a:xfrm>
          <a:prstGeom prst="rect">
            <a:avLst/>
          </a:prstGeom>
        </p:spPr>
      </p:pic>
    </p:spTree>
    <p:extLst>
      <p:ext uri="{BB962C8B-B14F-4D97-AF65-F5344CB8AC3E}">
        <p14:creationId xmlns:p14="http://schemas.microsoft.com/office/powerpoint/2010/main" val="26976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00" y="153606"/>
            <a:ext cx="11314099" cy="1001020"/>
          </a:xfrm>
        </p:spPr>
        <p:txBody>
          <a:bodyPr>
            <a:noAutofit/>
          </a:bodyPr>
          <a:lstStyle/>
          <a:p>
            <a:pPr algn="ctr"/>
            <a:r>
              <a:rPr lang="en-US" sz="4000" b="1" u="sng" dirty="0"/>
              <a:t>What </a:t>
            </a:r>
            <a:r>
              <a:rPr lang="en-US" sz="4000" b="1" u="sng" dirty="0" smtClean="0"/>
              <a:t>are </a:t>
            </a:r>
            <a:r>
              <a:rPr lang="en-US" sz="4000" b="1" u="sng" dirty="0"/>
              <a:t>the </a:t>
            </a:r>
            <a:r>
              <a:rPr lang="en-US" sz="4000" b="1" u="sng" dirty="0" smtClean="0"/>
              <a:t>functions </a:t>
            </a:r>
            <a:r>
              <a:rPr lang="en-US" sz="4000" b="1" u="sng" dirty="0"/>
              <a:t>of the Cardiovascular system?</a:t>
            </a:r>
          </a:p>
        </p:txBody>
      </p:sp>
      <p:sp>
        <p:nvSpPr>
          <p:cNvPr id="3" name="Text Placeholder 2"/>
          <p:cNvSpPr>
            <a:spLocks noGrp="1"/>
          </p:cNvSpPr>
          <p:nvPr>
            <p:ph sz="half" idx="1"/>
          </p:nvPr>
        </p:nvSpPr>
        <p:spPr>
          <a:xfrm>
            <a:off x="6044677" y="2118394"/>
            <a:ext cx="5631040" cy="3325675"/>
          </a:xfrm>
          <a:ln w="57150" cmpd="sng">
            <a:solidFill>
              <a:schemeClr val="accent4"/>
            </a:solidFill>
          </a:ln>
        </p:spPr>
        <p:txBody>
          <a:bodyPr>
            <a:noAutofit/>
          </a:bodyPr>
          <a:lstStyle/>
          <a:p>
            <a:pPr marL="45720" indent="0" algn="ctr">
              <a:buNone/>
            </a:pPr>
            <a:r>
              <a:rPr lang="en-US" sz="5400" b="1" u="sng" dirty="0"/>
              <a:t>3 main functions</a:t>
            </a:r>
            <a:r>
              <a:rPr lang="en-US" sz="5400" b="1" u="sng" dirty="0" smtClean="0"/>
              <a:t>:</a:t>
            </a:r>
            <a:endParaRPr lang="en-US" sz="3600" b="1" u="sng" dirty="0"/>
          </a:p>
          <a:p>
            <a:pPr marL="560070" indent="-514350" algn="ctr">
              <a:buFont typeface="+mj-lt"/>
              <a:buAutoNum type="arabicPeriod"/>
            </a:pPr>
            <a:r>
              <a:rPr lang="en-US" sz="3200" b="1" dirty="0" smtClean="0">
                <a:solidFill>
                  <a:schemeClr val="accent6"/>
                </a:solidFill>
              </a:rPr>
              <a:t>Transport</a:t>
            </a:r>
            <a:endParaRPr lang="en-US" sz="3200" b="1" dirty="0"/>
          </a:p>
          <a:p>
            <a:pPr algn="ctr">
              <a:buFont typeface="+mj-lt"/>
              <a:buAutoNum type="arabicPeriod"/>
            </a:pPr>
            <a:endParaRPr lang="en-US" sz="1100" b="1" dirty="0"/>
          </a:p>
          <a:p>
            <a:pPr marL="560070" indent="-514350" algn="ctr">
              <a:buFont typeface="+mj-lt"/>
              <a:buAutoNum type="arabicPeriod"/>
            </a:pPr>
            <a:r>
              <a:rPr lang="en-US" sz="3200" b="1" dirty="0" smtClean="0">
                <a:solidFill>
                  <a:schemeClr val="accent5"/>
                </a:solidFill>
              </a:rPr>
              <a:t>Protection</a:t>
            </a:r>
            <a:endParaRPr lang="en-US" sz="3200" b="1" dirty="0"/>
          </a:p>
          <a:p>
            <a:pPr algn="ctr">
              <a:buFont typeface="+mj-lt"/>
              <a:buAutoNum type="arabicPeriod"/>
            </a:pPr>
            <a:endParaRPr lang="en-US" sz="700" b="1" dirty="0"/>
          </a:p>
          <a:p>
            <a:pPr marL="560070" indent="-514350" algn="ctr">
              <a:buFont typeface="+mj-lt"/>
              <a:buAutoNum type="arabicPeriod"/>
            </a:pPr>
            <a:r>
              <a:rPr lang="en-US" sz="3200" b="1" dirty="0">
                <a:solidFill>
                  <a:srgbClr val="FF0000"/>
                </a:solidFill>
              </a:rPr>
              <a:t>Regulate body </a:t>
            </a:r>
            <a:r>
              <a:rPr lang="en-US" sz="3200" b="1" dirty="0" smtClean="0">
                <a:solidFill>
                  <a:srgbClr val="FF0000"/>
                </a:solidFill>
              </a:rPr>
              <a:t>temperature</a:t>
            </a:r>
            <a:endParaRPr lang="en-US" sz="3600" dirty="0" smtClean="0"/>
          </a:p>
        </p:txBody>
      </p:sp>
      <p:sp>
        <p:nvSpPr>
          <p:cNvPr id="6" name="Content Placeholder 5"/>
          <p:cNvSpPr>
            <a:spLocks noGrp="1"/>
          </p:cNvSpPr>
          <p:nvPr>
            <p:ph sz="half" idx="2"/>
          </p:nvPr>
        </p:nvSpPr>
        <p:spPr>
          <a:xfrm>
            <a:off x="392474" y="2583821"/>
            <a:ext cx="5390760" cy="1916313"/>
          </a:xfrm>
        </p:spPr>
        <p:txBody>
          <a:bodyPr>
            <a:noAutofit/>
          </a:bodyPr>
          <a:lstStyle/>
          <a:p>
            <a:pPr algn="ctr"/>
            <a:r>
              <a:rPr lang="en-GB" sz="4000" dirty="0" smtClean="0"/>
              <a:t>Discuss in pairs and feedback your ideas to mind map</a:t>
            </a:r>
          </a:p>
          <a:p>
            <a:pPr marL="0" indent="0" algn="ctr">
              <a:buNone/>
            </a:pPr>
            <a:endParaRPr lang="en-GB" sz="4000" dirty="0"/>
          </a:p>
        </p:txBody>
      </p:sp>
    </p:spTree>
    <p:extLst>
      <p:ext uri="{BB962C8B-B14F-4D97-AF65-F5344CB8AC3E}">
        <p14:creationId xmlns:p14="http://schemas.microsoft.com/office/powerpoint/2010/main" val="385180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101" y="2692525"/>
            <a:ext cx="3150047" cy="899620"/>
          </a:xfrm>
          <a:ln>
            <a:solidFill>
              <a:schemeClr val="tx1"/>
            </a:solidFill>
          </a:ln>
        </p:spPr>
        <p:txBody>
          <a:bodyPr>
            <a:normAutofit/>
          </a:bodyPr>
          <a:lstStyle/>
          <a:p>
            <a:pPr algn="ctr"/>
            <a:r>
              <a:rPr lang="en-GB"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Functions:</a:t>
            </a:r>
            <a:endParaRPr lang="en-GB"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Cloud Callout 13"/>
          <p:cNvSpPr/>
          <p:nvPr/>
        </p:nvSpPr>
        <p:spPr>
          <a:xfrm>
            <a:off x="165590" y="238789"/>
            <a:ext cx="5837809" cy="1666345"/>
          </a:xfrm>
          <a:prstGeom prst="cloudCallout">
            <a:avLst>
              <a:gd name="adj1" fmla="val 27704"/>
              <a:gd name="adj2" fmla="val 90662"/>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6"/>
                </a:solidFill>
              </a:rPr>
              <a:t>Transport of oxygen, carbon dioxide and nutrients </a:t>
            </a:r>
            <a:endParaRPr lang="en-GB" sz="2400" b="1" dirty="0">
              <a:solidFill>
                <a:schemeClr val="accent6"/>
              </a:solidFill>
            </a:endParaRPr>
          </a:p>
        </p:txBody>
      </p:sp>
      <p:sp>
        <p:nvSpPr>
          <p:cNvPr id="15" name="Cloud Callout 14"/>
          <p:cNvSpPr/>
          <p:nvPr/>
        </p:nvSpPr>
        <p:spPr>
          <a:xfrm>
            <a:off x="8106819" y="142570"/>
            <a:ext cx="3876201" cy="2226240"/>
          </a:xfrm>
          <a:prstGeom prst="cloudCallout">
            <a:avLst>
              <a:gd name="adj1" fmla="val -72856"/>
              <a:gd name="adj2" fmla="val 66343"/>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4472C4"/>
                </a:solidFill>
              </a:rPr>
              <a:t>Clotting the open wounds</a:t>
            </a:r>
            <a:endParaRPr lang="en-GB" sz="2400" b="1" dirty="0">
              <a:solidFill>
                <a:srgbClr val="4472C4"/>
              </a:solidFill>
            </a:endParaRPr>
          </a:p>
        </p:txBody>
      </p:sp>
      <p:sp>
        <p:nvSpPr>
          <p:cNvPr id="16" name="Cloud Callout 15"/>
          <p:cNvSpPr/>
          <p:nvPr/>
        </p:nvSpPr>
        <p:spPr>
          <a:xfrm>
            <a:off x="3307783" y="4541531"/>
            <a:ext cx="4946892" cy="1404795"/>
          </a:xfrm>
          <a:prstGeom prst="cloudCallout">
            <a:avLst>
              <a:gd name="adj1" fmla="val 5511"/>
              <a:gd name="adj2" fmla="val -105792"/>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accent2"/>
                </a:solidFill>
              </a:rPr>
              <a:t>Regulation of body temperature </a:t>
            </a:r>
            <a:endParaRPr lang="en-GB" sz="2400" b="1" dirty="0">
              <a:solidFill>
                <a:schemeClr val="accent2"/>
              </a:solidFill>
            </a:endParaRPr>
          </a:p>
        </p:txBody>
      </p:sp>
      <p:sp>
        <p:nvSpPr>
          <p:cNvPr id="3" name="Rectangle 2"/>
          <p:cNvSpPr/>
          <p:nvPr/>
        </p:nvSpPr>
        <p:spPr>
          <a:xfrm>
            <a:off x="0" y="2166246"/>
            <a:ext cx="4389982" cy="2308324"/>
          </a:xfrm>
          <a:prstGeom prst="rect">
            <a:avLst/>
          </a:prstGeom>
        </p:spPr>
        <p:txBody>
          <a:bodyPr wrap="square">
            <a:spAutoFit/>
          </a:bodyPr>
          <a:lstStyle/>
          <a:p>
            <a:pPr marL="285750" indent="-285750">
              <a:buFont typeface="Arial"/>
              <a:buChar char="•"/>
            </a:pPr>
            <a:r>
              <a:rPr lang="en-GB" altLang="en-US" sz="1600" b="1" i="1" dirty="0">
                <a:solidFill>
                  <a:srgbClr val="70AD47"/>
                </a:solidFill>
              </a:rPr>
              <a:t>Transports oxygen to every cell of the body</a:t>
            </a:r>
          </a:p>
          <a:p>
            <a:pPr marL="285750" indent="-285750">
              <a:buFont typeface="Arial"/>
              <a:buChar char="•"/>
            </a:pPr>
            <a:r>
              <a:rPr lang="en-GB" altLang="en-US" sz="1600" b="1" i="1" dirty="0">
                <a:solidFill>
                  <a:srgbClr val="70AD47"/>
                </a:solidFill>
              </a:rPr>
              <a:t>Transports nutrients to every cell of the body</a:t>
            </a:r>
          </a:p>
          <a:p>
            <a:pPr marL="285750" indent="-285750">
              <a:buFont typeface="Arial"/>
              <a:buChar char="•"/>
            </a:pPr>
            <a:r>
              <a:rPr lang="en-GB" altLang="en-US" sz="1600" b="1" i="1" dirty="0">
                <a:solidFill>
                  <a:srgbClr val="70AD47"/>
                </a:solidFill>
              </a:rPr>
              <a:t>Removes waste products from every cell of the body</a:t>
            </a:r>
          </a:p>
          <a:p>
            <a:pPr marL="285750" indent="-285750">
              <a:buFont typeface="Arial"/>
              <a:buChar char="•"/>
            </a:pPr>
            <a:r>
              <a:rPr lang="en-GB" altLang="en-US" sz="1600" b="1" i="1" dirty="0">
                <a:solidFill>
                  <a:srgbClr val="70AD47"/>
                </a:solidFill>
              </a:rPr>
              <a:t>Removes carbon dioxide from the working muscles</a:t>
            </a:r>
          </a:p>
          <a:p>
            <a:pPr marL="285750" indent="-285750">
              <a:buFont typeface="Arial"/>
              <a:buChar char="•"/>
            </a:pPr>
            <a:r>
              <a:rPr lang="en-GB" altLang="en-US" sz="1600" b="1" i="1" dirty="0">
                <a:solidFill>
                  <a:srgbClr val="70AD47"/>
                </a:solidFill>
              </a:rPr>
              <a:t>Removes lactic acid from the working muscles</a:t>
            </a:r>
          </a:p>
          <a:p>
            <a:pPr marL="285750" indent="-285750">
              <a:buFont typeface="Arial"/>
              <a:buChar char="•"/>
            </a:pPr>
            <a:r>
              <a:rPr lang="en-GB" altLang="en-US" sz="1600" b="1" i="1" dirty="0">
                <a:solidFill>
                  <a:srgbClr val="70AD47"/>
                </a:solidFill>
              </a:rPr>
              <a:t>Transports hormones around the body from the glands</a:t>
            </a:r>
          </a:p>
        </p:txBody>
      </p:sp>
      <p:sp>
        <p:nvSpPr>
          <p:cNvPr id="4" name="Rectangle 3"/>
          <p:cNvSpPr/>
          <p:nvPr/>
        </p:nvSpPr>
        <p:spPr>
          <a:xfrm>
            <a:off x="8610978" y="2535649"/>
            <a:ext cx="3367402" cy="1200329"/>
          </a:xfrm>
          <a:prstGeom prst="rect">
            <a:avLst/>
          </a:prstGeom>
        </p:spPr>
        <p:txBody>
          <a:bodyPr wrap="square">
            <a:spAutoFit/>
          </a:bodyPr>
          <a:lstStyle/>
          <a:p>
            <a:pPr marL="285750" indent="-285750">
              <a:buFont typeface="Arial"/>
              <a:buChar char="•"/>
            </a:pPr>
            <a:r>
              <a:rPr lang="en-GB" altLang="en-US" b="1" i="1" dirty="0">
                <a:solidFill>
                  <a:srgbClr val="4472C4"/>
                </a:solidFill>
              </a:rPr>
              <a:t>Prevents infection by transporting white blood cells</a:t>
            </a:r>
          </a:p>
          <a:p>
            <a:pPr marL="285750" indent="-285750">
              <a:buFont typeface="Arial"/>
              <a:buChar char="•"/>
            </a:pPr>
            <a:r>
              <a:rPr lang="en-GB" altLang="en-US" b="1" i="1" dirty="0">
                <a:solidFill>
                  <a:srgbClr val="4472C4"/>
                </a:solidFill>
              </a:rPr>
              <a:t>Helps to clot open wounds following injury.</a:t>
            </a:r>
          </a:p>
        </p:txBody>
      </p:sp>
      <p:sp>
        <p:nvSpPr>
          <p:cNvPr id="5" name="Rectangle 4"/>
          <p:cNvSpPr/>
          <p:nvPr/>
        </p:nvSpPr>
        <p:spPr>
          <a:xfrm>
            <a:off x="3713641" y="6069377"/>
            <a:ext cx="7638942" cy="646331"/>
          </a:xfrm>
          <a:prstGeom prst="rect">
            <a:avLst/>
          </a:prstGeom>
        </p:spPr>
        <p:txBody>
          <a:bodyPr wrap="square">
            <a:spAutoFit/>
          </a:bodyPr>
          <a:lstStyle/>
          <a:p>
            <a:pPr marL="285750" indent="-285750">
              <a:buFont typeface="Arial"/>
              <a:buChar char="•"/>
            </a:pPr>
            <a:r>
              <a:rPr lang="en-GB" altLang="en-US" b="1" i="1" dirty="0">
                <a:solidFill>
                  <a:schemeClr val="accent2"/>
                </a:solidFill>
              </a:rPr>
              <a:t>Helps to maintain body temperature</a:t>
            </a:r>
          </a:p>
          <a:p>
            <a:pPr marL="285750" indent="-285750">
              <a:buFont typeface="Arial"/>
              <a:buChar char="•"/>
            </a:pPr>
            <a:r>
              <a:rPr lang="en-GB" altLang="en-US" b="1" i="1" dirty="0">
                <a:solidFill>
                  <a:schemeClr val="accent2"/>
                </a:solidFill>
              </a:rPr>
              <a:t>Helps to maintain the body's fluid levels</a:t>
            </a:r>
            <a:endParaRPr lang="en-US" dirty="0">
              <a:solidFill>
                <a:schemeClr val="accent2"/>
              </a:solidFill>
            </a:endParaRPr>
          </a:p>
        </p:txBody>
      </p:sp>
      <p:sp>
        <p:nvSpPr>
          <p:cNvPr id="6" name="Rectangle 5"/>
          <p:cNvSpPr/>
          <p:nvPr/>
        </p:nvSpPr>
        <p:spPr>
          <a:xfrm>
            <a:off x="8732929" y="4294887"/>
            <a:ext cx="3247715" cy="2308324"/>
          </a:xfrm>
          <a:prstGeom prst="rect">
            <a:avLst/>
          </a:prstGeom>
          <a:solidFill>
            <a:srgbClr val="FF0000"/>
          </a:solidFill>
          <a:ln>
            <a:solidFill>
              <a:srgbClr val="FFC000"/>
            </a:solidFill>
          </a:ln>
        </p:spPr>
        <p:txBody>
          <a:bodyPr wrap="square">
            <a:spAutoFit/>
          </a:bodyPr>
          <a:lstStyle/>
          <a:p>
            <a:pPr algn="ctr"/>
            <a:r>
              <a:rPr lang="en-GB" sz="2400" dirty="0"/>
              <a:t>C</a:t>
            </a:r>
            <a:r>
              <a:rPr lang="en-GB" sz="2400" dirty="0" smtClean="0"/>
              <a:t>ross </a:t>
            </a:r>
            <a:r>
              <a:rPr lang="en-GB" sz="2400" dirty="0"/>
              <a:t>reference our list, how did you get on</a:t>
            </a:r>
            <a:r>
              <a:rPr lang="en-GB" sz="2400" dirty="0" smtClean="0"/>
              <a:t>?</a:t>
            </a:r>
          </a:p>
          <a:p>
            <a:pPr algn="ctr"/>
            <a:endParaRPr lang="en-GB" sz="2400" dirty="0"/>
          </a:p>
          <a:p>
            <a:pPr algn="ctr"/>
            <a:r>
              <a:rPr lang="en-GB" sz="2400" dirty="0" smtClean="0"/>
              <a:t>ADD IN GREEN PEN AT LEAST 1 FROM EACH FUNCTION</a:t>
            </a:r>
            <a:endParaRPr lang="en-GB" sz="2400" dirty="0"/>
          </a:p>
        </p:txBody>
      </p:sp>
    </p:spTree>
    <p:extLst>
      <p:ext uri="{BB962C8B-B14F-4D97-AF65-F5344CB8AC3E}">
        <p14:creationId xmlns:p14="http://schemas.microsoft.com/office/powerpoint/2010/main" val="222326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22808"/>
            <a:ext cx="6512511" cy="1143000"/>
          </a:xfrm>
        </p:spPr>
        <p:txBody>
          <a:bodyPr>
            <a:noAutofit/>
          </a:bodyPr>
          <a:lstStyle/>
          <a:p>
            <a:pPr algn="l"/>
            <a:r>
              <a:rPr lang="en-GB" sz="5400" b="1" u="sng" dirty="0"/>
              <a:t>Heart Structures</a:t>
            </a:r>
            <a:br>
              <a:rPr lang="en-GB" sz="5400" b="1" u="sng" dirty="0"/>
            </a:br>
            <a:endParaRPr lang="en-GB" sz="5400" b="1" u="sng" dirty="0"/>
          </a:p>
        </p:txBody>
      </p:sp>
      <p:sp>
        <p:nvSpPr>
          <p:cNvPr id="3" name="Text Placeholder 2"/>
          <p:cNvSpPr>
            <a:spLocks noGrp="1"/>
          </p:cNvSpPr>
          <p:nvPr>
            <p:ph type="body" sz="quarter" idx="13"/>
          </p:nvPr>
        </p:nvSpPr>
        <p:spPr>
          <a:xfrm>
            <a:off x="474509" y="1077210"/>
            <a:ext cx="8360469" cy="4578350"/>
          </a:xfrm>
        </p:spPr>
        <p:txBody>
          <a:bodyPr>
            <a:normAutofit/>
          </a:bodyPr>
          <a:lstStyle/>
          <a:p>
            <a:pPr marL="0" indent="0">
              <a:buNone/>
            </a:pPr>
            <a:r>
              <a:rPr lang="en-GB" sz="4400" b="1" u="sng" dirty="0" smtClean="0"/>
              <a:t>Task 1</a:t>
            </a:r>
          </a:p>
          <a:p>
            <a:r>
              <a:rPr lang="en-GB" sz="3600" dirty="0" smtClean="0"/>
              <a:t>Using </a:t>
            </a:r>
            <a:r>
              <a:rPr lang="en-GB" sz="3600" dirty="0"/>
              <a:t>the descriptions in the word bank </a:t>
            </a:r>
            <a:r>
              <a:rPr lang="en-GB" sz="3600" dirty="0" smtClean="0"/>
              <a:t>try to identify </a:t>
            </a:r>
            <a:r>
              <a:rPr lang="en-GB" sz="3600" dirty="0"/>
              <a:t>the locations of the key structures by labelling </a:t>
            </a:r>
            <a:r>
              <a:rPr lang="en-GB" sz="3600" dirty="0" smtClean="0"/>
              <a:t>all the </a:t>
            </a:r>
            <a:r>
              <a:rPr lang="en-GB" sz="3600" dirty="0"/>
              <a:t>arrows </a:t>
            </a:r>
            <a:r>
              <a:rPr lang="en-GB" sz="3600" dirty="0" smtClean="0"/>
              <a:t>on your </a:t>
            </a:r>
            <a:r>
              <a:rPr lang="en-GB" sz="3600" dirty="0"/>
              <a:t>diagram.</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852" y="3474717"/>
            <a:ext cx="3108036" cy="3108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Screen Shot 2020-01-03 at 20.58.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089" y="284744"/>
            <a:ext cx="2953394" cy="4009960"/>
          </a:xfrm>
          <a:prstGeom prst="rect">
            <a:avLst/>
          </a:prstGeom>
          <a:ln>
            <a:solidFill>
              <a:srgbClr val="000000"/>
            </a:solidFill>
          </a:ln>
        </p:spPr>
      </p:pic>
    </p:spTree>
    <p:extLst>
      <p:ext uri="{BB962C8B-B14F-4D97-AF65-F5344CB8AC3E}">
        <p14:creationId xmlns:p14="http://schemas.microsoft.com/office/powerpoint/2010/main" val="2852808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57614" y="1052736"/>
            <a:ext cx="7024744" cy="82989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rgbClr val="000000"/>
                </a:solidFill>
              </a:rPr>
              <a:t>Structures of the Heart</a:t>
            </a:r>
          </a:p>
        </p:txBody>
      </p:sp>
      <p:pic>
        <p:nvPicPr>
          <p:cNvPr id="5" name="Content Placeholder 21" descr="http://t3.gstatic.com/images?q=tbn:ANd9GcQysYe5Aqt5bxzhm-AxkwoFhjF-1FPK9ckuVsM0sSwn_azcJKnM">
            <a:hlinkClick r:id="rId2"/>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026554" y="2912073"/>
            <a:ext cx="2166820" cy="2390775"/>
          </a:xfrm>
          <a:prstGeom prst="rect">
            <a:avLst/>
          </a:prstGeom>
          <a:noFill/>
          <a:ln>
            <a:noFill/>
          </a:ln>
        </p:spPr>
      </p:pic>
      <p:sp>
        <p:nvSpPr>
          <p:cNvPr id="6" name="TextBox 5"/>
          <p:cNvSpPr txBox="1"/>
          <p:nvPr/>
        </p:nvSpPr>
        <p:spPr>
          <a:xfrm>
            <a:off x="3359696" y="4293095"/>
            <a:ext cx="1224136" cy="338554"/>
          </a:xfrm>
          <a:prstGeom prst="rect">
            <a:avLst/>
          </a:prstGeom>
          <a:noFill/>
        </p:spPr>
        <p:txBody>
          <a:bodyPr wrap="square" rtlCol="0">
            <a:spAutoFit/>
          </a:bodyPr>
          <a:lstStyle/>
          <a:p>
            <a:r>
              <a:rPr lang="en-GB" sz="1600" dirty="0"/>
              <a:t>Right Atrium</a:t>
            </a:r>
          </a:p>
        </p:txBody>
      </p:sp>
      <p:sp>
        <p:nvSpPr>
          <p:cNvPr id="7" name="TextBox 6"/>
          <p:cNvSpPr txBox="1"/>
          <p:nvPr/>
        </p:nvSpPr>
        <p:spPr>
          <a:xfrm>
            <a:off x="3143672" y="5085184"/>
            <a:ext cx="1656184" cy="338554"/>
          </a:xfrm>
          <a:prstGeom prst="rect">
            <a:avLst/>
          </a:prstGeom>
          <a:noFill/>
        </p:spPr>
        <p:txBody>
          <a:bodyPr wrap="square" rtlCol="0">
            <a:spAutoFit/>
          </a:bodyPr>
          <a:lstStyle/>
          <a:p>
            <a:r>
              <a:rPr lang="en-GB" sz="1600" dirty="0"/>
              <a:t>Cuspid Valves</a:t>
            </a:r>
          </a:p>
        </p:txBody>
      </p:sp>
      <p:sp>
        <p:nvSpPr>
          <p:cNvPr id="8" name="TextBox 7"/>
          <p:cNvSpPr txBox="1"/>
          <p:nvPr/>
        </p:nvSpPr>
        <p:spPr>
          <a:xfrm>
            <a:off x="7513581" y="1963579"/>
            <a:ext cx="2304256" cy="338554"/>
          </a:xfrm>
          <a:prstGeom prst="rect">
            <a:avLst/>
          </a:prstGeom>
          <a:noFill/>
        </p:spPr>
        <p:txBody>
          <a:bodyPr wrap="square" rtlCol="0">
            <a:spAutoFit/>
          </a:bodyPr>
          <a:lstStyle/>
          <a:p>
            <a:r>
              <a:rPr lang="en-GB" sz="1600" dirty="0"/>
              <a:t>Semi Lunar Valves</a:t>
            </a:r>
          </a:p>
        </p:txBody>
      </p:sp>
      <p:sp>
        <p:nvSpPr>
          <p:cNvPr id="9" name="TextBox 8"/>
          <p:cNvSpPr txBox="1"/>
          <p:nvPr/>
        </p:nvSpPr>
        <p:spPr>
          <a:xfrm>
            <a:off x="7872746" y="2931799"/>
            <a:ext cx="1309061" cy="338554"/>
          </a:xfrm>
          <a:prstGeom prst="rect">
            <a:avLst/>
          </a:prstGeom>
          <a:noFill/>
        </p:spPr>
        <p:txBody>
          <a:bodyPr wrap="square" rtlCol="0">
            <a:spAutoFit/>
          </a:bodyPr>
          <a:lstStyle/>
          <a:p>
            <a:r>
              <a:rPr lang="en-GB" sz="1600" dirty="0"/>
              <a:t>Left Atrium</a:t>
            </a:r>
          </a:p>
        </p:txBody>
      </p:sp>
      <p:sp>
        <p:nvSpPr>
          <p:cNvPr id="10" name="TextBox 9"/>
          <p:cNvSpPr txBox="1"/>
          <p:nvPr/>
        </p:nvSpPr>
        <p:spPr>
          <a:xfrm>
            <a:off x="7896200" y="3849965"/>
            <a:ext cx="1368152" cy="338554"/>
          </a:xfrm>
          <a:prstGeom prst="rect">
            <a:avLst/>
          </a:prstGeom>
          <a:noFill/>
        </p:spPr>
        <p:txBody>
          <a:bodyPr wrap="square" rtlCol="0">
            <a:spAutoFit/>
          </a:bodyPr>
          <a:lstStyle/>
          <a:p>
            <a:r>
              <a:rPr lang="en-GB" sz="1600" dirty="0"/>
              <a:t>Left Ventricle</a:t>
            </a:r>
          </a:p>
        </p:txBody>
      </p:sp>
      <p:sp>
        <p:nvSpPr>
          <p:cNvPr id="11" name="TextBox 10"/>
          <p:cNvSpPr txBox="1"/>
          <p:nvPr/>
        </p:nvSpPr>
        <p:spPr>
          <a:xfrm>
            <a:off x="7752184" y="5690371"/>
            <a:ext cx="1584176" cy="338554"/>
          </a:xfrm>
          <a:prstGeom prst="rect">
            <a:avLst/>
          </a:prstGeom>
          <a:noFill/>
        </p:spPr>
        <p:txBody>
          <a:bodyPr wrap="square" rtlCol="0">
            <a:spAutoFit/>
          </a:bodyPr>
          <a:lstStyle/>
          <a:p>
            <a:r>
              <a:rPr lang="en-GB" sz="1600" dirty="0"/>
              <a:t>Septum</a:t>
            </a:r>
          </a:p>
        </p:txBody>
      </p:sp>
      <p:sp>
        <p:nvSpPr>
          <p:cNvPr id="12" name="TextBox 11"/>
          <p:cNvSpPr txBox="1"/>
          <p:nvPr/>
        </p:nvSpPr>
        <p:spPr>
          <a:xfrm>
            <a:off x="4367809" y="5736537"/>
            <a:ext cx="1446327" cy="338554"/>
          </a:xfrm>
          <a:prstGeom prst="rect">
            <a:avLst/>
          </a:prstGeom>
          <a:noFill/>
        </p:spPr>
        <p:txBody>
          <a:bodyPr wrap="square" rtlCol="0">
            <a:spAutoFit/>
          </a:bodyPr>
          <a:lstStyle/>
          <a:p>
            <a:r>
              <a:rPr lang="en-GB" sz="1600" dirty="0"/>
              <a:t>Right Ventricle</a:t>
            </a:r>
          </a:p>
        </p:txBody>
      </p:sp>
      <p:cxnSp>
        <p:nvCxnSpPr>
          <p:cNvPr id="13" name="Straight Arrow Connector 12"/>
          <p:cNvCxnSpPr>
            <a:stCxn id="6" idx="3"/>
          </p:cNvCxnSpPr>
          <p:nvPr/>
        </p:nvCxnSpPr>
        <p:spPr>
          <a:xfrm flipV="1">
            <a:off x="4583832" y="4156168"/>
            <a:ext cx="936104" cy="30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375920" y="4869160"/>
            <a:ext cx="864096" cy="1036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741784" y="4019243"/>
            <a:ext cx="1140236" cy="5329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69986" y="2132856"/>
            <a:ext cx="1543596" cy="2176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12024" y="2132857"/>
            <a:ext cx="1181042" cy="2152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p:cNvCxnSpPr>
          <p:nvPr/>
        </p:nvCxnSpPr>
        <p:spPr>
          <a:xfrm flipV="1">
            <a:off x="4799856" y="4725147"/>
            <a:ext cx="900100" cy="5293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p:cNvCxnSpPr>
          <p:nvPr/>
        </p:nvCxnSpPr>
        <p:spPr>
          <a:xfrm flipV="1">
            <a:off x="4799856" y="4156171"/>
            <a:ext cx="1872208" cy="1098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66082" y="211306"/>
            <a:ext cx="9757378" cy="584776"/>
          </a:xfrm>
          <a:prstGeom prst="rect">
            <a:avLst/>
          </a:prstGeom>
          <a:noFill/>
        </p:spPr>
        <p:txBody>
          <a:bodyPr wrap="square" rtlCol="0">
            <a:spAutoFit/>
          </a:bodyPr>
          <a:lstStyle/>
          <a:p>
            <a:pPr algn="ctr"/>
            <a:r>
              <a:rPr lang="en-GB" sz="3200" dirty="0">
                <a:solidFill>
                  <a:srgbClr val="7030A0"/>
                </a:solidFill>
                <a:latin typeface="Arial"/>
                <a:ea typeface="Times New Roman"/>
              </a:rPr>
              <a:t>To identify the structure and function of the heart</a:t>
            </a:r>
          </a:p>
        </p:txBody>
      </p:sp>
      <p:cxnSp>
        <p:nvCxnSpPr>
          <p:cNvPr id="24" name="Straight Arrow Connector 23"/>
          <p:cNvCxnSpPr/>
          <p:nvPr/>
        </p:nvCxnSpPr>
        <p:spPr>
          <a:xfrm flipH="1" flipV="1">
            <a:off x="6672064" y="4989802"/>
            <a:ext cx="1080120" cy="746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72064" y="3225464"/>
            <a:ext cx="1224136" cy="793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43763" y="2117556"/>
            <a:ext cx="2723785" cy="3785652"/>
          </a:xfrm>
          <a:prstGeom prst="rect">
            <a:avLst/>
          </a:prstGeom>
          <a:solidFill>
            <a:srgbClr val="FFFF00"/>
          </a:solidFill>
          <a:ln>
            <a:solidFill>
              <a:srgbClr val="000000"/>
            </a:solidFill>
          </a:ln>
        </p:spPr>
        <p:txBody>
          <a:bodyPr wrap="square" rtlCol="0">
            <a:spAutoFit/>
          </a:bodyPr>
          <a:lstStyle/>
          <a:p>
            <a:pPr algn="ctr"/>
            <a:r>
              <a:rPr lang="en-GB" sz="4800" dirty="0" smtClean="0"/>
              <a:t>How did you do?</a:t>
            </a:r>
          </a:p>
          <a:p>
            <a:pPr algn="ctr"/>
            <a:r>
              <a:rPr lang="en-GB" sz="4800" b="1" dirty="0" smtClean="0">
                <a:solidFill>
                  <a:srgbClr val="008000"/>
                </a:solidFill>
              </a:rPr>
              <a:t>Correct in GREEN PEN</a:t>
            </a:r>
            <a:endParaRPr lang="en-GB" sz="4800" b="1" dirty="0">
              <a:solidFill>
                <a:srgbClr val="008000"/>
              </a:solidFill>
            </a:endParaRPr>
          </a:p>
        </p:txBody>
      </p:sp>
    </p:spTree>
    <p:extLst>
      <p:ext uri="{BB962C8B-B14F-4D97-AF65-F5344CB8AC3E}">
        <p14:creationId xmlns:p14="http://schemas.microsoft.com/office/powerpoint/2010/main" val="411636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9026" y="215289"/>
            <a:ext cx="7024744" cy="86409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dirty="0"/>
              <a:t>Circulation</a:t>
            </a:r>
          </a:p>
        </p:txBody>
      </p:sp>
      <p:sp>
        <p:nvSpPr>
          <p:cNvPr id="5" name="Content Placeholder 2"/>
          <p:cNvSpPr txBox="1">
            <a:spLocks/>
          </p:cNvSpPr>
          <p:nvPr/>
        </p:nvSpPr>
        <p:spPr>
          <a:xfrm>
            <a:off x="1274721" y="1484784"/>
            <a:ext cx="6777317" cy="46805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a:p>
            <a:pPr marL="0" indent="0">
              <a:buNone/>
            </a:pPr>
            <a:endParaRPr lang="en-GB" dirty="0"/>
          </a:p>
          <a:p>
            <a:pPr marL="0" indent="0">
              <a:buNone/>
            </a:pP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052" y="984116"/>
            <a:ext cx="4696283" cy="469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le 1"/>
          <p:cNvSpPr/>
          <p:nvPr/>
        </p:nvSpPr>
        <p:spPr>
          <a:xfrm>
            <a:off x="8064242" y="6012703"/>
            <a:ext cx="3818416" cy="550782"/>
          </a:xfrm>
          <a:prstGeom prst="round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smtClean="0">
                <a:solidFill>
                  <a:srgbClr val="000000"/>
                </a:solidFill>
              </a:rPr>
              <a:t>Extension question:</a:t>
            </a:r>
            <a:endParaRPr lang="en-GB" b="1" u="sng" dirty="0">
              <a:solidFill>
                <a:srgbClr val="000000"/>
              </a:solidFill>
            </a:endParaRPr>
          </a:p>
          <a:p>
            <a:r>
              <a:rPr lang="en-GB" dirty="0" smtClean="0">
                <a:solidFill>
                  <a:srgbClr val="000000"/>
                </a:solidFill>
              </a:rPr>
              <a:t>What is the purpose of the septum?</a:t>
            </a:r>
          </a:p>
        </p:txBody>
      </p:sp>
      <p:sp>
        <p:nvSpPr>
          <p:cNvPr id="3" name="TextBox 2"/>
          <p:cNvSpPr txBox="1"/>
          <p:nvPr/>
        </p:nvSpPr>
        <p:spPr>
          <a:xfrm>
            <a:off x="3871447" y="513379"/>
            <a:ext cx="8057605" cy="461665"/>
          </a:xfrm>
          <a:prstGeom prst="rect">
            <a:avLst/>
          </a:prstGeom>
          <a:solidFill>
            <a:srgbClr val="FFFF00"/>
          </a:solidFill>
          <a:ln>
            <a:solidFill>
              <a:srgbClr val="000000"/>
            </a:solidFill>
          </a:ln>
        </p:spPr>
        <p:txBody>
          <a:bodyPr wrap="square" rtlCol="0">
            <a:spAutoFit/>
          </a:bodyPr>
          <a:lstStyle/>
          <a:p>
            <a:r>
              <a:rPr lang="en-GB" sz="2400" dirty="0" smtClean="0"/>
              <a:t>Discuss with your partner how blood flows around the heart</a:t>
            </a:r>
            <a:endParaRPr lang="en-GB" sz="2400" dirty="0"/>
          </a:p>
        </p:txBody>
      </p:sp>
      <p:pic>
        <p:nvPicPr>
          <p:cNvPr id="7" name="Picture 6" descr="Screen Shot 2020-01-03 at 20.5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37" y="1155825"/>
            <a:ext cx="6351010" cy="4985147"/>
          </a:xfrm>
          <a:prstGeom prst="rect">
            <a:avLst/>
          </a:prstGeom>
          <a:ln>
            <a:solidFill>
              <a:srgbClr val="000000"/>
            </a:solidFill>
          </a:ln>
        </p:spPr>
      </p:pic>
      <p:sp>
        <p:nvSpPr>
          <p:cNvPr id="8" name="TextBox 7"/>
          <p:cNvSpPr txBox="1"/>
          <p:nvPr/>
        </p:nvSpPr>
        <p:spPr>
          <a:xfrm>
            <a:off x="6908043" y="976974"/>
            <a:ext cx="1758411" cy="646331"/>
          </a:xfrm>
          <a:prstGeom prst="rect">
            <a:avLst/>
          </a:prstGeom>
          <a:noFill/>
        </p:spPr>
        <p:txBody>
          <a:bodyPr wrap="square" rtlCol="0">
            <a:spAutoFit/>
          </a:bodyPr>
          <a:lstStyle/>
          <a:p>
            <a:pPr algn="ctr"/>
            <a:r>
              <a:rPr lang="en-US" b="1" dirty="0" smtClean="0"/>
              <a:t>Use this picture to help you</a:t>
            </a:r>
            <a:endParaRPr lang="en-US" b="1" dirty="0"/>
          </a:p>
        </p:txBody>
      </p:sp>
      <p:sp>
        <p:nvSpPr>
          <p:cNvPr id="9" name="Rectangle 8"/>
          <p:cNvSpPr/>
          <p:nvPr/>
        </p:nvSpPr>
        <p:spPr>
          <a:xfrm>
            <a:off x="1465343" y="2805308"/>
            <a:ext cx="334936" cy="32100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8449" y="3196095"/>
            <a:ext cx="921072" cy="430887"/>
          </a:xfrm>
          <a:prstGeom prst="rect">
            <a:avLst/>
          </a:prstGeom>
          <a:noFill/>
        </p:spPr>
        <p:txBody>
          <a:bodyPr wrap="square" rtlCol="0">
            <a:spAutoFit/>
          </a:bodyPr>
          <a:lstStyle/>
          <a:p>
            <a:r>
              <a:rPr lang="en-US" sz="1100" dirty="0" smtClean="0"/>
              <a:t>Starting statement </a:t>
            </a:r>
            <a:endParaRPr lang="en-US" sz="1100" dirty="0"/>
          </a:p>
        </p:txBody>
      </p:sp>
      <p:cxnSp>
        <p:nvCxnSpPr>
          <p:cNvPr id="12" name="Straight Arrow Connector 11"/>
          <p:cNvCxnSpPr/>
          <p:nvPr/>
        </p:nvCxnSpPr>
        <p:spPr>
          <a:xfrm flipV="1">
            <a:off x="1228097" y="3405448"/>
            <a:ext cx="432625" cy="1395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9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9026" y="215289"/>
            <a:ext cx="7024744" cy="86409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dirty="0">
                <a:solidFill>
                  <a:srgbClr val="000000"/>
                </a:solidFill>
              </a:rPr>
              <a:t>Circulation</a:t>
            </a:r>
          </a:p>
        </p:txBody>
      </p:sp>
      <p:sp>
        <p:nvSpPr>
          <p:cNvPr id="5" name="Content Placeholder 2"/>
          <p:cNvSpPr txBox="1">
            <a:spLocks/>
          </p:cNvSpPr>
          <p:nvPr/>
        </p:nvSpPr>
        <p:spPr>
          <a:xfrm>
            <a:off x="291336" y="2454683"/>
            <a:ext cx="6777317" cy="443292"/>
          </a:xfrm>
          <a:prstGeom prst="rect">
            <a:avLst/>
          </a:prstGeom>
        </p:spPr>
        <p:txBody>
          <a:bodyPr vert="horz" lIns="91440" tIns="45720" rIns="91440" bIns="45720" rtlCol="0" anchor="t">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None/>
            </a:pPr>
            <a:r>
              <a:rPr lang="en-GB" dirty="0" smtClean="0"/>
              <a:t>2) The </a:t>
            </a:r>
            <a:r>
              <a:rPr lang="en-GB" dirty="0"/>
              <a:t>left ventricle pumps the oxygen-rich blood to all parts of the </a:t>
            </a:r>
            <a:r>
              <a:rPr lang="en-GB" dirty="0" smtClean="0"/>
              <a:t>body</a:t>
            </a:r>
            <a:r>
              <a:rPr lang="en-GB" dirty="0"/>
              <a:t>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128" y="1073225"/>
            <a:ext cx="3322501" cy="3322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le 1"/>
          <p:cNvSpPr/>
          <p:nvPr/>
        </p:nvSpPr>
        <p:spPr>
          <a:xfrm>
            <a:off x="8064242" y="6012703"/>
            <a:ext cx="3818416" cy="550782"/>
          </a:xfrm>
          <a:prstGeom prst="round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smtClean="0">
                <a:solidFill>
                  <a:srgbClr val="000000"/>
                </a:solidFill>
              </a:rPr>
              <a:t>Extension question:</a:t>
            </a:r>
            <a:endParaRPr lang="en-GB" b="1" u="sng" dirty="0">
              <a:solidFill>
                <a:srgbClr val="000000"/>
              </a:solidFill>
            </a:endParaRPr>
          </a:p>
          <a:p>
            <a:r>
              <a:rPr lang="en-GB" dirty="0" smtClean="0">
                <a:solidFill>
                  <a:srgbClr val="000000"/>
                </a:solidFill>
              </a:rPr>
              <a:t>What is the purpose of the septum?</a:t>
            </a:r>
          </a:p>
        </p:txBody>
      </p:sp>
      <p:sp>
        <p:nvSpPr>
          <p:cNvPr id="3" name="TextBox 2"/>
          <p:cNvSpPr txBox="1"/>
          <p:nvPr/>
        </p:nvSpPr>
        <p:spPr>
          <a:xfrm>
            <a:off x="3871447" y="513379"/>
            <a:ext cx="8057605" cy="461665"/>
          </a:xfrm>
          <a:prstGeom prst="rect">
            <a:avLst/>
          </a:prstGeom>
          <a:solidFill>
            <a:srgbClr val="FFFF00"/>
          </a:solidFill>
          <a:ln>
            <a:solidFill>
              <a:srgbClr val="000000"/>
            </a:solidFill>
          </a:ln>
        </p:spPr>
        <p:txBody>
          <a:bodyPr wrap="square" rtlCol="0">
            <a:spAutoFit/>
          </a:bodyPr>
          <a:lstStyle/>
          <a:p>
            <a:r>
              <a:rPr lang="en-GB" sz="2400" dirty="0" smtClean="0"/>
              <a:t>Discuss with your partner how blood flows around the heart</a:t>
            </a:r>
            <a:endParaRPr lang="en-GB" sz="2400" dirty="0"/>
          </a:p>
        </p:txBody>
      </p:sp>
      <p:sp>
        <p:nvSpPr>
          <p:cNvPr id="8" name="Rectangle 7"/>
          <p:cNvSpPr/>
          <p:nvPr/>
        </p:nvSpPr>
        <p:spPr>
          <a:xfrm>
            <a:off x="268695" y="1614125"/>
            <a:ext cx="6687046" cy="366347"/>
          </a:xfrm>
          <a:prstGeom prst="rect">
            <a:avLst/>
          </a:prstGeom>
        </p:spPr>
        <p:txBody>
          <a:bodyPr wrap="square">
            <a:spAutoFit/>
          </a:bodyPr>
          <a:lstStyle/>
          <a:p>
            <a:r>
              <a:rPr lang="en-GB" dirty="0" smtClean="0"/>
              <a:t>1) Blood </a:t>
            </a:r>
            <a:r>
              <a:rPr lang="en-GB" dirty="0"/>
              <a:t>flows through the left atrium into the left ventricle </a:t>
            </a:r>
            <a:endParaRPr lang="en-US" dirty="0"/>
          </a:p>
        </p:txBody>
      </p:sp>
      <p:sp>
        <p:nvSpPr>
          <p:cNvPr id="9" name="Rectangle 8"/>
          <p:cNvSpPr/>
          <p:nvPr/>
        </p:nvSpPr>
        <p:spPr>
          <a:xfrm>
            <a:off x="252202" y="3894062"/>
            <a:ext cx="6660903" cy="369332"/>
          </a:xfrm>
          <a:prstGeom prst="rect">
            <a:avLst/>
          </a:prstGeom>
        </p:spPr>
        <p:txBody>
          <a:bodyPr wrap="square">
            <a:spAutoFit/>
          </a:bodyPr>
          <a:lstStyle/>
          <a:p>
            <a:r>
              <a:rPr lang="en-GB" dirty="0" smtClean="0"/>
              <a:t>4) Blood </a:t>
            </a:r>
            <a:r>
              <a:rPr lang="en-GB" dirty="0"/>
              <a:t>flows through the right atrium into the right ventricle </a:t>
            </a:r>
            <a:endParaRPr lang="en-US" dirty="0"/>
          </a:p>
        </p:txBody>
      </p:sp>
      <p:sp>
        <p:nvSpPr>
          <p:cNvPr id="10" name="Rectangle 9"/>
          <p:cNvSpPr/>
          <p:nvPr/>
        </p:nvSpPr>
        <p:spPr>
          <a:xfrm>
            <a:off x="298798" y="3231126"/>
            <a:ext cx="7609525" cy="369332"/>
          </a:xfrm>
          <a:prstGeom prst="rect">
            <a:avLst/>
          </a:prstGeom>
        </p:spPr>
        <p:txBody>
          <a:bodyPr wrap="square">
            <a:spAutoFit/>
          </a:bodyPr>
          <a:lstStyle/>
          <a:p>
            <a:r>
              <a:rPr lang="en-GB" dirty="0" smtClean="0"/>
              <a:t>3) Oxygen</a:t>
            </a:r>
            <a:r>
              <a:rPr lang="en-GB" dirty="0"/>
              <a:t>-poor blood (shown in blue) flows from the body into the right atrium</a:t>
            </a:r>
          </a:p>
        </p:txBody>
      </p:sp>
      <p:sp>
        <p:nvSpPr>
          <p:cNvPr id="11" name="Rectangle 10"/>
          <p:cNvSpPr/>
          <p:nvPr/>
        </p:nvSpPr>
        <p:spPr>
          <a:xfrm>
            <a:off x="286089" y="5357975"/>
            <a:ext cx="8892360" cy="369332"/>
          </a:xfrm>
          <a:prstGeom prst="rect">
            <a:avLst/>
          </a:prstGeom>
        </p:spPr>
        <p:txBody>
          <a:bodyPr wrap="square">
            <a:spAutoFit/>
          </a:bodyPr>
          <a:lstStyle/>
          <a:p>
            <a:r>
              <a:rPr lang="en-GB" dirty="0" smtClean="0"/>
              <a:t>6) The </a:t>
            </a:r>
            <a:r>
              <a:rPr lang="en-GB" dirty="0"/>
              <a:t>newly oxygen-rich blood (shown in red) returns to the heart and enters the left atrium </a:t>
            </a:r>
            <a:endParaRPr lang="en-US" dirty="0"/>
          </a:p>
        </p:txBody>
      </p:sp>
      <p:sp>
        <p:nvSpPr>
          <p:cNvPr id="12" name="Rectangle 11"/>
          <p:cNvSpPr/>
          <p:nvPr/>
        </p:nvSpPr>
        <p:spPr>
          <a:xfrm>
            <a:off x="299368" y="4529023"/>
            <a:ext cx="11083825" cy="369332"/>
          </a:xfrm>
          <a:prstGeom prst="rect">
            <a:avLst/>
          </a:prstGeom>
        </p:spPr>
        <p:txBody>
          <a:bodyPr wrap="square">
            <a:spAutoFit/>
          </a:bodyPr>
          <a:lstStyle/>
          <a:p>
            <a:r>
              <a:rPr lang="en-GB" dirty="0" smtClean="0"/>
              <a:t>5) The </a:t>
            </a:r>
            <a:r>
              <a:rPr lang="en-GB" dirty="0"/>
              <a:t>right ventricle pumps the blood to the lungs where the blood releases waste gases and picks up oxygen</a:t>
            </a:r>
          </a:p>
        </p:txBody>
      </p:sp>
      <p:cxnSp>
        <p:nvCxnSpPr>
          <p:cNvPr id="13" name="Straight Arrow Connector 12"/>
          <p:cNvCxnSpPr/>
          <p:nvPr/>
        </p:nvCxnSpPr>
        <p:spPr>
          <a:xfrm>
            <a:off x="2832996" y="1995816"/>
            <a:ext cx="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817928" y="2818140"/>
            <a:ext cx="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31884" y="3599718"/>
            <a:ext cx="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831884" y="4255686"/>
            <a:ext cx="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817928" y="5009351"/>
            <a:ext cx="0" cy="3349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0648156" y="2526173"/>
            <a:ext cx="262662" cy="276999"/>
          </a:xfrm>
          <a:prstGeom prst="rect">
            <a:avLst/>
          </a:prstGeom>
          <a:solidFill>
            <a:srgbClr val="FFFFFF"/>
          </a:solidFill>
        </p:spPr>
        <p:txBody>
          <a:bodyPr wrap="none" rtlCol="0">
            <a:spAutoFit/>
          </a:bodyPr>
          <a:lstStyle/>
          <a:p>
            <a:r>
              <a:rPr lang="en-US" sz="1200" dirty="0" smtClean="0"/>
              <a:t>1</a:t>
            </a:r>
            <a:endParaRPr lang="en-US" sz="1200" dirty="0"/>
          </a:p>
        </p:txBody>
      </p:sp>
      <p:sp>
        <p:nvSpPr>
          <p:cNvPr id="19" name="TextBox 18"/>
          <p:cNvSpPr txBox="1"/>
          <p:nvPr/>
        </p:nvSpPr>
        <p:spPr>
          <a:xfrm>
            <a:off x="10172552" y="1310811"/>
            <a:ext cx="262662" cy="276999"/>
          </a:xfrm>
          <a:prstGeom prst="rect">
            <a:avLst/>
          </a:prstGeom>
          <a:solidFill>
            <a:srgbClr val="FFFFFF"/>
          </a:solidFill>
        </p:spPr>
        <p:txBody>
          <a:bodyPr wrap="none" rtlCol="0">
            <a:spAutoFit/>
          </a:bodyPr>
          <a:lstStyle/>
          <a:p>
            <a:r>
              <a:rPr lang="en-US" sz="1200" dirty="0"/>
              <a:t>2</a:t>
            </a:r>
          </a:p>
        </p:txBody>
      </p:sp>
      <p:sp>
        <p:nvSpPr>
          <p:cNvPr id="20" name="TextBox 19"/>
          <p:cNvSpPr txBox="1"/>
          <p:nvPr/>
        </p:nvSpPr>
        <p:spPr>
          <a:xfrm>
            <a:off x="9389923" y="1686519"/>
            <a:ext cx="262662" cy="276999"/>
          </a:xfrm>
          <a:prstGeom prst="rect">
            <a:avLst/>
          </a:prstGeom>
          <a:solidFill>
            <a:srgbClr val="FFFFFF"/>
          </a:solidFill>
        </p:spPr>
        <p:txBody>
          <a:bodyPr wrap="none" rtlCol="0">
            <a:spAutoFit/>
          </a:bodyPr>
          <a:lstStyle/>
          <a:p>
            <a:r>
              <a:rPr lang="en-US" sz="1200" dirty="0" smtClean="0"/>
              <a:t>3</a:t>
            </a:r>
            <a:endParaRPr lang="en-US" sz="1200" dirty="0"/>
          </a:p>
        </p:txBody>
      </p:sp>
      <p:sp>
        <p:nvSpPr>
          <p:cNvPr id="21" name="TextBox 20"/>
          <p:cNvSpPr txBox="1"/>
          <p:nvPr/>
        </p:nvSpPr>
        <p:spPr>
          <a:xfrm>
            <a:off x="9599258" y="2705362"/>
            <a:ext cx="262662" cy="276999"/>
          </a:xfrm>
          <a:prstGeom prst="rect">
            <a:avLst/>
          </a:prstGeom>
          <a:solidFill>
            <a:srgbClr val="FFFFFF"/>
          </a:solidFill>
        </p:spPr>
        <p:txBody>
          <a:bodyPr wrap="none" rtlCol="0">
            <a:spAutoFit/>
          </a:bodyPr>
          <a:lstStyle/>
          <a:p>
            <a:r>
              <a:rPr lang="en-US" sz="1200" dirty="0" smtClean="0"/>
              <a:t>4</a:t>
            </a:r>
            <a:endParaRPr lang="en-US" sz="1200" dirty="0"/>
          </a:p>
        </p:txBody>
      </p:sp>
      <p:sp>
        <p:nvSpPr>
          <p:cNvPr id="22" name="TextBox 21"/>
          <p:cNvSpPr txBox="1"/>
          <p:nvPr/>
        </p:nvSpPr>
        <p:spPr>
          <a:xfrm>
            <a:off x="10604065" y="1644649"/>
            <a:ext cx="262662" cy="276999"/>
          </a:xfrm>
          <a:prstGeom prst="rect">
            <a:avLst/>
          </a:prstGeom>
          <a:solidFill>
            <a:srgbClr val="FFFFFF"/>
          </a:solidFill>
        </p:spPr>
        <p:txBody>
          <a:bodyPr wrap="none" rtlCol="0">
            <a:spAutoFit/>
          </a:bodyPr>
          <a:lstStyle/>
          <a:p>
            <a:r>
              <a:rPr lang="en-US" sz="1200" dirty="0" smtClean="0"/>
              <a:t>5</a:t>
            </a:r>
            <a:endParaRPr lang="en-US" sz="1200" dirty="0"/>
          </a:p>
        </p:txBody>
      </p:sp>
      <p:sp>
        <p:nvSpPr>
          <p:cNvPr id="23" name="TextBox 22"/>
          <p:cNvSpPr txBox="1"/>
          <p:nvPr/>
        </p:nvSpPr>
        <p:spPr>
          <a:xfrm>
            <a:off x="11259980" y="2188962"/>
            <a:ext cx="262662" cy="276999"/>
          </a:xfrm>
          <a:prstGeom prst="rect">
            <a:avLst/>
          </a:prstGeom>
          <a:solidFill>
            <a:srgbClr val="FFFFFF"/>
          </a:solidFill>
        </p:spPr>
        <p:txBody>
          <a:bodyPr wrap="none" rtlCol="0">
            <a:spAutoFit/>
          </a:bodyPr>
          <a:lstStyle/>
          <a:p>
            <a:r>
              <a:rPr lang="en-US" sz="1200" dirty="0" smtClean="0"/>
              <a:t>6</a:t>
            </a:r>
            <a:endParaRPr lang="en-US" sz="1200" dirty="0"/>
          </a:p>
        </p:txBody>
      </p:sp>
    </p:spTree>
    <p:extLst>
      <p:ext uri="{BB962C8B-B14F-4D97-AF65-F5344CB8AC3E}">
        <p14:creationId xmlns:p14="http://schemas.microsoft.com/office/powerpoint/2010/main" val="40241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8" grpId="0" animBg="1"/>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87575" y="260648"/>
            <a:ext cx="11071654" cy="745152"/>
          </a:xfrm>
        </p:spPr>
        <p:txBody>
          <a:bodyPr>
            <a:normAutofit/>
          </a:bodyPr>
          <a:lstStyle/>
          <a:p>
            <a:pPr algn="ctr"/>
            <a:r>
              <a:rPr lang="en-GB" dirty="0" smtClean="0"/>
              <a:t>How the Heart Pumps Blood</a:t>
            </a:r>
            <a:endParaRPr lang="en-GB" dirty="0"/>
          </a:p>
        </p:txBody>
      </p:sp>
      <p:sp>
        <p:nvSpPr>
          <p:cNvPr id="8" name="Content Placeholder 3"/>
          <p:cNvSpPr txBox="1">
            <a:spLocks/>
          </p:cNvSpPr>
          <p:nvPr/>
        </p:nvSpPr>
        <p:spPr>
          <a:xfrm>
            <a:off x="455327" y="1675914"/>
            <a:ext cx="11287335" cy="421777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None/>
            </a:pPr>
            <a:r>
              <a:rPr lang="en-GB" sz="2800" b="1" dirty="0" smtClean="0">
                <a:solidFill>
                  <a:srgbClr val="FF0000"/>
                </a:solidFill>
                <a:latin typeface="Verdana"/>
                <a:ea typeface="Times New Roman"/>
                <a:cs typeface="Times New Roman"/>
              </a:rPr>
              <a:t>SHOULDER PARTNER TASK: </a:t>
            </a:r>
          </a:p>
          <a:p>
            <a:pPr marL="0" indent="0" algn="ctr">
              <a:buNone/>
            </a:pPr>
            <a:endParaRPr lang="en-GB" sz="2400" u="sng" dirty="0" smtClean="0">
              <a:latin typeface="Verdana"/>
              <a:ea typeface="Times New Roman"/>
              <a:cs typeface="Times New Roman"/>
            </a:endParaRPr>
          </a:p>
          <a:p>
            <a:pPr marL="0" indent="0" algn="ctr">
              <a:buNone/>
            </a:pPr>
            <a:r>
              <a:rPr lang="en-GB" sz="2400" u="sng" dirty="0" smtClean="0">
                <a:latin typeface="Verdana"/>
                <a:ea typeface="Times New Roman"/>
                <a:cs typeface="Times New Roman"/>
              </a:rPr>
              <a:t>USING THE PREVIOUS TASK </a:t>
            </a:r>
          </a:p>
          <a:p>
            <a:pPr marL="0" indent="0" algn="ctr">
              <a:buNone/>
            </a:pPr>
            <a:endParaRPr lang="en-GB" sz="2400" u="sng" dirty="0">
              <a:latin typeface="Verdana"/>
              <a:ea typeface="Times New Roman"/>
              <a:cs typeface="Times New Roman"/>
            </a:endParaRPr>
          </a:p>
          <a:p>
            <a:pPr marL="0" indent="0">
              <a:buNone/>
            </a:pPr>
            <a:r>
              <a:rPr lang="en-GB" sz="2400" b="1" u="sng" dirty="0">
                <a:latin typeface="Verdana"/>
                <a:ea typeface="Times New Roman"/>
                <a:cs typeface="Times New Roman"/>
              </a:rPr>
              <a:t>Draw</a:t>
            </a:r>
            <a:r>
              <a:rPr lang="en-GB" sz="2400" dirty="0">
                <a:latin typeface="Verdana"/>
                <a:ea typeface="Times New Roman"/>
                <a:cs typeface="Times New Roman"/>
              </a:rPr>
              <a:t> on your heart </a:t>
            </a:r>
            <a:r>
              <a:rPr lang="en-GB" sz="2400" dirty="0" smtClean="0">
                <a:latin typeface="Verdana"/>
                <a:ea typeface="Times New Roman"/>
                <a:cs typeface="Times New Roman"/>
              </a:rPr>
              <a:t>diagram from task 1 </a:t>
            </a:r>
            <a:r>
              <a:rPr lang="en-GB" sz="2400" dirty="0">
                <a:latin typeface="Verdana"/>
                <a:ea typeface="Times New Roman"/>
                <a:cs typeface="Times New Roman"/>
              </a:rPr>
              <a:t>(Picture) the flow of blood through the heart.</a:t>
            </a:r>
          </a:p>
          <a:p>
            <a:pPr marL="0" indent="0">
              <a:buNone/>
            </a:pPr>
            <a:endParaRPr lang="en-GB" sz="2400" dirty="0">
              <a:latin typeface="Verdana"/>
              <a:ea typeface="Times New Roman"/>
              <a:cs typeface="Times New Roman"/>
            </a:endParaRPr>
          </a:p>
          <a:p>
            <a:pPr marL="0" indent="0">
              <a:buNone/>
            </a:pPr>
            <a:endParaRPr lang="en-GB" sz="2400" dirty="0">
              <a:latin typeface="Verdana"/>
              <a:ea typeface="Times New Roman"/>
              <a:cs typeface="Times New Roman"/>
            </a:endParaRPr>
          </a:p>
          <a:p>
            <a:pPr marL="0" indent="0">
              <a:buNone/>
            </a:pPr>
            <a:endParaRPr lang="en-GB" sz="2400" dirty="0">
              <a:latin typeface="Verdana"/>
              <a:ea typeface="Times New Roman"/>
              <a:cs typeface="Times New Roman"/>
            </a:endParaRPr>
          </a:p>
          <a:p>
            <a:pPr marL="0" indent="0">
              <a:buNone/>
            </a:pPr>
            <a:endParaRPr lang="en-GB" sz="2400" b="1" dirty="0">
              <a:hlinkClick r:id="rId3"/>
            </a:endParaRPr>
          </a:p>
          <a:p>
            <a:pPr marL="0" indent="0">
              <a:buNone/>
            </a:pPr>
            <a:endParaRPr lang="en-GB" sz="2400" dirty="0">
              <a:latin typeface="Verdana"/>
              <a:ea typeface="Times New Roman"/>
              <a:cs typeface="Times New Roman"/>
            </a:endParaRPr>
          </a:p>
          <a:p>
            <a:pPr marL="0" indent="0">
              <a:buNone/>
            </a:pPr>
            <a:endParaRPr lang="en-GB" sz="1800" dirty="0"/>
          </a:p>
        </p:txBody>
      </p:sp>
    </p:spTree>
    <p:extLst>
      <p:ext uri="{BB962C8B-B14F-4D97-AF65-F5344CB8AC3E}">
        <p14:creationId xmlns:p14="http://schemas.microsoft.com/office/powerpoint/2010/main" val="38330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853" y="212132"/>
            <a:ext cx="9136755" cy="1325563"/>
          </a:xfrm>
        </p:spPr>
        <p:txBody>
          <a:bodyPr>
            <a:normAutofit/>
          </a:bodyPr>
          <a:lstStyle/>
          <a:p>
            <a:pPr algn="ctr"/>
            <a:r>
              <a:rPr lang="en-US" sz="72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DO NOW ACTIVITY….</a:t>
            </a:r>
            <a:endParaRPr lang="en-US" sz="7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 Placeholder 2"/>
          <p:cNvSpPr>
            <a:spLocks noGrp="1"/>
          </p:cNvSpPr>
          <p:nvPr>
            <p:ph type="body" sz="quarter" idx="13"/>
          </p:nvPr>
        </p:nvSpPr>
        <p:spPr>
          <a:xfrm>
            <a:off x="367252" y="1468752"/>
            <a:ext cx="11531807" cy="4688404"/>
          </a:xfrm>
        </p:spPr>
        <p:txBody>
          <a:bodyPr>
            <a:normAutofit/>
          </a:bodyPr>
          <a:lstStyle/>
          <a:p>
            <a:r>
              <a:rPr lang="en-GB" sz="2000" dirty="0" smtClean="0"/>
              <a:t>Mind map </a:t>
            </a:r>
            <a:r>
              <a:rPr lang="en-GB" sz="2000" dirty="0"/>
              <a:t>as </a:t>
            </a:r>
            <a:r>
              <a:rPr lang="en-GB" sz="2000" dirty="0" smtClean="0"/>
              <a:t>many </a:t>
            </a:r>
            <a:r>
              <a:rPr lang="en-GB" sz="2000" dirty="0"/>
              <a:t>words you can think of that are related to the </a:t>
            </a:r>
            <a:r>
              <a:rPr lang="en-GB" sz="2000" dirty="0" smtClean="0"/>
              <a:t>circulatory/cardiovascular system in the front of your books:</a:t>
            </a:r>
            <a:endParaRPr lang="en-GB" sz="2000" dirty="0"/>
          </a:p>
          <a:p>
            <a:endParaRPr lang="en-GB" sz="2000" dirty="0"/>
          </a:p>
        </p:txBody>
      </p:sp>
      <p:sp>
        <p:nvSpPr>
          <p:cNvPr id="7" name="Cloud 6"/>
          <p:cNvSpPr/>
          <p:nvPr/>
        </p:nvSpPr>
        <p:spPr>
          <a:xfrm>
            <a:off x="3503712" y="3068960"/>
            <a:ext cx="4680520" cy="2322512"/>
          </a:xfrm>
          <a:prstGeom prst="cloud">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accent2">
                    <a:lumMod val="10000"/>
                  </a:schemeClr>
                </a:solidFill>
              </a:rPr>
              <a:t>Cardiovascular system</a:t>
            </a:r>
          </a:p>
        </p:txBody>
      </p:sp>
      <p:cxnSp>
        <p:nvCxnSpPr>
          <p:cNvPr id="9" name="Straight Arrow Connector 8"/>
          <p:cNvCxnSpPr/>
          <p:nvPr/>
        </p:nvCxnSpPr>
        <p:spPr>
          <a:xfrm flipV="1">
            <a:off x="7824192" y="2708920"/>
            <a:ext cx="100811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91944" y="2444761"/>
            <a:ext cx="0" cy="916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23792" y="5054028"/>
            <a:ext cx="576064" cy="75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20880" y="5054028"/>
            <a:ext cx="703312" cy="75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99656" y="3166120"/>
            <a:ext cx="936104" cy="639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548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rot="18717791">
            <a:off x="95859" y="1578343"/>
            <a:ext cx="3379012" cy="745152"/>
          </a:xfrm>
        </p:spPr>
        <p:txBody>
          <a:bodyPr>
            <a:normAutofit fontScale="90000"/>
          </a:bodyPr>
          <a:lstStyle/>
          <a:p>
            <a:pPr algn="ctr"/>
            <a:r>
              <a:rPr lang="en-GB" dirty="0" smtClean="0"/>
              <a:t>How the Heart Pumps Blood</a:t>
            </a:r>
            <a:endParaRPr lang="en-GB" dirty="0"/>
          </a:p>
        </p:txBody>
      </p:sp>
      <p:pic>
        <p:nvPicPr>
          <p:cNvPr id="2" name="Picture 1" descr="gkssIgeaTcywaFALuNNZ_BloodFlowPhysiolog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403" y="0"/>
            <a:ext cx="8228597" cy="6872768"/>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76" y="3417960"/>
            <a:ext cx="3322501" cy="3322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484104" y="4870908"/>
            <a:ext cx="262662" cy="276999"/>
          </a:xfrm>
          <a:prstGeom prst="rect">
            <a:avLst/>
          </a:prstGeom>
          <a:solidFill>
            <a:srgbClr val="FFFFFF"/>
          </a:solidFill>
        </p:spPr>
        <p:txBody>
          <a:bodyPr wrap="none" rtlCol="0">
            <a:spAutoFit/>
          </a:bodyPr>
          <a:lstStyle/>
          <a:p>
            <a:r>
              <a:rPr lang="en-US" sz="1200" dirty="0" smtClean="0"/>
              <a:t>1</a:t>
            </a:r>
            <a:endParaRPr lang="en-US" sz="1200" dirty="0"/>
          </a:p>
        </p:txBody>
      </p:sp>
      <p:sp>
        <p:nvSpPr>
          <p:cNvPr id="6" name="TextBox 5"/>
          <p:cNvSpPr txBox="1"/>
          <p:nvPr/>
        </p:nvSpPr>
        <p:spPr>
          <a:xfrm>
            <a:off x="2008500" y="3655546"/>
            <a:ext cx="262662" cy="276999"/>
          </a:xfrm>
          <a:prstGeom prst="rect">
            <a:avLst/>
          </a:prstGeom>
          <a:solidFill>
            <a:srgbClr val="FFFFFF"/>
          </a:solidFill>
        </p:spPr>
        <p:txBody>
          <a:bodyPr wrap="none" rtlCol="0">
            <a:spAutoFit/>
          </a:bodyPr>
          <a:lstStyle/>
          <a:p>
            <a:r>
              <a:rPr lang="en-US" sz="1200" dirty="0"/>
              <a:t>2</a:t>
            </a:r>
          </a:p>
        </p:txBody>
      </p:sp>
      <p:sp>
        <p:nvSpPr>
          <p:cNvPr id="8" name="TextBox 7"/>
          <p:cNvSpPr txBox="1"/>
          <p:nvPr/>
        </p:nvSpPr>
        <p:spPr>
          <a:xfrm>
            <a:off x="1225871" y="4031254"/>
            <a:ext cx="262662" cy="276999"/>
          </a:xfrm>
          <a:prstGeom prst="rect">
            <a:avLst/>
          </a:prstGeom>
          <a:solidFill>
            <a:srgbClr val="FFFFFF"/>
          </a:solidFill>
        </p:spPr>
        <p:txBody>
          <a:bodyPr wrap="none" rtlCol="0">
            <a:spAutoFit/>
          </a:bodyPr>
          <a:lstStyle/>
          <a:p>
            <a:r>
              <a:rPr lang="en-US" sz="1200" dirty="0" smtClean="0"/>
              <a:t>3</a:t>
            </a:r>
            <a:endParaRPr lang="en-US" sz="1200" dirty="0"/>
          </a:p>
        </p:txBody>
      </p:sp>
      <p:sp>
        <p:nvSpPr>
          <p:cNvPr id="9" name="TextBox 8"/>
          <p:cNvSpPr txBox="1"/>
          <p:nvPr/>
        </p:nvSpPr>
        <p:spPr>
          <a:xfrm>
            <a:off x="1435206" y="5050097"/>
            <a:ext cx="262662" cy="276999"/>
          </a:xfrm>
          <a:prstGeom prst="rect">
            <a:avLst/>
          </a:prstGeom>
          <a:solidFill>
            <a:srgbClr val="FFFFFF"/>
          </a:solidFill>
        </p:spPr>
        <p:txBody>
          <a:bodyPr wrap="none" rtlCol="0">
            <a:spAutoFit/>
          </a:bodyPr>
          <a:lstStyle/>
          <a:p>
            <a:r>
              <a:rPr lang="en-US" sz="1200" dirty="0" smtClean="0"/>
              <a:t>4</a:t>
            </a:r>
            <a:endParaRPr lang="en-US" sz="1200" dirty="0"/>
          </a:p>
        </p:txBody>
      </p:sp>
      <p:sp>
        <p:nvSpPr>
          <p:cNvPr id="10" name="TextBox 9"/>
          <p:cNvSpPr txBox="1"/>
          <p:nvPr/>
        </p:nvSpPr>
        <p:spPr>
          <a:xfrm>
            <a:off x="2440013" y="3989384"/>
            <a:ext cx="262662" cy="276999"/>
          </a:xfrm>
          <a:prstGeom prst="rect">
            <a:avLst/>
          </a:prstGeom>
          <a:solidFill>
            <a:srgbClr val="FFFFFF"/>
          </a:solidFill>
        </p:spPr>
        <p:txBody>
          <a:bodyPr wrap="none" rtlCol="0">
            <a:spAutoFit/>
          </a:bodyPr>
          <a:lstStyle/>
          <a:p>
            <a:r>
              <a:rPr lang="en-US" sz="1200" dirty="0" smtClean="0"/>
              <a:t>5</a:t>
            </a:r>
            <a:endParaRPr lang="en-US" sz="1200" dirty="0"/>
          </a:p>
        </p:txBody>
      </p:sp>
      <p:sp>
        <p:nvSpPr>
          <p:cNvPr id="11" name="TextBox 10"/>
          <p:cNvSpPr txBox="1"/>
          <p:nvPr/>
        </p:nvSpPr>
        <p:spPr>
          <a:xfrm>
            <a:off x="3095928" y="4533697"/>
            <a:ext cx="262662" cy="276999"/>
          </a:xfrm>
          <a:prstGeom prst="rect">
            <a:avLst/>
          </a:prstGeom>
          <a:solidFill>
            <a:srgbClr val="FFFFFF"/>
          </a:solidFill>
        </p:spPr>
        <p:txBody>
          <a:bodyPr wrap="none" rtlCol="0">
            <a:spAutoFit/>
          </a:bodyPr>
          <a:lstStyle/>
          <a:p>
            <a:r>
              <a:rPr lang="en-US" sz="1200" dirty="0" smtClean="0"/>
              <a:t>6</a:t>
            </a:r>
            <a:endParaRPr lang="en-US" sz="1200" dirty="0"/>
          </a:p>
        </p:txBody>
      </p:sp>
    </p:spTree>
    <p:extLst>
      <p:ext uri="{BB962C8B-B14F-4D97-AF65-F5344CB8AC3E}">
        <p14:creationId xmlns:p14="http://schemas.microsoft.com/office/powerpoint/2010/main" val="3078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9" y="260648"/>
            <a:ext cx="8496943" cy="1143000"/>
          </a:xfrm>
        </p:spPr>
        <p:txBody>
          <a:bodyPr/>
          <a:lstStyle/>
          <a:p>
            <a:pPr algn="ctr"/>
            <a:r>
              <a:rPr lang="en-GB" sz="3600" dirty="0"/>
              <a:t>Blood Bus: </a:t>
            </a:r>
            <a:br>
              <a:rPr lang="en-GB" sz="3600" dirty="0"/>
            </a:br>
            <a:r>
              <a:rPr lang="en-GB" sz="3600" dirty="0"/>
              <a:t>The journey around the </a:t>
            </a:r>
            <a:r>
              <a:rPr lang="en-GB" sz="3600" dirty="0" smtClean="0"/>
              <a:t>heart!</a:t>
            </a:r>
            <a:endParaRPr lang="en-GB" sz="3600" dirty="0"/>
          </a:p>
        </p:txBody>
      </p:sp>
      <p:sp>
        <p:nvSpPr>
          <p:cNvPr id="3" name="Text Placeholder 2"/>
          <p:cNvSpPr>
            <a:spLocks noGrp="1"/>
          </p:cNvSpPr>
          <p:nvPr>
            <p:ph type="body" sz="quarter" idx="13"/>
          </p:nvPr>
        </p:nvSpPr>
        <p:spPr>
          <a:xfrm>
            <a:off x="1847528" y="1563688"/>
            <a:ext cx="9125272" cy="4348382"/>
          </a:xfrm>
        </p:spPr>
        <p:txBody>
          <a:bodyPr>
            <a:normAutofit fontScale="70000" lnSpcReduction="20000"/>
          </a:bodyPr>
          <a:lstStyle/>
          <a:p>
            <a:pPr marL="45720" indent="0" algn="ctr">
              <a:buNone/>
            </a:pPr>
            <a:r>
              <a:rPr lang="en-GB" sz="5100" b="1" dirty="0">
                <a:solidFill>
                  <a:srgbClr val="FF0000"/>
                </a:solidFill>
                <a:latin typeface="Verdana"/>
                <a:ea typeface="Times New Roman"/>
                <a:cs typeface="Times New Roman"/>
              </a:rPr>
              <a:t>Discuss the route… </a:t>
            </a:r>
          </a:p>
          <a:p>
            <a:pPr marL="45720" indent="0" algn="ctr">
              <a:buNone/>
            </a:pPr>
            <a:r>
              <a:rPr lang="en-GB" sz="5100" b="1" dirty="0" smtClean="0">
                <a:solidFill>
                  <a:srgbClr val="FF0000"/>
                </a:solidFill>
                <a:latin typeface="Verdana"/>
                <a:ea typeface="Times New Roman"/>
                <a:cs typeface="Times New Roman"/>
              </a:rPr>
              <a:t>Act </a:t>
            </a:r>
            <a:r>
              <a:rPr lang="en-GB" sz="5100" b="1" dirty="0">
                <a:solidFill>
                  <a:srgbClr val="FF0000"/>
                </a:solidFill>
                <a:latin typeface="Verdana"/>
                <a:ea typeface="Times New Roman"/>
                <a:cs typeface="Times New Roman"/>
              </a:rPr>
              <a:t>it, display it!</a:t>
            </a:r>
          </a:p>
          <a:p>
            <a:endParaRPr lang="en-GB" u="sng" dirty="0">
              <a:latin typeface="Verdana"/>
              <a:ea typeface="Times New Roman"/>
              <a:cs typeface="Times New Roman"/>
            </a:endParaRPr>
          </a:p>
          <a:p>
            <a:pPr marL="0" indent="0">
              <a:lnSpc>
                <a:spcPct val="120000"/>
              </a:lnSpc>
              <a:buNone/>
            </a:pPr>
            <a:r>
              <a:rPr lang="en-GB" u="sng" dirty="0">
                <a:latin typeface="Verdana"/>
                <a:ea typeface="Times New Roman"/>
                <a:cs typeface="Times New Roman"/>
              </a:rPr>
              <a:t>Task 3</a:t>
            </a:r>
          </a:p>
          <a:p>
            <a:pPr>
              <a:lnSpc>
                <a:spcPct val="120000"/>
              </a:lnSpc>
            </a:pPr>
            <a:r>
              <a:rPr lang="en-GB" dirty="0">
                <a:latin typeface="Verdana"/>
                <a:ea typeface="Times New Roman"/>
                <a:cs typeface="Times New Roman"/>
              </a:rPr>
              <a:t>Describe the route a molecule of blood would take through the heart by organising the statements and </a:t>
            </a:r>
            <a:r>
              <a:rPr lang="en-GB" dirty="0" smtClean="0">
                <a:latin typeface="Verdana"/>
                <a:ea typeface="Times New Roman"/>
                <a:cs typeface="Times New Roman"/>
              </a:rPr>
              <a:t>numbering by stating its journey: left ventricle     aorta.</a:t>
            </a:r>
            <a:endParaRPr lang="en-GB" dirty="0">
              <a:latin typeface="Verdana"/>
              <a:ea typeface="Times New Roman"/>
              <a:cs typeface="Times New Roman"/>
            </a:endParaRPr>
          </a:p>
          <a:p>
            <a:pPr marL="45720" indent="0" algn="ctr">
              <a:lnSpc>
                <a:spcPct val="120000"/>
              </a:lnSpc>
              <a:buNone/>
            </a:pPr>
            <a:r>
              <a:rPr lang="en-GB" b="1" u="sng" dirty="0" smtClean="0">
                <a:solidFill>
                  <a:srgbClr val="FF0000"/>
                </a:solidFill>
                <a:latin typeface="Verdana"/>
                <a:ea typeface="Calibri"/>
                <a:cs typeface="Times New Roman"/>
              </a:rPr>
              <a:t>OR</a:t>
            </a:r>
            <a:endParaRPr lang="en-GB" b="1" u="sng" dirty="0">
              <a:solidFill>
                <a:srgbClr val="FF0000"/>
              </a:solidFill>
              <a:latin typeface="Verdana"/>
              <a:ea typeface="Calibri"/>
              <a:cs typeface="Times New Roman"/>
            </a:endParaRPr>
          </a:p>
          <a:p>
            <a:pPr>
              <a:lnSpc>
                <a:spcPct val="120000"/>
              </a:lnSpc>
            </a:pPr>
            <a:r>
              <a:rPr lang="en-GB" dirty="0">
                <a:latin typeface="Verdana"/>
                <a:ea typeface="Calibri"/>
                <a:cs typeface="Times New Roman"/>
              </a:rPr>
              <a:t>Complete the </a:t>
            </a:r>
            <a:r>
              <a:rPr lang="en-GB" dirty="0" smtClean="0">
                <a:latin typeface="Verdana"/>
                <a:ea typeface="Calibri"/>
                <a:cs typeface="Times New Roman"/>
              </a:rPr>
              <a:t>statements on your sheet, </a:t>
            </a:r>
            <a:r>
              <a:rPr lang="en-GB" dirty="0">
                <a:latin typeface="Verdana"/>
                <a:ea typeface="Calibri"/>
                <a:cs typeface="Times New Roman"/>
              </a:rPr>
              <a:t>then organise them </a:t>
            </a:r>
            <a:r>
              <a:rPr lang="en-GB" dirty="0" smtClean="0">
                <a:latin typeface="Verdana"/>
                <a:ea typeface="Calibri"/>
                <a:cs typeface="Times New Roman"/>
              </a:rPr>
              <a:t>in the correct order to help explain </a:t>
            </a:r>
            <a:r>
              <a:rPr lang="en-GB" dirty="0">
                <a:latin typeface="Verdana"/>
                <a:ea typeface="Calibri"/>
                <a:cs typeface="Times New Roman"/>
              </a:rPr>
              <a:t>the journey of a molecule of blood around the </a:t>
            </a:r>
            <a:r>
              <a:rPr lang="en-GB" dirty="0" smtClean="0">
                <a:latin typeface="Verdana"/>
                <a:ea typeface="Calibri"/>
                <a:cs typeface="Times New Roman"/>
              </a:rPr>
              <a:t>heart</a:t>
            </a:r>
            <a:endParaRPr lang="en-GB" dirty="0">
              <a:ea typeface="Calibri"/>
              <a:cs typeface="Times New Roman"/>
            </a:endParaRPr>
          </a:p>
          <a:p>
            <a:endParaRPr lang="en-GB" dirty="0"/>
          </a:p>
        </p:txBody>
      </p:sp>
      <p:cxnSp>
        <p:nvCxnSpPr>
          <p:cNvPr id="5" name="Straight Arrow Connector 4"/>
          <p:cNvCxnSpPr/>
          <p:nvPr/>
        </p:nvCxnSpPr>
        <p:spPr>
          <a:xfrm>
            <a:off x="4985518" y="427945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13510" y="4286459"/>
            <a:ext cx="504056" cy="307777"/>
          </a:xfrm>
          <a:prstGeom prst="rect">
            <a:avLst/>
          </a:prstGeom>
          <a:noFill/>
        </p:spPr>
        <p:txBody>
          <a:bodyPr wrap="square" rtlCol="0">
            <a:spAutoFit/>
          </a:bodyPr>
          <a:lstStyle/>
          <a:p>
            <a:r>
              <a:rPr lang="en-GB" sz="1400" dirty="0"/>
              <a:t>O2+</a:t>
            </a:r>
          </a:p>
        </p:txBody>
      </p:sp>
    </p:spTree>
    <p:extLst>
      <p:ext uri="{BB962C8B-B14F-4D97-AF65-F5344CB8AC3E}">
        <p14:creationId xmlns:p14="http://schemas.microsoft.com/office/powerpoint/2010/main" val="37164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75520" y="368660"/>
            <a:ext cx="8352928" cy="648073"/>
          </a:xfrm>
        </p:spPr>
        <p:txBody>
          <a:bodyPr>
            <a:normAutofit fontScale="90000"/>
          </a:bodyPr>
          <a:lstStyle/>
          <a:p>
            <a:r>
              <a:rPr lang="en-GB" dirty="0" smtClean="0"/>
              <a:t>The Double Circulation System</a:t>
            </a:r>
            <a:endParaRPr lang="en-GB" dirty="0"/>
          </a:p>
        </p:txBody>
      </p:sp>
      <p:sp>
        <p:nvSpPr>
          <p:cNvPr id="5" name="Content Placeholder 7"/>
          <p:cNvSpPr txBox="1">
            <a:spLocks/>
          </p:cNvSpPr>
          <p:nvPr/>
        </p:nvSpPr>
        <p:spPr>
          <a:xfrm>
            <a:off x="2135561" y="1520850"/>
            <a:ext cx="8136904" cy="4824413"/>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a:p>
            <a:pPr algn="ctr">
              <a:lnSpc>
                <a:spcPct val="120000"/>
              </a:lnSpc>
            </a:pPr>
            <a:r>
              <a:rPr lang="en-GB" sz="3100" b="1" u="sng" dirty="0">
                <a:solidFill>
                  <a:srgbClr val="FF0000"/>
                </a:solidFill>
              </a:rPr>
              <a:t>Extension task:</a:t>
            </a:r>
            <a:r>
              <a:rPr lang="en-GB" sz="3100" dirty="0">
                <a:solidFill>
                  <a:srgbClr val="FF0000"/>
                </a:solidFill>
              </a:rPr>
              <a:t>  Explain why the left side of your heart is thicker than the right hand side?</a:t>
            </a:r>
          </a:p>
        </p:txBody>
      </p:sp>
      <p:pic>
        <p:nvPicPr>
          <p:cNvPr id="6" name="Picture 5"/>
          <p:cNvPicPr/>
          <p:nvPr/>
        </p:nvPicPr>
        <p:blipFill rotWithShape="1">
          <a:blip r:embed="rId2">
            <a:extLst>
              <a:ext uri="{28A0092B-C50C-407E-A947-70E740481C1C}">
                <a14:useLocalDpi xmlns:a14="http://schemas.microsoft.com/office/drawing/2010/main" val="0"/>
              </a:ext>
            </a:extLst>
          </a:blip>
          <a:srcRect l="23822" t="1815" r="26629" b="29208"/>
          <a:stretch/>
        </p:blipFill>
        <p:spPr bwMode="auto">
          <a:xfrm>
            <a:off x="5038847" y="1484785"/>
            <a:ext cx="2362696" cy="4032448"/>
          </a:xfrm>
          <a:prstGeom prst="rect">
            <a:avLst/>
          </a:prstGeom>
          <a:noFill/>
          <a:ln>
            <a:noFill/>
          </a:ln>
          <a:extLst>
            <a:ext uri="{53640926-AAD7-44d8-BBD7-CCE9431645EC}">
              <a14:shadowObscured xmlns:a14="http://schemas.microsoft.com/office/drawing/2010/main" xmlns=""/>
            </a:ext>
          </a:extLst>
        </p:spPr>
      </p:pic>
      <p:cxnSp>
        <p:nvCxnSpPr>
          <p:cNvPr id="7" name="Straight Arrow Connector 6"/>
          <p:cNvCxnSpPr/>
          <p:nvPr/>
        </p:nvCxnSpPr>
        <p:spPr>
          <a:xfrm>
            <a:off x="4439816" y="2276872"/>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71664" y="1833949"/>
            <a:ext cx="1368152" cy="646331"/>
          </a:xfrm>
          <a:prstGeom prst="rect">
            <a:avLst/>
          </a:prstGeom>
          <a:noFill/>
        </p:spPr>
        <p:txBody>
          <a:bodyPr wrap="square" rtlCol="0">
            <a:spAutoFit/>
          </a:bodyPr>
          <a:lstStyle/>
          <a:p>
            <a:r>
              <a:rPr lang="en-GB" dirty="0"/>
              <a:t>Low O2</a:t>
            </a:r>
          </a:p>
          <a:p>
            <a:r>
              <a:rPr lang="en-GB" dirty="0"/>
              <a:t>High CO2</a:t>
            </a:r>
          </a:p>
        </p:txBody>
      </p:sp>
      <p:cxnSp>
        <p:nvCxnSpPr>
          <p:cNvPr id="9" name="Straight Arrow Connector 8"/>
          <p:cNvCxnSpPr/>
          <p:nvPr/>
        </p:nvCxnSpPr>
        <p:spPr>
          <a:xfrm flipH="1">
            <a:off x="7248128" y="4581129"/>
            <a:ext cx="792088" cy="131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0216" y="4323662"/>
            <a:ext cx="1368152" cy="646331"/>
          </a:xfrm>
          <a:prstGeom prst="rect">
            <a:avLst/>
          </a:prstGeom>
          <a:noFill/>
        </p:spPr>
        <p:txBody>
          <a:bodyPr wrap="square" rtlCol="0">
            <a:spAutoFit/>
          </a:bodyPr>
          <a:lstStyle/>
          <a:p>
            <a:r>
              <a:rPr lang="en-GB" dirty="0"/>
              <a:t>High O2</a:t>
            </a:r>
          </a:p>
          <a:p>
            <a:r>
              <a:rPr lang="en-GB" dirty="0"/>
              <a:t>Low CO2</a:t>
            </a:r>
          </a:p>
        </p:txBody>
      </p:sp>
      <p:sp>
        <p:nvSpPr>
          <p:cNvPr id="11" name="Rectangle 10"/>
          <p:cNvSpPr/>
          <p:nvPr/>
        </p:nvSpPr>
        <p:spPr>
          <a:xfrm>
            <a:off x="1366439" y="2761225"/>
            <a:ext cx="2808311" cy="2016224"/>
          </a:xfrm>
          <a:prstGeom prst="rect">
            <a:avLst/>
          </a:prstGeom>
          <a:ln>
            <a:solidFill>
              <a:schemeClr val="tx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Answer Task 4 on your sheets regarding the double circulation systems.</a:t>
            </a:r>
          </a:p>
        </p:txBody>
      </p:sp>
    </p:spTree>
    <p:extLst>
      <p:ext uri="{BB962C8B-B14F-4D97-AF65-F5344CB8AC3E}">
        <p14:creationId xmlns:p14="http://schemas.microsoft.com/office/powerpoint/2010/main" val="38840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632" y="274638"/>
            <a:ext cx="5293568" cy="1143000"/>
          </a:xfrm>
        </p:spPr>
        <p:txBody>
          <a:bodyPr/>
          <a:lstStyle/>
          <a:p>
            <a:r>
              <a:rPr lang="en-US" dirty="0" smtClean="0"/>
              <a:t>Review</a:t>
            </a:r>
            <a:endParaRPr lang="en-US" dirty="0"/>
          </a:p>
        </p:txBody>
      </p:sp>
      <p:sp>
        <p:nvSpPr>
          <p:cNvPr id="3" name="Text Placeholder 2"/>
          <p:cNvSpPr>
            <a:spLocks noGrp="1"/>
          </p:cNvSpPr>
          <p:nvPr>
            <p:ph type="body" sz="quarter" idx="13"/>
          </p:nvPr>
        </p:nvSpPr>
        <p:spPr>
          <a:xfrm>
            <a:off x="456643" y="1683733"/>
            <a:ext cx="11373254" cy="4757953"/>
          </a:xfrm>
        </p:spPr>
        <p:txBody>
          <a:bodyPr>
            <a:normAutofit/>
          </a:bodyPr>
          <a:lstStyle/>
          <a:p>
            <a:r>
              <a:rPr lang="en-GB" sz="3200" dirty="0"/>
              <a:t>Revisit your earlier ‘mind map’ regarding the circulatory system</a:t>
            </a:r>
            <a:r>
              <a:rPr lang="en-GB" sz="3200" dirty="0" smtClean="0"/>
              <a:t>.</a:t>
            </a:r>
          </a:p>
          <a:p>
            <a:endParaRPr lang="en-GB" sz="3200" dirty="0"/>
          </a:p>
          <a:p>
            <a:pPr marL="0" indent="0">
              <a:buNone/>
            </a:pPr>
            <a:endParaRPr lang="en-GB" sz="3200" dirty="0"/>
          </a:p>
          <a:p>
            <a:r>
              <a:rPr lang="en-GB" sz="3200" dirty="0"/>
              <a:t>Using a </a:t>
            </a:r>
            <a:r>
              <a:rPr lang="en-GB" sz="3200" dirty="0" smtClean="0"/>
              <a:t>GREEN PEN add </a:t>
            </a:r>
            <a:r>
              <a:rPr lang="en-GB" sz="3200" dirty="0"/>
              <a:t>any additional terms or words which you now </a:t>
            </a:r>
            <a:r>
              <a:rPr lang="en-GB" sz="3200" dirty="0" smtClean="0"/>
              <a:t>know without using your notes!</a:t>
            </a:r>
            <a:endParaRPr lang="en-GB" sz="3200" dirty="0"/>
          </a:p>
        </p:txBody>
      </p:sp>
      <p:pic>
        <p:nvPicPr>
          <p:cNvPr id="5" name="Picture 4">
            <a:hlinkClick r:id="rId3" action="ppaction://hlinksldjump"/>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9540" y="5700153"/>
            <a:ext cx="856560" cy="856560"/>
          </a:xfrm>
          <a:prstGeom prst="rect">
            <a:avLst/>
          </a:prstGeom>
        </p:spPr>
      </p:pic>
    </p:spTree>
    <p:extLst>
      <p:ext uri="{BB962C8B-B14F-4D97-AF65-F5344CB8AC3E}">
        <p14:creationId xmlns:p14="http://schemas.microsoft.com/office/powerpoint/2010/main" val="18238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313" y="117791"/>
            <a:ext cx="7488832" cy="687610"/>
          </a:xfrm>
        </p:spPr>
        <p:txBody>
          <a:bodyPr/>
          <a:lstStyle/>
          <a:p>
            <a:pPr algn="ctr"/>
            <a:r>
              <a:rPr lang="en-US" sz="3600" dirty="0"/>
              <a:t>Quiz Time! Back of books!</a:t>
            </a:r>
          </a:p>
        </p:txBody>
      </p:sp>
      <p:pic>
        <p:nvPicPr>
          <p:cNvPr id="5" name="Picture 4" descr="prepare.gif">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96733">
            <a:off x="9356636" y="303052"/>
            <a:ext cx="823542" cy="823542"/>
          </a:xfrm>
          <a:prstGeom prst="rect">
            <a:avLst/>
          </a:prstGeom>
        </p:spPr>
      </p:pic>
      <p:pic>
        <p:nvPicPr>
          <p:cNvPr id="6" name="Picture 5">
            <a:hlinkClick r:id="rId3" action="ppaction://hlinksldjump"/>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9540" y="5700153"/>
            <a:ext cx="856560" cy="856560"/>
          </a:xfrm>
          <a:prstGeom prst="rect">
            <a:avLst/>
          </a:prstGeom>
        </p:spPr>
      </p:pic>
      <p:sp>
        <p:nvSpPr>
          <p:cNvPr id="8" name="Rectangle 3"/>
          <p:cNvSpPr txBox="1">
            <a:spLocks noChangeArrowheads="1"/>
          </p:cNvSpPr>
          <p:nvPr/>
        </p:nvSpPr>
        <p:spPr>
          <a:xfrm>
            <a:off x="315311" y="646937"/>
            <a:ext cx="11650717" cy="590977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90000"/>
              </a:lnSpc>
              <a:buFont typeface="Georgia" pitchFamily="18" charset="0"/>
              <a:buNone/>
              <a:defRPr/>
            </a:pPr>
            <a:r>
              <a:rPr lang="en-GB" sz="1800" dirty="0">
                <a:solidFill>
                  <a:schemeClr val="tx1"/>
                </a:solidFill>
              </a:rPr>
              <a:t>Q. What helps the blood travel through between the atriums and ventricles?</a:t>
            </a:r>
          </a:p>
          <a:p>
            <a:pPr>
              <a:lnSpc>
                <a:spcPct val="90000"/>
              </a:lnSpc>
              <a:buFontTx/>
              <a:buNone/>
              <a:defRPr/>
            </a:pPr>
            <a:r>
              <a:rPr lang="en-GB" sz="1800" dirty="0">
                <a:solidFill>
                  <a:schemeClr val="tx1"/>
                </a:solidFill>
              </a:rPr>
              <a:t>Q. + What are their anatomical names?</a:t>
            </a:r>
          </a:p>
          <a:p>
            <a:pPr marL="457200" indent="-457200">
              <a:lnSpc>
                <a:spcPct val="90000"/>
              </a:lnSpc>
              <a:buFontTx/>
              <a:buAutoNum type="alphaUcPeriod"/>
              <a:defRPr/>
            </a:pPr>
            <a:r>
              <a:rPr lang="en-GB" sz="1800" dirty="0">
                <a:solidFill>
                  <a:schemeClr val="tx1"/>
                </a:solidFill>
              </a:rPr>
              <a:t>Valves + Tricuspid and Bicuspid/</a:t>
            </a:r>
            <a:r>
              <a:rPr lang="en-GB" sz="1800" dirty="0" err="1">
                <a:solidFill>
                  <a:schemeClr val="tx1"/>
                </a:solidFill>
              </a:rPr>
              <a:t>Cuspid</a:t>
            </a:r>
            <a:r>
              <a:rPr lang="en-GB" sz="1800" dirty="0">
                <a:solidFill>
                  <a:schemeClr val="tx1"/>
                </a:solidFill>
              </a:rPr>
              <a:t>/mitral </a:t>
            </a:r>
          </a:p>
          <a:p>
            <a:pPr marL="457200" indent="-457200">
              <a:lnSpc>
                <a:spcPct val="90000"/>
              </a:lnSpc>
              <a:buFontTx/>
              <a:buAutoNum type="alphaUcPeriod"/>
              <a:defRPr/>
            </a:pPr>
            <a:endParaRPr lang="en-GB" sz="1000" dirty="0">
              <a:solidFill>
                <a:schemeClr val="tx1"/>
              </a:solidFill>
            </a:endParaRPr>
          </a:p>
          <a:p>
            <a:pPr>
              <a:lnSpc>
                <a:spcPct val="90000"/>
              </a:lnSpc>
              <a:buFontTx/>
              <a:buNone/>
              <a:defRPr/>
            </a:pPr>
            <a:r>
              <a:rPr lang="en-GB" sz="1800" dirty="0">
                <a:solidFill>
                  <a:schemeClr val="tx1"/>
                </a:solidFill>
              </a:rPr>
              <a:t>Q. Is the blood Oxygenated or Deoxygenated when it enters into the right atrium?</a:t>
            </a:r>
          </a:p>
          <a:p>
            <a:pPr>
              <a:lnSpc>
                <a:spcPct val="90000"/>
              </a:lnSpc>
              <a:buFontTx/>
              <a:buNone/>
              <a:defRPr/>
            </a:pPr>
            <a:r>
              <a:rPr lang="en-GB" sz="1800" dirty="0">
                <a:solidFill>
                  <a:schemeClr val="tx1"/>
                </a:solidFill>
              </a:rPr>
              <a:t>Q. + Which blood vessel has delivered this?</a:t>
            </a:r>
          </a:p>
          <a:p>
            <a:pPr marL="457200" indent="-457200">
              <a:lnSpc>
                <a:spcPct val="90000"/>
              </a:lnSpc>
              <a:buFontTx/>
              <a:buAutoNum type="alphaUcPeriod"/>
              <a:defRPr/>
            </a:pPr>
            <a:r>
              <a:rPr lang="en-GB" sz="1800" dirty="0">
                <a:solidFill>
                  <a:schemeClr val="tx1"/>
                </a:solidFill>
              </a:rPr>
              <a:t>Deoxygenated, + the vena cava.</a:t>
            </a:r>
          </a:p>
          <a:p>
            <a:pPr marL="457200" indent="-457200">
              <a:lnSpc>
                <a:spcPct val="90000"/>
              </a:lnSpc>
              <a:buFontTx/>
              <a:buAutoNum type="alphaUcPeriod"/>
              <a:defRPr/>
            </a:pPr>
            <a:endParaRPr lang="en-GB" sz="900" dirty="0">
              <a:solidFill>
                <a:schemeClr val="tx1"/>
              </a:solidFill>
            </a:endParaRPr>
          </a:p>
          <a:p>
            <a:pPr>
              <a:lnSpc>
                <a:spcPct val="90000"/>
              </a:lnSpc>
              <a:buFontTx/>
              <a:buNone/>
              <a:defRPr/>
            </a:pPr>
            <a:r>
              <a:rPr lang="en-GB" sz="1800" dirty="0">
                <a:solidFill>
                  <a:schemeClr val="tx1"/>
                </a:solidFill>
              </a:rPr>
              <a:t>Q. Where has it been?</a:t>
            </a:r>
          </a:p>
          <a:p>
            <a:pPr>
              <a:lnSpc>
                <a:spcPct val="90000"/>
              </a:lnSpc>
              <a:buFontTx/>
              <a:buNone/>
              <a:defRPr/>
            </a:pPr>
            <a:r>
              <a:rPr lang="en-GB" sz="1800" dirty="0">
                <a:solidFill>
                  <a:schemeClr val="tx1"/>
                </a:solidFill>
              </a:rPr>
              <a:t>Q. + What has happened to it?</a:t>
            </a:r>
          </a:p>
          <a:p>
            <a:pPr marL="457200" indent="-457200">
              <a:lnSpc>
                <a:spcPct val="120000"/>
              </a:lnSpc>
              <a:buFontTx/>
              <a:buAutoNum type="alphaUcPeriod"/>
              <a:defRPr/>
            </a:pPr>
            <a:r>
              <a:rPr lang="en-GB" sz="1800" dirty="0">
                <a:solidFill>
                  <a:schemeClr val="tx1"/>
                </a:solidFill>
              </a:rPr>
              <a:t>It has been to the body, + It has transported oxygen to the body tissues and removed carbon dioxide from the cells.</a:t>
            </a:r>
          </a:p>
          <a:p>
            <a:pPr marL="457200" indent="-457200">
              <a:lnSpc>
                <a:spcPct val="90000"/>
              </a:lnSpc>
              <a:buFontTx/>
              <a:buAutoNum type="alphaUcPeriod"/>
              <a:defRPr/>
            </a:pPr>
            <a:endParaRPr lang="en-GB" sz="900" dirty="0">
              <a:solidFill>
                <a:schemeClr val="tx1"/>
              </a:solidFill>
            </a:endParaRPr>
          </a:p>
          <a:p>
            <a:pPr>
              <a:lnSpc>
                <a:spcPct val="90000"/>
              </a:lnSpc>
              <a:buFontTx/>
              <a:buNone/>
              <a:defRPr/>
            </a:pPr>
            <a:r>
              <a:rPr lang="en-GB" sz="1800" dirty="0">
                <a:solidFill>
                  <a:schemeClr val="tx1"/>
                </a:solidFill>
              </a:rPr>
              <a:t>Q. What separates the left and right side of the heart?</a:t>
            </a:r>
          </a:p>
          <a:p>
            <a:pPr marL="457200" indent="-457200">
              <a:lnSpc>
                <a:spcPct val="90000"/>
              </a:lnSpc>
              <a:buFontTx/>
              <a:buAutoNum type="alphaUcPeriod"/>
              <a:defRPr/>
            </a:pPr>
            <a:r>
              <a:rPr lang="en-GB" sz="1800" dirty="0">
                <a:solidFill>
                  <a:schemeClr val="tx1"/>
                </a:solidFill>
              </a:rPr>
              <a:t>The septum</a:t>
            </a:r>
          </a:p>
          <a:p>
            <a:pPr marL="457200" indent="-457200">
              <a:lnSpc>
                <a:spcPct val="90000"/>
              </a:lnSpc>
              <a:buFontTx/>
              <a:buAutoNum type="alphaUcPeriod"/>
              <a:defRPr/>
            </a:pPr>
            <a:endParaRPr lang="en-GB" sz="700" dirty="0">
              <a:solidFill>
                <a:schemeClr val="tx1"/>
              </a:solidFill>
            </a:endParaRPr>
          </a:p>
          <a:p>
            <a:pPr marL="0" indent="0">
              <a:lnSpc>
                <a:spcPct val="90000"/>
              </a:lnSpc>
              <a:buNone/>
              <a:defRPr/>
            </a:pPr>
            <a:r>
              <a:rPr lang="en-GB" sz="1800" dirty="0">
                <a:solidFill>
                  <a:schemeClr val="tx1"/>
                </a:solidFill>
              </a:rPr>
              <a:t>Q.  Which chambers pump blood out of the heart?</a:t>
            </a:r>
          </a:p>
          <a:p>
            <a:pPr>
              <a:lnSpc>
                <a:spcPct val="90000"/>
              </a:lnSpc>
              <a:buFontTx/>
              <a:buNone/>
              <a:defRPr/>
            </a:pPr>
            <a:r>
              <a:rPr lang="en-GB" sz="1800" dirty="0">
                <a:solidFill>
                  <a:schemeClr val="tx1"/>
                </a:solidFill>
              </a:rPr>
              <a:t>Q. + Which chamber of the heart is thicker and why?</a:t>
            </a:r>
          </a:p>
          <a:p>
            <a:pPr marL="502920" indent="-457200">
              <a:lnSpc>
                <a:spcPct val="120000"/>
              </a:lnSpc>
              <a:buFontTx/>
              <a:buAutoNum type="alphaUcPeriod"/>
              <a:defRPr/>
            </a:pPr>
            <a:r>
              <a:rPr lang="en-GB" sz="1800" dirty="0">
                <a:solidFill>
                  <a:schemeClr val="tx1"/>
                </a:solidFill>
              </a:rPr>
              <a:t>The top chambers: Atrium, the bottom chambers: Ventricles. + The </a:t>
            </a:r>
            <a:r>
              <a:rPr lang="en-GB" sz="1800" dirty="0" smtClean="0">
                <a:solidFill>
                  <a:schemeClr val="tx1"/>
                </a:solidFill>
              </a:rPr>
              <a:t>LV </a:t>
            </a:r>
            <a:r>
              <a:rPr lang="en-GB" sz="1800" dirty="0">
                <a:solidFill>
                  <a:schemeClr val="tx1"/>
                </a:solidFill>
              </a:rPr>
              <a:t>as it has to pump the blood to the whole body.</a:t>
            </a:r>
            <a:endParaRPr lang="en-GB" sz="1800" dirty="0">
              <a:solidFill>
                <a:srgbClr val="3333FF"/>
              </a:solidFill>
            </a:endParaRPr>
          </a:p>
          <a:p>
            <a:pPr>
              <a:lnSpc>
                <a:spcPct val="90000"/>
              </a:lnSpc>
              <a:buFontTx/>
              <a:buNone/>
              <a:defRPr/>
            </a:pPr>
            <a:endParaRPr lang="en-GB" sz="1800" dirty="0">
              <a:solidFill>
                <a:srgbClr val="3333FF"/>
              </a:solidFill>
            </a:endParaRPr>
          </a:p>
        </p:txBody>
      </p:sp>
      <p:pic>
        <p:nvPicPr>
          <p:cNvPr id="7" name="Picture 9" descr="http://t1.gstatic.com/images?q=tbn:ANd9GcTNe01gLU96k3h3gQslamxaCHcZm-9gXLA2Uszmdo4GsZFiNYu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3248"/>
          <a:stretch>
            <a:fillRect/>
          </a:stretch>
        </p:blipFill>
        <p:spPr bwMode="auto">
          <a:xfrm>
            <a:off x="7897647" y="1598119"/>
            <a:ext cx="3816424" cy="18883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9463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checkerboard(across)">
                                      <p:cBhvr>
                                        <p:cTn id="12" dur="500"/>
                                        <p:tgtEl>
                                          <p:spTgt spid="8">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animEffect transition="in" filter="dissolve">
                                      <p:cBhvr>
                                        <p:cTn id="17" dur="500"/>
                                        <p:tgtEl>
                                          <p:spTgt spid="8">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xEl>
                                              <p:pRg st="13" end="13"/>
                                            </p:txEl>
                                          </p:spTgt>
                                        </p:tgtEl>
                                        <p:attrNameLst>
                                          <p:attrName>style.visibility</p:attrName>
                                        </p:attrNameLst>
                                      </p:cBhvr>
                                      <p:to>
                                        <p:strVal val="visible"/>
                                      </p:to>
                                    </p:set>
                                    <p:animEffect transition="in" filter="slide(fromBottom)">
                                      <p:cBhvr>
                                        <p:cTn id="22" dur="500"/>
                                        <p:tgtEl>
                                          <p:spTgt spid="8">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xEl>
                                              <p:pRg st="17" end="17"/>
                                            </p:txEl>
                                          </p:spTgt>
                                        </p:tgtEl>
                                        <p:attrNameLst>
                                          <p:attrName>style.visibility</p:attrName>
                                        </p:attrNameLst>
                                      </p:cBhvr>
                                      <p:to>
                                        <p:strVal val="visible"/>
                                      </p:to>
                                    </p:set>
                                    <p:anim calcmode="lin" valueType="num">
                                      <p:cBhvr additive="base">
                                        <p:cTn id="27" dur="500"/>
                                        <p:tgtEl>
                                          <p:spTgt spid="8">
                                            <p:txEl>
                                              <p:pRg st="17" end="17"/>
                                            </p:txEl>
                                          </p:spTgt>
                                        </p:tgtEl>
                                        <p:attrNameLst>
                                          <p:attrName>ppt_y</p:attrName>
                                        </p:attrNameLst>
                                      </p:cBhvr>
                                      <p:tavLst>
                                        <p:tav tm="0">
                                          <p:val>
                                            <p:strVal val="#ppt_y+#ppt_h*1.125000"/>
                                          </p:val>
                                        </p:tav>
                                        <p:tav tm="100000">
                                          <p:val>
                                            <p:strVal val="#ppt_y"/>
                                          </p:val>
                                        </p:tav>
                                      </p:tavLst>
                                    </p:anim>
                                    <p:animEffect transition="in" filter="wipe(up)">
                                      <p:cBhvr>
                                        <p:cTn id="28"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8687" y="370993"/>
            <a:ext cx="8788485" cy="646331"/>
          </a:xfrm>
          <a:prstGeom prst="rect">
            <a:avLst/>
          </a:prstGeom>
          <a:solidFill>
            <a:srgbClr val="FFFF00"/>
          </a:solidFill>
          <a:ln>
            <a:solidFill>
              <a:schemeClr val="tx1"/>
            </a:solidFill>
          </a:ln>
        </p:spPr>
        <p:txBody>
          <a:bodyPr wrap="square" rtlCol="0">
            <a:spAutoFit/>
          </a:bodyPr>
          <a:lstStyle/>
          <a:p>
            <a:r>
              <a:rPr lang="en-US" sz="3600" b="1" dirty="0" smtClean="0"/>
              <a:t>MARKING YOUR TESTS… the process!!!!</a:t>
            </a:r>
            <a:endParaRPr lang="en-US" sz="3600" b="1" dirty="0"/>
          </a:p>
        </p:txBody>
      </p:sp>
      <p:pic>
        <p:nvPicPr>
          <p:cNvPr id="4" name="Content Placeholder 3" descr="IMG_4949.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a:xfrm rot="5400000">
            <a:off x="-844184" y="844182"/>
            <a:ext cx="6330158" cy="4641791"/>
          </a:xfrm>
        </p:spPr>
      </p:pic>
      <p:pic>
        <p:nvPicPr>
          <p:cNvPr id="5" name="Picture 4" descr="IMG_49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0997" y="2956997"/>
            <a:ext cx="3901003" cy="3901003"/>
          </a:xfrm>
          <a:prstGeom prst="rect">
            <a:avLst/>
          </a:prstGeom>
        </p:spPr>
      </p:pic>
      <p:pic>
        <p:nvPicPr>
          <p:cNvPr id="6" name="Picture 5" descr="IMG_494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521" y="288625"/>
            <a:ext cx="4434389" cy="4434388"/>
          </a:xfrm>
          <a:prstGeom prst="rect">
            <a:avLst/>
          </a:prstGeom>
        </p:spPr>
      </p:pic>
      <p:sp>
        <p:nvSpPr>
          <p:cNvPr id="7" name="TextBox 6"/>
          <p:cNvSpPr txBox="1"/>
          <p:nvPr/>
        </p:nvSpPr>
        <p:spPr>
          <a:xfrm>
            <a:off x="2834313" y="5622272"/>
            <a:ext cx="1355609" cy="707886"/>
          </a:xfrm>
          <a:prstGeom prst="rect">
            <a:avLst/>
          </a:prstGeom>
          <a:solidFill>
            <a:srgbClr val="008000"/>
          </a:solidFill>
        </p:spPr>
        <p:txBody>
          <a:bodyPr wrap="none" rtlCol="0">
            <a:spAutoFit/>
          </a:bodyPr>
          <a:lstStyle/>
          <a:p>
            <a:r>
              <a:rPr lang="en-US" sz="4000" dirty="0" smtClean="0">
                <a:solidFill>
                  <a:srgbClr val="FFFFFF"/>
                </a:solidFill>
              </a:rPr>
              <a:t>Start!</a:t>
            </a:r>
            <a:endParaRPr lang="en-US" sz="4000" dirty="0">
              <a:solidFill>
                <a:srgbClr val="FFFFFF"/>
              </a:solidFill>
            </a:endParaRPr>
          </a:p>
        </p:txBody>
      </p:sp>
      <p:sp>
        <p:nvSpPr>
          <p:cNvPr id="8" name="TextBox 7"/>
          <p:cNvSpPr txBox="1"/>
          <p:nvPr/>
        </p:nvSpPr>
        <p:spPr>
          <a:xfrm>
            <a:off x="6851926" y="4231458"/>
            <a:ext cx="1819979" cy="707886"/>
          </a:xfrm>
          <a:prstGeom prst="rect">
            <a:avLst/>
          </a:prstGeom>
          <a:solidFill>
            <a:srgbClr val="008000"/>
          </a:solidFill>
        </p:spPr>
        <p:txBody>
          <a:bodyPr wrap="none" rtlCol="0">
            <a:spAutoFit/>
          </a:bodyPr>
          <a:lstStyle/>
          <a:p>
            <a:r>
              <a:rPr lang="en-US" sz="4000" dirty="0" smtClean="0">
                <a:solidFill>
                  <a:srgbClr val="FFFFFF"/>
                </a:solidFill>
              </a:rPr>
              <a:t>Middle!</a:t>
            </a:r>
            <a:endParaRPr lang="en-US" sz="4000" dirty="0">
              <a:solidFill>
                <a:srgbClr val="FFFFFF"/>
              </a:solidFill>
            </a:endParaRPr>
          </a:p>
        </p:txBody>
      </p:sp>
      <p:sp>
        <p:nvSpPr>
          <p:cNvPr id="9" name="TextBox 8"/>
          <p:cNvSpPr txBox="1"/>
          <p:nvPr/>
        </p:nvSpPr>
        <p:spPr>
          <a:xfrm>
            <a:off x="6462022" y="6150113"/>
            <a:ext cx="2251287" cy="707886"/>
          </a:xfrm>
          <a:prstGeom prst="rect">
            <a:avLst/>
          </a:prstGeom>
          <a:solidFill>
            <a:srgbClr val="008000"/>
          </a:solidFill>
        </p:spPr>
        <p:txBody>
          <a:bodyPr wrap="none" rtlCol="0">
            <a:spAutoFit/>
          </a:bodyPr>
          <a:lstStyle/>
          <a:p>
            <a:r>
              <a:rPr lang="en-US" sz="4000" dirty="0" smtClean="0">
                <a:solidFill>
                  <a:srgbClr val="FFFFFF"/>
                </a:solidFill>
              </a:rPr>
              <a:t>END!!!!!!!</a:t>
            </a:r>
            <a:endParaRPr lang="en-US" sz="4000" dirty="0">
              <a:solidFill>
                <a:srgbClr val="FFFFFF"/>
              </a:solidFill>
            </a:endParaRPr>
          </a:p>
        </p:txBody>
      </p:sp>
    </p:spTree>
    <p:extLst>
      <p:ext uri="{BB962C8B-B14F-4D97-AF65-F5344CB8AC3E}">
        <p14:creationId xmlns:p14="http://schemas.microsoft.com/office/powerpoint/2010/main" val="9021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2102649"/>
              </p:ext>
            </p:extLst>
          </p:nvPr>
        </p:nvGraphicFramePr>
        <p:xfrm>
          <a:off x="183269" y="591540"/>
          <a:ext cx="6012115" cy="5836626"/>
        </p:xfrm>
        <a:graphic>
          <a:graphicData uri="http://schemas.openxmlformats.org/drawingml/2006/table">
            <a:tbl>
              <a:tblPr firstRow="1" bandRow="1">
                <a:tableStyleId>{5C22544A-7EE6-4342-B048-85BDC9FD1C3A}</a:tableStyleId>
              </a:tblPr>
              <a:tblGrid>
                <a:gridCol w="1654695">
                  <a:extLst>
                    <a:ext uri="{9D8B030D-6E8A-4147-A177-3AD203B41FA5}">
                      <a16:colId xmlns:a16="http://schemas.microsoft.com/office/drawing/2014/main" val="20000"/>
                    </a:ext>
                  </a:extLst>
                </a:gridCol>
                <a:gridCol w="3066275">
                  <a:extLst>
                    <a:ext uri="{9D8B030D-6E8A-4147-A177-3AD203B41FA5}">
                      <a16:colId xmlns:a16="http://schemas.microsoft.com/office/drawing/2014/main" val="20001"/>
                    </a:ext>
                  </a:extLst>
                </a:gridCol>
                <a:gridCol w="1291145">
                  <a:extLst>
                    <a:ext uri="{9D8B030D-6E8A-4147-A177-3AD203B41FA5}">
                      <a16:colId xmlns:a16="http://schemas.microsoft.com/office/drawing/2014/main" val="20002"/>
                    </a:ext>
                  </a:extLst>
                </a:gridCol>
              </a:tblGrid>
              <a:tr h="678603">
                <a:tc>
                  <a:txBody>
                    <a:bodyPr/>
                    <a:lstStyle/>
                    <a:p>
                      <a:pPr algn="ctr"/>
                      <a:r>
                        <a:rPr lang="en-US" sz="2400" b="1" dirty="0" smtClean="0">
                          <a:solidFill>
                            <a:schemeClr val="bg1"/>
                          </a:solidFill>
                        </a:rPr>
                        <a:t>Position </a:t>
                      </a:r>
                      <a:endParaRPr lang="en-US" sz="2400" b="1" dirty="0">
                        <a:solidFill>
                          <a:schemeClr val="bg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tc>
                  <a:txBody>
                    <a:bodyPr/>
                    <a:lstStyle/>
                    <a:p>
                      <a:pPr algn="ctr"/>
                      <a:r>
                        <a:rPr lang="en-US" sz="2800" b="1" dirty="0" smtClean="0">
                          <a:solidFill>
                            <a:schemeClr val="bg1"/>
                          </a:solidFill>
                        </a:rPr>
                        <a:t>Name</a:t>
                      </a:r>
                      <a:endParaRPr lang="en-US" sz="2800" b="1" dirty="0">
                        <a:solidFill>
                          <a:schemeClr val="bg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tc>
                  <a:txBody>
                    <a:bodyPr/>
                    <a:lstStyle/>
                    <a:p>
                      <a:pPr algn="ctr"/>
                      <a:r>
                        <a:rPr lang="en-US" sz="2800" b="1" dirty="0" smtClean="0">
                          <a:solidFill>
                            <a:schemeClr val="bg1"/>
                          </a:solidFill>
                        </a:rPr>
                        <a:t> /64</a:t>
                      </a:r>
                      <a:endParaRPr lang="en-US" sz="2800" b="1" dirty="0">
                        <a:solidFill>
                          <a:schemeClr val="bg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006821">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b="1" dirty="0" smtClean="0">
                          <a:solidFill>
                            <a:schemeClr val="tx1"/>
                          </a:solidFill>
                        </a:rPr>
                        <a:t>49</a:t>
                      </a:r>
                      <a:endParaRPr lang="en-US" sz="2000" b="1"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84269">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b="1" dirty="0" smtClean="0">
                          <a:solidFill>
                            <a:schemeClr val="tx1"/>
                          </a:solidFill>
                        </a:rPr>
                        <a:t>41</a:t>
                      </a:r>
                      <a:endParaRPr lang="en-US" sz="2000" b="1"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22311">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b="1" dirty="0" smtClean="0">
                          <a:solidFill>
                            <a:schemeClr val="tx1"/>
                          </a:solidFill>
                        </a:rPr>
                        <a:t>31</a:t>
                      </a:r>
                      <a:endParaRPr lang="en-US" sz="2000" b="1"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22311">
                <a:tc>
                  <a:txBody>
                    <a:bodyPr/>
                    <a:lstStyle/>
                    <a:p>
                      <a:pPr algn="ctr"/>
                      <a:r>
                        <a:rPr lang="en-US" sz="2400" dirty="0" smtClean="0">
                          <a:solidFill>
                            <a:schemeClr val="tx1"/>
                          </a:solidFill>
                        </a:rPr>
                        <a:t>4</a:t>
                      </a:r>
                      <a:r>
                        <a:rPr lang="en-US" sz="2400" baseline="30000" dirty="0" smtClean="0">
                          <a:solidFill>
                            <a:schemeClr val="tx1"/>
                          </a:solidFill>
                        </a:rPr>
                        <a:t>th</a:t>
                      </a:r>
                      <a:r>
                        <a:rPr lang="en-US" sz="2400" baseline="0" dirty="0" smtClean="0">
                          <a:solidFill>
                            <a:schemeClr val="tx1"/>
                          </a:solidFill>
                        </a:rPr>
                        <a:t> </a:t>
                      </a:r>
                      <a:endParaRPr lang="en-US" sz="2400"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b="1" dirty="0" smtClean="0">
                          <a:solidFill>
                            <a:schemeClr val="tx1"/>
                          </a:solidFill>
                        </a:rPr>
                        <a:t>28</a:t>
                      </a:r>
                      <a:endParaRPr lang="en-US" sz="2000" b="1"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22311">
                <a:tc>
                  <a:txBody>
                    <a:bodyPr/>
                    <a:lstStyle/>
                    <a:p>
                      <a:pPr algn="ctr"/>
                      <a:r>
                        <a:rPr lang="en-US" sz="2400" dirty="0" smtClean="0">
                          <a:solidFill>
                            <a:schemeClr val="tx1"/>
                          </a:solidFill>
                        </a:rPr>
                        <a:t>5th</a:t>
                      </a:r>
                      <a:endParaRPr lang="en-US" sz="2400"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dirty="0">
                        <a:solidFill>
                          <a:schemeClr val="tx1"/>
                        </a:solidFill>
                      </a:endParaRPr>
                    </a:p>
                  </a:txBody>
                  <a:tcPr marL="121920" marR="12192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2000" b="1" dirty="0" smtClean="0">
                          <a:solidFill>
                            <a:schemeClr val="tx1"/>
                          </a:solidFill>
                        </a:rPr>
                        <a:t>27</a:t>
                      </a:r>
                      <a:endParaRPr lang="en-US" sz="2000" b="1" dirty="0">
                        <a:solidFill>
                          <a:schemeClr val="tx1"/>
                        </a:solidFil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pic>
        <p:nvPicPr>
          <p:cNvPr id="5" name="Picture 4" descr="91SgiHf4P4L._SX425_.jpg"/>
          <p:cNvPicPr>
            <a:picLocks noChangeAspect="1"/>
          </p:cNvPicPr>
          <p:nvPr/>
        </p:nvPicPr>
        <p:blipFill rotWithShape="1">
          <a:blip r:embed="rId2" cstate="print">
            <a:extLst>
              <a:ext uri="{28A0092B-C50C-407E-A947-70E740481C1C}">
                <a14:useLocalDpi xmlns:a14="http://schemas.microsoft.com/office/drawing/2010/main" val="0"/>
              </a:ext>
            </a:extLst>
          </a:blip>
          <a:srcRect t="17762"/>
          <a:stretch/>
        </p:blipFill>
        <p:spPr>
          <a:xfrm>
            <a:off x="183270" y="1285633"/>
            <a:ext cx="1455477" cy="807300"/>
          </a:xfrm>
          <a:prstGeom prst="rect">
            <a:avLst/>
          </a:prstGeom>
        </p:spPr>
      </p:pic>
      <p:pic>
        <p:nvPicPr>
          <p:cNvPr id="6" name="Picture 5" descr="silver-medals-500x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90" y="2478554"/>
            <a:ext cx="970380" cy="727785"/>
          </a:xfrm>
          <a:prstGeom prst="rect">
            <a:avLst/>
          </a:prstGeom>
        </p:spPr>
      </p:pic>
      <p:pic>
        <p:nvPicPr>
          <p:cNvPr id="7" name="Picture 6" descr="bronze-medal-500x50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89" y="3473572"/>
            <a:ext cx="1065504" cy="799128"/>
          </a:xfrm>
          <a:prstGeom prst="rect">
            <a:avLst/>
          </a:prstGeom>
        </p:spPr>
      </p:pic>
      <p:sp>
        <p:nvSpPr>
          <p:cNvPr id="8" name="TextBox 7"/>
          <p:cNvSpPr txBox="1"/>
          <p:nvPr/>
        </p:nvSpPr>
        <p:spPr>
          <a:xfrm>
            <a:off x="2147681" y="1513140"/>
            <a:ext cx="1165140" cy="369332"/>
          </a:xfrm>
          <a:prstGeom prst="rect">
            <a:avLst/>
          </a:prstGeom>
          <a:noFill/>
        </p:spPr>
        <p:txBody>
          <a:bodyPr wrap="none" rtlCol="0">
            <a:spAutoFit/>
          </a:bodyPr>
          <a:lstStyle/>
          <a:p>
            <a:r>
              <a:rPr lang="en-US" dirty="0" err="1" smtClean="0"/>
              <a:t>Tahir</a:t>
            </a:r>
            <a:r>
              <a:rPr lang="en-US" dirty="0" smtClean="0"/>
              <a:t> </a:t>
            </a:r>
            <a:r>
              <a:rPr lang="en-US" dirty="0" err="1" smtClean="0"/>
              <a:t>Zada</a:t>
            </a:r>
            <a:endParaRPr lang="en-US" dirty="0"/>
          </a:p>
        </p:txBody>
      </p:sp>
      <p:sp>
        <p:nvSpPr>
          <p:cNvPr id="9" name="TextBox 8"/>
          <p:cNvSpPr txBox="1"/>
          <p:nvPr/>
        </p:nvSpPr>
        <p:spPr>
          <a:xfrm>
            <a:off x="2235293" y="2754148"/>
            <a:ext cx="1967205" cy="369332"/>
          </a:xfrm>
          <a:prstGeom prst="rect">
            <a:avLst/>
          </a:prstGeom>
          <a:noFill/>
        </p:spPr>
        <p:txBody>
          <a:bodyPr wrap="none" rtlCol="0">
            <a:spAutoFit/>
          </a:bodyPr>
          <a:lstStyle/>
          <a:p>
            <a:r>
              <a:rPr lang="en-US" dirty="0" smtClean="0"/>
              <a:t>Mohammad </a:t>
            </a:r>
            <a:r>
              <a:rPr lang="en-US" dirty="0" err="1" smtClean="0"/>
              <a:t>Annas</a:t>
            </a:r>
            <a:endParaRPr lang="en-US" dirty="0"/>
          </a:p>
        </p:txBody>
      </p:sp>
      <p:sp>
        <p:nvSpPr>
          <p:cNvPr id="12" name="TextBox 11"/>
          <p:cNvSpPr txBox="1"/>
          <p:nvPr/>
        </p:nvSpPr>
        <p:spPr>
          <a:xfrm>
            <a:off x="2235294" y="3527990"/>
            <a:ext cx="2238834" cy="369332"/>
          </a:xfrm>
          <a:prstGeom prst="rect">
            <a:avLst/>
          </a:prstGeom>
          <a:noFill/>
        </p:spPr>
        <p:txBody>
          <a:bodyPr wrap="square" rtlCol="0">
            <a:spAutoFit/>
          </a:bodyPr>
          <a:lstStyle/>
          <a:p>
            <a:r>
              <a:rPr lang="en-US" dirty="0" smtClean="0"/>
              <a:t>Ruben Wilkinson </a:t>
            </a:r>
            <a:endParaRPr lang="en-US" dirty="0"/>
          </a:p>
        </p:txBody>
      </p:sp>
      <p:sp>
        <p:nvSpPr>
          <p:cNvPr id="14" name="TextBox 13"/>
          <p:cNvSpPr txBox="1"/>
          <p:nvPr/>
        </p:nvSpPr>
        <p:spPr>
          <a:xfrm>
            <a:off x="2437350" y="4719229"/>
            <a:ext cx="1340293" cy="369332"/>
          </a:xfrm>
          <a:prstGeom prst="rect">
            <a:avLst/>
          </a:prstGeom>
          <a:noFill/>
        </p:spPr>
        <p:txBody>
          <a:bodyPr wrap="none" rtlCol="0">
            <a:spAutoFit/>
          </a:bodyPr>
          <a:lstStyle/>
          <a:p>
            <a:r>
              <a:rPr lang="en-US" dirty="0" err="1" smtClean="0"/>
              <a:t>Izzy</a:t>
            </a:r>
            <a:r>
              <a:rPr lang="en-US" dirty="0" smtClean="0"/>
              <a:t> Pearson</a:t>
            </a:r>
            <a:endParaRPr lang="en-US" dirty="0"/>
          </a:p>
        </p:txBody>
      </p:sp>
      <p:sp>
        <p:nvSpPr>
          <p:cNvPr id="16" name="TextBox 15"/>
          <p:cNvSpPr txBox="1"/>
          <p:nvPr/>
        </p:nvSpPr>
        <p:spPr>
          <a:xfrm>
            <a:off x="2465200" y="5772469"/>
            <a:ext cx="1291940" cy="369332"/>
          </a:xfrm>
          <a:prstGeom prst="rect">
            <a:avLst/>
          </a:prstGeom>
          <a:noFill/>
        </p:spPr>
        <p:txBody>
          <a:bodyPr wrap="none" rtlCol="0">
            <a:spAutoFit/>
          </a:bodyPr>
          <a:lstStyle/>
          <a:p>
            <a:r>
              <a:rPr lang="en-US" dirty="0" smtClean="0"/>
              <a:t>Dally </a:t>
            </a:r>
            <a:r>
              <a:rPr lang="en-US" dirty="0" err="1" smtClean="0"/>
              <a:t>Samra</a:t>
            </a:r>
            <a:endParaRPr lang="en-US" dirty="0"/>
          </a:p>
        </p:txBody>
      </p:sp>
      <p:pic>
        <p:nvPicPr>
          <p:cNvPr id="2" name="Picture 1" descr="leonardo-dicaprio-offer-winner-mem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653" y="3591241"/>
            <a:ext cx="5800348" cy="2900175"/>
          </a:xfrm>
          <a:prstGeom prst="rect">
            <a:avLst/>
          </a:prstGeom>
        </p:spPr>
      </p:pic>
      <p:pic>
        <p:nvPicPr>
          <p:cNvPr id="3" name="Picture 2" descr="1_AHadjqxeDYG6YerR_pLeog.jpg"/>
          <p:cNvPicPr>
            <a:picLocks noChangeAspect="1"/>
          </p:cNvPicPr>
          <p:nvPr/>
        </p:nvPicPr>
        <p:blipFill rotWithShape="1">
          <a:blip r:embed="rId6" cstate="print">
            <a:extLst>
              <a:ext uri="{28A0092B-C50C-407E-A947-70E740481C1C}">
                <a14:useLocalDpi xmlns:a14="http://schemas.microsoft.com/office/drawing/2010/main" val="0"/>
              </a:ext>
            </a:extLst>
          </a:blip>
          <a:srcRect l="16076" r="10970"/>
          <a:stretch/>
        </p:blipFill>
        <p:spPr>
          <a:xfrm>
            <a:off x="6391652" y="519111"/>
            <a:ext cx="5103765" cy="2951411"/>
          </a:xfrm>
          <a:prstGeom prst="rect">
            <a:avLst/>
          </a:prstGeom>
        </p:spPr>
      </p:pic>
      <p:sp>
        <p:nvSpPr>
          <p:cNvPr id="10" name="TextBox 9"/>
          <p:cNvSpPr txBox="1"/>
          <p:nvPr/>
        </p:nvSpPr>
        <p:spPr>
          <a:xfrm>
            <a:off x="3461116" y="6764"/>
            <a:ext cx="4101403" cy="584776"/>
          </a:xfrm>
          <a:prstGeom prst="rect">
            <a:avLst/>
          </a:prstGeom>
          <a:noFill/>
        </p:spPr>
        <p:txBody>
          <a:bodyPr wrap="none" rtlCol="0">
            <a:spAutoFit/>
          </a:bodyPr>
          <a:lstStyle/>
          <a:p>
            <a:r>
              <a:rPr lang="en-US" sz="3200" b="1" u="sng" dirty="0" smtClean="0"/>
              <a:t>SWEET LEADERS TABLE</a:t>
            </a:r>
            <a:endParaRPr lang="en-US" sz="3200" b="1" u="sng" dirty="0"/>
          </a:p>
        </p:txBody>
      </p:sp>
    </p:spTree>
    <p:extLst>
      <p:ext uri="{BB962C8B-B14F-4D97-AF65-F5344CB8AC3E}">
        <p14:creationId xmlns:p14="http://schemas.microsoft.com/office/powerpoint/2010/main" val="53349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no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632" y="2299100"/>
            <a:ext cx="9262439" cy="4428604"/>
          </a:xfrm>
          <a:prstGeom prst="rect">
            <a:avLst/>
          </a:prstGeom>
        </p:spPr>
      </p:pic>
      <p:pic>
        <p:nvPicPr>
          <p:cNvPr id="5" name="Picture 4"/>
          <p:cNvPicPr>
            <a:picLocks noChangeAspect="1"/>
          </p:cNvPicPr>
          <p:nvPr/>
        </p:nvPicPr>
        <p:blipFill>
          <a:blip r:embed="rId3"/>
          <a:stretch>
            <a:fillRect/>
          </a:stretch>
        </p:blipFill>
        <p:spPr>
          <a:xfrm>
            <a:off x="0" y="1"/>
            <a:ext cx="12192000" cy="1534781"/>
          </a:xfrm>
          <a:prstGeom prst="rect">
            <a:avLst/>
          </a:prstGeom>
        </p:spPr>
      </p:pic>
      <p:sp>
        <p:nvSpPr>
          <p:cNvPr id="9" name="TextBox 8"/>
          <p:cNvSpPr txBox="1"/>
          <p:nvPr/>
        </p:nvSpPr>
        <p:spPr>
          <a:xfrm>
            <a:off x="3591469" y="1579983"/>
            <a:ext cx="5318508" cy="646331"/>
          </a:xfrm>
          <a:prstGeom prst="rect">
            <a:avLst/>
          </a:prstGeom>
          <a:noFill/>
        </p:spPr>
        <p:txBody>
          <a:bodyPr wrap="none" rtlCol="0">
            <a:spAutoFit/>
          </a:bodyPr>
          <a:lstStyle/>
          <a:p>
            <a:r>
              <a:rPr lang="en-US" sz="3600" b="1" u="sng" dirty="0" err="1" smtClean="0"/>
              <a:t>Tahir</a:t>
            </a:r>
            <a:r>
              <a:rPr lang="en-US" sz="3600" b="1" u="sng" dirty="0" smtClean="0"/>
              <a:t> </a:t>
            </a:r>
            <a:r>
              <a:rPr lang="en-US" sz="3600" b="1" u="sng" dirty="0" err="1" smtClean="0"/>
              <a:t>Zada</a:t>
            </a:r>
            <a:r>
              <a:rPr lang="en-US" sz="3600" b="1" u="sng" dirty="0" smtClean="0"/>
              <a:t> </a:t>
            </a:r>
            <a:r>
              <a:rPr lang="en-US" sz="2400" dirty="0" smtClean="0"/>
              <a:t>– Top marks in the exam</a:t>
            </a:r>
            <a:endParaRPr lang="en-US" sz="2400" dirty="0"/>
          </a:p>
        </p:txBody>
      </p:sp>
      <p:pic>
        <p:nvPicPr>
          <p:cNvPr id="10" name="Picture 9" descr="IMG_0015.PNG"/>
          <p:cNvPicPr>
            <a:picLocks noChangeAspect="1"/>
          </p:cNvPicPr>
          <p:nvPr/>
        </p:nvPicPr>
        <p:blipFill rotWithShape="1">
          <a:blip r:embed="rId4">
            <a:extLst>
              <a:ext uri="{28A0092B-C50C-407E-A947-70E740481C1C}">
                <a14:useLocalDpi xmlns:a14="http://schemas.microsoft.com/office/drawing/2010/main" val="0"/>
              </a:ext>
            </a:extLst>
          </a:blip>
          <a:srcRect l="59323" t="71902" r="32768" b="14329"/>
          <a:stretch/>
        </p:blipFill>
        <p:spPr>
          <a:xfrm>
            <a:off x="729413" y="1690945"/>
            <a:ext cx="2349646" cy="3068213"/>
          </a:xfrm>
          <a:prstGeom prst="rect">
            <a:avLst/>
          </a:prstGeom>
        </p:spPr>
      </p:pic>
    </p:spTree>
    <p:extLst>
      <p:ext uri="{BB962C8B-B14F-4D97-AF65-F5344CB8AC3E}">
        <p14:creationId xmlns:p14="http://schemas.microsoft.com/office/powerpoint/2010/main" val="38196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792" y="448357"/>
            <a:ext cx="10363200" cy="1002853"/>
          </a:xfrm>
        </p:spPr>
        <p:txBody>
          <a:bodyPr>
            <a:noAutofit/>
          </a:bodyPr>
          <a:lstStyle/>
          <a:p>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EXAM RECAP</a:t>
            </a:r>
            <a:endPar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TextBox 11"/>
          <p:cNvSpPr txBox="1"/>
          <p:nvPr/>
        </p:nvSpPr>
        <p:spPr>
          <a:xfrm>
            <a:off x="515193" y="5997910"/>
            <a:ext cx="11139348" cy="707886"/>
          </a:xfrm>
          <a:prstGeom prst="rect">
            <a:avLst/>
          </a:prstGeom>
          <a:noFill/>
        </p:spPr>
        <p:txBody>
          <a:bodyPr wrap="square" rtlCol="0">
            <a:spAutoFit/>
          </a:bodyPr>
          <a:lstStyle/>
          <a:p>
            <a:pPr marL="342900" indent="-342900">
              <a:buAutoNum type="arabicParenR"/>
            </a:pPr>
            <a:r>
              <a:rPr lang="en-US" b="1" dirty="0" smtClean="0"/>
              <a:t>Mark with your </a:t>
            </a:r>
            <a:r>
              <a:rPr lang="en-US" sz="2000" b="1" u="sng" dirty="0" smtClean="0">
                <a:solidFill>
                  <a:srgbClr val="FF0000"/>
                </a:solidFill>
              </a:rPr>
              <a:t>red</a:t>
            </a:r>
            <a:r>
              <a:rPr lang="en-US" sz="2000" b="1" dirty="0" smtClean="0">
                <a:solidFill>
                  <a:srgbClr val="FF0000"/>
                </a:solidFill>
              </a:rPr>
              <a:t> </a:t>
            </a:r>
            <a:r>
              <a:rPr lang="en-US" b="1" dirty="0" smtClean="0"/>
              <a:t>pen</a:t>
            </a:r>
          </a:p>
          <a:p>
            <a:pPr marL="342900" indent="-342900">
              <a:buAutoNum type="arabicParenR"/>
            </a:pPr>
            <a:r>
              <a:rPr lang="en-US" b="1" dirty="0" smtClean="0"/>
              <a:t>Correct / add to your answers you can with your </a:t>
            </a:r>
            <a:r>
              <a:rPr lang="en-US" sz="2000" b="1" u="sng" dirty="0" smtClean="0">
                <a:solidFill>
                  <a:srgbClr val="008000"/>
                </a:solidFill>
              </a:rPr>
              <a:t>green</a:t>
            </a:r>
            <a:r>
              <a:rPr lang="en-US" sz="2000" b="1" dirty="0" smtClean="0"/>
              <a:t> </a:t>
            </a:r>
            <a:r>
              <a:rPr lang="en-US" b="1" dirty="0" smtClean="0"/>
              <a:t>pen</a:t>
            </a:r>
            <a:endParaRPr lang="en-US" b="1" dirty="0"/>
          </a:p>
        </p:txBody>
      </p:sp>
      <p:sp>
        <p:nvSpPr>
          <p:cNvPr id="14" name="Rounded Rectangle 13"/>
          <p:cNvSpPr/>
          <p:nvPr/>
        </p:nvSpPr>
        <p:spPr>
          <a:xfrm>
            <a:off x="181444" y="226643"/>
            <a:ext cx="11834153" cy="6485228"/>
          </a:xfrm>
          <a:prstGeom prst="roundRect">
            <a:avLst>
              <a:gd name="adj" fmla="val 560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ab3b238d737679572cb4ba27bdac5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23" y="1658464"/>
            <a:ext cx="6680877" cy="4206865"/>
          </a:xfrm>
          <a:prstGeom prst="rect">
            <a:avLst/>
          </a:prstGeom>
          <a:ln>
            <a:solidFill>
              <a:schemeClr val="tx1"/>
            </a:solidFill>
          </a:ln>
        </p:spPr>
      </p:pic>
      <p:pic>
        <p:nvPicPr>
          <p:cNvPr id="8" name="Picture 7"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460" y="1591556"/>
            <a:ext cx="4694734" cy="4694734"/>
          </a:xfrm>
          <a:prstGeom prst="rect">
            <a:avLst/>
          </a:prstGeom>
        </p:spPr>
      </p:pic>
    </p:spTree>
    <p:extLst>
      <p:ext uri="{BB962C8B-B14F-4D97-AF65-F5344CB8AC3E}">
        <p14:creationId xmlns:p14="http://schemas.microsoft.com/office/powerpoint/2010/main" val="254193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716471"/>
            <a:ext cx="11590210" cy="1325563"/>
          </a:xfrm>
        </p:spPr>
        <p:txBody>
          <a:bodyPr>
            <a:noAutofit/>
          </a:bodyPr>
          <a:lstStyle/>
          <a:p>
            <a:pPr lvl="0"/>
            <a:r>
              <a:rPr lang="en-US" sz="3200" dirty="0"/>
              <a:t>Muscles work with the skeleton to bring about specific sporting movements. Complete table 1 by: (4</a:t>
            </a:r>
            <a:r>
              <a:rPr lang="en-US" sz="3200" dirty="0" smtClean="0"/>
              <a: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720928886"/>
              </p:ext>
            </p:extLst>
          </p:nvPr>
        </p:nvGraphicFramePr>
        <p:xfrm>
          <a:off x="221774" y="2108074"/>
          <a:ext cx="11720306" cy="4517507"/>
        </p:xfrm>
        <a:graphic>
          <a:graphicData uri="http://schemas.openxmlformats.org/drawingml/2006/table">
            <a:tbl>
              <a:tblPr firstRow="1" bandRow="1">
                <a:tableStyleId>{5C22544A-7EE6-4342-B048-85BDC9FD1C3A}</a:tableStyleId>
              </a:tblPr>
              <a:tblGrid>
                <a:gridCol w="2435918">
                  <a:extLst>
                    <a:ext uri="{9D8B030D-6E8A-4147-A177-3AD203B41FA5}">
                      <a16:colId xmlns:a16="http://schemas.microsoft.com/office/drawing/2014/main" val="20000"/>
                    </a:ext>
                  </a:extLst>
                </a:gridCol>
                <a:gridCol w="3285441">
                  <a:extLst>
                    <a:ext uri="{9D8B030D-6E8A-4147-A177-3AD203B41FA5}">
                      <a16:colId xmlns:a16="http://schemas.microsoft.com/office/drawing/2014/main" val="20001"/>
                    </a:ext>
                  </a:extLst>
                </a:gridCol>
                <a:gridCol w="5998947">
                  <a:extLst>
                    <a:ext uri="{9D8B030D-6E8A-4147-A177-3AD203B41FA5}">
                      <a16:colId xmlns:a16="http://schemas.microsoft.com/office/drawing/2014/main" val="20002"/>
                    </a:ext>
                  </a:extLst>
                </a:gridCol>
              </a:tblGrid>
              <a:tr h="419074">
                <a:tc>
                  <a:txBody>
                    <a:bodyPr/>
                    <a:lstStyle/>
                    <a:p>
                      <a:pPr algn="just">
                        <a:spcAft>
                          <a:spcPts val="0"/>
                        </a:spcAft>
                      </a:pPr>
                      <a:r>
                        <a:rPr lang="en-US" sz="2400" dirty="0">
                          <a:effectLst/>
                          <a:latin typeface="Arial"/>
                          <a:ea typeface="Times New Roman"/>
                        </a:rPr>
                        <a:t>Muscle</a:t>
                      </a:r>
                      <a:endParaRPr lang="en-GB" sz="3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lvl="0" indent="-342900" algn="just">
                        <a:spcAft>
                          <a:spcPts val="0"/>
                        </a:spcAft>
                        <a:buFont typeface="+mj-lt"/>
                        <a:buAutoNum type="alphaLcParenR"/>
                      </a:pPr>
                      <a:r>
                        <a:rPr lang="en-US" sz="2400" dirty="0">
                          <a:effectLst/>
                          <a:latin typeface="Arial"/>
                          <a:ea typeface="Times New Roman"/>
                        </a:rPr>
                        <a:t>Function</a:t>
                      </a:r>
                      <a:endParaRPr lang="en-GB" sz="3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lvl="0" indent="-342900" algn="just">
                        <a:spcAft>
                          <a:spcPts val="0"/>
                        </a:spcAft>
                        <a:buFont typeface="+mj-lt"/>
                        <a:buAutoNum type="alphaLcParenR"/>
                      </a:pPr>
                      <a:r>
                        <a:rPr lang="en-US" sz="2400" dirty="0">
                          <a:effectLst/>
                          <a:latin typeface="Arial"/>
                          <a:ea typeface="Times New Roman"/>
                        </a:rPr>
                        <a:t>Specific sporting movement </a:t>
                      </a:r>
                      <a:endParaRPr lang="en-GB" sz="36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095046">
                <a:tc>
                  <a:txBody>
                    <a:bodyPr/>
                    <a:lstStyle/>
                    <a:p>
                      <a:pPr algn="just">
                        <a:spcAft>
                          <a:spcPts val="0"/>
                        </a:spcAft>
                      </a:pPr>
                      <a:r>
                        <a:rPr lang="en-US" sz="3200">
                          <a:effectLst/>
                          <a:latin typeface="Arial"/>
                          <a:ea typeface="Times New Roman"/>
                        </a:rPr>
                        <a:t>Triceps</a:t>
                      </a:r>
                      <a:endParaRPr lang="en-GB" sz="440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a:spcAft>
                          <a:spcPts val="0"/>
                        </a:spcAft>
                      </a:pPr>
                      <a:r>
                        <a:rPr lang="en-US" sz="3200" b="1" u="none" strike="noStrike" dirty="0">
                          <a:effectLst/>
                          <a:latin typeface="Arial"/>
                          <a:ea typeface="Times New Roman"/>
                        </a:rPr>
                        <a:t> </a:t>
                      </a:r>
                      <a:endParaRPr lang="en-GB" sz="44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a:spcAft>
                          <a:spcPts val="0"/>
                        </a:spcAft>
                      </a:pPr>
                      <a:r>
                        <a:rPr lang="en-US" sz="3200" b="1" u="none" strike="noStrike">
                          <a:effectLst/>
                          <a:latin typeface="Arial"/>
                          <a:ea typeface="Times New Roman"/>
                        </a:rPr>
                        <a:t> </a:t>
                      </a:r>
                      <a:endParaRPr lang="en-GB" sz="440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003387">
                <a:tc>
                  <a:txBody>
                    <a:bodyPr/>
                    <a:lstStyle/>
                    <a:p>
                      <a:pPr algn="just">
                        <a:spcAft>
                          <a:spcPts val="0"/>
                        </a:spcAft>
                      </a:pPr>
                      <a:r>
                        <a:rPr lang="en-US" sz="3200">
                          <a:effectLst/>
                          <a:latin typeface="Arial"/>
                          <a:ea typeface="Times New Roman"/>
                        </a:rPr>
                        <a:t>Quadriceps</a:t>
                      </a:r>
                      <a:endParaRPr lang="en-GB" sz="440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a:spcAft>
                          <a:spcPts val="0"/>
                        </a:spcAft>
                      </a:pPr>
                      <a:r>
                        <a:rPr lang="en-US" sz="3200" b="1" u="none" strike="noStrike">
                          <a:effectLst/>
                          <a:latin typeface="Arial"/>
                          <a:ea typeface="Times New Roman"/>
                        </a:rPr>
                        <a:t> </a:t>
                      </a:r>
                      <a:endParaRPr lang="en-GB" sz="440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just">
                        <a:spcAft>
                          <a:spcPts val="0"/>
                        </a:spcAft>
                      </a:pPr>
                      <a:r>
                        <a:rPr lang="en-US" sz="3200" b="1" u="none" strike="noStrike" dirty="0">
                          <a:effectLst/>
                          <a:latin typeface="Arial"/>
                          <a:ea typeface="Times New Roman"/>
                        </a:rPr>
                        <a:t> </a:t>
                      </a:r>
                      <a:endParaRPr lang="en-GB" sz="4400" dirty="0">
                        <a:effectLst/>
                        <a:latin typeface="Times New Roman"/>
                        <a:ea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p:nvPr/>
        </p:nvSpPr>
        <p:spPr>
          <a:xfrm>
            <a:off x="4382887" y="261715"/>
            <a:ext cx="3307090" cy="523220"/>
          </a:xfrm>
          <a:prstGeom prst="rect">
            <a:avLst/>
          </a:prstGeom>
          <a:solidFill>
            <a:srgbClr val="FFFF00"/>
          </a:solidFill>
          <a:ln>
            <a:solidFill>
              <a:schemeClr val="tx1"/>
            </a:solidFill>
          </a:ln>
        </p:spPr>
        <p:txBody>
          <a:bodyPr wrap="none" rtlCol="0">
            <a:spAutoFit/>
          </a:bodyPr>
          <a:lstStyle/>
          <a:p>
            <a:r>
              <a:rPr lang="en-US" sz="2800" dirty="0" smtClean="0"/>
              <a:t>Part 1 – Question 2!!</a:t>
            </a:r>
            <a:endParaRPr lang="en-US" sz="2800" dirty="0"/>
          </a:p>
        </p:txBody>
      </p:sp>
      <p:sp>
        <p:nvSpPr>
          <p:cNvPr id="6" name="TextBox 5"/>
          <p:cNvSpPr txBox="1"/>
          <p:nvPr/>
        </p:nvSpPr>
        <p:spPr>
          <a:xfrm>
            <a:off x="2096681" y="2862118"/>
            <a:ext cx="5240738" cy="461665"/>
          </a:xfrm>
          <a:prstGeom prst="rect">
            <a:avLst/>
          </a:prstGeom>
          <a:solidFill>
            <a:srgbClr val="FF0000"/>
          </a:solidFill>
          <a:ln>
            <a:solidFill>
              <a:srgbClr val="000000"/>
            </a:solidFill>
          </a:ln>
        </p:spPr>
        <p:txBody>
          <a:bodyPr wrap="none" rtlCol="0">
            <a:spAutoFit/>
          </a:bodyPr>
          <a:lstStyle/>
          <a:p>
            <a:r>
              <a:rPr lang="en-US" sz="2400" dirty="0" smtClean="0">
                <a:solidFill>
                  <a:schemeClr val="bg1"/>
                </a:solidFill>
              </a:rPr>
              <a:t>FUNCTION OF A MUSCLE = MOVEMENT!</a:t>
            </a:r>
            <a:endParaRPr lang="en-US" sz="2400" dirty="0">
              <a:solidFill>
                <a:schemeClr val="bg1"/>
              </a:solidFill>
            </a:endParaRPr>
          </a:p>
        </p:txBody>
      </p:sp>
      <p:sp>
        <p:nvSpPr>
          <p:cNvPr id="7" name="TextBox 6"/>
          <p:cNvSpPr txBox="1"/>
          <p:nvPr/>
        </p:nvSpPr>
        <p:spPr>
          <a:xfrm>
            <a:off x="2761974" y="3245079"/>
            <a:ext cx="2681334" cy="1200329"/>
          </a:xfrm>
          <a:prstGeom prst="rect">
            <a:avLst/>
          </a:prstGeom>
          <a:noFill/>
        </p:spPr>
        <p:txBody>
          <a:bodyPr wrap="square" rtlCol="0">
            <a:spAutoFit/>
          </a:bodyPr>
          <a:lstStyle/>
          <a:p>
            <a:pPr algn="ctr"/>
            <a:r>
              <a:rPr lang="en-US" sz="3600" dirty="0" smtClean="0"/>
              <a:t>Extension at the elbow</a:t>
            </a:r>
            <a:endParaRPr lang="en-US" sz="3600" dirty="0"/>
          </a:p>
        </p:txBody>
      </p:sp>
      <p:sp>
        <p:nvSpPr>
          <p:cNvPr id="8" name="TextBox 7"/>
          <p:cNvSpPr txBox="1"/>
          <p:nvPr/>
        </p:nvSpPr>
        <p:spPr>
          <a:xfrm>
            <a:off x="2914374" y="4989784"/>
            <a:ext cx="2681334" cy="1200329"/>
          </a:xfrm>
          <a:prstGeom prst="rect">
            <a:avLst/>
          </a:prstGeom>
          <a:noFill/>
        </p:spPr>
        <p:txBody>
          <a:bodyPr wrap="square" rtlCol="0">
            <a:spAutoFit/>
          </a:bodyPr>
          <a:lstStyle/>
          <a:p>
            <a:pPr algn="ctr"/>
            <a:r>
              <a:rPr lang="en-US" sz="3600" dirty="0" smtClean="0"/>
              <a:t>Extension at the knee</a:t>
            </a:r>
            <a:endParaRPr lang="en-US" sz="3600" dirty="0"/>
          </a:p>
        </p:txBody>
      </p:sp>
      <p:sp>
        <p:nvSpPr>
          <p:cNvPr id="9" name="TextBox 8"/>
          <p:cNvSpPr txBox="1"/>
          <p:nvPr/>
        </p:nvSpPr>
        <p:spPr>
          <a:xfrm>
            <a:off x="6099716" y="3256389"/>
            <a:ext cx="5573153" cy="1200329"/>
          </a:xfrm>
          <a:prstGeom prst="rect">
            <a:avLst/>
          </a:prstGeom>
          <a:noFill/>
        </p:spPr>
        <p:txBody>
          <a:bodyPr wrap="square" rtlCol="0">
            <a:spAutoFit/>
          </a:bodyPr>
          <a:lstStyle/>
          <a:p>
            <a:pPr algn="ctr"/>
            <a:r>
              <a:rPr lang="en-US" sz="3600" dirty="0" smtClean="0"/>
              <a:t>Extension at the elbow to throw a ball in a chest pass</a:t>
            </a:r>
            <a:endParaRPr lang="en-US" sz="3600" dirty="0"/>
          </a:p>
        </p:txBody>
      </p:sp>
      <p:sp>
        <p:nvSpPr>
          <p:cNvPr id="10" name="TextBox 9"/>
          <p:cNvSpPr txBox="1"/>
          <p:nvPr/>
        </p:nvSpPr>
        <p:spPr>
          <a:xfrm>
            <a:off x="6131154" y="4799536"/>
            <a:ext cx="5622357" cy="1754327"/>
          </a:xfrm>
          <a:prstGeom prst="rect">
            <a:avLst/>
          </a:prstGeom>
          <a:noFill/>
        </p:spPr>
        <p:txBody>
          <a:bodyPr wrap="square" rtlCol="0">
            <a:spAutoFit/>
          </a:bodyPr>
          <a:lstStyle/>
          <a:p>
            <a:pPr algn="ctr"/>
            <a:r>
              <a:rPr lang="en-US" sz="3600" dirty="0" smtClean="0"/>
              <a:t>Extension at the knee to jump up in the air to get a rebound in basketball</a:t>
            </a:r>
            <a:endParaRPr lang="en-US" sz="3600" dirty="0"/>
          </a:p>
        </p:txBody>
      </p:sp>
      <p:cxnSp>
        <p:nvCxnSpPr>
          <p:cNvPr id="12" name="Straight Arrow Connector 11"/>
          <p:cNvCxnSpPr>
            <a:endCxn id="6" idx="0"/>
          </p:cNvCxnSpPr>
          <p:nvPr/>
        </p:nvCxnSpPr>
        <p:spPr>
          <a:xfrm>
            <a:off x="4394967" y="2217134"/>
            <a:ext cx="322083" cy="644984"/>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89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421" y="907232"/>
            <a:ext cx="11506200" cy="771619"/>
          </a:xfrm>
          <a:solidFill>
            <a:schemeClr val="bg2"/>
          </a:solidFill>
          <a:ln>
            <a:solidFill>
              <a:srgbClr val="000000"/>
            </a:solidFill>
          </a:ln>
        </p:spPr>
        <p:txBody>
          <a:bodyPr>
            <a:normAutofit/>
          </a:bodyPr>
          <a:lstStyle/>
          <a:p>
            <a:pPr marL="0" indent="0">
              <a:buNone/>
            </a:pPr>
            <a:r>
              <a:rPr lang="en-US" sz="2400" dirty="0"/>
              <a:t>5</a:t>
            </a:r>
            <a:r>
              <a:rPr lang="en-US" sz="2400" dirty="0" smtClean="0"/>
              <a:t>) The </a:t>
            </a:r>
            <a:r>
              <a:rPr lang="en-US" sz="2400" dirty="0"/>
              <a:t>skeletal system plays an important role in allowing for a healthy, active lifestyle. Figure 5 shows the skeletal system of two basketball players. </a:t>
            </a:r>
            <a:r>
              <a:rPr lang="en-US" sz="2400" b="1" dirty="0"/>
              <a:t>Figure 5</a:t>
            </a:r>
            <a:endParaRPr lang="en-GB" sz="2400" dirty="0"/>
          </a:p>
          <a:p>
            <a:endParaRPr lang="en-GB"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717866" y="2309476"/>
            <a:ext cx="3169335" cy="4283828"/>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915341376"/>
              </p:ext>
            </p:extLst>
          </p:nvPr>
        </p:nvGraphicFramePr>
        <p:xfrm>
          <a:off x="327336" y="1780672"/>
          <a:ext cx="7831541" cy="4907013"/>
        </p:xfrm>
        <a:graphic>
          <a:graphicData uri="http://schemas.openxmlformats.org/drawingml/2006/table">
            <a:tbl>
              <a:tblPr firstRow="1" firstCol="1" bandRow="1" bandCol="1">
                <a:tableStyleId>{5C22544A-7EE6-4342-B048-85BDC9FD1C3A}</a:tableStyleId>
              </a:tblPr>
              <a:tblGrid>
                <a:gridCol w="3557589">
                  <a:extLst>
                    <a:ext uri="{9D8B030D-6E8A-4147-A177-3AD203B41FA5}">
                      <a16:colId xmlns:a16="http://schemas.microsoft.com/office/drawing/2014/main" val="20000"/>
                    </a:ext>
                  </a:extLst>
                </a:gridCol>
                <a:gridCol w="4273952">
                  <a:extLst>
                    <a:ext uri="{9D8B030D-6E8A-4147-A177-3AD203B41FA5}">
                      <a16:colId xmlns:a16="http://schemas.microsoft.com/office/drawing/2014/main" val="20001"/>
                    </a:ext>
                  </a:extLst>
                </a:gridCol>
              </a:tblGrid>
              <a:tr h="756866">
                <a:tc>
                  <a:txBody>
                    <a:bodyPr/>
                    <a:lstStyle/>
                    <a:p>
                      <a:pPr>
                        <a:spcAft>
                          <a:spcPts val="1200"/>
                        </a:spcAft>
                      </a:pPr>
                      <a:r>
                        <a:rPr lang="en-US" sz="1600" dirty="0">
                          <a:effectLst/>
                        </a:rPr>
                        <a:t>Function of the skeletal system during physical activity</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1200"/>
                        </a:spcAft>
                      </a:pPr>
                      <a:r>
                        <a:rPr lang="en-US" sz="1600">
                          <a:effectLst/>
                        </a:rPr>
                        <a:t>Example of use during a basketball game</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60120">
                <a:tc>
                  <a:txBody>
                    <a:bodyPr/>
                    <a:lstStyle/>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29907">
                <a:tc>
                  <a:txBody>
                    <a:bodyPr/>
                    <a:lstStyle/>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endParaRPr>
                    </a:p>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460120">
                <a:tc>
                  <a:txBody>
                    <a:bodyPr/>
                    <a:lstStyle/>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endParaRPr>
                    </a:p>
                    <a:p>
                      <a:pPr>
                        <a:spcAft>
                          <a:spcPts val="1200"/>
                        </a:spcAft>
                      </a:pPr>
                      <a:r>
                        <a:rPr lang="en-U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1200"/>
                        </a:spcAft>
                      </a:pPr>
                      <a:r>
                        <a:rPr lang="en-US"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TextBox 7"/>
          <p:cNvSpPr txBox="1">
            <a:spLocks noChangeArrowheads="1"/>
          </p:cNvSpPr>
          <p:nvPr/>
        </p:nvSpPr>
        <p:spPr bwMode="auto">
          <a:xfrm>
            <a:off x="381001" y="2747964"/>
            <a:ext cx="2968625" cy="461665"/>
          </a:xfrm>
          <a:prstGeom prst="rect">
            <a:avLst/>
          </a:prstGeom>
          <a:solidFill>
            <a:srgbClr val="EEECE1"/>
          </a:solidFill>
          <a:ln w="9525">
            <a:solidFill>
              <a:srgbClr val="008000"/>
            </a:solidFill>
            <a:miter lim="800000"/>
            <a:headEnd/>
            <a:tailEnd/>
          </a:ln>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008000"/>
                </a:solidFill>
              </a:rPr>
              <a:t>Protection</a:t>
            </a:r>
            <a:endParaRPr lang="en-US" altLang="en-US" dirty="0"/>
          </a:p>
        </p:txBody>
      </p:sp>
      <p:sp>
        <p:nvSpPr>
          <p:cNvPr id="9" name="TextBox 8"/>
          <p:cNvSpPr txBox="1">
            <a:spLocks noChangeArrowheads="1"/>
          </p:cNvSpPr>
          <p:nvPr/>
        </p:nvSpPr>
        <p:spPr bwMode="auto">
          <a:xfrm>
            <a:off x="3957721" y="2746245"/>
            <a:ext cx="3976607" cy="584776"/>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1600" dirty="0">
                <a:solidFill>
                  <a:srgbClr val="008000"/>
                </a:solidFill>
              </a:rPr>
              <a:t>protects the vital </a:t>
            </a:r>
            <a:r>
              <a:rPr lang="en-US" altLang="en-US" sz="1600" dirty="0" smtClean="0">
                <a:solidFill>
                  <a:srgbClr val="008000"/>
                </a:solidFill>
              </a:rPr>
              <a:t>organs when someone tries to charge or if you fall over </a:t>
            </a:r>
            <a:r>
              <a:rPr lang="en-GB" altLang="en-US" sz="1600" dirty="0" smtClean="0">
                <a:solidFill>
                  <a:srgbClr val="008000"/>
                </a:solidFill>
              </a:rPr>
              <a:t> </a:t>
            </a:r>
            <a:endParaRPr lang="en-GB" altLang="en-US" sz="1600" dirty="0">
              <a:solidFill>
                <a:srgbClr val="008000"/>
              </a:solidFill>
              <a:latin typeface="Calibri" panose="020F0502020204030204" pitchFamily="34" charset="0"/>
            </a:endParaRPr>
          </a:p>
        </p:txBody>
      </p:sp>
      <p:sp>
        <p:nvSpPr>
          <p:cNvPr id="10" name="TextBox 9"/>
          <p:cNvSpPr txBox="1">
            <a:spLocks noChangeArrowheads="1"/>
          </p:cNvSpPr>
          <p:nvPr/>
        </p:nvSpPr>
        <p:spPr bwMode="auto">
          <a:xfrm>
            <a:off x="583671" y="4207601"/>
            <a:ext cx="2674939" cy="461665"/>
          </a:xfrm>
          <a:prstGeom prst="rect">
            <a:avLst/>
          </a:prstGeom>
          <a:solidFill>
            <a:srgbClr val="EEECE1"/>
          </a:solidFill>
          <a:ln w="9525">
            <a:solidFill>
              <a:srgbClr val="008000"/>
            </a:solidFill>
            <a:miter lim="800000"/>
            <a:headEnd/>
            <a:tailEnd/>
          </a:ln>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solidFill>
                  <a:srgbClr val="008000"/>
                </a:solidFill>
              </a:rPr>
              <a:t>M</a:t>
            </a:r>
            <a:r>
              <a:rPr lang="en-US" altLang="en-US" dirty="0" smtClean="0">
                <a:solidFill>
                  <a:srgbClr val="008000"/>
                </a:solidFill>
              </a:rPr>
              <a:t>ovement</a:t>
            </a:r>
            <a:endParaRPr lang="en-US" altLang="en-US" dirty="0">
              <a:solidFill>
                <a:srgbClr val="008000"/>
              </a:solidFill>
            </a:endParaRPr>
          </a:p>
        </p:txBody>
      </p:sp>
      <p:sp>
        <p:nvSpPr>
          <p:cNvPr id="11" name="TextBox 10"/>
          <p:cNvSpPr txBox="1">
            <a:spLocks noChangeArrowheads="1"/>
          </p:cNvSpPr>
          <p:nvPr/>
        </p:nvSpPr>
        <p:spPr bwMode="auto">
          <a:xfrm>
            <a:off x="4081545" y="4067604"/>
            <a:ext cx="3852783" cy="830997"/>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1600" dirty="0">
                <a:solidFill>
                  <a:srgbClr val="008000"/>
                </a:solidFill>
              </a:rPr>
              <a:t>provides points for muscle </a:t>
            </a:r>
            <a:r>
              <a:rPr lang="en-US" altLang="en-US" sz="1600" dirty="0" smtClean="0">
                <a:solidFill>
                  <a:srgbClr val="008000"/>
                </a:solidFill>
              </a:rPr>
              <a:t>attachment which means you can run or throw the ball</a:t>
            </a:r>
            <a:endParaRPr lang="en-GB" altLang="en-US" sz="1600" dirty="0">
              <a:solidFill>
                <a:srgbClr val="008000"/>
              </a:solidFill>
            </a:endParaRPr>
          </a:p>
        </p:txBody>
      </p:sp>
      <p:sp>
        <p:nvSpPr>
          <p:cNvPr id="13" name="TextBox 12"/>
          <p:cNvSpPr txBox="1">
            <a:spLocks noChangeArrowheads="1"/>
          </p:cNvSpPr>
          <p:nvPr/>
        </p:nvSpPr>
        <p:spPr bwMode="auto">
          <a:xfrm>
            <a:off x="4139782" y="5210357"/>
            <a:ext cx="3794545" cy="923330"/>
          </a:xfrm>
          <a:prstGeom prst="rect">
            <a:avLst/>
          </a:prstGeom>
          <a:noFill/>
          <a:ln w="9525">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1800" dirty="0">
                <a:solidFill>
                  <a:srgbClr val="008000"/>
                </a:solidFill>
              </a:rPr>
              <a:t>Red blood cells carry oxygen so that the performer can work for </a:t>
            </a:r>
            <a:r>
              <a:rPr lang="en-US" altLang="en-US" sz="1800" dirty="0" smtClean="0">
                <a:solidFill>
                  <a:srgbClr val="008000"/>
                </a:solidFill>
              </a:rPr>
              <a:t>longer and last the whole game</a:t>
            </a:r>
            <a:endParaRPr lang="en-GB" altLang="en-US" sz="1800" dirty="0">
              <a:solidFill>
                <a:srgbClr val="008000"/>
              </a:solidFill>
              <a:latin typeface="Calibri" panose="020F0502020204030204" pitchFamily="34" charset="0"/>
            </a:endParaRPr>
          </a:p>
        </p:txBody>
      </p:sp>
      <p:sp>
        <p:nvSpPr>
          <p:cNvPr id="14" name="TextBox 13"/>
          <p:cNvSpPr txBox="1">
            <a:spLocks noChangeArrowheads="1"/>
          </p:cNvSpPr>
          <p:nvPr/>
        </p:nvSpPr>
        <p:spPr bwMode="auto">
          <a:xfrm>
            <a:off x="493463" y="5457334"/>
            <a:ext cx="3068847" cy="461665"/>
          </a:xfrm>
          <a:prstGeom prst="rect">
            <a:avLst/>
          </a:prstGeom>
          <a:solidFill>
            <a:srgbClr val="EEECE1"/>
          </a:solidFill>
          <a:ln w="9525">
            <a:solidFill>
              <a:srgbClr val="008000"/>
            </a:solidFill>
            <a:miter lim="800000"/>
            <a:headEnd/>
            <a:tailEnd/>
          </a:ln>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smtClean="0">
                <a:solidFill>
                  <a:srgbClr val="008000"/>
                </a:solidFill>
              </a:rPr>
              <a:t>Blood production</a:t>
            </a:r>
            <a:endParaRPr lang="en-US" altLang="en-US" dirty="0">
              <a:solidFill>
                <a:srgbClr val="008000"/>
              </a:solidFill>
            </a:endParaRPr>
          </a:p>
        </p:txBody>
      </p:sp>
      <p:sp>
        <p:nvSpPr>
          <p:cNvPr id="2" name="TextBox 1"/>
          <p:cNvSpPr txBox="1"/>
          <p:nvPr/>
        </p:nvSpPr>
        <p:spPr>
          <a:xfrm>
            <a:off x="3086010" y="153609"/>
            <a:ext cx="7377691" cy="523220"/>
          </a:xfrm>
          <a:prstGeom prst="rect">
            <a:avLst/>
          </a:prstGeom>
          <a:solidFill>
            <a:srgbClr val="FFFF00"/>
          </a:solidFill>
          <a:ln>
            <a:solidFill>
              <a:schemeClr val="tx1"/>
            </a:solidFill>
          </a:ln>
        </p:spPr>
        <p:txBody>
          <a:bodyPr wrap="none" rtlCol="0">
            <a:spAutoFit/>
          </a:bodyPr>
          <a:lstStyle/>
          <a:p>
            <a:r>
              <a:rPr lang="en-US" sz="2800" dirty="0" smtClean="0"/>
              <a:t>Part 2 – Question 7!!.... WE HAVE DONE THIS!!!!!!</a:t>
            </a:r>
            <a:endParaRPr lang="en-US" sz="2800" dirty="0"/>
          </a:p>
        </p:txBody>
      </p:sp>
    </p:spTree>
    <p:extLst>
      <p:ext uri="{BB962C8B-B14F-4D97-AF65-F5344CB8AC3E}">
        <p14:creationId xmlns:p14="http://schemas.microsoft.com/office/powerpoint/2010/main" val="42529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Object 1"/>
          <p:cNvGraphicFramePr>
            <a:graphicFrameLocks noChangeAspect="1"/>
          </p:cNvGraphicFramePr>
          <p:nvPr>
            <p:extLst>
              <p:ext uri="{D42A27DB-BD31-4B8C-83A1-F6EECF244321}">
                <p14:modId xmlns:p14="http://schemas.microsoft.com/office/powerpoint/2010/main" val="2111387289"/>
              </p:ext>
            </p:extLst>
          </p:nvPr>
        </p:nvGraphicFramePr>
        <p:xfrm>
          <a:off x="412751" y="387351"/>
          <a:ext cx="11351683" cy="5870575"/>
        </p:xfrm>
        <a:graphic>
          <a:graphicData uri="http://schemas.openxmlformats.org/presentationml/2006/ole">
            <mc:AlternateContent xmlns:mc="http://schemas.openxmlformats.org/markup-compatibility/2006">
              <mc:Choice xmlns:v="urn:schemas-microsoft-com:vml" Requires="v">
                <p:oleObj spid="_x0000_s2054" name="Document" r:id="rId3" imgW="5727700" imgH="3949700" progId="Word.Document.12">
                  <p:embed/>
                </p:oleObj>
              </mc:Choice>
              <mc:Fallback>
                <p:oleObj name="Document" r:id="rId3" imgW="5727700" imgH="3949700" progId="Word.Document.12">
                  <p:embed/>
                  <p:pic>
                    <p:nvPicPr>
                      <p:cNvPr id="0" name=""/>
                      <p:cNvPicPr>
                        <a:picLocks noChangeAspect="1" noChangeArrowheads="1"/>
                      </p:cNvPicPr>
                      <p:nvPr/>
                    </p:nvPicPr>
                    <p:blipFill>
                      <a:blip r:embed="rId4"/>
                      <a:srcRect/>
                      <a:stretch>
                        <a:fillRect/>
                      </a:stretch>
                    </p:blipFill>
                    <p:spPr bwMode="auto">
                      <a:xfrm>
                        <a:off x="412751" y="387351"/>
                        <a:ext cx="11351683" cy="587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TextBox 2"/>
          <p:cNvSpPr txBox="1"/>
          <p:nvPr/>
        </p:nvSpPr>
        <p:spPr>
          <a:xfrm rot="20390298">
            <a:off x="625267" y="2217132"/>
            <a:ext cx="5361113" cy="461665"/>
          </a:xfrm>
          <a:prstGeom prst="rect">
            <a:avLst/>
          </a:prstGeom>
          <a:solidFill>
            <a:srgbClr val="FF0000"/>
          </a:solidFill>
          <a:ln>
            <a:solidFill>
              <a:srgbClr val="000000"/>
            </a:solidFill>
          </a:ln>
        </p:spPr>
        <p:txBody>
          <a:bodyPr wrap="none" rtlCol="0">
            <a:spAutoFit/>
          </a:bodyPr>
          <a:lstStyle/>
          <a:p>
            <a:r>
              <a:rPr lang="en-US" sz="2400" dirty="0" smtClean="0">
                <a:solidFill>
                  <a:schemeClr val="bg1"/>
                </a:solidFill>
              </a:rPr>
              <a:t>FUNCTIONs OF A MUSCLE = MOVEMENT!</a:t>
            </a:r>
            <a:endParaRPr lang="en-US" sz="2400" dirty="0">
              <a:solidFill>
                <a:schemeClr val="bg1"/>
              </a:solidFill>
            </a:endParaRPr>
          </a:p>
        </p:txBody>
      </p:sp>
      <p:sp>
        <p:nvSpPr>
          <p:cNvPr id="2" name="TextBox 1"/>
          <p:cNvSpPr txBox="1"/>
          <p:nvPr/>
        </p:nvSpPr>
        <p:spPr>
          <a:xfrm>
            <a:off x="6330365" y="3446636"/>
            <a:ext cx="3387666" cy="584776"/>
          </a:xfrm>
          <a:prstGeom prst="rect">
            <a:avLst/>
          </a:prstGeom>
          <a:solidFill>
            <a:schemeClr val="bg1"/>
          </a:solidFill>
        </p:spPr>
        <p:txBody>
          <a:bodyPr wrap="none" rtlCol="0">
            <a:spAutoFit/>
          </a:bodyPr>
          <a:lstStyle/>
          <a:p>
            <a:r>
              <a:rPr lang="en-US" sz="3200" dirty="0" smtClean="0"/>
              <a:t>Extension = </a:t>
            </a:r>
            <a:r>
              <a:rPr lang="en-US" sz="3200" b="1" dirty="0" smtClean="0">
                <a:solidFill>
                  <a:schemeClr val="accent6"/>
                </a:solidFill>
              </a:rPr>
              <a:t>Triceps</a:t>
            </a:r>
            <a:endParaRPr lang="en-US" sz="3200" b="1" dirty="0">
              <a:solidFill>
                <a:schemeClr val="accent6"/>
              </a:solidFill>
            </a:endParaRPr>
          </a:p>
        </p:txBody>
      </p:sp>
      <p:sp>
        <p:nvSpPr>
          <p:cNvPr id="5" name="TextBox 4"/>
          <p:cNvSpPr txBox="1"/>
          <p:nvPr/>
        </p:nvSpPr>
        <p:spPr>
          <a:xfrm>
            <a:off x="6301322" y="4082775"/>
            <a:ext cx="4130057" cy="584776"/>
          </a:xfrm>
          <a:prstGeom prst="rect">
            <a:avLst/>
          </a:prstGeom>
          <a:solidFill>
            <a:schemeClr val="bg1"/>
          </a:solidFill>
        </p:spPr>
        <p:txBody>
          <a:bodyPr wrap="none" rtlCol="0">
            <a:spAutoFit/>
          </a:bodyPr>
          <a:lstStyle/>
          <a:p>
            <a:r>
              <a:rPr lang="en-US" sz="3200" dirty="0" smtClean="0"/>
              <a:t>Extension = </a:t>
            </a:r>
            <a:r>
              <a:rPr lang="en-US" sz="3200" b="1" dirty="0" smtClean="0">
                <a:solidFill>
                  <a:schemeClr val="accent6"/>
                </a:solidFill>
              </a:rPr>
              <a:t>Quadriceps </a:t>
            </a:r>
            <a:endParaRPr lang="en-US" sz="3200" b="1" dirty="0">
              <a:solidFill>
                <a:schemeClr val="accent6"/>
              </a:solidFill>
            </a:endParaRPr>
          </a:p>
        </p:txBody>
      </p:sp>
      <p:sp>
        <p:nvSpPr>
          <p:cNvPr id="6" name="TextBox 5"/>
          <p:cNvSpPr txBox="1"/>
          <p:nvPr/>
        </p:nvSpPr>
        <p:spPr>
          <a:xfrm>
            <a:off x="7759537" y="4819692"/>
            <a:ext cx="3542957" cy="584776"/>
          </a:xfrm>
          <a:prstGeom prst="rect">
            <a:avLst/>
          </a:prstGeom>
          <a:solidFill>
            <a:schemeClr val="bg1"/>
          </a:solidFill>
        </p:spPr>
        <p:txBody>
          <a:bodyPr wrap="none" rtlCol="0">
            <a:spAutoFit/>
          </a:bodyPr>
          <a:lstStyle/>
          <a:p>
            <a:r>
              <a:rPr lang="en-US" sz="3200" dirty="0" smtClean="0"/>
              <a:t>Abduction = </a:t>
            </a:r>
            <a:r>
              <a:rPr lang="en-US" sz="3200" b="1" dirty="0" smtClean="0">
                <a:solidFill>
                  <a:schemeClr val="accent6"/>
                </a:solidFill>
              </a:rPr>
              <a:t>Deltoid</a:t>
            </a:r>
            <a:endParaRPr lang="en-US" sz="3200" b="1" dirty="0">
              <a:solidFill>
                <a:schemeClr val="accent6"/>
              </a:solidFill>
            </a:endParaRPr>
          </a:p>
        </p:txBody>
      </p:sp>
      <p:sp>
        <p:nvSpPr>
          <p:cNvPr id="7" name="TextBox 6"/>
          <p:cNvSpPr txBox="1"/>
          <p:nvPr/>
        </p:nvSpPr>
        <p:spPr>
          <a:xfrm>
            <a:off x="4121782" y="5596921"/>
            <a:ext cx="5661526" cy="584776"/>
          </a:xfrm>
          <a:prstGeom prst="rect">
            <a:avLst/>
          </a:prstGeom>
          <a:solidFill>
            <a:schemeClr val="bg1"/>
          </a:solidFill>
        </p:spPr>
        <p:txBody>
          <a:bodyPr wrap="none" rtlCol="0">
            <a:spAutoFit/>
          </a:bodyPr>
          <a:lstStyle/>
          <a:p>
            <a:r>
              <a:rPr lang="en-US" sz="3200" dirty="0" smtClean="0"/>
              <a:t>Plantar flexion = </a:t>
            </a:r>
            <a:r>
              <a:rPr lang="en-US" sz="3200" b="1" dirty="0" smtClean="0">
                <a:solidFill>
                  <a:schemeClr val="accent6"/>
                </a:solidFill>
              </a:rPr>
              <a:t>Gastrocnemius</a:t>
            </a:r>
            <a:endParaRPr lang="en-US" sz="3200" b="1" dirty="0">
              <a:solidFill>
                <a:schemeClr val="accent6"/>
              </a:solidFill>
            </a:endParaRPr>
          </a:p>
        </p:txBody>
      </p:sp>
    </p:spTree>
    <p:extLst>
      <p:ext uri="{BB962C8B-B14F-4D97-AF65-F5344CB8AC3E}">
        <p14:creationId xmlns:p14="http://schemas.microsoft.com/office/powerpoint/2010/main" val="25313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1716</Words>
  <Application>Microsoft Office PowerPoint</Application>
  <PresentationFormat>Widescreen</PresentationFormat>
  <Paragraphs>293</Paragraphs>
  <Slides>24</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ＭＳ Ｐゴシック</vt:lpstr>
      <vt:lpstr>ＭＳ Ｐゴシック</vt:lpstr>
      <vt:lpstr>Arial</vt:lpstr>
      <vt:lpstr>Calibri</vt:lpstr>
      <vt:lpstr>Calibri Light</vt:lpstr>
      <vt:lpstr>Georgia</vt:lpstr>
      <vt:lpstr>Times New Roman</vt:lpstr>
      <vt:lpstr>Verdana</vt:lpstr>
      <vt:lpstr>Office Theme</vt:lpstr>
      <vt:lpstr>Document</vt:lpstr>
      <vt:lpstr>DO NOW ACTIVITY….</vt:lpstr>
      <vt:lpstr>DO NOW ACTIVITY….</vt:lpstr>
      <vt:lpstr>PowerPoint Presentation</vt:lpstr>
      <vt:lpstr>PowerPoint Presentation</vt:lpstr>
      <vt:lpstr>PowerPoint Presentation</vt:lpstr>
      <vt:lpstr>EXAM RECAP</vt:lpstr>
      <vt:lpstr>Muscles work with the skeleton to bring about specific sporting movements. Complete table 1 by: (4)</vt:lpstr>
      <vt:lpstr>PowerPoint Presentation</vt:lpstr>
      <vt:lpstr>PowerPoint Presentation</vt:lpstr>
      <vt:lpstr>Question 13</vt:lpstr>
      <vt:lpstr>WE MUST LEARN FROM THIS!!!!!!!!!</vt:lpstr>
      <vt:lpstr>PowerPoint Presentation</vt:lpstr>
      <vt:lpstr>What are the functions of the Cardiovascular system?</vt:lpstr>
      <vt:lpstr>Functions:</vt:lpstr>
      <vt:lpstr>Heart Structures </vt:lpstr>
      <vt:lpstr>PowerPoint Presentation</vt:lpstr>
      <vt:lpstr>PowerPoint Presentation</vt:lpstr>
      <vt:lpstr>PowerPoint Presentation</vt:lpstr>
      <vt:lpstr>How the Heart Pumps Blood</vt:lpstr>
      <vt:lpstr>How the Heart Pumps Blood</vt:lpstr>
      <vt:lpstr>Blood Bus:  The journey around the heart!</vt:lpstr>
      <vt:lpstr>The Double Circulation System</vt:lpstr>
      <vt:lpstr>Review</vt:lpstr>
      <vt:lpstr>Quiz Time! Back of books!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A. Lynch</dc:creator>
  <cp:lastModifiedBy>Rebecca Sweet</cp:lastModifiedBy>
  <cp:revision>26</cp:revision>
  <cp:lastPrinted>2020-01-06T11:18:38Z</cp:lastPrinted>
  <dcterms:created xsi:type="dcterms:W3CDTF">2018-04-16T11:52:56Z</dcterms:created>
  <dcterms:modified xsi:type="dcterms:W3CDTF">2020-01-06T11:19:03Z</dcterms:modified>
</cp:coreProperties>
</file>