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1"/>
  </p:notesMasterIdLst>
  <p:sldIdLst>
    <p:sldId id="297" r:id="rId5"/>
    <p:sldId id="370" r:id="rId6"/>
    <p:sldId id="298" r:id="rId7"/>
    <p:sldId id="299" r:id="rId8"/>
    <p:sldId id="300" r:id="rId9"/>
    <p:sldId id="372" r:id="rId10"/>
    <p:sldId id="264" r:id="rId11"/>
    <p:sldId id="374" r:id="rId12"/>
    <p:sldId id="301" r:id="rId13"/>
    <p:sldId id="302" r:id="rId14"/>
    <p:sldId id="373" r:id="rId15"/>
    <p:sldId id="303" r:id="rId16"/>
    <p:sldId id="371" r:id="rId17"/>
    <p:sldId id="305" r:id="rId18"/>
    <p:sldId id="306" r:id="rId19"/>
    <p:sldId id="307"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90" d="100"/>
          <a:sy n="90" d="100"/>
        </p:scale>
        <p:origin x="81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B82D85-57EC-417C-A578-1E0E3A999138}" type="datetimeFigureOut">
              <a:rPr lang="en-GB" smtClean="0"/>
              <a:t>24/09/2020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6B923F-A86A-4067-BDAD-C58F78D15961}" type="slidenum">
              <a:rPr lang="en-GB" smtClean="0"/>
              <a:t>‹#›</a:t>
            </a:fld>
            <a:endParaRPr lang="en-GB"/>
          </a:p>
        </p:txBody>
      </p:sp>
    </p:spTree>
    <p:extLst>
      <p:ext uri="{BB962C8B-B14F-4D97-AF65-F5344CB8AC3E}">
        <p14:creationId xmlns:p14="http://schemas.microsoft.com/office/powerpoint/2010/main" val="210459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7B4298F8-5C62-4494-9DA5-51F869BE1BBA}" type="slidenum">
              <a:rPr lang="en-GB" smtClean="0"/>
              <a:pPr/>
              <a:t>4</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Eyesight by </a:t>
            </a:r>
            <a:r>
              <a:rPr lang="en-GB" dirty="0" err="1"/>
              <a:t>Gumenyuk</a:t>
            </a:r>
            <a:r>
              <a:rPr lang="en-GB" dirty="0"/>
              <a:t> I.S. (Original artwork made specially for Wikipedia) [CC BY-SA 3.0 (https://creativecommons.org/licenses/by-sa/3.0)], via Wikimedia Commons</a:t>
            </a:r>
          </a:p>
        </p:txBody>
      </p:sp>
      <p:sp>
        <p:nvSpPr>
          <p:cNvPr id="4" name="Slide Number Placeholder 3"/>
          <p:cNvSpPr>
            <a:spLocks noGrp="1"/>
          </p:cNvSpPr>
          <p:nvPr>
            <p:ph type="sldNum" sz="quarter" idx="10"/>
          </p:nvPr>
        </p:nvSpPr>
        <p:spPr/>
        <p:txBody>
          <a:bodyPr/>
          <a:lstStyle/>
          <a:p>
            <a:fld id="{7B4298F8-5C62-4494-9DA5-51F869BE1BBA}" type="slidenum">
              <a:rPr lang="en-GB" smtClean="0"/>
              <a:pPr/>
              <a:t>5</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Eyesight Myopia by </a:t>
            </a:r>
            <a:r>
              <a:rPr lang="en-GB" dirty="0" err="1"/>
              <a:t>Gumenyuk</a:t>
            </a:r>
            <a:r>
              <a:rPr lang="en-GB" dirty="0"/>
              <a:t> I.S. (Original artwork made specially for Wikipedia) [CC BY-SA 3.0 (https://creativecommons.org/licenses/by-sa/3.0)], via Wikimedia Commons</a:t>
            </a:r>
          </a:p>
          <a:p>
            <a:r>
              <a:rPr lang="en-GB" dirty="0"/>
              <a:t>Eyesight </a:t>
            </a:r>
            <a:r>
              <a:rPr lang="en-GB" dirty="0" err="1"/>
              <a:t>Hyperopia</a:t>
            </a:r>
            <a:r>
              <a:rPr lang="en-GB" dirty="0"/>
              <a:t> by </a:t>
            </a:r>
            <a:r>
              <a:rPr lang="en-GB" dirty="0" err="1"/>
              <a:t>By</a:t>
            </a:r>
            <a:r>
              <a:rPr lang="en-GB" dirty="0"/>
              <a:t> </a:t>
            </a:r>
            <a:r>
              <a:rPr lang="en-GB" dirty="0" err="1"/>
              <a:t>Гуменюк</a:t>
            </a:r>
            <a:r>
              <a:rPr lang="en-GB" dirty="0"/>
              <a:t> И.С. (Own work) [CC BY-SA 4.0 (https://creativecommons.org/licenses/by-sa/4.0)], via Wikimedia Commons</a:t>
            </a:r>
          </a:p>
        </p:txBody>
      </p:sp>
      <p:sp>
        <p:nvSpPr>
          <p:cNvPr id="4" name="Slide Number Placeholder 3"/>
          <p:cNvSpPr>
            <a:spLocks noGrp="1"/>
          </p:cNvSpPr>
          <p:nvPr>
            <p:ph type="sldNum" sz="quarter" idx="10"/>
          </p:nvPr>
        </p:nvSpPr>
        <p:spPr/>
        <p:txBody>
          <a:bodyPr/>
          <a:lstStyle/>
          <a:p>
            <a:fld id="{7B4298F8-5C62-4494-9DA5-51F869BE1BBA}" type="slidenum">
              <a:rPr lang="en-GB" smtClean="0"/>
              <a:pPr/>
              <a:t>6</a:t>
            </a:fld>
            <a:endParaRPr lang="en-GB"/>
          </a:p>
        </p:txBody>
      </p:sp>
    </p:spTree>
    <p:extLst>
      <p:ext uri="{BB962C8B-B14F-4D97-AF65-F5344CB8AC3E}">
        <p14:creationId xmlns:p14="http://schemas.microsoft.com/office/powerpoint/2010/main" val="3372080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Myopia, lens, cornea, radial, convex, retina,</a:t>
            </a:r>
            <a:r>
              <a:rPr lang="en-GB" baseline="0" dirty="0"/>
              <a:t> sclera</a:t>
            </a:r>
            <a:endParaRPr lang="en-GB" dirty="0"/>
          </a:p>
        </p:txBody>
      </p:sp>
      <p:sp>
        <p:nvSpPr>
          <p:cNvPr id="4" name="Slide Number Placeholder 3"/>
          <p:cNvSpPr>
            <a:spLocks noGrp="1"/>
          </p:cNvSpPr>
          <p:nvPr>
            <p:ph type="sldNum" sz="quarter" idx="10"/>
          </p:nvPr>
        </p:nvSpPr>
        <p:spPr/>
        <p:txBody>
          <a:bodyPr/>
          <a:lstStyle/>
          <a:p>
            <a:fld id="{7B4298F8-5C62-4494-9DA5-51F869BE1BBA}" type="slidenum">
              <a:rPr lang="en-GB" smtClean="0"/>
              <a:pPr/>
              <a:t>10</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Eyesight Myopia by </a:t>
            </a:r>
            <a:r>
              <a:rPr lang="en-GB" dirty="0" err="1"/>
              <a:t>Gumenyuk</a:t>
            </a:r>
            <a:r>
              <a:rPr lang="en-GB" dirty="0"/>
              <a:t> I.S. (Original artwork made specially for Wikipedia) [CC BY-SA 3.0 (https://creativecommons.org/licenses/by-sa/3.0)], via Wikimedia Commons</a:t>
            </a:r>
          </a:p>
          <a:p>
            <a:r>
              <a:rPr lang="en-GB" dirty="0"/>
              <a:t>Eyesight </a:t>
            </a:r>
            <a:r>
              <a:rPr lang="en-GB" dirty="0" err="1"/>
              <a:t>Hyperopia</a:t>
            </a:r>
            <a:r>
              <a:rPr lang="en-GB" dirty="0"/>
              <a:t> by </a:t>
            </a:r>
            <a:r>
              <a:rPr lang="en-GB" dirty="0" err="1"/>
              <a:t>By</a:t>
            </a:r>
            <a:r>
              <a:rPr lang="en-GB" dirty="0"/>
              <a:t> </a:t>
            </a:r>
            <a:r>
              <a:rPr lang="en-GB" dirty="0" err="1"/>
              <a:t>Гуменюк</a:t>
            </a:r>
            <a:r>
              <a:rPr lang="en-GB" dirty="0"/>
              <a:t> И.С. (Own work) [CC BY-SA 4.0 (https://creativecommons.org/licenses/by-sa/4.0)], via Wikimedia Commons</a:t>
            </a:r>
          </a:p>
        </p:txBody>
      </p:sp>
      <p:sp>
        <p:nvSpPr>
          <p:cNvPr id="4" name="Slide Number Placeholder 3"/>
          <p:cNvSpPr>
            <a:spLocks noGrp="1"/>
          </p:cNvSpPr>
          <p:nvPr>
            <p:ph type="sldNum" sz="quarter" idx="10"/>
          </p:nvPr>
        </p:nvSpPr>
        <p:spPr/>
        <p:txBody>
          <a:bodyPr/>
          <a:lstStyle/>
          <a:p>
            <a:fld id="{7B4298F8-5C62-4494-9DA5-51F869BE1BBA}" type="slidenum">
              <a:rPr lang="en-GB" smtClean="0"/>
              <a:pPr/>
              <a:t>13</a:t>
            </a:fld>
            <a:endParaRPr lang="en-GB"/>
          </a:p>
        </p:txBody>
      </p:sp>
    </p:spTree>
    <p:extLst>
      <p:ext uri="{BB962C8B-B14F-4D97-AF65-F5344CB8AC3E}">
        <p14:creationId xmlns:p14="http://schemas.microsoft.com/office/powerpoint/2010/main" val="42545379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Eyesight by </a:t>
            </a:r>
            <a:r>
              <a:rPr lang="en-GB" dirty="0" err="1"/>
              <a:t>Gumenyuk</a:t>
            </a:r>
            <a:r>
              <a:rPr lang="en-GB" dirty="0"/>
              <a:t> I.S. (Original artwork made specially for Wikipedia) [CC BY-SA 3.0 (https://creativecommons.org/licenses/by-sa/3.0)], via Wikimedia Commons</a:t>
            </a:r>
          </a:p>
          <a:p>
            <a:endParaRPr lang="en-GB" dirty="0"/>
          </a:p>
        </p:txBody>
      </p:sp>
      <p:sp>
        <p:nvSpPr>
          <p:cNvPr id="4" name="Slide Number Placeholder 3"/>
          <p:cNvSpPr>
            <a:spLocks noGrp="1"/>
          </p:cNvSpPr>
          <p:nvPr>
            <p:ph type="sldNum" sz="quarter" idx="10"/>
          </p:nvPr>
        </p:nvSpPr>
        <p:spPr/>
        <p:txBody>
          <a:bodyPr/>
          <a:lstStyle/>
          <a:p>
            <a:fld id="{7B4298F8-5C62-4494-9DA5-51F869BE1BBA}" type="slidenum">
              <a:rPr lang="en-GB" smtClean="0"/>
              <a:pPr/>
              <a:t>14</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By </a:t>
            </a:r>
            <a:r>
              <a:rPr lang="en-GB" dirty="0" err="1"/>
              <a:t>Гуменюк</a:t>
            </a:r>
            <a:r>
              <a:rPr lang="en-GB" dirty="0"/>
              <a:t> И.С. (Own work) [CC BY-SA 4.0 (https://creativecommons.org/licenses/by-sa/4.0)], via Wikimedia Commons</a:t>
            </a:r>
          </a:p>
        </p:txBody>
      </p:sp>
      <p:sp>
        <p:nvSpPr>
          <p:cNvPr id="4" name="Slide Number Placeholder 3"/>
          <p:cNvSpPr>
            <a:spLocks noGrp="1"/>
          </p:cNvSpPr>
          <p:nvPr>
            <p:ph type="sldNum" sz="quarter" idx="10"/>
          </p:nvPr>
        </p:nvSpPr>
        <p:spPr/>
        <p:txBody>
          <a:bodyPr/>
          <a:lstStyle/>
          <a:p>
            <a:fld id="{7B4298F8-5C62-4494-9DA5-51F869BE1BBA}" type="slidenum">
              <a:rPr lang="en-GB" smtClean="0"/>
              <a:pPr/>
              <a:t>15</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B6147C-AB90-41E5-A42B-6C722C3E2D60}"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CC729D-1199-4ACF-ACBB-48E255F590C5}" type="slidenum">
              <a:rPr lang="en-GB" smtClean="0"/>
              <a:t>‹#›</a:t>
            </a:fld>
            <a:endParaRPr lang="en-GB"/>
          </a:p>
        </p:txBody>
      </p:sp>
    </p:spTree>
    <p:extLst>
      <p:ext uri="{BB962C8B-B14F-4D97-AF65-F5344CB8AC3E}">
        <p14:creationId xmlns:p14="http://schemas.microsoft.com/office/powerpoint/2010/main" val="3063101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B6147C-AB90-41E5-A42B-6C722C3E2D60}"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CC729D-1199-4ACF-ACBB-48E255F590C5}" type="slidenum">
              <a:rPr lang="en-GB" smtClean="0"/>
              <a:t>‹#›</a:t>
            </a:fld>
            <a:endParaRPr lang="en-GB"/>
          </a:p>
        </p:txBody>
      </p:sp>
    </p:spTree>
    <p:extLst>
      <p:ext uri="{BB962C8B-B14F-4D97-AF65-F5344CB8AC3E}">
        <p14:creationId xmlns:p14="http://schemas.microsoft.com/office/powerpoint/2010/main" val="3547121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B6147C-AB90-41E5-A42B-6C722C3E2D60}"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CC729D-1199-4ACF-ACBB-48E255F590C5}" type="slidenum">
              <a:rPr lang="en-GB" smtClean="0"/>
              <a:t>‹#›</a:t>
            </a:fld>
            <a:endParaRPr lang="en-GB"/>
          </a:p>
        </p:txBody>
      </p:sp>
    </p:spTree>
    <p:extLst>
      <p:ext uri="{BB962C8B-B14F-4D97-AF65-F5344CB8AC3E}">
        <p14:creationId xmlns:p14="http://schemas.microsoft.com/office/powerpoint/2010/main" val="3570869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B6147C-AB90-41E5-A42B-6C722C3E2D60}"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CC729D-1199-4ACF-ACBB-48E255F590C5}" type="slidenum">
              <a:rPr lang="en-GB" smtClean="0"/>
              <a:t>‹#›</a:t>
            </a:fld>
            <a:endParaRPr lang="en-GB"/>
          </a:p>
        </p:txBody>
      </p:sp>
    </p:spTree>
    <p:extLst>
      <p:ext uri="{BB962C8B-B14F-4D97-AF65-F5344CB8AC3E}">
        <p14:creationId xmlns:p14="http://schemas.microsoft.com/office/powerpoint/2010/main" val="2954658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B6147C-AB90-41E5-A42B-6C722C3E2D60}"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CC729D-1199-4ACF-ACBB-48E255F590C5}" type="slidenum">
              <a:rPr lang="en-GB" smtClean="0"/>
              <a:t>‹#›</a:t>
            </a:fld>
            <a:endParaRPr lang="en-GB"/>
          </a:p>
        </p:txBody>
      </p:sp>
    </p:spTree>
    <p:extLst>
      <p:ext uri="{BB962C8B-B14F-4D97-AF65-F5344CB8AC3E}">
        <p14:creationId xmlns:p14="http://schemas.microsoft.com/office/powerpoint/2010/main" val="560779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B6147C-AB90-41E5-A42B-6C722C3E2D60}" type="datetimeFigureOut">
              <a:rPr lang="en-GB" smtClean="0"/>
              <a:t>24/09/2020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CC729D-1199-4ACF-ACBB-48E255F590C5}" type="slidenum">
              <a:rPr lang="en-GB" smtClean="0"/>
              <a:t>‹#›</a:t>
            </a:fld>
            <a:endParaRPr lang="en-GB"/>
          </a:p>
        </p:txBody>
      </p:sp>
    </p:spTree>
    <p:extLst>
      <p:ext uri="{BB962C8B-B14F-4D97-AF65-F5344CB8AC3E}">
        <p14:creationId xmlns:p14="http://schemas.microsoft.com/office/powerpoint/2010/main" val="1719110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B6147C-AB90-41E5-A42B-6C722C3E2D60}" type="datetimeFigureOut">
              <a:rPr lang="en-GB" smtClean="0"/>
              <a:t>24/09/2020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BCC729D-1199-4ACF-ACBB-48E255F590C5}" type="slidenum">
              <a:rPr lang="en-GB" smtClean="0"/>
              <a:t>‹#›</a:t>
            </a:fld>
            <a:endParaRPr lang="en-GB"/>
          </a:p>
        </p:txBody>
      </p:sp>
    </p:spTree>
    <p:extLst>
      <p:ext uri="{BB962C8B-B14F-4D97-AF65-F5344CB8AC3E}">
        <p14:creationId xmlns:p14="http://schemas.microsoft.com/office/powerpoint/2010/main" val="3004723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B6147C-AB90-41E5-A42B-6C722C3E2D60}" type="datetimeFigureOut">
              <a:rPr lang="en-GB" smtClean="0"/>
              <a:t>24/09/2020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BCC729D-1199-4ACF-ACBB-48E255F590C5}" type="slidenum">
              <a:rPr lang="en-GB" smtClean="0"/>
              <a:t>‹#›</a:t>
            </a:fld>
            <a:endParaRPr lang="en-GB"/>
          </a:p>
        </p:txBody>
      </p:sp>
    </p:spTree>
    <p:extLst>
      <p:ext uri="{BB962C8B-B14F-4D97-AF65-F5344CB8AC3E}">
        <p14:creationId xmlns:p14="http://schemas.microsoft.com/office/powerpoint/2010/main" val="2245960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B6147C-AB90-41E5-A42B-6C722C3E2D60}" type="datetimeFigureOut">
              <a:rPr lang="en-GB" smtClean="0"/>
              <a:t>24/09/2020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BCC729D-1199-4ACF-ACBB-48E255F590C5}" type="slidenum">
              <a:rPr lang="en-GB" smtClean="0"/>
              <a:t>‹#›</a:t>
            </a:fld>
            <a:endParaRPr lang="en-GB"/>
          </a:p>
        </p:txBody>
      </p:sp>
    </p:spTree>
    <p:extLst>
      <p:ext uri="{BB962C8B-B14F-4D97-AF65-F5344CB8AC3E}">
        <p14:creationId xmlns:p14="http://schemas.microsoft.com/office/powerpoint/2010/main" val="1938499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B6147C-AB90-41E5-A42B-6C722C3E2D60}" type="datetimeFigureOut">
              <a:rPr lang="en-GB" smtClean="0"/>
              <a:t>24/09/2020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CC729D-1199-4ACF-ACBB-48E255F590C5}" type="slidenum">
              <a:rPr lang="en-GB" smtClean="0"/>
              <a:t>‹#›</a:t>
            </a:fld>
            <a:endParaRPr lang="en-GB"/>
          </a:p>
        </p:txBody>
      </p:sp>
    </p:spTree>
    <p:extLst>
      <p:ext uri="{BB962C8B-B14F-4D97-AF65-F5344CB8AC3E}">
        <p14:creationId xmlns:p14="http://schemas.microsoft.com/office/powerpoint/2010/main" val="215173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B6147C-AB90-41E5-A42B-6C722C3E2D60}" type="datetimeFigureOut">
              <a:rPr lang="en-GB" smtClean="0"/>
              <a:t>24/09/2020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CC729D-1199-4ACF-ACBB-48E255F590C5}" type="slidenum">
              <a:rPr lang="en-GB" smtClean="0"/>
              <a:t>‹#›</a:t>
            </a:fld>
            <a:endParaRPr lang="en-GB"/>
          </a:p>
        </p:txBody>
      </p:sp>
    </p:spTree>
    <p:extLst>
      <p:ext uri="{BB962C8B-B14F-4D97-AF65-F5344CB8AC3E}">
        <p14:creationId xmlns:p14="http://schemas.microsoft.com/office/powerpoint/2010/main" val="2305820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B6147C-AB90-41E5-A42B-6C722C3E2D60}" type="datetimeFigureOut">
              <a:rPr lang="en-GB" smtClean="0"/>
              <a:t>24/09/2020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CC729D-1199-4ACF-ACBB-48E255F590C5}" type="slidenum">
              <a:rPr lang="en-GB" smtClean="0"/>
              <a:t>‹#›</a:t>
            </a:fld>
            <a:endParaRPr lang="en-GB"/>
          </a:p>
        </p:txBody>
      </p:sp>
    </p:spTree>
    <p:extLst>
      <p:ext uri="{BB962C8B-B14F-4D97-AF65-F5344CB8AC3E}">
        <p14:creationId xmlns:p14="http://schemas.microsoft.com/office/powerpoint/2010/main" val="3540156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28600" y="304800"/>
            <a:ext cx="8610600" cy="1002549"/>
          </a:xfrm>
          <a:prstGeom prst="roundRect">
            <a:avLst/>
          </a:prstGeom>
          <a:solidFill>
            <a:srgbClr val="B9F5E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265334" y="304800"/>
            <a:ext cx="8610600" cy="918108"/>
          </a:xfrm>
        </p:spPr>
        <p:txBody>
          <a:bodyPr>
            <a:noAutofit/>
          </a:bodyPr>
          <a:lstStyle/>
          <a:p>
            <a:r>
              <a:rPr lang="en-GB" sz="4800" dirty="0">
                <a:latin typeface="Comic Sans MS" pitchFamily="66" charset="0"/>
              </a:rPr>
              <a:t>Common problems of the eye</a:t>
            </a:r>
          </a:p>
        </p:txBody>
      </p:sp>
      <p:sp>
        <p:nvSpPr>
          <p:cNvPr id="6" name="TextBox 5"/>
          <p:cNvSpPr txBox="1"/>
          <p:nvPr/>
        </p:nvSpPr>
        <p:spPr>
          <a:xfrm>
            <a:off x="228600" y="1553308"/>
            <a:ext cx="5890846" cy="4832092"/>
          </a:xfrm>
          <a:prstGeom prst="rect">
            <a:avLst/>
          </a:prstGeom>
          <a:noFill/>
        </p:spPr>
        <p:txBody>
          <a:bodyPr wrap="square" rtlCol="0">
            <a:spAutoFit/>
          </a:bodyPr>
          <a:lstStyle/>
          <a:p>
            <a:r>
              <a:rPr lang="en-GB" sz="2800" b="1" dirty="0"/>
              <a:t>Do now activity:</a:t>
            </a:r>
          </a:p>
          <a:p>
            <a:endParaRPr lang="en-GB" sz="2800" b="1" dirty="0"/>
          </a:p>
          <a:p>
            <a:pPr marL="457200" indent="-457200">
              <a:buAutoNum type="arabicPeriod"/>
            </a:pPr>
            <a:r>
              <a:rPr lang="en-GB" sz="2800" dirty="0">
                <a:solidFill>
                  <a:srgbClr val="FF0000"/>
                </a:solidFill>
              </a:rPr>
              <a:t>Name 8 important structures found in the eye</a:t>
            </a:r>
          </a:p>
          <a:p>
            <a:pPr marL="457200" indent="-457200">
              <a:buAutoNum type="arabicPeriod"/>
            </a:pPr>
            <a:endParaRPr lang="en-GB" sz="2800" dirty="0">
              <a:solidFill>
                <a:srgbClr val="FF0000"/>
              </a:solidFill>
            </a:endParaRPr>
          </a:p>
          <a:p>
            <a:pPr marL="457200" indent="-457200">
              <a:buAutoNum type="arabicPeriod"/>
            </a:pPr>
            <a:r>
              <a:rPr lang="en-GB" sz="2800" dirty="0">
                <a:solidFill>
                  <a:schemeClr val="accent6">
                    <a:lumMod val="75000"/>
                  </a:schemeClr>
                </a:solidFill>
              </a:rPr>
              <a:t>Describe the function of four of these structures </a:t>
            </a:r>
          </a:p>
          <a:p>
            <a:pPr marL="457200" indent="-457200">
              <a:buAutoNum type="arabicPeriod"/>
            </a:pPr>
            <a:endParaRPr lang="en-GB" sz="2800" dirty="0">
              <a:solidFill>
                <a:schemeClr val="accent6">
                  <a:lumMod val="75000"/>
                </a:schemeClr>
              </a:solidFill>
            </a:endParaRPr>
          </a:p>
          <a:p>
            <a:pPr marL="457200" indent="-457200">
              <a:buAutoNum type="arabicPeriod"/>
            </a:pPr>
            <a:r>
              <a:rPr lang="en-GB" sz="2800" dirty="0">
                <a:solidFill>
                  <a:srgbClr val="00B050"/>
                </a:solidFill>
              </a:rPr>
              <a:t>Explain the changes that occur to the pupil and iris in dim and bright light conditions.</a:t>
            </a:r>
          </a:p>
        </p:txBody>
      </p:sp>
      <p:pic>
        <p:nvPicPr>
          <p:cNvPr id="14338" name="Picture 2" descr="white urban downtown looking sculpture art iris arts ball sphere huge texas dallas shape watching staring eyeball inflatable observing man made object atmosphere of earth giant eyeball enormous orb blood veins"/>
          <p:cNvPicPr>
            <a:picLocks noChangeAspect="1" noChangeArrowheads="1"/>
          </p:cNvPicPr>
          <p:nvPr/>
        </p:nvPicPr>
        <p:blipFill>
          <a:blip r:embed="rId2" cstate="print"/>
          <a:srcRect/>
          <a:stretch>
            <a:fillRect/>
          </a:stretch>
        </p:blipFill>
        <p:spPr bwMode="auto">
          <a:xfrm>
            <a:off x="6294743" y="2514599"/>
            <a:ext cx="2544457" cy="3159369"/>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991600" cy="5324535"/>
          </a:xfrm>
          <a:prstGeom prst="rect">
            <a:avLst/>
          </a:prstGeom>
          <a:noFill/>
        </p:spPr>
        <p:txBody>
          <a:bodyPr wrap="square" rtlCol="0">
            <a:spAutoFit/>
          </a:bodyPr>
          <a:lstStyle/>
          <a:p>
            <a:r>
              <a:rPr lang="en-GB" sz="3200" dirty="0">
                <a:solidFill>
                  <a:srgbClr val="0070C0"/>
                </a:solidFill>
                <a:latin typeface="Comic Sans MS" pitchFamily="66" charset="0"/>
              </a:rPr>
              <a:t>Plenary: </a:t>
            </a:r>
            <a:r>
              <a:rPr lang="en-GB" sz="3200" dirty="0">
                <a:latin typeface="Comic Sans MS" pitchFamily="66" charset="0"/>
              </a:rPr>
              <a:t>Anagram challenge</a:t>
            </a:r>
          </a:p>
          <a:p>
            <a:endParaRPr lang="en-GB" sz="2800" dirty="0">
              <a:latin typeface="Comic Sans MS" pitchFamily="66" charset="0"/>
            </a:endParaRPr>
          </a:p>
          <a:p>
            <a:r>
              <a:rPr lang="en-GB" sz="2800" dirty="0">
                <a:latin typeface="Comic Sans MS" pitchFamily="66" charset="0"/>
              </a:rPr>
              <a:t>Unscramble the following to identify a key word from the lessons we have covered on eyes: </a:t>
            </a:r>
          </a:p>
          <a:p>
            <a:endParaRPr lang="en-GB" sz="2800" dirty="0">
              <a:latin typeface="Comic Sans MS" pitchFamily="66" charset="0"/>
            </a:endParaRPr>
          </a:p>
          <a:p>
            <a:pPr marL="514350" indent="-514350">
              <a:buAutoNum type="alphaLcParenR"/>
            </a:pPr>
            <a:r>
              <a:rPr lang="en-GB" sz="2800" dirty="0">
                <a:latin typeface="Comic Sans MS" pitchFamily="66" charset="0"/>
              </a:rPr>
              <a:t>PYIAOM</a:t>
            </a:r>
          </a:p>
          <a:p>
            <a:pPr marL="514350" indent="-514350">
              <a:buAutoNum type="alphaLcParenR"/>
            </a:pPr>
            <a:r>
              <a:rPr lang="en-GB" sz="2800" dirty="0">
                <a:latin typeface="Comic Sans MS" pitchFamily="66" charset="0"/>
              </a:rPr>
              <a:t>NLES</a:t>
            </a:r>
          </a:p>
          <a:p>
            <a:pPr marL="514350" indent="-514350">
              <a:buAutoNum type="alphaLcParenR"/>
            </a:pPr>
            <a:r>
              <a:rPr lang="en-GB" sz="2800" dirty="0">
                <a:latin typeface="Comic Sans MS" pitchFamily="66" charset="0"/>
              </a:rPr>
              <a:t>ORCAEN</a:t>
            </a:r>
          </a:p>
          <a:p>
            <a:pPr marL="514350" indent="-514350">
              <a:buAutoNum type="alphaLcParenR"/>
            </a:pPr>
            <a:r>
              <a:rPr lang="en-GB" sz="2800" dirty="0">
                <a:latin typeface="Comic Sans MS" pitchFamily="66" charset="0"/>
              </a:rPr>
              <a:t>DRALIA</a:t>
            </a:r>
          </a:p>
          <a:p>
            <a:pPr marL="514350" indent="-514350">
              <a:buAutoNum type="alphaLcParenR"/>
            </a:pPr>
            <a:r>
              <a:rPr lang="en-GB" sz="2800" dirty="0">
                <a:latin typeface="Comic Sans MS" pitchFamily="66" charset="0"/>
              </a:rPr>
              <a:t>VOXCEN</a:t>
            </a:r>
          </a:p>
          <a:p>
            <a:pPr marL="514350" indent="-514350">
              <a:buAutoNum type="alphaLcParenR"/>
            </a:pPr>
            <a:r>
              <a:rPr lang="en-GB" sz="2800" dirty="0">
                <a:latin typeface="Comic Sans MS" pitchFamily="66" charset="0"/>
              </a:rPr>
              <a:t>TENIAR</a:t>
            </a:r>
          </a:p>
          <a:p>
            <a:pPr marL="514350" indent="-514350">
              <a:buAutoNum type="alphaLcParenR"/>
            </a:pPr>
            <a:r>
              <a:rPr lang="en-GB" sz="2800" dirty="0">
                <a:latin typeface="Comic Sans MS" pitchFamily="66" charset="0"/>
              </a:rPr>
              <a:t>LERACS</a:t>
            </a:r>
          </a:p>
        </p:txBody>
      </p:sp>
      <p:sp>
        <p:nvSpPr>
          <p:cNvPr id="6" name="TextBox 5"/>
          <p:cNvSpPr txBox="1"/>
          <p:nvPr/>
        </p:nvSpPr>
        <p:spPr>
          <a:xfrm>
            <a:off x="152400" y="5751493"/>
            <a:ext cx="5715000" cy="954107"/>
          </a:xfrm>
          <a:prstGeom prst="rect">
            <a:avLst/>
          </a:prstGeom>
          <a:solidFill>
            <a:srgbClr val="B9F5EE"/>
          </a:solidFill>
        </p:spPr>
        <p:txBody>
          <a:bodyPr wrap="square" rtlCol="0">
            <a:spAutoFit/>
          </a:bodyPr>
          <a:lstStyle/>
          <a:p>
            <a:pPr algn="ctr"/>
            <a:r>
              <a:rPr lang="en-GB" sz="2800" b="1" dirty="0">
                <a:solidFill>
                  <a:srgbClr val="0070C0"/>
                </a:solidFill>
                <a:latin typeface="Comic Sans MS" pitchFamily="66" charset="0"/>
              </a:rPr>
              <a:t>Extra Challenge: </a:t>
            </a:r>
            <a:r>
              <a:rPr lang="en-GB" sz="2800" dirty="0">
                <a:latin typeface="Comic Sans MS" pitchFamily="66" charset="0"/>
              </a:rPr>
              <a:t>Come up with a definition for each key word!</a:t>
            </a:r>
          </a:p>
        </p:txBody>
      </p:sp>
      <p:pic>
        <p:nvPicPr>
          <p:cNvPr id="7" name="Picture 2" descr="white urban downtown looking sculpture art iris arts ball sphere huge texas dallas shape watching staring eyeball inflatable observing man made object atmosphere of earth giant eyeball enormous orb blood veins"/>
          <p:cNvPicPr>
            <a:picLocks noChangeAspect="1" noChangeArrowheads="1"/>
          </p:cNvPicPr>
          <p:nvPr/>
        </p:nvPicPr>
        <p:blipFill>
          <a:blip r:embed="rId3" cstate="print"/>
          <a:srcRect/>
          <a:stretch>
            <a:fillRect/>
          </a:stretch>
        </p:blipFill>
        <p:spPr bwMode="auto">
          <a:xfrm>
            <a:off x="6025663" y="2518115"/>
            <a:ext cx="2872074" cy="3566161"/>
          </a:xfrm>
          <a:prstGeom prst="rect">
            <a:avLst/>
          </a:prstGeom>
          <a:noFill/>
        </p:spPr>
      </p:pic>
      <p:sp>
        <p:nvSpPr>
          <p:cNvPr id="2" name="TextBox 1">
            <a:extLst>
              <a:ext uri="{FF2B5EF4-FFF2-40B4-BE49-F238E27FC236}">
                <a16:creationId xmlns:a16="http://schemas.microsoft.com/office/drawing/2014/main" id="{D5CF9138-5569-47AE-A9F1-6B013B0229CD}"/>
              </a:ext>
            </a:extLst>
          </p:cNvPr>
          <p:cNvSpPr txBox="1"/>
          <p:nvPr/>
        </p:nvSpPr>
        <p:spPr>
          <a:xfrm>
            <a:off x="3009900" y="2332892"/>
            <a:ext cx="2546838" cy="3108543"/>
          </a:xfrm>
          <a:prstGeom prst="rect">
            <a:avLst/>
          </a:prstGeom>
          <a:noFill/>
        </p:spPr>
        <p:txBody>
          <a:bodyPr wrap="square" rtlCol="0">
            <a:spAutoFit/>
          </a:bodyPr>
          <a:lstStyle/>
          <a:p>
            <a:r>
              <a:rPr lang="en-GB" sz="2800" dirty="0">
                <a:solidFill>
                  <a:srgbClr val="FF0000"/>
                </a:solidFill>
                <a:latin typeface="Comic Sans MS" panose="030F0702030302020204" pitchFamily="66" charset="0"/>
              </a:rPr>
              <a:t>MYOPIA</a:t>
            </a:r>
          </a:p>
          <a:p>
            <a:r>
              <a:rPr lang="en-GB" sz="2800" dirty="0">
                <a:solidFill>
                  <a:srgbClr val="FF0000"/>
                </a:solidFill>
                <a:latin typeface="Comic Sans MS" panose="030F0702030302020204" pitchFamily="66" charset="0"/>
              </a:rPr>
              <a:t>LENS</a:t>
            </a:r>
          </a:p>
          <a:p>
            <a:r>
              <a:rPr lang="en-GB" sz="2800" dirty="0">
                <a:solidFill>
                  <a:srgbClr val="FF0000"/>
                </a:solidFill>
                <a:latin typeface="Comic Sans MS" panose="030F0702030302020204" pitchFamily="66" charset="0"/>
              </a:rPr>
              <a:t>CORNEA</a:t>
            </a:r>
          </a:p>
          <a:p>
            <a:r>
              <a:rPr lang="en-GB" sz="2800" dirty="0">
                <a:solidFill>
                  <a:srgbClr val="FF0000"/>
                </a:solidFill>
                <a:latin typeface="Comic Sans MS" panose="030F0702030302020204" pitchFamily="66" charset="0"/>
              </a:rPr>
              <a:t>RADIAL</a:t>
            </a:r>
          </a:p>
          <a:p>
            <a:r>
              <a:rPr lang="en-GB" sz="2800" dirty="0">
                <a:solidFill>
                  <a:srgbClr val="FF0000"/>
                </a:solidFill>
                <a:latin typeface="Comic Sans MS" panose="030F0702030302020204" pitchFamily="66" charset="0"/>
              </a:rPr>
              <a:t>CONVEX</a:t>
            </a:r>
          </a:p>
          <a:p>
            <a:r>
              <a:rPr lang="en-GB" sz="2800" dirty="0">
                <a:solidFill>
                  <a:srgbClr val="FF0000"/>
                </a:solidFill>
                <a:latin typeface="Comic Sans MS" panose="030F0702030302020204" pitchFamily="66" charset="0"/>
              </a:rPr>
              <a:t>RETINA</a:t>
            </a:r>
          </a:p>
          <a:p>
            <a:r>
              <a:rPr lang="en-GB" sz="2800" dirty="0">
                <a:solidFill>
                  <a:srgbClr val="FF0000"/>
                </a:solidFill>
                <a:latin typeface="Comic Sans MS" panose="030F0702030302020204" pitchFamily="66" charset="0"/>
              </a:rPr>
              <a:t>SCLERA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944D6-22F2-464C-8085-5613DFE9FA26}"/>
              </a:ext>
            </a:extLst>
          </p:cNvPr>
          <p:cNvSpPr>
            <a:spLocks noGrp="1"/>
          </p:cNvSpPr>
          <p:nvPr>
            <p:ph type="title"/>
          </p:nvPr>
        </p:nvSpPr>
        <p:spPr>
          <a:xfrm>
            <a:off x="628650" y="1619496"/>
            <a:ext cx="7886700" cy="1325563"/>
          </a:xfrm>
        </p:spPr>
        <p:txBody>
          <a:bodyPr>
            <a:normAutofit/>
          </a:bodyPr>
          <a:lstStyle/>
          <a:p>
            <a:pPr algn="ctr"/>
            <a:r>
              <a:rPr lang="en-GB" sz="6000" dirty="0"/>
              <a:t>Resources</a:t>
            </a:r>
          </a:p>
        </p:txBody>
      </p:sp>
    </p:spTree>
    <p:extLst>
      <p:ext uri="{BB962C8B-B14F-4D97-AF65-F5344CB8AC3E}">
        <p14:creationId xmlns:p14="http://schemas.microsoft.com/office/powerpoint/2010/main" val="1122767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TextBox 154"/>
          <p:cNvSpPr txBox="1"/>
          <p:nvPr/>
        </p:nvSpPr>
        <p:spPr>
          <a:xfrm>
            <a:off x="4572000" y="152400"/>
            <a:ext cx="4191000" cy="4031873"/>
          </a:xfrm>
          <a:prstGeom prst="rect">
            <a:avLst/>
          </a:prstGeom>
          <a:noFill/>
        </p:spPr>
        <p:txBody>
          <a:bodyPr wrap="square" rtlCol="0">
            <a:spAutoFit/>
          </a:bodyPr>
          <a:lstStyle/>
          <a:p>
            <a:r>
              <a:rPr lang="en-GB" sz="1600" b="1" dirty="0">
                <a:latin typeface="Comic Sans MS" pitchFamily="66" charset="0"/>
              </a:rPr>
              <a:t>Focusing on a nearby object:</a:t>
            </a:r>
          </a:p>
          <a:p>
            <a:endParaRPr lang="en-GB" sz="1600" dirty="0">
              <a:latin typeface="Comic Sans MS" pitchFamily="66" charset="0"/>
            </a:endParaRPr>
          </a:p>
          <a:p>
            <a:endParaRPr lang="en-GB" sz="1600" dirty="0">
              <a:latin typeface="Comic Sans MS" pitchFamily="66" charset="0"/>
            </a:endParaRPr>
          </a:p>
          <a:p>
            <a:endParaRPr lang="en-GB" sz="1600" dirty="0">
              <a:latin typeface="Comic Sans MS" pitchFamily="66" charset="0"/>
            </a:endParaRPr>
          </a:p>
          <a:p>
            <a:endParaRPr lang="en-GB" sz="1600" dirty="0">
              <a:latin typeface="Comic Sans MS" pitchFamily="66" charset="0"/>
            </a:endParaRPr>
          </a:p>
          <a:p>
            <a:endParaRPr lang="en-GB" sz="1600" dirty="0">
              <a:latin typeface="Comic Sans MS" pitchFamily="66" charset="0"/>
            </a:endParaRPr>
          </a:p>
          <a:p>
            <a:endParaRPr lang="en-GB" sz="1600" dirty="0">
              <a:latin typeface="Comic Sans MS" pitchFamily="66" charset="0"/>
            </a:endParaRPr>
          </a:p>
          <a:p>
            <a:r>
              <a:rPr lang="en-GB" sz="1600" dirty="0">
                <a:latin typeface="Comic Sans MS" pitchFamily="66" charset="0"/>
              </a:rPr>
              <a:t>The light that reaches your eyes from nearby objects is diverging very strongly. </a:t>
            </a:r>
          </a:p>
          <a:p>
            <a:endParaRPr lang="en-GB" sz="1600" dirty="0">
              <a:latin typeface="Comic Sans MS" pitchFamily="66" charset="0"/>
            </a:endParaRPr>
          </a:p>
          <a:p>
            <a:r>
              <a:rPr lang="en-GB" sz="1600" dirty="0">
                <a:latin typeface="Comic Sans MS" pitchFamily="66" charset="0"/>
              </a:rPr>
              <a:t>To focus on  a nearby object the ciliary muscles contract so that suspensory ligaments loosen.  The lens is then thicker and more curved. It refracts light rays strongly so they are focused onto the retina.</a:t>
            </a:r>
          </a:p>
        </p:txBody>
      </p:sp>
      <p:sp>
        <p:nvSpPr>
          <p:cNvPr id="143" name="TextBox 142"/>
          <p:cNvSpPr txBox="1"/>
          <p:nvPr/>
        </p:nvSpPr>
        <p:spPr>
          <a:xfrm>
            <a:off x="152400" y="152400"/>
            <a:ext cx="4191000" cy="4031873"/>
          </a:xfrm>
          <a:prstGeom prst="rect">
            <a:avLst/>
          </a:prstGeom>
          <a:noFill/>
        </p:spPr>
        <p:txBody>
          <a:bodyPr wrap="square" rtlCol="0">
            <a:spAutoFit/>
          </a:bodyPr>
          <a:lstStyle/>
          <a:p>
            <a:r>
              <a:rPr lang="en-GB" sz="1600" b="1" dirty="0">
                <a:latin typeface="Comic Sans MS" pitchFamily="66" charset="0"/>
              </a:rPr>
              <a:t>Focusing on a distant object:</a:t>
            </a:r>
          </a:p>
          <a:p>
            <a:endParaRPr lang="en-GB" sz="1600" dirty="0">
              <a:latin typeface="Comic Sans MS" pitchFamily="66" charset="0"/>
            </a:endParaRPr>
          </a:p>
          <a:p>
            <a:endParaRPr lang="en-GB" sz="1600" dirty="0">
              <a:latin typeface="Comic Sans MS" pitchFamily="66" charset="0"/>
            </a:endParaRPr>
          </a:p>
          <a:p>
            <a:endParaRPr lang="en-GB" sz="1600" dirty="0">
              <a:latin typeface="Comic Sans MS" pitchFamily="66" charset="0"/>
            </a:endParaRPr>
          </a:p>
          <a:p>
            <a:endParaRPr lang="en-GB" sz="1600" dirty="0">
              <a:latin typeface="Comic Sans MS" pitchFamily="66" charset="0"/>
            </a:endParaRPr>
          </a:p>
          <a:p>
            <a:endParaRPr lang="en-GB" sz="1600" dirty="0">
              <a:latin typeface="Comic Sans MS" pitchFamily="66" charset="0"/>
            </a:endParaRPr>
          </a:p>
          <a:p>
            <a:endParaRPr lang="en-GB" sz="1600" dirty="0">
              <a:latin typeface="Comic Sans MS" pitchFamily="66" charset="0"/>
            </a:endParaRPr>
          </a:p>
          <a:p>
            <a:r>
              <a:rPr lang="en-GB" sz="1600" dirty="0">
                <a:latin typeface="Comic Sans MS" pitchFamily="66" charset="0"/>
              </a:rPr>
              <a:t>The light that reaches your eyes from distant objects is travelling in almost parallel rays. </a:t>
            </a:r>
          </a:p>
          <a:p>
            <a:endParaRPr lang="en-GB" sz="1600" dirty="0">
              <a:latin typeface="Comic Sans MS" pitchFamily="66" charset="0"/>
            </a:endParaRPr>
          </a:p>
          <a:p>
            <a:r>
              <a:rPr lang="en-GB" sz="1600" dirty="0">
                <a:latin typeface="Comic Sans MS" pitchFamily="66" charset="0"/>
              </a:rPr>
              <a:t>To focus on  a distant object the ciliary muscles relax so the suspensory ligaments are pulled tight and the lens is pulled flat and thin. It only refracts light rays slightly so they are focused on the retina.</a:t>
            </a:r>
          </a:p>
        </p:txBody>
      </p:sp>
      <p:pic>
        <p:nvPicPr>
          <p:cNvPr id="2051" name="Picture 3"/>
          <p:cNvPicPr>
            <a:picLocks noChangeAspect="1" noChangeArrowheads="1"/>
          </p:cNvPicPr>
          <p:nvPr/>
        </p:nvPicPr>
        <p:blipFill>
          <a:blip r:embed="rId2" cstate="print"/>
          <a:srcRect/>
          <a:stretch>
            <a:fillRect/>
          </a:stretch>
        </p:blipFill>
        <p:spPr bwMode="auto">
          <a:xfrm>
            <a:off x="381000" y="4267200"/>
            <a:ext cx="1711637" cy="2209800"/>
          </a:xfrm>
          <a:prstGeom prst="rect">
            <a:avLst/>
          </a:prstGeom>
          <a:noFill/>
          <a:ln w="9525">
            <a:noFill/>
            <a:miter lim="800000"/>
            <a:headEnd/>
            <a:tailEnd/>
          </a:ln>
        </p:spPr>
      </p:pic>
      <p:pic>
        <p:nvPicPr>
          <p:cNvPr id="2053" name="Picture 5"/>
          <p:cNvPicPr>
            <a:picLocks noChangeAspect="1" noChangeArrowheads="1"/>
          </p:cNvPicPr>
          <p:nvPr/>
        </p:nvPicPr>
        <p:blipFill>
          <a:blip r:embed="rId3" cstate="print"/>
          <a:srcRect/>
          <a:stretch>
            <a:fillRect/>
          </a:stretch>
        </p:blipFill>
        <p:spPr bwMode="auto">
          <a:xfrm>
            <a:off x="4648200" y="4267200"/>
            <a:ext cx="2278874" cy="2390661"/>
          </a:xfrm>
          <a:prstGeom prst="rect">
            <a:avLst/>
          </a:prstGeom>
          <a:noFill/>
          <a:ln w="9525">
            <a:noFill/>
            <a:miter lim="800000"/>
            <a:headEnd/>
            <a:tailEnd/>
          </a:ln>
          <a:effectLst/>
        </p:spPr>
      </p:pic>
      <p:pic>
        <p:nvPicPr>
          <p:cNvPr id="2054" name="Picture 6"/>
          <p:cNvPicPr>
            <a:picLocks noChangeAspect="1" noChangeArrowheads="1"/>
          </p:cNvPicPr>
          <p:nvPr/>
        </p:nvPicPr>
        <p:blipFill>
          <a:blip r:embed="rId4" cstate="print"/>
          <a:srcRect/>
          <a:stretch>
            <a:fillRect/>
          </a:stretch>
        </p:blipFill>
        <p:spPr bwMode="auto">
          <a:xfrm>
            <a:off x="381000" y="533400"/>
            <a:ext cx="1981200" cy="1235014"/>
          </a:xfrm>
          <a:prstGeom prst="rect">
            <a:avLst/>
          </a:prstGeom>
          <a:noFill/>
          <a:ln w="9525">
            <a:noFill/>
            <a:miter lim="800000"/>
            <a:headEnd/>
            <a:tailEnd/>
          </a:ln>
          <a:effectLst/>
        </p:spPr>
      </p:pic>
      <p:pic>
        <p:nvPicPr>
          <p:cNvPr id="2055" name="Picture 7"/>
          <p:cNvPicPr>
            <a:picLocks noChangeAspect="1" noChangeArrowheads="1"/>
          </p:cNvPicPr>
          <p:nvPr/>
        </p:nvPicPr>
        <p:blipFill>
          <a:blip r:embed="rId5" cstate="print"/>
          <a:srcRect/>
          <a:stretch>
            <a:fillRect/>
          </a:stretch>
        </p:blipFill>
        <p:spPr bwMode="auto">
          <a:xfrm>
            <a:off x="4648200" y="609600"/>
            <a:ext cx="2117856" cy="1143000"/>
          </a:xfrm>
          <a:prstGeom prst="rect">
            <a:avLst/>
          </a:prstGeom>
          <a:noFill/>
          <a:ln w="9525">
            <a:noFill/>
            <a:miter lim="800000"/>
            <a:headEnd/>
            <a:tailEnd/>
          </a:ln>
          <a:effectLst/>
        </p:spPr>
      </p:pic>
      <p:sp>
        <p:nvSpPr>
          <p:cNvPr id="144" name="TextBox 143"/>
          <p:cNvSpPr txBox="1"/>
          <p:nvPr/>
        </p:nvSpPr>
        <p:spPr>
          <a:xfrm>
            <a:off x="2438400" y="685800"/>
            <a:ext cx="1371600" cy="923330"/>
          </a:xfrm>
          <a:prstGeom prst="rect">
            <a:avLst/>
          </a:prstGeom>
          <a:noFill/>
        </p:spPr>
        <p:txBody>
          <a:bodyPr wrap="square" rtlCol="0">
            <a:spAutoFit/>
          </a:bodyPr>
          <a:lstStyle/>
          <a:p>
            <a:pPr algn="ctr"/>
            <a:r>
              <a:rPr lang="en-GB" b="1" dirty="0"/>
              <a:t>Lens less convex - flatter</a:t>
            </a:r>
          </a:p>
        </p:txBody>
      </p:sp>
      <p:sp>
        <p:nvSpPr>
          <p:cNvPr id="145" name="TextBox 144"/>
          <p:cNvSpPr txBox="1"/>
          <p:nvPr/>
        </p:nvSpPr>
        <p:spPr>
          <a:xfrm>
            <a:off x="2209800" y="4724400"/>
            <a:ext cx="1752600" cy="646331"/>
          </a:xfrm>
          <a:prstGeom prst="rect">
            <a:avLst/>
          </a:prstGeom>
          <a:noFill/>
        </p:spPr>
        <p:txBody>
          <a:bodyPr wrap="square" rtlCol="0">
            <a:spAutoFit/>
          </a:bodyPr>
          <a:lstStyle/>
          <a:p>
            <a:pPr algn="ctr"/>
            <a:r>
              <a:rPr lang="en-GB" b="1" dirty="0"/>
              <a:t>Ciliary muscles relax</a:t>
            </a:r>
          </a:p>
        </p:txBody>
      </p:sp>
      <p:sp>
        <p:nvSpPr>
          <p:cNvPr id="147" name="TextBox 146"/>
          <p:cNvSpPr txBox="1"/>
          <p:nvPr/>
        </p:nvSpPr>
        <p:spPr>
          <a:xfrm>
            <a:off x="2209800" y="5562600"/>
            <a:ext cx="1752600" cy="923330"/>
          </a:xfrm>
          <a:prstGeom prst="rect">
            <a:avLst/>
          </a:prstGeom>
          <a:noFill/>
        </p:spPr>
        <p:txBody>
          <a:bodyPr wrap="square" rtlCol="0">
            <a:spAutoFit/>
          </a:bodyPr>
          <a:lstStyle/>
          <a:p>
            <a:pPr algn="ctr"/>
            <a:r>
              <a:rPr lang="en-GB" b="1" dirty="0"/>
              <a:t>Suspensory ligaments pulled tight</a:t>
            </a:r>
          </a:p>
        </p:txBody>
      </p:sp>
      <p:cxnSp>
        <p:nvCxnSpPr>
          <p:cNvPr id="149" name="Straight Connector 148"/>
          <p:cNvCxnSpPr>
            <a:stCxn id="145" idx="1"/>
          </p:cNvCxnSpPr>
          <p:nvPr/>
        </p:nvCxnSpPr>
        <p:spPr>
          <a:xfrm flipH="1">
            <a:off x="1828800" y="5047566"/>
            <a:ext cx="381000" cy="5783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flipH="1">
            <a:off x="1752600" y="5715000"/>
            <a:ext cx="685800" cy="5783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58" name="TextBox 157"/>
          <p:cNvSpPr txBox="1"/>
          <p:nvPr/>
        </p:nvSpPr>
        <p:spPr>
          <a:xfrm>
            <a:off x="6858000" y="685800"/>
            <a:ext cx="1371600" cy="923330"/>
          </a:xfrm>
          <a:prstGeom prst="rect">
            <a:avLst/>
          </a:prstGeom>
          <a:noFill/>
        </p:spPr>
        <p:txBody>
          <a:bodyPr wrap="square" rtlCol="0">
            <a:spAutoFit/>
          </a:bodyPr>
          <a:lstStyle/>
          <a:p>
            <a:pPr algn="ctr"/>
            <a:r>
              <a:rPr lang="en-GB" b="1" dirty="0"/>
              <a:t>Lens more convex - rounded</a:t>
            </a:r>
          </a:p>
        </p:txBody>
      </p:sp>
      <p:sp>
        <p:nvSpPr>
          <p:cNvPr id="159" name="TextBox 158"/>
          <p:cNvSpPr txBox="1"/>
          <p:nvPr/>
        </p:nvSpPr>
        <p:spPr>
          <a:xfrm>
            <a:off x="6858000" y="4572000"/>
            <a:ext cx="1752600" cy="646331"/>
          </a:xfrm>
          <a:prstGeom prst="rect">
            <a:avLst/>
          </a:prstGeom>
          <a:noFill/>
        </p:spPr>
        <p:txBody>
          <a:bodyPr wrap="square" rtlCol="0">
            <a:spAutoFit/>
          </a:bodyPr>
          <a:lstStyle/>
          <a:p>
            <a:pPr algn="ctr"/>
            <a:r>
              <a:rPr lang="en-GB" b="1" dirty="0"/>
              <a:t>Ciliary muscles contract</a:t>
            </a:r>
          </a:p>
        </p:txBody>
      </p:sp>
      <p:sp>
        <p:nvSpPr>
          <p:cNvPr id="160" name="TextBox 159"/>
          <p:cNvSpPr txBox="1"/>
          <p:nvPr/>
        </p:nvSpPr>
        <p:spPr>
          <a:xfrm>
            <a:off x="7467600" y="5638800"/>
            <a:ext cx="1371600" cy="923330"/>
          </a:xfrm>
          <a:prstGeom prst="rect">
            <a:avLst/>
          </a:prstGeom>
          <a:noFill/>
        </p:spPr>
        <p:txBody>
          <a:bodyPr wrap="square" rtlCol="0">
            <a:spAutoFit/>
          </a:bodyPr>
          <a:lstStyle/>
          <a:p>
            <a:pPr algn="ctr"/>
            <a:r>
              <a:rPr lang="en-GB" b="1" dirty="0"/>
              <a:t>Suspensory ligaments relax</a:t>
            </a:r>
          </a:p>
        </p:txBody>
      </p:sp>
      <p:cxnSp>
        <p:nvCxnSpPr>
          <p:cNvPr id="164" name="Straight Connector 163"/>
          <p:cNvCxnSpPr>
            <a:endCxn id="2053" idx="3"/>
          </p:cNvCxnSpPr>
          <p:nvPr/>
        </p:nvCxnSpPr>
        <p:spPr>
          <a:xfrm flipH="1">
            <a:off x="6927074" y="5029200"/>
            <a:ext cx="235726" cy="43333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a:stCxn id="160" idx="1"/>
          </p:cNvCxnSpPr>
          <p:nvPr/>
        </p:nvCxnSpPr>
        <p:spPr>
          <a:xfrm flipH="1">
            <a:off x="6781800" y="6100465"/>
            <a:ext cx="685800" cy="22413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671646" y="208856"/>
            <a:ext cx="4267200" cy="6463308"/>
          </a:xfrm>
          <a:prstGeom prst="rect">
            <a:avLst/>
          </a:prstGeom>
          <a:noFill/>
          <a:ln>
            <a:solidFill>
              <a:schemeClr val="tx1"/>
            </a:solidFill>
          </a:ln>
        </p:spPr>
        <p:txBody>
          <a:bodyPr wrap="square" rtlCol="0">
            <a:spAutoFit/>
          </a:bodyPr>
          <a:lstStyle/>
          <a:p>
            <a:r>
              <a:rPr lang="en-GB" dirty="0">
                <a:latin typeface="Comic Sans MS" pitchFamily="66" charset="0"/>
              </a:rPr>
              <a:t>Problem:</a:t>
            </a:r>
          </a:p>
          <a:p>
            <a:endParaRPr lang="en-GB" dirty="0">
              <a:latin typeface="Comic Sans MS" pitchFamily="66" charset="0"/>
            </a:endParaRPr>
          </a:p>
          <a:p>
            <a:endParaRPr lang="en-GB" dirty="0">
              <a:latin typeface="Comic Sans MS" pitchFamily="66" charset="0"/>
            </a:endParaRPr>
          </a:p>
          <a:p>
            <a:r>
              <a:rPr lang="en-GB" dirty="0">
                <a:latin typeface="Comic Sans MS" pitchFamily="66" charset="0"/>
              </a:rPr>
              <a:t>Diagram:</a:t>
            </a:r>
          </a:p>
          <a:p>
            <a:endParaRPr lang="en-GB" dirty="0">
              <a:latin typeface="Comic Sans MS" pitchFamily="66" charset="0"/>
            </a:endParaRPr>
          </a:p>
          <a:p>
            <a:endParaRPr lang="en-GB" dirty="0">
              <a:latin typeface="Comic Sans MS" pitchFamily="66" charset="0"/>
            </a:endParaRPr>
          </a:p>
          <a:p>
            <a:endParaRPr lang="en-GB" dirty="0">
              <a:latin typeface="Comic Sans MS" pitchFamily="66" charset="0"/>
            </a:endParaRPr>
          </a:p>
          <a:p>
            <a:endParaRPr lang="en-GB" dirty="0">
              <a:latin typeface="Comic Sans MS" pitchFamily="66" charset="0"/>
            </a:endParaRPr>
          </a:p>
          <a:p>
            <a:endParaRPr lang="en-GB" dirty="0">
              <a:latin typeface="Comic Sans MS" pitchFamily="66" charset="0"/>
            </a:endParaRPr>
          </a:p>
          <a:p>
            <a:endParaRPr lang="en-GB" dirty="0">
              <a:latin typeface="Comic Sans MS" pitchFamily="66" charset="0"/>
            </a:endParaRPr>
          </a:p>
          <a:p>
            <a:r>
              <a:rPr lang="en-GB" dirty="0">
                <a:latin typeface="Comic Sans MS" pitchFamily="66" charset="0"/>
              </a:rPr>
              <a:t>Description:</a:t>
            </a:r>
          </a:p>
          <a:p>
            <a:endParaRPr lang="en-GB" dirty="0">
              <a:latin typeface="Comic Sans MS" pitchFamily="66" charset="0"/>
            </a:endParaRPr>
          </a:p>
          <a:p>
            <a:endParaRPr lang="en-GB" dirty="0">
              <a:latin typeface="Comic Sans MS" pitchFamily="66" charset="0"/>
            </a:endParaRPr>
          </a:p>
          <a:p>
            <a:endParaRPr lang="en-GB" dirty="0">
              <a:latin typeface="Comic Sans MS" pitchFamily="66" charset="0"/>
            </a:endParaRPr>
          </a:p>
          <a:p>
            <a:endParaRPr lang="en-GB" dirty="0">
              <a:latin typeface="Comic Sans MS" pitchFamily="66" charset="0"/>
            </a:endParaRPr>
          </a:p>
          <a:p>
            <a:endParaRPr lang="en-GB" dirty="0">
              <a:latin typeface="Comic Sans MS" pitchFamily="66" charset="0"/>
            </a:endParaRPr>
          </a:p>
          <a:p>
            <a:r>
              <a:rPr lang="en-GB" dirty="0">
                <a:latin typeface="Comic Sans MS" pitchFamily="66" charset="0"/>
              </a:rPr>
              <a:t>Treatment:</a:t>
            </a:r>
          </a:p>
          <a:p>
            <a:endParaRPr lang="en-GB" dirty="0">
              <a:latin typeface="Comic Sans MS" pitchFamily="66" charset="0"/>
            </a:endParaRPr>
          </a:p>
          <a:p>
            <a:endParaRPr lang="en-GB" dirty="0">
              <a:latin typeface="Comic Sans MS" pitchFamily="66" charset="0"/>
            </a:endParaRPr>
          </a:p>
          <a:p>
            <a:endParaRPr lang="en-GB" dirty="0">
              <a:latin typeface="Comic Sans MS" pitchFamily="66" charset="0"/>
            </a:endParaRPr>
          </a:p>
          <a:p>
            <a:endParaRPr lang="en-GB" dirty="0">
              <a:latin typeface="Comic Sans MS" pitchFamily="66" charset="0"/>
            </a:endParaRPr>
          </a:p>
          <a:p>
            <a:endParaRPr lang="en-GB" dirty="0">
              <a:latin typeface="Comic Sans MS" pitchFamily="66" charset="0"/>
            </a:endParaRPr>
          </a:p>
          <a:p>
            <a:endParaRPr lang="en-GB" dirty="0">
              <a:latin typeface="Comic Sans MS" pitchFamily="66" charset="0"/>
            </a:endParaRPr>
          </a:p>
        </p:txBody>
      </p:sp>
      <p:sp>
        <p:nvSpPr>
          <p:cNvPr id="4" name="TextBox 3"/>
          <p:cNvSpPr txBox="1"/>
          <p:nvPr/>
        </p:nvSpPr>
        <p:spPr>
          <a:xfrm>
            <a:off x="205154" y="208856"/>
            <a:ext cx="4191000" cy="6463308"/>
          </a:xfrm>
          <a:prstGeom prst="rect">
            <a:avLst/>
          </a:prstGeom>
          <a:noFill/>
          <a:ln>
            <a:solidFill>
              <a:schemeClr val="tx1"/>
            </a:solidFill>
          </a:ln>
        </p:spPr>
        <p:txBody>
          <a:bodyPr wrap="square" rtlCol="0">
            <a:spAutoFit/>
          </a:bodyPr>
          <a:lstStyle/>
          <a:p>
            <a:r>
              <a:rPr lang="en-GB" dirty="0">
                <a:latin typeface="Comic Sans MS" pitchFamily="66" charset="0"/>
              </a:rPr>
              <a:t>Problem:</a:t>
            </a:r>
          </a:p>
          <a:p>
            <a:endParaRPr lang="en-GB" dirty="0">
              <a:latin typeface="Comic Sans MS" pitchFamily="66" charset="0"/>
            </a:endParaRPr>
          </a:p>
          <a:p>
            <a:endParaRPr lang="en-GB" dirty="0">
              <a:latin typeface="Comic Sans MS" pitchFamily="66" charset="0"/>
            </a:endParaRPr>
          </a:p>
          <a:p>
            <a:r>
              <a:rPr lang="en-GB" dirty="0">
                <a:latin typeface="Comic Sans MS" pitchFamily="66" charset="0"/>
              </a:rPr>
              <a:t>Diagram:</a:t>
            </a:r>
          </a:p>
          <a:p>
            <a:endParaRPr lang="en-GB" dirty="0">
              <a:latin typeface="Comic Sans MS" pitchFamily="66" charset="0"/>
            </a:endParaRPr>
          </a:p>
          <a:p>
            <a:endParaRPr lang="en-GB" dirty="0">
              <a:latin typeface="Comic Sans MS" pitchFamily="66" charset="0"/>
            </a:endParaRPr>
          </a:p>
          <a:p>
            <a:endParaRPr lang="en-GB" dirty="0">
              <a:latin typeface="Comic Sans MS" pitchFamily="66" charset="0"/>
            </a:endParaRPr>
          </a:p>
          <a:p>
            <a:endParaRPr lang="en-GB" dirty="0">
              <a:latin typeface="Comic Sans MS" pitchFamily="66" charset="0"/>
            </a:endParaRPr>
          </a:p>
          <a:p>
            <a:endParaRPr lang="en-GB" dirty="0">
              <a:latin typeface="Comic Sans MS" pitchFamily="66" charset="0"/>
            </a:endParaRPr>
          </a:p>
          <a:p>
            <a:endParaRPr lang="en-GB" dirty="0">
              <a:latin typeface="Comic Sans MS" pitchFamily="66" charset="0"/>
            </a:endParaRPr>
          </a:p>
          <a:p>
            <a:r>
              <a:rPr lang="en-GB" dirty="0">
                <a:latin typeface="Comic Sans MS" pitchFamily="66" charset="0"/>
              </a:rPr>
              <a:t>Description:</a:t>
            </a:r>
          </a:p>
          <a:p>
            <a:endParaRPr lang="en-GB" dirty="0">
              <a:latin typeface="Comic Sans MS" pitchFamily="66" charset="0"/>
            </a:endParaRPr>
          </a:p>
          <a:p>
            <a:endParaRPr lang="en-GB" dirty="0">
              <a:latin typeface="Comic Sans MS" pitchFamily="66" charset="0"/>
            </a:endParaRPr>
          </a:p>
          <a:p>
            <a:endParaRPr lang="en-GB" dirty="0">
              <a:latin typeface="Comic Sans MS" pitchFamily="66" charset="0"/>
            </a:endParaRPr>
          </a:p>
          <a:p>
            <a:endParaRPr lang="en-GB" dirty="0">
              <a:latin typeface="Comic Sans MS" pitchFamily="66" charset="0"/>
            </a:endParaRPr>
          </a:p>
          <a:p>
            <a:endParaRPr lang="en-GB" dirty="0">
              <a:latin typeface="Comic Sans MS" pitchFamily="66" charset="0"/>
            </a:endParaRPr>
          </a:p>
          <a:p>
            <a:r>
              <a:rPr lang="en-GB" dirty="0">
                <a:latin typeface="Comic Sans MS" pitchFamily="66" charset="0"/>
              </a:rPr>
              <a:t>Treatment:</a:t>
            </a:r>
          </a:p>
          <a:p>
            <a:endParaRPr lang="en-GB" dirty="0">
              <a:latin typeface="Comic Sans MS" pitchFamily="66" charset="0"/>
            </a:endParaRPr>
          </a:p>
          <a:p>
            <a:endParaRPr lang="en-GB" dirty="0">
              <a:latin typeface="Comic Sans MS" pitchFamily="66" charset="0"/>
            </a:endParaRPr>
          </a:p>
          <a:p>
            <a:endParaRPr lang="en-GB" dirty="0">
              <a:latin typeface="Comic Sans MS" pitchFamily="66" charset="0"/>
            </a:endParaRPr>
          </a:p>
          <a:p>
            <a:endParaRPr lang="en-GB" dirty="0">
              <a:latin typeface="Comic Sans MS" pitchFamily="66" charset="0"/>
            </a:endParaRPr>
          </a:p>
          <a:p>
            <a:endParaRPr lang="en-GB" dirty="0">
              <a:latin typeface="Comic Sans MS" pitchFamily="66" charset="0"/>
            </a:endParaRPr>
          </a:p>
          <a:p>
            <a:endParaRPr lang="en-GB" dirty="0">
              <a:latin typeface="Comic Sans MS" pitchFamily="66" charset="0"/>
            </a:endParaRPr>
          </a:p>
        </p:txBody>
      </p:sp>
      <p:pic>
        <p:nvPicPr>
          <p:cNvPr id="9" name="Picture 2" descr="Image result for myopia"/>
          <p:cNvPicPr>
            <a:picLocks noChangeAspect="1" noChangeArrowheads="1"/>
          </p:cNvPicPr>
          <p:nvPr/>
        </p:nvPicPr>
        <p:blipFill>
          <a:blip r:embed="rId3" cstate="print"/>
          <a:srcRect b="49416"/>
          <a:stretch>
            <a:fillRect/>
          </a:stretch>
        </p:blipFill>
        <p:spPr bwMode="auto">
          <a:xfrm>
            <a:off x="914400" y="1173943"/>
            <a:ext cx="2362200" cy="1652996"/>
          </a:xfrm>
          <a:prstGeom prst="rect">
            <a:avLst/>
          </a:prstGeom>
          <a:noFill/>
        </p:spPr>
      </p:pic>
      <p:pic>
        <p:nvPicPr>
          <p:cNvPr id="10" name="Picture 2" descr="Image result for hyperopia"/>
          <p:cNvPicPr>
            <a:picLocks noChangeAspect="1" noChangeArrowheads="1"/>
          </p:cNvPicPr>
          <p:nvPr/>
        </p:nvPicPr>
        <p:blipFill>
          <a:blip r:embed="rId4" cstate="print"/>
          <a:srcRect b="51852"/>
          <a:stretch>
            <a:fillRect/>
          </a:stretch>
        </p:blipFill>
        <p:spPr bwMode="auto">
          <a:xfrm>
            <a:off x="5553886" y="1048346"/>
            <a:ext cx="2675714" cy="1778593"/>
          </a:xfrm>
          <a:prstGeom prst="rect">
            <a:avLst/>
          </a:prstGeom>
          <a:noFill/>
        </p:spPr>
      </p:pic>
    </p:spTree>
    <p:extLst>
      <p:ext uri="{BB962C8B-B14F-4D97-AF65-F5344CB8AC3E}">
        <p14:creationId xmlns:p14="http://schemas.microsoft.com/office/powerpoint/2010/main" val="1985067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971800" y="228600"/>
            <a:ext cx="5943600" cy="6555641"/>
          </a:xfrm>
          <a:prstGeom prst="rect">
            <a:avLst/>
          </a:prstGeom>
          <a:noFill/>
        </p:spPr>
        <p:txBody>
          <a:bodyPr wrap="square" rtlCol="0">
            <a:spAutoFit/>
          </a:bodyPr>
          <a:lstStyle/>
          <a:p>
            <a:pPr algn="ctr"/>
            <a:r>
              <a:rPr lang="en-GB" sz="2800" dirty="0"/>
              <a:t>With myopia distance objects are blurry whilst nearby objects are in focus.  The light is focused in front of the retina, so the images that actually land on the retina are out of focus and blurry.  This can be the result of a very curved lens or the eyeball is too long.</a:t>
            </a:r>
          </a:p>
          <a:p>
            <a:pPr algn="ctr"/>
            <a:endParaRPr lang="en-GB" sz="2800" dirty="0"/>
          </a:p>
          <a:p>
            <a:pPr algn="ctr"/>
            <a:r>
              <a:rPr lang="en-GB" sz="2800" dirty="0"/>
              <a:t>The most common way to fix this problem is for people to wear glasses with a concave lens, this spreads out the light from distant objects before it meets the eye. This results in the light being brought into perfect focus on the retina.</a:t>
            </a:r>
          </a:p>
        </p:txBody>
      </p:sp>
      <p:pic>
        <p:nvPicPr>
          <p:cNvPr id="6" name="Picture 2" descr="Image result for myopia"/>
          <p:cNvPicPr>
            <a:picLocks noChangeAspect="1" noChangeArrowheads="1"/>
          </p:cNvPicPr>
          <p:nvPr/>
        </p:nvPicPr>
        <p:blipFill>
          <a:blip r:embed="rId3" cstate="print"/>
          <a:srcRect t="49249"/>
          <a:stretch>
            <a:fillRect/>
          </a:stretch>
        </p:blipFill>
        <p:spPr bwMode="auto">
          <a:xfrm>
            <a:off x="304800" y="3962400"/>
            <a:ext cx="2496302" cy="1752600"/>
          </a:xfrm>
          <a:prstGeom prst="rect">
            <a:avLst/>
          </a:prstGeom>
          <a:noFill/>
        </p:spPr>
      </p:pic>
      <p:pic>
        <p:nvPicPr>
          <p:cNvPr id="7" name="Picture 2" descr="Image result for myopia"/>
          <p:cNvPicPr>
            <a:picLocks noChangeAspect="1" noChangeArrowheads="1"/>
          </p:cNvPicPr>
          <p:nvPr/>
        </p:nvPicPr>
        <p:blipFill>
          <a:blip r:embed="rId3" cstate="print"/>
          <a:srcRect b="49416"/>
          <a:stretch>
            <a:fillRect/>
          </a:stretch>
        </p:blipFill>
        <p:spPr bwMode="auto">
          <a:xfrm>
            <a:off x="304800" y="914400"/>
            <a:ext cx="2395646" cy="16764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819400" y="228600"/>
            <a:ext cx="6324600" cy="6124754"/>
          </a:xfrm>
          <a:prstGeom prst="rect">
            <a:avLst/>
          </a:prstGeom>
          <a:noFill/>
        </p:spPr>
        <p:txBody>
          <a:bodyPr wrap="square" rtlCol="0">
            <a:spAutoFit/>
          </a:bodyPr>
          <a:lstStyle/>
          <a:p>
            <a:pPr algn="ctr"/>
            <a:r>
              <a:rPr lang="en-GB" sz="2800" dirty="0"/>
              <a:t>With hyperopia distance objects are in focus whilst nearby objects appear blurred.  The light is focused behind the retina, so the images that actually land on the retina are out of focus and blurry.  This can be the result of a lens that is too flat or because the eyeball is too short.</a:t>
            </a:r>
          </a:p>
          <a:p>
            <a:pPr algn="ctr"/>
            <a:endParaRPr lang="en-GB" sz="2800" dirty="0"/>
          </a:p>
          <a:p>
            <a:pPr algn="ctr"/>
            <a:r>
              <a:rPr lang="en-GB" sz="2800" dirty="0"/>
              <a:t>The most common way to fix this problem is for people to wear glasses with a convex lens, this brings the light rays together more before they reach the eye itself. Now the thinner lens can bring the rays of light into perfect focus on the retina.</a:t>
            </a:r>
          </a:p>
        </p:txBody>
      </p:sp>
      <p:pic>
        <p:nvPicPr>
          <p:cNvPr id="2050" name="Picture 2" descr="Image result for hyperopia"/>
          <p:cNvPicPr>
            <a:picLocks noChangeAspect="1" noChangeArrowheads="1"/>
          </p:cNvPicPr>
          <p:nvPr/>
        </p:nvPicPr>
        <p:blipFill>
          <a:blip r:embed="rId3" cstate="print"/>
          <a:srcRect b="51852"/>
          <a:stretch>
            <a:fillRect/>
          </a:stretch>
        </p:blipFill>
        <p:spPr bwMode="auto">
          <a:xfrm>
            <a:off x="304800" y="838200"/>
            <a:ext cx="2675714" cy="1778593"/>
          </a:xfrm>
          <a:prstGeom prst="rect">
            <a:avLst/>
          </a:prstGeom>
          <a:noFill/>
        </p:spPr>
      </p:pic>
      <p:pic>
        <p:nvPicPr>
          <p:cNvPr id="6" name="Picture 2" descr="Image result for hyperopia"/>
          <p:cNvPicPr>
            <a:picLocks noChangeAspect="1" noChangeArrowheads="1"/>
          </p:cNvPicPr>
          <p:nvPr/>
        </p:nvPicPr>
        <p:blipFill>
          <a:blip r:embed="rId3" cstate="print"/>
          <a:srcRect t="46296"/>
          <a:stretch>
            <a:fillRect/>
          </a:stretch>
        </p:blipFill>
        <p:spPr bwMode="auto">
          <a:xfrm>
            <a:off x="228600" y="3657600"/>
            <a:ext cx="2895600" cy="2146843"/>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839200" cy="2123658"/>
          </a:xfrm>
          <a:prstGeom prst="rect">
            <a:avLst/>
          </a:prstGeom>
          <a:noFill/>
        </p:spPr>
        <p:txBody>
          <a:bodyPr wrap="square" rtlCol="0">
            <a:spAutoFit/>
          </a:bodyPr>
          <a:lstStyle/>
          <a:p>
            <a:r>
              <a:rPr lang="en-GB" sz="2000" u="sng" dirty="0">
                <a:latin typeface="Comic Sans MS" pitchFamily="66" charset="0"/>
              </a:rPr>
              <a:t>Replacing lenses</a:t>
            </a:r>
          </a:p>
          <a:p>
            <a:endParaRPr lang="en-GB" sz="1600" u="sng" dirty="0">
              <a:latin typeface="Comic Sans MS" pitchFamily="66" charset="0"/>
            </a:endParaRPr>
          </a:p>
          <a:p>
            <a:r>
              <a:rPr lang="en-GB" sz="1600" dirty="0">
                <a:latin typeface="Comic Sans MS" pitchFamily="66" charset="0"/>
              </a:rPr>
              <a:t>In order to correct long or short sightedness another lens can be added inside the eye to correct the defect permanently.  There are two main techniques, in one a permanent contact lens is implanted in the eye and the natural lens is left in too. Another treatment involves the removal of the faulty lens first, before implanting an artificial lens. Whilst this treatment permanently corrects the visual impairment it can also cause damage to the retina, infection and cataracts developing if natural lens left in place.</a:t>
            </a:r>
          </a:p>
        </p:txBody>
      </p:sp>
      <p:sp>
        <p:nvSpPr>
          <p:cNvPr id="5" name="TextBox 4"/>
          <p:cNvSpPr txBox="1"/>
          <p:nvPr/>
        </p:nvSpPr>
        <p:spPr>
          <a:xfrm>
            <a:off x="152400" y="2286000"/>
            <a:ext cx="8839200" cy="2400657"/>
          </a:xfrm>
          <a:prstGeom prst="rect">
            <a:avLst/>
          </a:prstGeom>
          <a:noFill/>
        </p:spPr>
        <p:txBody>
          <a:bodyPr wrap="square" rtlCol="0">
            <a:spAutoFit/>
          </a:bodyPr>
          <a:lstStyle/>
          <a:p>
            <a:r>
              <a:rPr lang="en-GB" sz="2000" u="sng" dirty="0">
                <a:latin typeface="Comic Sans MS" pitchFamily="66" charset="0"/>
              </a:rPr>
              <a:t>Contact lenses</a:t>
            </a:r>
          </a:p>
          <a:p>
            <a:endParaRPr lang="en-GB" u="sng" dirty="0">
              <a:latin typeface="Comic Sans MS" pitchFamily="66" charset="0"/>
            </a:endParaRPr>
          </a:p>
          <a:p>
            <a:r>
              <a:rPr lang="en-GB" sz="1600" dirty="0">
                <a:latin typeface="Comic Sans MS" pitchFamily="66" charset="0"/>
              </a:rPr>
              <a:t>Contact lenses carry out the same job as conventional glasses but they cannot be seen, which is far more convenient for the everyday lives of most people.  Hard contact lenses are made of durable material which lasts for a long time but they have to be removed overnight and kept sterile, to avoid infection.  Many modern contacts are soft lenses, this makes it more flexible and comfortable to wear but not as durable.  Some soft lenses can be worn every day for a month, like hard contacts they need to be kept in sterile solution overnight. Others are disposable, after being worn once they are thrown away. </a:t>
            </a:r>
            <a:endParaRPr lang="en-GB" sz="2000" dirty="0">
              <a:latin typeface="Comic Sans MS" pitchFamily="66" charset="0"/>
            </a:endParaRPr>
          </a:p>
        </p:txBody>
      </p:sp>
      <p:sp>
        <p:nvSpPr>
          <p:cNvPr id="6" name="TextBox 5"/>
          <p:cNvSpPr txBox="1"/>
          <p:nvPr/>
        </p:nvSpPr>
        <p:spPr>
          <a:xfrm>
            <a:off x="152400" y="4724400"/>
            <a:ext cx="8839200" cy="1908215"/>
          </a:xfrm>
          <a:prstGeom prst="rect">
            <a:avLst/>
          </a:prstGeom>
          <a:noFill/>
        </p:spPr>
        <p:txBody>
          <a:bodyPr wrap="square" rtlCol="0">
            <a:spAutoFit/>
          </a:bodyPr>
          <a:lstStyle/>
          <a:p>
            <a:r>
              <a:rPr lang="en-GB" sz="2000" u="sng" dirty="0">
                <a:latin typeface="Comic Sans MS" pitchFamily="66" charset="0"/>
              </a:rPr>
              <a:t>Laser eye surgery</a:t>
            </a:r>
          </a:p>
          <a:p>
            <a:endParaRPr lang="en-GB" u="sng" dirty="0">
              <a:latin typeface="Comic Sans MS" pitchFamily="66" charset="0"/>
            </a:endParaRPr>
          </a:p>
          <a:p>
            <a:r>
              <a:rPr lang="en-GB" sz="1600" dirty="0">
                <a:latin typeface="Comic Sans MS" pitchFamily="66" charset="0"/>
              </a:rPr>
              <a:t>Lasers can be used to treat myopia and hyperopia, for myopia the thickness of the lens is reduced so the cornea refracts light less strongly. For hyperopia lasers are used to change the curve of the cornea so it refracts light from closer objects more effectively. This treatment is only available to adults, as with children their eyes are still developing which could be hugely damaging in the long run. </a:t>
            </a:r>
            <a:endParaRPr lang="en-GB" sz="2000" dirty="0">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B5F063-9CF6-4B2A-9745-F7452438C116}"/>
              </a:ext>
            </a:extLst>
          </p:cNvPr>
          <p:cNvSpPr>
            <a:spLocks noGrp="1"/>
          </p:cNvSpPr>
          <p:nvPr>
            <p:ph idx="1"/>
          </p:nvPr>
        </p:nvSpPr>
        <p:spPr>
          <a:xfrm>
            <a:off x="304800" y="1828800"/>
            <a:ext cx="8610600" cy="4800600"/>
          </a:xfrm>
        </p:spPr>
        <p:txBody>
          <a:bodyPr/>
          <a:lstStyle/>
          <a:p>
            <a:pPr marL="0" indent="0">
              <a:buNone/>
            </a:pPr>
            <a:r>
              <a:rPr lang="en-GB" dirty="0"/>
              <a:t>GOOD PROGRESS:</a:t>
            </a:r>
          </a:p>
          <a:p>
            <a:pPr marL="0" indent="0">
              <a:buNone/>
            </a:pPr>
            <a:r>
              <a:rPr lang="en-GB" dirty="0"/>
              <a:t>Describe how the eye focuses on near and distant objects</a:t>
            </a:r>
          </a:p>
          <a:p>
            <a:pPr marL="0" indent="0">
              <a:buNone/>
            </a:pPr>
            <a:r>
              <a:rPr lang="en-GB" dirty="0"/>
              <a:t>Describe the symptoms and causes of some of the most common defects of the eye</a:t>
            </a:r>
          </a:p>
          <a:p>
            <a:pPr marL="0" indent="0">
              <a:buNone/>
            </a:pPr>
            <a:endParaRPr lang="en-GB" dirty="0"/>
          </a:p>
          <a:p>
            <a:pPr marL="0" indent="0">
              <a:buNone/>
            </a:pPr>
            <a:r>
              <a:rPr lang="en-GB" dirty="0"/>
              <a:t>OUTSTANDING PROGRESS:</a:t>
            </a:r>
          </a:p>
          <a:p>
            <a:pPr marL="0" indent="0">
              <a:buNone/>
            </a:pPr>
            <a:r>
              <a:rPr lang="en-GB" dirty="0"/>
              <a:t>Explain how new technologies have been able to overcome some of these common defects</a:t>
            </a:r>
          </a:p>
          <a:p>
            <a:pPr marL="0" indent="0">
              <a:buNone/>
            </a:pPr>
            <a:endParaRPr lang="en-GB" dirty="0"/>
          </a:p>
        </p:txBody>
      </p:sp>
      <p:sp>
        <p:nvSpPr>
          <p:cNvPr id="7" name="Rectangle: Rounded Corners 6">
            <a:extLst>
              <a:ext uri="{FF2B5EF4-FFF2-40B4-BE49-F238E27FC236}">
                <a16:creationId xmlns:a16="http://schemas.microsoft.com/office/drawing/2014/main" id="{0BF158EA-583B-4FB4-AE40-293B10DE0766}"/>
              </a:ext>
            </a:extLst>
          </p:cNvPr>
          <p:cNvSpPr/>
          <p:nvPr/>
        </p:nvSpPr>
        <p:spPr>
          <a:xfrm>
            <a:off x="228600" y="228600"/>
            <a:ext cx="8686800" cy="13716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itle 1">
            <a:extLst>
              <a:ext uri="{FF2B5EF4-FFF2-40B4-BE49-F238E27FC236}">
                <a16:creationId xmlns:a16="http://schemas.microsoft.com/office/drawing/2014/main" id="{6D86800F-00C6-4FAB-B275-C286A18884B2}"/>
              </a:ext>
            </a:extLst>
          </p:cNvPr>
          <p:cNvSpPr txBox="1">
            <a:spLocks/>
          </p:cNvSpPr>
          <p:nvPr/>
        </p:nvSpPr>
        <p:spPr>
          <a:xfrm>
            <a:off x="228600" y="228601"/>
            <a:ext cx="86868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5400" dirty="0">
                <a:latin typeface="Comic Sans MS" pitchFamily="66" charset="0"/>
              </a:rPr>
              <a:t>Progress indicators</a:t>
            </a:r>
          </a:p>
        </p:txBody>
      </p:sp>
    </p:spTree>
    <p:extLst>
      <p:ext uri="{BB962C8B-B14F-4D97-AF65-F5344CB8AC3E}">
        <p14:creationId xmlns:p14="http://schemas.microsoft.com/office/powerpoint/2010/main" val="1949585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954" y="163225"/>
            <a:ext cx="8763000" cy="584775"/>
          </a:xfrm>
          <a:prstGeom prst="rect">
            <a:avLst/>
          </a:prstGeom>
          <a:noFill/>
        </p:spPr>
        <p:txBody>
          <a:bodyPr wrap="square" rtlCol="0">
            <a:spAutoFit/>
          </a:bodyPr>
          <a:lstStyle/>
          <a:p>
            <a:r>
              <a:rPr lang="en-GB" sz="3200" b="1" dirty="0">
                <a:solidFill>
                  <a:srgbClr val="0070C0"/>
                </a:solidFill>
                <a:latin typeface="Comic Sans MS" pitchFamily="66" charset="0"/>
              </a:rPr>
              <a:t>Accommodation</a:t>
            </a:r>
            <a:r>
              <a:rPr lang="en-GB" sz="2400" dirty="0">
                <a:latin typeface="Comic Sans MS" pitchFamily="66" charset="0"/>
              </a:rPr>
              <a:t> ~ Seeing distant and nearby objects</a:t>
            </a:r>
          </a:p>
        </p:txBody>
      </p:sp>
      <p:sp>
        <p:nvSpPr>
          <p:cNvPr id="5" name="TextBox 4"/>
          <p:cNvSpPr txBox="1"/>
          <p:nvPr/>
        </p:nvSpPr>
        <p:spPr>
          <a:xfrm>
            <a:off x="128954" y="748000"/>
            <a:ext cx="8886092" cy="6032421"/>
          </a:xfrm>
          <a:prstGeom prst="rect">
            <a:avLst/>
          </a:prstGeom>
          <a:noFill/>
        </p:spPr>
        <p:txBody>
          <a:bodyPr wrap="square" rtlCol="0">
            <a:spAutoFit/>
          </a:bodyPr>
          <a:lstStyle/>
          <a:p>
            <a:r>
              <a:rPr lang="en-GB" sz="2400" dirty="0">
                <a:latin typeface="Comic Sans MS" pitchFamily="66" charset="0"/>
              </a:rPr>
              <a:t>In pairs each of you will receive information on either how the eye focuses on a nearby object or on a distant object. </a:t>
            </a:r>
          </a:p>
          <a:p>
            <a:endParaRPr lang="en-GB" sz="2400" dirty="0">
              <a:latin typeface="Comic Sans MS" pitchFamily="66" charset="0"/>
            </a:endParaRPr>
          </a:p>
          <a:p>
            <a:r>
              <a:rPr lang="en-GB" sz="3200" dirty="0">
                <a:solidFill>
                  <a:srgbClr val="0070C0"/>
                </a:solidFill>
                <a:latin typeface="Comic Sans MS" pitchFamily="66" charset="0"/>
              </a:rPr>
              <a:t>Each one, teach one</a:t>
            </a:r>
          </a:p>
          <a:p>
            <a:endParaRPr lang="en-GB" dirty="0">
              <a:latin typeface="Comic Sans MS" pitchFamily="66" charset="0"/>
            </a:endParaRPr>
          </a:p>
          <a:p>
            <a:r>
              <a:rPr lang="en-GB" sz="2400" b="1" dirty="0">
                <a:solidFill>
                  <a:srgbClr val="0070C0"/>
                </a:solidFill>
                <a:latin typeface="Comic Sans MS" pitchFamily="66" charset="0"/>
              </a:rPr>
              <a:t>Task:</a:t>
            </a:r>
            <a:r>
              <a:rPr lang="en-GB" sz="2400" dirty="0">
                <a:latin typeface="Comic Sans MS" pitchFamily="66" charset="0"/>
              </a:rPr>
              <a:t> Teach each other about the information you have been give and </a:t>
            </a:r>
            <a:r>
              <a:rPr lang="en-GB" sz="2400" u="sng" dirty="0">
                <a:latin typeface="Comic Sans MS" pitchFamily="66" charset="0"/>
              </a:rPr>
              <a:t>without copying</a:t>
            </a:r>
            <a:r>
              <a:rPr lang="en-GB" sz="2400" dirty="0">
                <a:latin typeface="Comic Sans MS" pitchFamily="66" charset="0"/>
              </a:rPr>
              <a:t> from the information sheet complete the following tasks:</a:t>
            </a:r>
          </a:p>
          <a:p>
            <a:endParaRPr lang="en-GB" sz="2400" dirty="0">
              <a:latin typeface="Comic Sans MS" pitchFamily="66" charset="0"/>
            </a:endParaRPr>
          </a:p>
          <a:p>
            <a:pPr marL="457200" indent="-457200">
              <a:buAutoNum type="arabicPeriod"/>
            </a:pPr>
            <a:r>
              <a:rPr lang="en-GB" sz="2400" dirty="0">
                <a:latin typeface="Comic Sans MS" pitchFamily="66" charset="0"/>
              </a:rPr>
              <a:t>Describe what happens to the lens in order to focus on:</a:t>
            </a:r>
            <a:r>
              <a:rPr lang="en-GB" sz="2400" b="1" dirty="0">
                <a:latin typeface="Comic Sans MS" pitchFamily="66" charset="0"/>
              </a:rPr>
              <a:t> a) </a:t>
            </a:r>
            <a:r>
              <a:rPr lang="en-GB" sz="2400" dirty="0">
                <a:latin typeface="Comic Sans MS" pitchFamily="66" charset="0"/>
              </a:rPr>
              <a:t>a distant object </a:t>
            </a:r>
          </a:p>
          <a:p>
            <a:r>
              <a:rPr lang="en-GB" sz="2400" b="1" dirty="0">
                <a:latin typeface="Comic Sans MS" pitchFamily="66" charset="0"/>
              </a:rPr>
              <a:t>    b) </a:t>
            </a:r>
            <a:r>
              <a:rPr lang="en-GB" sz="2400" dirty="0">
                <a:latin typeface="Comic Sans MS" pitchFamily="66" charset="0"/>
              </a:rPr>
              <a:t>a nearby object</a:t>
            </a:r>
          </a:p>
          <a:p>
            <a:pPr marL="457200" indent="-457200">
              <a:buAutoNum type="arabicPeriod"/>
            </a:pPr>
            <a:endParaRPr lang="en-GB" sz="2400" dirty="0">
              <a:latin typeface="Comic Sans MS" pitchFamily="66" charset="0"/>
            </a:endParaRPr>
          </a:p>
          <a:p>
            <a:pPr marL="457200" indent="-457200">
              <a:buFont typeface="+mj-lt"/>
              <a:buAutoNum type="arabicPeriod" startAt="2"/>
            </a:pPr>
            <a:r>
              <a:rPr lang="en-GB" sz="2400" dirty="0">
                <a:latin typeface="Comic Sans MS" pitchFamily="66" charset="0"/>
              </a:rPr>
              <a:t>Explain what happens to the ciliary muscles and suspensory ligaments in order to bring about these changes in the lens.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708" y="135315"/>
            <a:ext cx="8686800" cy="6494085"/>
          </a:xfrm>
          <a:prstGeom prst="rect">
            <a:avLst/>
          </a:prstGeom>
          <a:noFill/>
        </p:spPr>
        <p:txBody>
          <a:bodyPr wrap="square" rtlCol="0">
            <a:spAutoFit/>
          </a:bodyPr>
          <a:lstStyle/>
          <a:p>
            <a:r>
              <a:rPr lang="en-GB" sz="3200" b="1" dirty="0">
                <a:solidFill>
                  <a:srgbClr val="FF0000"/>
                </a:solidFill>
                <a:latin typeface="Comic Sans MS" pitchFamily="66" charset="0"/>
              </a:rPr>
              <a:t>Self-assessment:</a:t>
            </a:r>
          </a:p>
          <a:p>
            <a:endParaRPr lang="en-GB" sz="2400" dirty="0">
              <a:solidFill>
                <a:srgbClr val="FF0000"/>
              </a:solidFill>
              <a:latin typeface="Comic Sans MS" pitchFamily="66" charset="0"/>
            </a:endParaRPr>
          </a:p>
          <a:p>
            <a:r>
              <a:rPr lang="en-GB" sz="2400" dirty="0">
                <a:latin typeface="Comic Sans MS" pitchFamily="66" charset="0"/>
              </a:rPr>
              <a:t>1.</a:t>
            </a:r>
          </a:p>
          <a:p>
            <a:r>
              <a:rPr lang="en-GB" sz="2400" dirty="0">
                <a:latin typeface="Comic Sans MS" pitchFamily="66" charset="0"/>
              </a:rPr>
              <a:t>a) In order to focus on a distant object the lens becomes less convex, therefore flatter, so the lights rays are only refracted a small amount. </a:t>
            </a:r>
          </a:p>
          <a:p>
            <a:endParaRPr lang="en-GB" sz="2400" dirty="0">
              <a:latin typeface="Comic Sans MS" pitchFamily="66" charset="0"/>
            </a:endParaRPr>
          </a:p>
          <a:p>
            <a:r>
              <a:rPr lang="en-GB" sz="2400" dirty="0">
                <a:latin typeface="Comic Sans MS" pitchFamily="66" charset="0"/>
              </a:rPr>
              <a:t>b) In order to focus on nearby objects, the lens becomes more convex, rounded, in order to refract light rays strongly so they focus on the retina.</a:t>
            </a:r>
          </a:p>
          <a:p>
            <a:endParaRPr lang="en-GB" sz="2400" dirty="0">
              <a:latin typeface="Comic Sans MS" pitchFamily="66" charset="0"/>
            </a:endParaRPr>
          </a:p>
          <a:p>
            <a:r>
              <a:rPr lang="en-GB" sz="2400" dirty="0">
                <a:latin typeface="Comic Sans MS" pitchFamily="66" charset="0"/>
              </a:rPr>
              <a:t>2.</a:t>
            </a:r>
          </a:p>
          <a:p>
            <a:r>
              <a:rPr lang="en-GB" sz="2400" dirty="0">
                <a:latin typeface="Comic Sans MS" pitchFamily="66" charset="0"/>
              </a:rPr>
              <a:t>When focusing on a distant object the ciliary muscles relax and the suspensory ligaments contract, pulling the lens flat and thin. When focusing on a nearby object the ciliary muscles contract and the suspensory ligaments relax making the lens more rounded and quite thick.   </a:t>
            </a:r>
          </a:p>
        </p:txBody>
      </p:sp>
      <p:pic>
        <p:nvPicPr>
          <p:cNvPr id="12290" name="Picture 2" descr="Mark, Check, Tick, Red, Correct, Symbol, Choice, Yes"/>
          <p:cNvPicPr>
            <a:picLocks noChangeAspect="1" noChangeArrowheads="1"/>
          </p:cNvPicPr>
          <p:nvPr/>
        </p:nvPicPr>
        <p:blipFill>
          <a:blip r:embed="rId3" cstate="print"/>
          <a:srcRect/>
          <a:stretch>
            <a:fillRect/>
          </a:stretch>
        </p:blipFill>
        <p:spPr bwMode="auto">
          <a:xfrm>
            <a:off x="7852199" y="5503485"/>
            <a:ext cx="1170093" cy="12192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6629400" cy="584775"/>
          </a:xfrm>
          <a:prstGeom prst="rect">
            <a:avLst/>
          </a:prstGeom>
          <a:noFill/>
        </p:spPr>
        <p:txBody>
          <a:bodyPr wrap="square" rtlCol="0">
            <a:spAutoFit/>
          </a:bodyPr>
          <a:lstStyle/>
          <a:p>
            <a:r>
              <a:rPr lang="en-GB" sz="3200" dirty="0">
                <a:solidFill>
                  <a:srgbClr val="0070C0"/>
                </a:solidFill>
                <a:latin typeface="Comic Sans MS" pitchFamily="66" charset="0"/>
              </a:rPr>
              <a:t>Common defects of the eye</a:t>
            </a:r>
          </a:p>
        </p:txBody>
      </p:sp>
      <p:sp>
        <p:nvSpPr>
          <p:cNvPr id="5" name="TextBox 4"/>
          <p:cNvSpPr txBox="1"/>
          <p:nvPr/>
        </p:nvSpPr>
        <p:spPr>
          <a:xfrm>
            <a:off x="228600" y="914400"/>
            <a:ext cx="8763000" cy="2554545"/>
          </a:xfrm>
          <a:prstGeom prst="rect">
            <a:avLst/>
          </a:prstGeom>
          <a:noFill/>
        </p:spPr>
        <p:txBody>
          <a:bodyPr wrap="square" rtlCol="0">
            <a:spAutoFit/>
          </a:bodyPr>
          <a:lstStyle/>
          <a:p>
            <a:r>
              <a:rPr lang="en-GB" sz="2400" dirty="0">
                <a:latin typeface="Comic Sans MS" pitchFamily="66" charset="0"/>
              </a:rPr>
              <a:t>As people age they can start to notice their eye sight deteriorating, this is often due to the lens hardening and accommodation becoming more difficult.  </a:t>
            </a:r>
          </a:p>
          <a:p>
            <a:endParaRPr lang="en-GB" sz="1600" dirty="0">
              <a:latin typeface="Comic Sans MS" pitchFamily="66" charset="0"/>
            </a:endParaRPr>
          </a:p>
          <a:p>
            <a:r>
              <a:rPr lang="en-GB" sz="2400" dirty="0">
                <a:latin typeface="Comic Sans MS" pitchFamily="66" charset="0"/>
              </a:rPr>
              <a:t>But there are problems which can affect people of all ages, two of the most common is myopia (short sightedness) and hyperopia (long sightedness).</a:t>
            </a:r>
          </a:p>
        </p:txBody>
      </p:sp>
      <p:sp>
        <p:nvSpPr>
          <p:cNvPr id="9" name="TextBox 8"/>
          <p:cNvSpPr txBox="1"/>
          <p:nvPr/>
        </p:nvSpPr>
        <p:spPr>
          <a:xfrm>
            <a:off x="152400" y="5105400"/>
            <a:ext cx="8839200" cy="1569660"/>
          </a:xfrm>
          <a:prstGeom prst="rect">
            <a:avLst/>
          </a:prstGeom>
          <a:solidFill>
            <a:srgbClr val="B9F5EE"/>
          </a:solidFill>
        </p:spPr>
        <p:txBody>
          <a:bodyPr wrap="square" rtlCol="0">
            <a:spAutoFit/>
          </a:bodyPr>
          <a:lstStyle/>
          <a:p>
            <a:pPr algn="ctr"/>
            <a:r>
              <a:rPr lang="en-GB" sz="3200" b="1" dirty="0">
                <a:latin typeface="Comic Sans MS" pitchFamily="66" charset="0"/>
              </a:rPr>
              <a:t>Task: </a:t>
            </a:r>
            <a:r>
              <a:rPr lang="en-GB" sz="3200" dirty="0">
                <a:latin typeface="Comic Sans MS" pitchFamily="66" charset="0"/>
              </a:rPr>
              <a:t>Use the posters of information around the room to complete the fact file on myopia and hyperopia.</a:t>
            </a:r>
          </a:p>
        </p:txBody>
      </p:sp>
      <p:pic>
        <p:nvPicPr>
          <p:cNvPr id="10242" name="Picture 2" descr="Image result for myopia"/>
          <p:cNvPicPr>
            <a:picLocks noChangeAspect="1" noChangeArrowheads="1"/>
          </p:cNvPicPr>
          <p:nvPr/>
        </p:nvPicPr>
        <p:blipFill>
          <a:blip r:embed="rId3" cstate="print"/>
          <a:srcRect t="49249"/>
          <a:stretch>
            <a:fillRect/>
          </a:stretch>
        </p:blipFill>
        <p:spPr bwMode="auto">
          <a:xfrm>
            <a:off x="5426494" y="3352800"/>
            <a:ext cx="2279232" cy="1600200"/>
          </a:xfrm>
          <a:prstGeom prst="rect">
            <a:avLst/>
          </a:prstGeom>
          <a:noFill/>
        </p:spPr>
      </p:pic>
      <p:pic>
        <p:nvPicPr>
          <p:cNvPr id="8" name="Picture 2" descr="Image result for myopia"/>
          <p:cNvPicPr>
            <a:picLocks noChangeAspect="1" noChangeArrowheads="1"/>
          </p:cNvPicPr>
          <p:nvPr/>
        </p:nvPicPr>
        <p:blipFill>
          <a:blip r:embed="rId3" cstate="print"/>
          <a:srcRect b="49416"/>
          <a:stretch>
            <a:fillRect/>
          </a:stretch>
        </p:blipFill>
        <p:spPr bwMode="auto">
          <a:xfrm>
            <a:off x="1524000" y="3657600"/>
            <a:ext cx="1892143" cy="1324064"/>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601308" y="151179"/>
            <a:ext cx="4343400" cy="6463308"/>
          </a:xfrm>
          <a:prstGeom prst="rect">
            <a:avLst/>
          </a:prstGeom>
          <a:noFill/>
          <a:ln>
            <a:solidFill>
              <a:schemeClr val="tx1"/>
            </a:solidFill>
          </a:ln>
        </p:spPr>
        <p:txBody>
          <a:bodyPr wrap="square" rtlCol="0">
            <a:spAutoFit/>
          </a:bodyPr>
          <a:lstStyle/>
          <a:p>
            <a:r>
              <a:rPr lang="en-GB" dirty="0">
                <a:latin typeface="Comic Sans MS" pitchFamily="66" charset="0"/>
              </a:rPr>
              <a:t>Problem:  </a:t>
            </a:r>
            <a:r>
              <a:rPr lang="en-GB" sz="2000" dirty="0">
                <a:solidFill>
                  <a:srgbClr val="FF0000"/>
                </a:solidFill>
              </a:rPr>
              <a:t>Hyperopia</a:t>
            </a:r>
          </a:p>
          <a:p>
            <a:pPr algn="ctr"/>
            <a:endParaRPr lang="en-GB" dirty="0"/>
          </a:p>
          <a:p>
            <a:endParaRPr lang="en-GB" dirty="0">
              <a:latin typeface="Comic Sans MS" pitchFamily="66" charset="0"/>
            </a:endParaRPr>
          </a:p>
          <a:p>
            <a:endParaRPr lang="en-GB" dirty="0">
              <a:latin typeface="Comic Sans MS" pitchFamily="66" charset="0"/>
            </a:endParaRPr>
          </a:p>
          <a:p>
            <a:r>
              <a:rPr lang="en-GB" dirty="0">
                <a:latin typeface="Comic Sans MS" pitchFamily="66" charset="0"/>
              </a:rPr>
              <a:t>Diagram:</a:t>
            </a:r>
          </a:p>
          <a:p>
            <a:endParaRPr lang="en-GB" dirty="0">
              <a:latin typeface="Comic Sans MS" pitchFamily="66" charset="0"/>
            </a:endParaRPr>
          </a:p>
          <a:p>
            <a:endParaRPr lang="en-GB" dirty="0">
              <a:latin typeface="Comic Sans MS" pitchFamily="66" charset="0"/>
            </a:endParaRPr>
          </a:p>
          <a:p>
            <a:endParaRPr lang="en-GB" dirty="0">
              <a:latin typeface="Comic Sans MS" pitchFamily="66" charset="0"/>
            </a:endParaRPr>
          </a:p>
          <a:p>
            <a:r>
              <a:rPr lang="en-GB" dirty="0">
                <a:latin typeface="Comic Sans MS" pitchFamily="66" charset="0"/>
              </a:rPr>
              <a:t>Description:</a:t>
            </a:r>
          </a:p>
          <a:p>
            <a:r>
              <a:rPr lang="en-GB" sz="2000" dirty="0">
                <a:solidFill>
                  <a:srgbClr val="FF0000"/>
                </a:solidFill>
              </a:rPr>
              <a:t>-Long distance objects are in focus, nearby objects appear blurred.  </a:t>
            </a:r>
          </a:p>
          <a:p>
            <a:r>
              <a:rPr lang="en-GB" sz="2000" dirty="0">
                <a:solidFill>
                  <a:srgbClr val="FF0000"/>
                </a:solidFill>
              </a:rPr>
              <a:t>-The light is focused behind the retina.</a:t>
            </a:r>
          </a:p>
          <a:p>
            <a:r>
              <a:rPr lang="en-GB" sz="2000" dirty="0">
                <a:solidFill>
                  <a:srgbClr val="FF0000"/>
                </a:solidFill>
              </a:rPr>
              <a:t>-Lens that is too flat or because the eyeball is too short.</a:t>
            </a:r>
          </a:p>
          <a:p>
            <a:endParaRPr lang="en-GB" dirty="0">
              <a:latin typeface="Comic Sans MS" pitchFamily="66" charset="0"/>
            </a:endParaRPr>
          </a:p>
          <a:p>
            <a:endParaRPr lang="en-GB" dirty="0">
              <a:latin typeface="Comic Sans MS" pitchFamily="66" charset="0"/>
            </a:endParaRPr>
          </a:p>
          <a:p>
            <a:r>
              <a:rPr lang="en-GB" dirty="0">
                <a:latin typeface="Comic Sans MS" pitchFamily="66" charset="0"/>
              </a:rPr>
              <a:t>Treatment:</a:t>
            </a:r>
          </a:p>
          <a:p>
            <a:r>
              <a:rPr lang="en-GB" sz="2000" dirty="0">
                <a:solidFill>
                  <a:srgbClr val="FF0000"/>
                </a:solidFill>
              </a:rPr>
              <a:t>Wear glasses with a convex lens, this brings the light rays together more before they reach the eye itself. Now the thinner lens can bring the rays of light into perfect focus on the retina.</a:t>
            </a:r>
          </a:p>
        </p:txBody>
      </p:sp>
      <p:sp>
        <p:nvSpPr>
          <p:cNvPr id="4" name="TextBox 3"/>
          <p:cNvSpPr txBox="1"/>
          <p:nvPr/>
        </p:nvSpPr>
        <p:spPr>
          <a:xfrm>
            <a:off x="199292" y="151179"/>
            <a:ext cx="4267199" cy="6555641"/>
          </a:xfrm>
          <a:prstGeom prst="rect">
            <a:avLst/>
          </a:prstGeom>
          <a:noFill/>
          <a:ln>
            <a:solidFill>
              <a:schemeClr val="tx1"/>
            </a:solidFill>
          </a:ln>
        </p:spPr>
        <p:txBody>
          <a:bodyPr wrap="square" rtlCol="0">
            <a:spAutoFit/>
          </a:bodyPr>
          <a:lstStyle/>
          <a:p>
            <a:r>
              <a:rPr lang="en-GB" dirty="0">
                <a:latin typeface="Comic Sans MS" pitchFamily="66" charset="0"/>
              </a:rPr>
              <a:t>Problem: </a:t>
            </a:r>
            <a:r>
              <a:rPr lang="en-GB" sz="2000" dirty="0">
                <a:solidFill>
                  <a:srgbClr val="FF0000"/>
                </a:solidFill>
              </a:rPr>
              <a:t>Myopia</a:t>
            </a:r>
          </a:p>
          <a:p>
            <a:endParaRPr lang="en-GB" dirty="0">
              <a:latin typeface="Comic Sans MS" pitchFamily="66" charset="0"/>
            </a:endParaRPr>
          </a:p>
          <a:p>
            <a:r>
              <a:rPr lang="en-GB" dirty="0">
                <a:latin typeface="Comic Sans MS" pitchFamily="66" charset="0"/>
              </a:rPr>
              <a:t>Diagram:</a:t>
            </a:r>
          </a:p>
          <a:p>
            <a:endParaRPr lang="en-GB" dirty="0">
              <a:latin typeface="Comic Sans MS" pitchFamily="66" charset="0"/>
            </a:endParaRPr>
          </a:p>
          <a:p>
            <a:endParaRPr lang="en-GB" dirty="0">
              <a:latin typeface="Comic Sans MS" pitchFamily="66" charset="0"/>
            </a:endParaRPr>
          </a:p>
          <a:p>
            <a:endParaRPr lang="en-GB" dirty="0">
              <a:latin typeface="Comic Sans MS" pitchFamily="66" charset="0"/>
            </a:endParaRPr>
          </a:p>
          <a:p>
            <a:endParaRPr lang="en-GB" dirty="0">
              <a:latin typeface="Comic Sans MS" pitchFamily="66" charset="0"/>
            </a:endParaRPr>
          </a:p>
          <a:p>
            <a:endParaRPr lang="en-GB" dirty="0">
              <a:latin typeface="Comic Sans MS" pitchFamily="66" charset="0"/>
            </a:endParaRPr>
          </a:p>
          <a:p>
            <a:r>
              <a:rPr lang="en-GB" dirty="0">
                <a:latin typeface="Comic Sans MS" pitchFamily="66" charset="0"/>
              </a:rPr>
              <a:t>Description:  </a:t>
            </a:r>
          </a:p>
          <a:p>
            <a:r>
              <a:rPr lang="en-GB" sz="2000" dirty="0">
                <a:solidFill>
                  <a:srgbClr val="FF0000"/>
                </a:solidFill>
              </a:rPr>
              <a:t>-Long distance objects are blurry, nearby objects are in focus.  </a:t>
            </a:r>
          </a:p>
          <a:p>
            <a:r>
              <a:rPr lang="en-GB" sz="2000" dirty="0">
                <a:solidFill>
                  <a:srgbClr val="FF0000"/>
                </a:solidFill>
              </a:rPr>
              <a:t>-The light is focused in front of the retina.  </a:t>
            </a:r>
          </a:p>
          <a:p>
            <a:r>
              <a:rPr lang="en-GB" sz="2000" dirty="0">
                <a:solidFill>
                  <a:srgbClr val="FF0000"/>
                </a:solidFill>
              </a:rPr>
              <a:t>-Very curved lens or the eyeball is too long.</a:t>
            </a:r>
          </a:p>
          <a:p>
            <a:endParaRPr lang="en-GB" dirty="0">
              <a:latin typeface="Comic Sans MS" pitchFamily="66" charset="0"/>
            </a:endParaRPr>
          </a:p>
          <a:p>
            <a:r>
              <a:rPr lang="en-GB" dirty="0">
                <a:latin typeface="Comic Sans MS" pitchFamily="66" charset="0"/>
              </a:rPr>
              <a:t>Treatment:</a:t>
            </a:r>
          </a:p>
          <a:p>
            <a:r>
              <a:rPr lang="en-GB" sz="2000" dirty="0">
                <a:solidFill>
                  <a:srgbClr val="FF0000"/>
                </a:solidFill>
              </a:rPr>
              <a:t>Wear glasses with a concave lens, this spreads out the light from distant objects before it meets the eye and results in the light being brought into perfect focus on the retina.</a:t>
            </a:r>
          </a:p>
        </p:txBody>
      </p:sp>
      <p:pic>
        <p:nvPicPr>
          <p:cNvPr id="9" name="Picture 2" descr="Image result for myopia"/>
          <p:cNvPicPr>
            <a:picLocks noChangeAspect="1" noChangeArrowheads="1"/>
          </p:cNvPicPr>
          <p:nvPr/>
        </p:nvPicPr>
        <p:blipFill>
          <a:blip r:embed="rId3" cstate="print"/>
          <a:srcRect b="49416"/>
          <a:stretch>
            <a:fillRect/>
          </a:stretch>
        </p:blipFill>
        <p:spPr bwMode="auto">
          <a:xfrm>
            <a:off x="905686" y="742737"/>
            <a:ext cx="2362200" cy="1652996"/>
          </a:xfrm>
          <a:prstGeom prst="rect">
            <a:avLst/>
          </a:prstGeom>
          <a:noFill/>
        </p:spPr>
      </p:pic>
      <p:pic>
        <p:nvPicPr>
          <p:cNvPr id="10" name="Picture 2" descr="Image result for hyperopia"/>
          <p:cNvPicPr>
            <a:picLocks noChangeAspect="1" noChangeArrowheads="1"/>
          </p:cNvPicPr>
          <p:nvPr/>
        </p:nvPicPr>
        <p:blipFill>
          <a:blip r:embed="rId4" cstate="print"/>
          <a:srcRect b="51852"/>
          <a:stretch>
            <a:fillRect/>
          </a:stretch>
        </p:blipFill>
        <p:spPr bwMode="auto">
          <a:xfrm>
            <a:off x="5562600" y="617140"/>
            <a:ext cx="2675714" cy="1778593"/>
          </a:xfrm>
          <a:prstGeom prst="rect">
            <a:avLst/>
          </a:prstGeom>
          <a:noFill/>
        </p:spPr>
      </p:pic>
      <p:sp>
        <p:nvSpPr>
          <p:cNvPr id="6" name="Rectangle 5">
            <a:extLst>
              <a:ext uri="{FF2B5EF4-FFF2-40B4-BE49-F238E27FC236}">
                <a16:creationId xmlns:a16="http://schemas.microsoft.com/office/drawing/2014/main" id="{53DAE557-9E80-4619-9A0E-041856D06053}"/>
              </a:ext>
            </a:extLst>
          </p:cNvPr>
          <p:cNvSpPr/>
          <p:nvPr/>
        </p:nvSpPr>
        <p:spPr>
          <a:xfrm>
            <a:off x="3055340" y="589511"/>
            <a:ext cx="3244341" cy="523220"/>
          </a:xfrm>
          <a:prstGeom prst="rect">
            <a:avLst/>
          </a:prstGeom>
        </p:spPr>
        <p:txBody>
          <a:bodyPr wrap="square">
            <a:spAutoFit/>
          </a:bodyPr>
          <a:lstStyle/>
          <a:p>
            <a:r>
              <a:rPr lang="en-GB" sz="2800" b="1" dirty="0">
                <a:solidFill>
                  <a:srgbClr val="FF0000"/>
                </a:solidFill>
                <a:latin typeface="Comic Sans MS" pitchFamily="66" charset="0"/>
              </a:rPr>
              <a:t>Self-assessment:</a:t>
            </a:r>
          </a:p>
        </p:txBody>
      </p:sp>
      <p:pic>
        <p:nvPicPr>
          <p:cNvPr id="8" name="Picture 2" descr="Mark, Check, Tick, Red, Correct, Symbol, Choice, Yes">
            <a:extLst>
              <a:ext uri="{FF2B5EF4-FFF2-40B4-BE49-F238E27FC236}">
                <a16:creationId xmlns:a16="http://schemas.microsoft.com/office/drawing/2014/main" id="{CBC9CA54-3E8D-44D3-8CB3-BC35E4EAE6FA}"/>
              </a:ext>
            </a:extLst>
          </p:cNvPr>
          <p:cNvPicPr>
            <a:picLocks noChangeAspect="1" noChangeArrowheads="1"/>
          </p:cNvPicPr>
          <p:nvPr/>
        </p:nvPicPr>
        <p:blipFill>
          <a:blip r:embed="rId5" cstate="print"/>
          <a:srcRect/>
          <a:stretch>
            <a:fillRect/>
          </a:stretch>
        </p:blipFill>
        <p:spPr bwMode="auto">
          <a:xfrm>
            <a:off x="8338709" y="6086093"/>
            <a:ext cx="740816" cy="771907"/>
          </a:xfrm>
          <a:prstGeom prst="rect">
            <a:avLst/>
          </a:prstGeom>
          <a:noFill/>
        </p:spPr>
      </p:pic>
    </p:spTree>
    <p:extLst>
      <p:ext uri="{BB962C8B-B14F-4D97-AF65-F5344CB8AC3E}">
        <p14:creationId xmlns:p14="http://schemas.microsoft.com/office/powerpoint/2010/main" val="1254036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3785" y="228600"/>
            <a:ext cx="7620000" cy="584775"/>
          </a:xfrm>
          <a:prstGeom prst="rect">
            <a:avLst/>
          </a:prstGeom>
          <a:noFill/>
        </p:spPr>
        <p:txBody>
          <a:bodyPr wrap="square" rtlCol="0">
            <a:spAutoFit/>
          </a:bodyPr>
          <a:lstStyle/>
          <a:p>
            <a:r>
              <a:rPr lang="en-GB" sz="3200" dirty="0">
                <a:solidFill>
                  <a:srgbClr val="0070C0"/>
                </a:solidFill>
                <a:latin typeface="Comic Sans MS" pitchFamily="66" charset="0"/>
              </a:rPr>
              <a:t>Overcoming common eye defects</a:t>
            </a:r>
          </a:p>
        </p:txBody>
      </p:sp>
      <p:sp>
        <p:nvSpPr>
          <p:cNvPr id="5" name="TextBox 4"/>
          <p:cNvSpPr txBox="1"/>
          <p:nvPr/>
        </p:nvSpPr>
        <p:spPr>
          <a:xfrm>
            <a:off x="199292" y="946377"/>
            <a:ext cx="6318738" cy="2185214"/>
          </a:xfrm>
          <a:prstGeom prst="rect">
            <a:avLst/>
          </a:prstGeom>
          <a:noFill/>
        </p:spPr>
        <p:txBody>
          <a:bodyPr wrap="square" rtlCol="0">
            <a:spAutoFit/>
          </a:bodyPr>
          <a:lstStyle/>
          <a:p>
            <a:r>
              <a:rPr lang="en-GB" sz="2800" b="1" dirty="0">
                <a:solidFill>
                  <a:srgbClr val="0070C0"/>
                </a:solidFill>
                <a:latin typeface="Comic Sans MS" pitchFamily="66" charset="0"/>
              </a:rPr>
              <a:t>Task: </a:t>
            </a:r>
            <a:r>
              <a:rPr lang="en-GB" sz="2700" dirty="0">
                <a:latin typeface="Comic Sans MS" pitchFamily="66" charset="0"/>
              </a:rPr>
              <a:t>In groups, read the information cards on the roles of new technologies and materials in overcoming common problems of the eyes and complete this table…</a:t>
            </a:r>
          </a:p>
        </p:txBody>
      </p:sp>
      <p:pic>
        <p:nvPicPr>
          <p:cNvPr id="9218" name="Picture 2" descr="biology medicine health eye organ intricate concentration medical optical surgery treatment patient nurses healthcare doctors operation surgeon anesthesiologist surgical technologist operating theater"/>
          <p:cNvPicPr>
            <a:picLocks noChangeAspect="1" noChangeArrowheads="1"/>
          </p:cNvPicPr>
          <p:nvPr/>
        </p:nvPicPr>
        <p:blipFill>
          <a:blip r:embed="rId2" cstate="print"/>
          <a:srcRect/>
          <a:stretch>
            <a:fillRect/>
          </a:stretch>
        </p:blipFill>
        <p:spPr bwMode="auto">
          <a:xfrm>
            <a:off x="6377354" y="946377"/>
            <a:ext cx="2567354" cy="2066454"/>
          </a:xfrm>
          <a:prstGeom prst="rect">
            <a:avLst/>
          </a:prstGeom>
          <a:noFill/>
        </p:spPr>
      </p:pic>
      <p:graphicFrame>
        <p:nvGraphicFramePr>
          <p:cNvPr id="2" name="Table 2">
            <a:extLst>
              <a:ext uri="{FF2B5EF4-FFF2-40B4-BE49-F238E27FC236}">
                <a16:creationId xmlns:a16="http://schemas.microsoft.com/office/drawing/2014/main" id="{E9682798-3FCD-413A-BADB-AB8BD4F01CBC}"/>
              </a:ext>
            </a:extLst>
          </p:cNvPr>
          <p:cNvGraphicFramePr>
            <a:graphicFrameLocks noGrp="1"/>
          </p:cNvGraphicFramePr>
          <p:nvPr>
            <p:extLst>
              <p:ext uri="{D42A27DB-BD31-4B8C-83A1-F6EECF244321}">
                <p14:modId xmlns:p14="http://schemas.microsoft.com/office/powerpoint/2010/main" val="1816431827"/>
              </p:ext>
            </p:extLst>
          </p:nvPr>
        </p:nvGraphicFramePr>
        <p:xfrm>
          <a:off x="281354" y="3264592"/>
          <a:ext cx="8663355" cy="3364808"/>
        </p:xfrm>
        <a:graphic>
          <a:graphicData uri="http://schemas.openxmlformats.org/drawingml/2006/table">
            <a:tbl>
              <a:tblPr firstRow="1" bandRow="1">
                <a:tableStyleId>{5C22544A-7EE6-4342-B048-85BDC9FD1C3A}</a:tableStyleId>
              </a:tblPr>
              <a:tblGrid>
                <a:gridCol w="1629508">
                  <a:extLst>
                    <a:ext uri="{9D8B030D-6E8A-4147-A177-3AD203B41FA5}">
                      <a16:colId xmlns:a16="http://schemas.microsoft.com/office/drawing/2014/main" val="4002719693"/>
                    </a:ext>
                  </a:extLst>
                </a:gridCol>
                <a:gridCol w="3341076">
                  <a:extLst>
                    <a:ext uri="{9D8B030D-6E8A-4147-A177-3AD203B41FA5}">
                      <a16:colId xmlns:a16="http://schemas.microsoft.com/office/drawing/2014/main" val="3441259726"/>
                    </a:ext>
                  </a:extLst>
                </a:gridCol>
                <a:gridCol w="3692771">
                  <a:extLst>
                    <a:ext uri="{9D8B030D-6E8A-4147-A177-3AD203B41FA5}">
                      <a16:colId xmlns:a16="http://schemas.microsoft.com/office/drawing/2014/main" val="1221879362"/>
                    </a:ext>
                  </a:extLst>
                </a:gridCol>
              </a:tblGrid>
              <a:tr h="841202">
                <a:tc>
                  <a:txBody>
                    <a:bodyPr/>
                    <a:lstStyle/>
                    <a:p>
                      <a:r>
                        <a:rPr lang="en-GB" sz="2400" dirty="0"/>
                        <a:t>Treatment</a:t>
                      </a:r>
                    </a:p>
                  </a:txBody>
                  <a:tcPr/>
                </a:tc>
                <a:tc>
                  <a:txBody>
                    <a:bodyPr/>
                    <a:lstStyle/>
                    <a:p>
                      <a:r>
                        <a:rPr lang="en-GB" sz="2400" dirty="0"/>
                        <a:t>Advantages</a:t>
                      </a:r>
                    </a:p>
                  </a:txBody>
                  <a:tcPr/>
                </a:tc>
                <a:tc>
                  <a:txBody>
                    <a:bodyPr/>
                    <a:lstStyle/>
                    <a:p>
                      <a:r>
                        <a:rPr lang="en-GB" sz="2400" dirty="0"/>
                        <a:t>Disadvantages</a:t>
                      </a:r>
                    </a:p>
                  </a:txBody>
                  <a:tcPr/>
                </a:tc>
                <a:extLst>
                  <a:ext uri="{0D108BD9-81ED-4DB2-BD59-A6C34878D82A}">
                    <a16:rowId xmlns:a16="http://schemas.microsoft.com/office/drawing/2014/main" val="4190200385"/>
                  </a:ext>
                </a:extLst>
              </a:tr>
              <a:tr h="841202">
                <a:tc>
                  <a:txBody>
                    <a:bodyPr/>
                    <a:lstStyle/>
                    <a:p>
                      <a:r>
                        <a:rPr lang="en-GB" sz="2400" dirty="0"/>
                        <a:t>Replacing lenses</a:t>
                      </a:r>
                    </a:p>
                  </a:txBody>
                  <a:tcPr/>
                </a:tc>
                <a:tc>
                  <a:txBody>
                    <a:bodyPr/>
                    <a:lstStyle/>
                    <a:p>
                      <a:endParaRPr lang="en-GB" sz="2400"/>
                    </a:p>
                  </a:txBody>
                  <a:tcPr/>
                </a:tc>
                <a:tc>
                  <a:txBody>
                    <a:bodyPr/>
                    <a:lstStyle/>
                    <a:p>
                      <a:endParaRPr lang="en-GB" sz="2400"/>
                    </a:p>
                  </a:txBody>
                  <a:tcPr/>
                </a:tc>
                <a:extLst>
                  <a:ext uri="{0D108BD9-81ED-4DB2-BD59-A6C34878D82A}">
                    <a16:rowId xmlns:a16="http://schemas.microsoft.com/office/drawing/2014/main" val="3602330787"/>
                  </a:ext>
                </a:extLst>
              </a:tr>
              <a:tr h="841202">
                <a:tc>
                  <a:txBody>
                    <a:bodyPr/>
                    <a:lstStyle/>
                    <a:p>
                      <a:r>
                        <a:rPr lang="en-GB" sz="2400" dirty="0"/>
                        <a:t>Contact lenses</a:t>
                      </a:r>
                    </a:p>
                  </a:txBody>
                  <a:tcPr/>
                </a:tc>
                <a:tc>
                  <a:txBody>
                    <a:bodyPr/>
                    <a:lstStyle/>
                    <a:p>
                      <a:endParaRPr lang="en-GB" sz="2400"/>
                    </a:p>
                  </a:txBody>
                  <a:tcPr/>
                </a:tc>
                <a:tc>
                  <a:txBody>
                    <a:bodyPr/>
                    <a:lstStyle/>
                    <a:p>
                      <a:endParaRPr lang="en-GB" sz="2400"/>
                    </a:p>
                  </a:txBody>
                  <a:tcPr/>
                </a:tc>
                <a:extLst>
                  <a:ext uri="{0D108BD9-81ED-4DB2-BD59-A6C34878D82A}">
                    <a16:rowId xmlns:a16="http://schemas.microsoft.com/office/drawing/2014/main" val="452384338"/>
                  </a:ext>
                </a:extLst>
              </a:tr>
              <a:tr h="841202">
                <a:tc>
                  <a:txBody>
                    <a:bodyPr/>
                    <a:lstStyle/>
                    <a:p>
                      <a:r>
                        <a:rPr lang="en-GB" sz="2400" dirty="0"/>
                        <a:t>Laser eye surgery</a:t>
                      </a:r>
                    </a:p>
                  </a:txBody>
                  <a:tcPr/>
                </a:tc>
                <a:tc>
                  <a:txBody>
                    <a:bodyPr/>
                    <a:lstStyle/>
                    <a:p>
                      <a:endParaRPr lang="en-GB" sz="2400"/>
                    </a:p>
                  </a:txBody>
                  <a:tcPr/>
                </a:tc>
                <a:tc>
                  <a:txBody>
                    <a:bodyPr/>
                    <a:lstStyle/>
                    <a:p>
                      <a:endParaRPr lang="en-GB" sz="2400" dirty="0"/>
                    </a:p>
                  </a:txBody>
                  <a:tcPr/>
                </a:tc>
                <a:extLst>
                  <a:ext uri="{0D108BD9-81ED-4DB2-BD59-A6C34878D82A}">
                    <a16:rowId xmlns:a16="http://schemas.microsoft.com/office/drawing/2014/main" val="2373226160"/>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E9682798-3FCD-413A-BADB-AB8BD4F01CBC}"/>
              </a:ext>
            </a:extLst>
          </p:cNvPr>
          <p:cNvGraphicFramePr>
            <a:graphicFrameLocks noGrp="1"/>
          </p:cNvGraphicFramePr>
          <p:nvPr>
            <p:extLst>
              <p:ext uri="{D42A27DB-BD31-4B8C-83A1-F6EECF244321}">
                <p14:modId xmlns:p14="http://schemas.microsoft.com/office/powerpoint/2010/main" val="2823763553"/>
              </p:ext>
            </p:extLst>
          </p:nvPr>
        </p:nvGraphicFramePr>
        <p:xfrm>
          <a:off x="111368" y="553330"/>
          <a:ext cx="8921264" cy="6187440"/>
        </p:xfrm>
        <a:graphic>
          <a:graphicData uri="http://schemas.openxmlformats.org/drawingml/2006/table">
            <a:tbl>
              <a:tblPr firstRow="1" bandRow="1">
                <a:tableStyleId>{5940675A-B579-460E-94D1-54222C63F5DA}</a:tableStyleId>
              </a:tblPr>
              <a:tblGrid>
                <a:gridCol w="1563335">
                  <a:extLst>
                    <a:ext uri="{9D8B030D-6E8A-4147-A177-3AD203B41FA5}">
                      <a16:colId xmlns:a16="http://schemas.microsoft.com/office/drawing/2014/main" val="4002719693"/>
                    </a:ext>
                  </a:extLst>
                </a:gridCol>
                <a:gridCol w="3730270">
                  <a:extLst>
                    <a:ext uri="{9D8B030D-6E8A-4147-A177-3AD203B41FA5}">
                      <a16:colId xmlns:a16="http://schemas.microsoft.com/office/drawing/2014/main" val="3441259726"/>
                    </a:ext>
                  </a:extLst>
                </a:gridCol>
                <a:gridCol w="3627659">
                  <a:extLst>
                    <a:ext uri="{9D8B030D-6E8A-4147-A177-3AD203B41FA5}">
                      <a16:colId xmlns:a16="http://schemas.microsoft.com/office/drawing/2014/main" val="1221879362"/>
                    </a:ext>
                  </a:extLst>
                </a:gridCol>
              </a:tblGrid>
              <a:tr h="439900">
                <a:tc>
                  <a:txBody>
                    <a:bodyPr/>
                    <a:lstStyle/>
                    <a:p>
                      <a:r>
                        <a:rPr lang="en-GB" sz="2400" b="1" dirty="0"/>
                        <a:t>Treatment</a:t>
                      </a:r>
                    </a:p>
                  </a:txBody>
                  <a:tcPr/>
                </a:tc>
                <a:tc>
                  <a:txBody>
                    <a:bodyPr/>
                    <a:lstStyle/>
                    <a:p>
                      <a:r>
                        <a:rPr lang="en-GB" sz="2400" b="1" dirty="0"/>
                        <a:t>Advantages</a:t>
                      </a:r>
                    </a:p>
                  </a:txBody>
                  <a:tcPr/>
                </a:tc>
                <a:tc>
                  <a:txBody>
                    <a:bodyPr/>
                    <a:lstStyle/>
                    <a:p>
                      <a:r>
                        <a:rPr lang="en-GB" sz="2400" b="1" dirty="0"/>
                        <a:t>Disadvantages</a:t>
                      </a:r>
                    </a:p>
                  </a:txBody>
                  <a:tcPr/>
                </a:tc>
                <a:extLst>
                  <a:ext uri="{0D108BD9-81ED-4DB2-BD59-A6C34878D82A}">
                    <a16:rowId xmlns:a16="http://schemas.microsoft.com/office/drawing/2014/main" val="4190200385"/>
                  </a:ext>
                </a:extLst>
              </a:tr>
              <a:tr h="841202">
                <a:tc>
                  <a:txBody>
                    <a:bodyPr/>
                    <a:lstStyle/>
                    <a:p>
                      <a:r>
                        <a:rPr lang="en-GB" sz="2400" b="1" dirty="0"/>
                        <a:t>Replacing lenses</a:t>
                      </a:r>
                    </a:p>
                  </a:txBody>
                  <a:tcPr/>
                </a:tc>
                <a:tc>
                  <a:txBody>
                    <a:bodyPr/>
                    <a:lstStyle/>
                    <a:p>
                      <a:r>
                        <a:rPr lang="en-US" sz="2200" dirty="0">
                          <a:solidFill>
                            <a:srgbClr val="FF0000"/>
                          </a:solidFill>
                        </a:rPr>
                        <a:t>Another lens can be added inside the eye to correct the defect permanently</a:t>
                      </a:r>
                      <a:endParaRPr lang="en-GB" sz="220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dirty="0">
                          <a:solidFill>
                            <a:srgbClr val="FF0000"/>
                          </a:solidFill>
                        </a:rPr>
                        <a:t>Can cause damage to the retina, infection and cataracts developing if natural lens left in place</a:t>
                      </a:r>
                    </a:p>
                  </a:txBody>
                  <a:tcPr/>
                </a:tc>
                <a:extLst>
                  <a:ext uri="{0D108BD9-81ED-4DB2-BD59-A6C34878D82A}">
                    <a16:rowId xmlns:a16="http://schemas.microsoft.com/office/drawing/2014/main" val="3602330787"/>
                  </a:ext>
                </a:extLst>
              </a:tr>
              <a:tr h="841202">
                <a:tc>
                  <a:txBody>
                    <a:bodyPr/>
                    <a:lstStyle/>
                    <a:p>
                      <a:r>
                        <a:rPr lang="en-GB" sz="2400" b="1" dirty="0"/>
                        <a:t>Contact lenses</a:t>
                      </a:r>
                    </a:p>
                  </a:txBody>
                  <a:tcPr/>
                </a:tc>
                <a:tc>
                  <a:txBody>
                    <a:bodyPr/>
                    <a:lstStyle/>
                    <a:p>
                      <a:r>
                        <a:rPr lang="en-US" sz="2200" dirty="0">
                          <a:solidFill>
                            <a:srgbClr val="FF0000"/>
                          </a:solidFill>
                        </a:rPr>
                        <a:t>Cannot be seen</a:t>
                      </a:r>
                    </a:p>
                    <a:p>
                      <a:r>
                        <a:rPr lang="en-US" sz="2200" dirty="0">
                          <a:solidFill>
                            <a:srgbClr val="FF0000"/>
                          </a:solidFill>
                        </a:rPr>
                        <a:t>Far more convenient Hard contact lenses are durable and last a long time</a:t>
                      </a:r>
                    </a:p>
                    <a:p>
                      <a:r>
                        <a:rPr lang="en-US" sz="2200" dirty="0">
                          <a:solidFill>
                            <a:srgbClr val="FF0000"/>
                          </a:solidFill>
                        </a:rPr>
                        <a:t>Soft contact lenses are more flexible and comfortable to wear</a:t>
                      </a:r>
                    </a:p>
                    <a:p>
                      <a:r>
                        <a:rPr lang="en-US" sz="2200" dirty="0">
                          <a:solidFill>
                            <a:srgbClr val="FF0000"/>
                          </a:solidFill>
                        </a:rPr>
                        <a:t>Some soft lenses can be worn every day for a month. </a:t>
                      </a:r>
                      <a:endParaRPr lang="en-GB" sz="220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dirty="0">
                          <a:solidFill>
                            <a:srgbClr val="FF0000"/>
                          </a:solidFill>
                        </a:rPr>
                        <a:t>Contact lenses must be removed overnight and kept sterile to avoid infection. Soft contact lenses are not as durable.  </a:t>
                      </a:r>
                    </a:p>
                    <a:p>
                      <a:endParaRPr lang="en-GB" sz="2200" dirty="0">
                        <a:solidFill>
                          <a:srgbClr val="FF0000"/>
                        </a:solidFill>
                      </a:endParaRPr>
                    </a:p>
                  </a:txBody>
                  <a:tcPr/>
                </a:tc>
                <a:extLst>
                  <a:ext uri="{0D108BD9-81ED-4DB2-BD59-A6C34878D82A}">
                    <a16:rowId xmlns:a16="http://schemas.microsoft.com/office/drawing/2014/main" val="452384338"/>
                  </a:ext>
                </a:extLst>
              </a:tr>
              <a:tr h="841202">
                <a:tc>
                  <a:txBody>
                    <a:bodyPr/>
                    <a:lstStyle/>
                    <a:p>
                      <a:r>
                        <a:rPr lang="en-GB" sz="2400" b="1" dirty="0"/>
                        <a:t>Laser eye surgery</a:t>
                      </a:r>
                    </a:p>
                  </a:txBody>
                  <a:tcPr/>
                </a:tc>
                <a:tc>
                  <a:txBody>
                    <a:bodyPr/>
                    <a:lstStyle/>
                    <a:p>
                      <a:r>
                        <a:rPr lang="en-US" sz="2400" dirty="0">
                          <a:solidFill>
                            <a:srgbClr val="FF0000"/>
                          </a:solidFill>
                        </a:rPr>
                        <a:t>Can be used to treat myopia and hyperopia</a:t>
                      </a:r>
                      <a:endParaRPr lang="en-GB" sz="240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rgbClr val="FF0000"/>
                          </a:solidFill>
                        </a:rPr>
                        <a:t>Only available to adults, with children could be damaging in the long run. </a:t>
                      </a:r>
                    </a:p>
                  </a:txBody>
                  <a:tcPr/>
                </a:tc>
                <a:extLst>
                  <a:ext uri="{0D108BD9-81ED-4DB2-BD59-A6C34878D82A}">
                    <a16:rowId xmlns:a16="http://schemas.microsoft.com/office/drawing/2014/main" val="2373226160"/>
                  </a:ext>
                </a:extLst>
              </a:tr>
            </a:tbl>
          </a:graphicData>
        </a:graphic>
      </p:graphicFrame>
      <p:sp>
        <p:nvSpPr>
          <p:cNvPr id="6" name="Rectangle 5">
            <a:extLst>
              <a:ext uri="{FF2B5EF4-FFF2-40B4-BE49-F238E27FC236}">
                <a16:creationId xmlns:a16="http://schemas.microsoft.com/office/drawing/2014/main" id="{DB880915-9482-4FBC-A8DA-7F20490B51ED}"/>
              </a:ext>
            </a:extLst>
          </p:cNvPr>
          <p:cNvSpPr/>
          <p:nvPr/>
        </p:nvSpPr>
        <p:spPr>
          <a:xfrm>
            <a:off x="0" y="38475"/>
            <a:ext cx="3244341" cy="523220"/>
          </a:xfrm>
          <a:prstGeom prst="rect">
            <a:avLst/>
          </a:prstGeom>
        </p:spPr>
        <p:txBody>
          <a:bodyPr wrap="square">
            <a:spAutoFit/>
          </a:bodyPr>
          <a:lstStyle/>
          <a:p>
            <a:r>
              <a:rPr lang="en-GB" sz="2800" b="1" dirty="0">
                <a:solidFill>
                  <a:srgbClr val="FF0000"/>
                </a:solidFill>
                <a:latin typeface="Comic Sans MS" pitchFamily="66" charset="0"/>
              </a:rPr>
              <a:t>Self-assessment:</a:t>
            </a:r>
          </a:p>
        </p:txBody>
      </p:sp>
      <p:pic>
        <p:nvPicPr>
          <p:cNvPr id="7" name="Picture 2" descr="Mark, Check, Tick, Red, Correct, Symbol, Choice, Yes">
            <a:extLst>
              <a:ext uri="{FF2B5EF4-FFF2-40B4-BE49-F238E27FC236}">
                <a16:creationId xmlns:a16="http://schemas.microsoft.com/office/drawing/2014/main" id="{CC240FE0-9472-40B1-B99C-2EF962FD8882}"/>
              </a:ext>
            </a:extLst>
          </p:cNvPr>
          <p:cNvPicPr>
            <a:picLocks noChangeAspect="1" noChangeArrowheads="1"/>
          </p:cNvPicPr>
          <p:nvPr/>
        </p:nvPicPr>
        <p:blipFill>
          <a:blip r:embed="rId2" cstate="print"/>
          <a:srcRect/>
          <a:stretch>
            <a:fillRect/>
          </a:stretch>
        </p:blipFill>
        <p:spPr bwMode="auto">
          <a:xfrm>
            <a:off x="8186308" y="4714493"/>
            <a:ext cx="740816" cy="771907"/>
          </a:xfrm>
          <a:prstGeom prst="rect">
            <a:avLst/>
          </a:prstGeom>
          <a:noFill/>
        </p:spPr>
      </p:pic>
    </p:spTree>
    <p:extLst>
      <p:ext uri="{BB962C8B-B14F-4D97-AF65-F5344CB8AC3E}">
        <p14:creationId xmlns:p14="http://schemas.microsoft.com/office/powerpoint/2010/main" val="4157160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4724400" cy="584775"/>
          </a:xfrm>
          <a:prstGeom prst="rect">
            <a:avLst/>
          </a:prstGeom>
          <a:noFill/>
        </p:spPr>
        <p:txBody>
          <a:bodyPr wrap="square" rtlCol="0">
            <a:spAutoFit/>
          </a:bodyPr>
          <a:lstStyle/>
          <a:p>
            <a:r>
              <a:rPr lang="en-GB" sz="3200" dirty="0">
                <a:solidFill>
                  <a:srgbClr val="0070C0"/>
                </a:solidFill>
                <a:latin typeface="Comic Sans MS" pitchFamily="66" charset="0"/>
              </a:rPr>
              <a:t>Exam-style question</a:t>
            </a:r>
          </a:p>
        </p:txBody>
      </p:sp>
      <p:sp>
        <p:nvSpPr>
          <p:cNvPr id="5" name="TextBox 4"/>
          <p:cNvSpPr txBox="1"/>
          <p:nvPr/>
        </p:nvSpPr>
        <p:spPr>
          <a:xfrm>
            <a:off x="228600" y="1143000"/>
            <a:ext cx="8610600" cy="1077218"/>
          </a:xfrm>
          <a:prstGeom prst="rect">
            <a:avLst/>
          </a:prstGeom>
          <a:noFill/>
        </p:spPr>
        <p:txBody>
          <a:bodyPr wrap="square" rtlCol="0">
            <a:spAutoFit/>
          </a:bodyPr>
          <a:lstStyle/>
          <a:p>
            <a:r>
              <a:rPr lang="en-GB" sz="3200" b="1" dirty="0"/>
              <a:t>Q. </a:t>
            </a:r>
            <a:r>
              <a:rPr lang="en-GB" sz="3200" dirty="0"/>
              <a:t>Explain the problem of myopia and describe the treatment used to correct this condition.</a:t>
            </a:r>
          </a:p>
        </p:txBody>
      </p:sp>
      <p:sp>
        <p:nvSpPr>
          <p:cNvPr id="6" name="TextBox 5"/>
          <p:cNvSpPr txBox="1"/>
          <p:nvPr/>
        </p:nvSpPr>
        <p:spPr>
          <a:xfrm>
            <a:off x="6781800" y="2057400"/>
            <a:ext cx="2057400" cy="584775"/>
          </a:xfrm>
          <a:prstGeom prst="rect">
            <a:avLst/>
          </a:prstGeom>
          <a:noFill/>
        </p:spPr>
        <p:txBody>
          <a:bodyPr wrap="square" rtlCol="0">
            <a:spAutoFit/>
          </a:bodyPr>
          <a:lstStyle/>
          <a:p>
            <a:pPr algn="ctr"/>
            <a:r>
              <a:rPr lang="en-GB" sz="3200" b="1" i="1" dirty="0">
                <a:solidFill>
                  <a:srgbClr val="0070C0"/>
                </a:solidFill>
              </a:rPr>
              <a:t>(3 marks)</a:t>
            </a:r>
          </a:p>
        </p:txBody>
      </p:sp>
      <p:sp>
        <p:nvSpPr>
          <p:cNvPr id="7" name="TextBox 6"/>
          <p:cNvSpPr txBox="1"/>
          <p:nvPr/>
        </p:nvSpPr>
        <p:spPr>
          <a:xfrm>
            <a:off x="152400" y="2667000"/>
            <a:ext cx="8686800" cy="4031873"/>
          </a:xfrm>
          <a:prstGeom prst="rect">
            <a:avLst/>
          </a:prstGeom>
          <a:noFill/>
        </p:spPr>
        <p:txBody>
          <a:bodyPr wrap="square" rtlCol="0">
            <a:spAutoFit/>
          </a:bodyPr>
          <a:lstStyle/>
          <a:p>
            <a:r>
              <a:rPr lang="en-GB" sz="2000" b="1" dirty="0">
                <a:solidFill>
                  <a:srgbClr val="FF0000"/>
                </a:solidFill>
              </a:rPr>
              <a:t>Mark Scheme:</a:t>
            </a:r>
          </a:p>
          <a:p>
            <a:endParaRPr lang="en-GB" sz="2000" dirty="0"/>
          </a:p>
          <a:p>
            <a:pPr marL="457200" indent="-457200"/>
            <a:r>
              <a:rPr lang="en-GB" sz="2400" dirty="0"/>
              <a:t>Myopia is when objects close up are seen in clear focus but distant</a:t>
            </a:r>
          </a:p>
          <a:p>
            <a:pPr marL="457200" indent="-457200"/>
            <a:r>
              <a:rPr lang="en-GB" sz="2400" dirty="0"/>
              <a:t>object are blurred.							</a:t>
            </a:r>
            <a:r>
              <a:rPr lang="en-GB" sz="2400" b="1" dirty="0">
                <a:solidFill>
                  <a:srgbClr val="FF0000"/>
                </a:solidFill>
              </a:rPr>
              <a:t>1</a:t>
            </a:r>
          </a:p>
          <a:p>
            <a:pPr marL="457200" indent="-457200">
              <a:buAutoNum type="arabicPeriod"/>
            </a:pPr>
            <a:endParaRPr lang="en-GB" sz="2400" dirty="0"/>
          </a:p>
          <a:p>
            <a:pPr marL="457200" indent="-457200"/>
            <a:r>
              <a:rPr lang="en-GB" sz="2400" dirty="0"/>
              <a:t>This is because the lens is too curved, or the eyeball is too long, and</a:t>
            </a:r>
          </a:p>
          <a:p>
            <a:pPr marL="457200" indent="-457200"/>
            <a:r>
              <a:rPr lang="en-GB" sz="2400" dirty="0"/>
              <a:t>light is focused in front of the retina.					</a:t>
            </a:r>
            <a:r>
              <a:rPr lang="en-GB" sz="2400" b="1" dirty="0">
                <a:solidFill>
                  <a:srgbClr val="FF0000"/>
                </a:solidFill>
              </a:rPr>
              <a:t>1</a:t>
            </a:r>
          </a:p>
          <a:p>
            <a:pPr marL="457200" indent="-457200"/>
            <a:endParaRPr lang="en-GB" sz="2400" dirty="0"/>
          </a:p>
          <a:p>
            <a:pPr marL="457200" indent="-457200"/>
            <a:r>
              <a:rPr lang="en-GB" sz="2400" dirty="0"/>
              <a:t>To correct this problem glasses or contacts lenses with a concave</a:t>
            </a:r>
          </a:p>
          <a:p>
            <a:pPr marL="457200" indent="-457200"/>
            <a:r>
              <a:rPr lang="en-GB" sz="2400" dirty="0"/>
              <a:t>lens can be worn, this spreads the light from distant objects</a:t>
            </a:r>
          </a:p>
          <a:p>
            <a:pPr marL="457200" indent="-457200"/>
            <a:r>
              <a:rPr lang="en-GB" sz="2400" dirty="0"/>
              <a:t>meaning the light is brought into clear focus on the retina.		</a:t>
            </a:r>
            <a:r>
              <a:rPr lang="en-GB" sz="2400" b="1" dirty="0">
                <a:solidFill>
                  <a:srgbClr val="FF0000"/>
                </a:solidFill>
              </a:rPr>
              <a:t>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71D201D27314143BE863E8D07D284B8" ma:contentTypeVersion="7" ma:contentTypeDescription="Create a new document." ma:contentTypeScope="" ma:versionID="a04bb269a71ec15fb8834c62c42de320">
  <xsd:schema xmlns:xsd="http://www.w3.org/2001/XMLSchema" xmlns:xs="http://www.w3.org/2001/XMLSchema" xmlns:p="http://schemas.microsoft.com/office/2006/metadata/properties" xmlns:ns2="3eb4558b-8982-4134-8cf8-0edee52307a7" xmlns:ns3="049f97e1-32ae-4d3d-9c64-63be60dba368" targetNamespace="http://schemas.microsoft.com/office/2006/metadata/properties" ma:root="true" ma:fieldsID="858dc09fc12d3d2ae6884f6eb9195164" ns2:_="" ns3:_="">
    <xsd:import namespace="3eb4558b-8982-4134-8cf8-0edee52307a7"/>
    <xsd:import namespace="049f97e1-32ae-4d3d-9c64-63be60dba36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b4558b-8982-4134-8cf8-0edee52307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9f97e1-32ae-4d3d-9c64-63be60dba368" elementFormDefault="qualified">
    <xsd:import namespace="http://schemas.microsoft.com/office/2006/documentManagement/types"/>
    <xsd:import namespace="http://schemas.microsoft.com/office/infopath/2007/PartnerControls"/>
    <xsd:element name="SharedWithUsers" ma:index="12"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6589385-4B44-4239-8B85-583CB47466C1}">
  <ds:schemaRefs>
    <ds:schemaRef ds:uri="http://schemas.microsoft.com/sharepoint/v3/contenttype/forms"/>
  </ds:schemaRefs>
</ds:datastoreItem>
</file>

<file path=customXml/itemProps2.xml><?xml version="1.0" encoding="utf-8"?>
<ds:datastoreItem xmlns:ds="http://schemas.openxmlformats.org/officeDocument/2006/customXml" ds:itemID="{933953DB-F08B-4512-AA98-71EC815D31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b4558b-8982-4134-8cf8-0edee52307a7"/>
    <ds:schemaRef ds:uri="049f97e1-32ae-4d3d-9c64-63be60dba3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03952C6-9616-4E2D-A7D6-B4CCC00962A5}">
  <ds:schemaRefs>
    <ds:schemaRef ds:uri="3eb4558b-8982-4134-8cf8-0edee52307a7"/>
    <ds:schemaRef ds:uri="http://purl.org/dc/terms/"/>
    <ds:schemaRef ds:uri="http://purl.org/dc/dcmitype/"/>
    <ds:schemaRef ds:uri="http://purl.org/dc/elements/1.1/"/>
    <ds:schemaRef ds:uri="http://schemas.openxmlformats.org/package/2006/metadata/core-properties"/>
    <ds:schemaRef ds:uri="http://schemas.microsoft.com/office/2006/documentManagement/types"/>
    <ds:schemaRef ds:uri="http://www.w3.org/XML/1998/namespace"/>
    <ds:schemaRef ds:uri="http://schemas.microsoft.com/office/infopath/2007/PartnerControls"/>
    <ds:schemaRef ds:uri="049f97e1-32ae-4d3d-9c64-63be60dba368"/>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1808</Words>
  <Application>Microsoft Office PowerPoint</Application>
  <PresentationFormat>On-screen Show (4:3)</PresentationFormat>
  <Paragraphs>228</Paragraphs>
  <Slides>16</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Comic Sans MS</vt:lpstr>
      <vt:lpstr>Office Theme</vt:lpstr>
      <vt:lpstr>Common problems of the eye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Resources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80/20 – THINK! What do you NEED to cover with your set</dc:title>
  <dc:creator>Matt Holden</dc:creator>
  <cp:lastModifiedBy>Dawn Sutton</cp:lastModifiedBy>
  <cp:revision>7</cp:revision>
  <dcterms:created xsi:type="dcterms:W3CDTF">2020-05-03T11:37:00Z</dcterms:created>
  <dcterms:modified xsi:type="dcterms:W3CDTF">2020-09-24T08:04:22Z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0x010100571D201D27314143BE863E8D07D284B8</vt:lpwstr>
  </property>
</Properties>
</file>