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4"/>
  </p:notesMasterIdLst>
  <p:sldIdLst>
    <p:sldId id="259" r:id="rId5"/>
    <p:sldId id="370" r:id="rId6"/>
    <p:sldId id="260" r:id="rId7"/>
    <p:sldId id="384" r:id="rId8"/>
    <p:sldId id="385" r:id="rId9"/>
    <p:sldId id="386" r:id="rId10"/>
    <p:sldId id="387" r:id="rId11"/>
    <p:sldId id="388" r:id="rId12"/>
    <p:sldId id="373" r:id="rId13"/>
    <p:sldId id="389" r:id="rId14"/>
    <p:sldId id="390" r:id="rId15"/>
    <p:sldId id="391" r:id="rId16"/>
    <p:sldId id="374" r:id="rId17"/>
    <p:sldId id="392" r:id="rId18"/>
    <p:sldId id="393" r:id="rId19"/>
    <p:sldId id="394" r:id="rId20"/>
    <p:sldId id="395" r:id="rId21"/>
    <p:sldId id="396" r:id="rId22"/>
    <p:sldId id="39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6" autoAdjust="0"/>
    <p:restoredTop sz="73002" autoAdjust="0"/>
  </p:normalViewPr>
  <p:slideViewPr>
    <p:cSldViewPr snapToGrid="0">
      <p:cViewPr varScale="1">
        <p:scale>
          <a:sx n="66" d="100"/>
          <a:sy n="66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FB27E-C2AC-4E87-8E46-E22DF471D7B0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F19F2-9136-43DF-BB90-0FEB053B0E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65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AD019-F77D-4759-A672-941AE0FF0EA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11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39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12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39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13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66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14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15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39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16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397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17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397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18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39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19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39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3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 students on any prior knowledge</a:t>
            </a:r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4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5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6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7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8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7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9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39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9DEEA-D7F9-6D41-AB2B-6F03CB5A9F69}" type="slidenum">
              <a:rPr lang="en-GB"/>
              <a:pPr/>
              <a:t>10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Boardworks KS3 Science 2008</a:t>
            </a:r>
          </a:p>
          <a:p>
            <a:r>
              <a:rPr lang="en-GB"/>
              <a:t>Cells</a:t>
            </a: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39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76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07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84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5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23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2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5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42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56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F323B-D0D7-4EDA-A68B-C733B1A84614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BF26-F2FD-434C-8207-3B126CBE4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39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152400"/>
            <a:ext cx="6500004" cy="1295400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6668" y="457200"/>
            <a:ext cx="5671868" cy="990600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latin typeface="Comic Sans MS" pitchFamily="66" charset="0"/>
              </a:rPr>
              <a:t>Discovery of the Nucleus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9176-019C-4123-B28B-8A2CCB8D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1999" y="157942"/>
            <a:ext cx="2972765" cy="1289858"/>
          </a:xfrm>
        </p:spPr>
        <p:txBody>
          <a:bodyPr/>
          <a:lstStyle/>
          <a:p>
            <a:fld id="{DA4F8A54-D9D6-42BC-828F-544B0EC2496F}" type="datetime2">
              <a:rPr lang="en-GB" sz="2800">
                <a:solidFill>
                  <a:schemeClr val="tx1"/>
                </a:solidFill>
                <a:latin typeface="Comic Sans MS" panose="030F0702030302020204" pitchFamily="66" charset="0"/>
              </a:rPr>
              <a:t>Thursday, 17 September 2020</a:t>
            </a:fld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0756" y="3166766"/>
            <a:ext cx="4343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omic Sans MS" pitchFamily="66" charset="0"/>
              </a:rPr>
              <a:t>Do now activity</a:t>
            </a:r>
            <a:r>
              <a:rPr lang="en-GB" sz="2000" dirty="0">
                <a:latin typeface="Comic Sans MS" pitchFamily="66" charset="0"/>
              </a:rPr>
              <a:t>:</a:t>
            </a:r>
          </a:p>
          <a:p>
            <a:endParaRPr lang="en-GB" sz="2000" dirty="0"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Draw a model of the atom?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Label the components of the atom?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Identify the Charge of these sub-atomic particles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Identify the Mass of these sub-atomic particles.</a:t>
            </a:r>
          </a:p>
          <a:p>
            <a:pPr marL="457200" indent="-457200">
              <a:buAutoNum type="arabicPeriod"/>
            </a:pPr>
            <a:endParaRPr lang="en-GB" sz="2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9C1B7AB8-AD72-4487-A55A-E2596AF9968A}"/>
              </a:ext>
            </a:extLst>
          </p:cNvPr>
          <p:cNvSpPr/>
          <p:nvPr/>
        </p:nvSpPr>
        <p:spPr>
          <a:xfrm>
            <a:off x="4072891" y="1609915"/>
            <a:ext cx="1859423" cy="1336562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This Lesson: 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Discovery of the Nucleus</a:t>
            </a: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603F8EA0-DB32-42D9-BCCF-0DF5264811A0}"/>
              </a:ext>
            </a:extLst>
          </p:cNvPr>
          <p:cNvSpPr/>
          <p:nvPr/>
        </p:nvSpPr>
        <p:spPr>
          <a:xfrm>
            <a:off x="1752600" y="1609915"/>
            <a:ext cx="1859422" cy="1336562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Last Lesson: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Atoms &amp; Radiation</a:t>
            </a:r>
          </a:p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001B824D-4192-4791-B6B1-B7D1798A2BA7}"/>
              </a:ext>
            </a:extLst>
          </p:cNvPr>
          <p:cNvSpPr/>
          <p:nvPr/>
        </p:nvSpPr>
        <p:spPr>
          <a:xfrm>
            <a:off x="6324600" y="1609915"/>
            <a:ext cx="1928004" cy="1336562"/>
          </a:xfrm>
          <a:prstGeom prst="roundRect">
            <a:avLst/>
          </a:prstGeom>
          <a:solidFill>
            <a:srgbClr val="9BF7C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Next Lesson: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Changes in the Nucleus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BABD294-75D7-4053-A89F-F69AEB6D2C51}"/>
              </a:ext>
            </a:extLst>
          </p:cNvPr>
          <p:cNvSpPr/>
          <p:nvPr/>
        </p:nvSpPr>
        <p:spPr>
          <a:xfrm>
            <a:off x="3612022" y="2119745"/>
            <a:ext cx="460868" cy="27432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E15E50FB-E901-4E94-A0EC-3E3E0A59E03D}"/>
              </a:ext>
            </a:extLst>
          </p:cNvPr>
          <p:cNvSpPr/>
          <p:nvPr/>
        </p:nvSpPr>
        <p:spPr>
          <a:xfrm>
            <a:off x="5935428" y="2119745"/>
            <a:ext cx="460868" cy="27432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CC591C3-93E3-4066-A608-B5A6BBCCAC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607" y="3505474"/>
            <a:ext cx="5073174" cy="271899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8BC7CA-C04A-4E25-B5AA-7D9F8C8DA12C}"/>
              </a:ext>
            </a:extLst>
          </p:cNvPr>
          <p:cNvSpPr/>
          <p:nvPr/>
        </p:nvSpPr>
        <p:spPr>
          <a:xfrm>
            <a:off x="6464803" y="4758787"/>
            <a:ext cx="973893" cy="380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6C65E0-FE84-4F11-B78C-26B504654A39}"/>
              </a:ext>
            </a:extLst>
          </p:cNvPr>
          <p:cNvSpPr/>
          <p:nvPr/>
        </p:nvSpPr>
        <p:spPr>
          <a:xfrm>
            <a:off x="10030511" y="4531176"/>
            <a:ext cx="973893" cy="380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38A23F-01FC-48FA-9820-B2B5A48CD65A}"/>
              </a:ext>
            </a:extLst>
          </p:cNvPr>
          <p:cNvSpPr/>
          <p:nvPr/>
        </p:nvSpPr>
        <p:spPr>
          <a:xfrm>
            <a:off x="10043211" y="4959154"/>
            <a:ext cx="973893" cy="380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6BC5C6-CD8E-4301-A094-AAF40AB2D56A}"/>
              </a:ext>
            </a:extLst>
          </p:cNvPr>
          <p:cNvSpPr/>
          <p:nvPr/>
        </p:nvSpPr>
        <p:spPr>
          <a:xfrm>
            <a:off x="10044565" y="5778086"/>
            <a:ext cx="973893" cy="380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5225" y="228599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Radioactivity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45225" y="1158242"/>
            <a:ext cx="7665721" cy="52322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Comic Sans MS" pitchFamily="66" charset="0"/>
              </a:rPr>
              <a:t>Self Assess</a:t>
            </a:r>
            <a:endParaRPr lang="en-GB" sz="28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678F36F0-F99D-4863-99D2-637111059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46" y="1735754"/>
            <a:ext cx="10380335" cy="489364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600" b="1" dirty="0">
                <a:latin typeface="Comic Sans MS" panose="030F0702030302020204" pitchFamily="66" charset="0"/>
              </a:rPr>
              <a:t>Rutherford was convinced the plum pudding model of the atom was incorrect and carried out an experiment to test this.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b="1" dirty="0">
                <a:latin typeface="Comic Sans MS" panose="030F0702030302020204" pitchFamily="66" charset="0"/>
              </a:rPr>
              <a:t>The experiment involved shooting </a:t>
            </a:r>
            <a:r>
              <a:rPr lang="en-GB" sz="2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Positive alpha particles </a:t>
            </a:r>
            <a:r>
              <a:rPr lang="en-GB" sz="2600" b="1" dirty="0">
                <a:latin typeface="Comic Sans MS" panose="030F0702030302020204" pitchFamily="66" charset="0"/>
              </a:rPr>
              <a:t>at a sheet of </a:t>
            </a:r>
            <a:r>
              <a:rPr lang="en-GB" sz="2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gold foil</a:t>
            </a:r>
            <a:r>
              <a:rPr lang="en-GB" sz="2600" b="1" dirty="0">
                <a:latin typeface="Comic Sans MS" panose="030F0702030302020204" pitchFamily="66" charset="0"/>
              </a:rPr>
              <a:t>. With the plum pudding model of the atom these positive alpha particles should have gone straight through the gold foil. They took over 100,000 measurements.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b="1" dirty="0">
                <a:latin typeface="Comic Sans MS" panose="030F0702030302020204" pitchFamily="66" charset="0"/>
              </a:rPr>
              <a:t>These particles instead </a:t>
            </a:r>
            <a:r>
              <a:rPr lang="en-GB" sz="2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reflected back</a:t>
            </a:r>
            <a:r>
              <a:rPr lang="en-GB" sz="2600" b="1" dirty="0">
                <a:latin typeface="Comic Sans MS" panose="030F0702030302020204" pitchFamily="66" charset="0"/>
              </a:rPr>
              <a:t> at different angles, meaning that there had to be a </a:t>
            </a:r>
            <a:r>
              <a:rPr lang="en-GB" sz="2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dense positive charge </a:t>
            </a:r>
            <a:r>
              <a:rPr lang="en-GB" sz="2600" b="1" dirty="0">
                <a:latin typeface="Comic Sans MS" panose="030F0702030302020204" pitchFamily="66" charset="0"/>
              </a:rPr>
              <a:t>in the centre </a:t>
            </a:r>
            <a:r>
              <a:rPr lang="en-GB" sz="2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(nucleus) </a:t>
            </a:r>
            <a:r>
              <a:rPr lang="en-GB" sz="2600" b="1" dirty="0">
                <a:latin typeface="Comic Sans MS" panose="030F0702030302020204" pitchFamily="66" charset="0"/>
              </a:rPr>
              <a:t>of the atom meaning that the atom has </a:t>
            </a:r>
            <a:r>
              <a:rPr lang="en-GB" sz="2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mainly empty space</a:t>
            </a:r>
            <a:r>
              <a:rPr lang="en-GB" sz="2600" b="1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7008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5225" y="228599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Radioactivity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45225" y="1158242"/>
            <a:ext cx="7665721" cy="52322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More Detail.</a:t>
            </a:r>
            <a:endParaRPr lang="en-GB" sz="2800" b="1" dirty="0">
              <a:latin typeface="Comic Sans MS" pitchFamily="66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0430BA7-7CA6-4B94-8EE9-7CE915EA5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17" y="1810483"/>
            <a:ext cx="9070564" cy="4910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533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5225" y="228599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Radioactivity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45225" y="1158242"/>
            <a:ext cx="7665721" cy="52322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Plum Pudding Vs Rutherford</a:t>
            </a:r>
            <a:endParaRPr lang="en-GB" sz="2800" b="1" dirty="0">
              <a:latin typeface="Comic Sans MS" pitchFamily="66" charset="0"/>
            </a:endParaRPr>
          </a:p>
        </p:txBody>
      </p:sp>
      <p:pic>
        <p:nvPicPr>
          <p:cNvPr id="5" name="Picture 2" descr="Image result for plum pudding vs nuclear model">
            <a:extLst>
              <a:ext uri="{FF2B5EF4-FFF2-40B4-BE49-F238E27FC236}">
                <a16:creationId xmlns:a16="http://schemas.microsoft.com/office/drawing/2014/main" id="{3D523130-EBC4-47AA-895E-C12789517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437" y="1626482"/>
            <a:ext cx="3186795" cy="4854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C3767D-97C5-4B8C-B5D5-5581FAB950BF}"/>
              </a:ext>
            </a:extLst>
          </p:cNvPr>
          <p:cNvSpPr txBox="1"/>
          <p:nvPr/>
        </p:nvSpPr>
        <p:spPr>
          <a:xfrm>
            <a:off x="1300954" y="2081456"/>
            <a:ext cx="46725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Result if Plum Pudding model (Thompson) was correct.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Weak positive charge would not repel the positive Alpha particles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5EEC9E-7AF3-4BA4-A928-109317464F84}"/>
              </a:ext>
            </a:extLst>
          </p:cNvPr>
          <p:cNvSpPr txBox="1"/>
          <p:nvPr/>
        </p:nvSpPr>
        <p:spPr>
          <a:xfrm>
            <a:off x="1300954" y="4053512"/>
            <a:ext cx="46725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Result if Nuclear model (Rutherford) was correct.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Concentrated positive charge repelling the positive Alpha particles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This was the actual result!</a:t>
            </a:r>
          </a:p>
        </p:txBody>
      </p:sp>
    </p:spTree>
    <p:extLst>
      <p:ext uri="{BB962C8B-B14F-4D97-AF65-F5344CB8AC3E}">
        <p14:creationId xmlns:p14="http://schemas.microsoft.com/office/powerpoint/2010/main" val="2275907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8289" y="2363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Radioactivity </a:t>
            </a:r>
          </a:p>
        </p:txBody>
      </p:sp>
      <p:sp>
        <p:nvSpPr>
          <p:cNvPr id="70" name="Text Box 8">
            <a:extLst>
              <a:ext uri="{FF2B5EF4-FFF2-40B4-BE49-F238E27FC236}">
                <a16:creationId xmlns:a16="http://schemas.microsoft.com/office/drawing/2014/main" id="{84F472BB-C870-4153-BFB3-1CDCF258F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289" y="1301196"/>
            <a:ext cx="7162574" cy="95410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latin typeface="Comic Sans MS" panose="030F0702030302020204" pitchFamily="66" charset="0"/>
              </a:rPr>
              <a:t>What other model of the atom do we use in Science?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1EB3423F-8774-428D-99E9-D5E83327F7E4}"/>
              </a:ext>
            </a:extLst>
          </p:cNvPr>
          <p:cNvSpPr/>
          <p:nvPr/>
        </p:nvSpPr>
        <p:spPr>
          <a:xfrm>
            <a:off x="8406484" y="3335875"/>
            <a:ext cx="1739754" cy="1739754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EFF609B-64C7-4346-A9CB-1E8BE6913B77}"/>
              </a:ext>
            </a:extLst>
          </p:cNvPr>
          <p:cNvSpPr/>
          <p:nvPr/>
        </p:nvSpPr>
        <p:spPr>
          <a:xfrm>
            <a:off x="7366269" y="2372809"/>
            <a:ext cx="3795915" cy="3795915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E5988A4-366E-4440-BFB8-4C2732620C46}"/>
              </a:ext>
            </a:extLst>
          </p:cNvPr>
          <p:cNvGrpSpPr/>
          <p:nvPr/>
        </p:nvGrpSpPr>
        <p:grpSpPr>
          <a:xfrm>
            <a:off x="8879532" y="3891620"/>
            <a:ext cx="816874" cy="712579"/>
            <a:chOff x="5403274" y="2949235"/>
            <a:chExt cx="2829033" cy="2467832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A0026EDC-A826-417A-85C3-6657E2E460B3}"/>
                </a:ext>
              </a:extLst>
            </p:cNvPr>
            <p:cNvSpPr/>
            <p:nvPr/>
          </p:nvSpPr>
          <p:spPr>
            <a:xfrm>
              <a:off x="6629657" y="3903724"/>
              <a:ext cx="523169" cy="523169"/>
            </a:xfrm>
            <a:prstGeom prst="ellipse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44000">
                  <a:schemeClr val="tx1">
                    <a:lumMod val="65000"/>
                    <a:lumOff val="35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/>
                <a:t>e</a:t>
              </a: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56AD906-52F8-4DA3-9056-04ABD689AA51}"/>
                </a:ext>
              </a:extLst>
            </p:cNvPr>
            <p:cNvGrpSpPr/>
            <p:nvPr/>
          </p:nvGrpSpPr>
          <p:grpSpPr>
            <a:xfrm>
              <a:off x="6146830" y="3577175"/>
              <a:ext cx="1179930" cy="919946"/>
              <a:chOff x="4066032" y="2264664"/>
              <a:chExt cx="2247900" cy="1752600"/>
            </a:xfrm>
          </p:grpSpPr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2D32422C-EFCB-4E8C-BBD0-5152F06A73EF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A95CEBFA-C46D-405B-A02D-47EB1582C8C3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BDC32771-FF08-4382-84AF-85E8532AF85E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FEC51FC2-212A-4F43-8F37-0F0A004C0DC2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C3626CC6-2DD7-4840-A482-45532F337DDC}"/>
                </a:ext>
              </a:extLst>
            </p:cNvPr>
            <p:cNvGrpSpPr/>
            <p:nvPr/>
          </p:nvGrpSpPr>
          <p:grpSpPr>
            <a:xfrm>
              <a:off x="6529208" y="4037148"/>
              <a:ext cx="1179930" cy="919946"/>
              <a:chOff x="4066032" y="2264664"/>
              <a:chExt cx="2247900" cy="1752600"/>
            </a:xfrm>
          </p:grpSpPr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B43C7A68-85B0-472A-B3F4-63CBC5CB28D5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28147540-B151-434E-AE10-C97FB147DFA2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4B8B7E9F-1C71-47DC-A56C-CF69CA57AD77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B58DFD43-B4CE-4FE1-AC85-5F9393405D8D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FA8271A4-68DF-4786-9452-4F781BBFF6B6}"/>
                </a:ext>
              </a:extLst>
            </p:cNvPr>
            <p:cNvGrpSpPr/>
            <p:nvPr/>
          </p:nvGrpSpPr>
          <p:grpSpPr>
            <a:xfrm>
              <a:off x="7052377" y="3659593"/>
              <a:ext cx="1179930" cy="919946"/>
              <a:chOff x="4066032" y="2264664"/>
              <a:chExt cx="2247900" cy="1752600"/>
            </a:xfrm>
          </p:grpSpPr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3A386D73-2842-4B3F-B73E-0129BF75D2BB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6CC4C1E5-0B28-4275-A735-E2B281F3642E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44F4A897-39BD-4E9E-AD68-3F6DD0F4EFBE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E873CD5B-BCB3-40E8-938B-E0EBD2E678C0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6AC26A5D-0139-44F3-A870-D597EE827501}"/>
                </a:ext>
              </a:extLst>
            </p:cNvPr>
            <p:cNvGrpSpPr/>
            <p:nvPr/>
          </p:nvGrpSpPr>
          <p:grpSpPr>
            <a:xfrm>
              <a:off x="6721196" y="3157200"/>
              <a:ext cx="1179930" cy="919946"/>
              <a:chOff x="4066032" y="2264664"/>
              <a:chExt cx="2247900" cy="1752600"/>
            </a:xfrm>
          </p:grpSpPr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6E23CC47-400A-4783-9203-2896EC45A7B7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F1E52404-214A-4341-9483-6545DDD7D46C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AA259CDF-860D-4597-AE0B-71CD94F9C748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0347C93-7ED7-441C-B441-62F7B189A136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ACF9B23E-421F-4992-839D-CD9F2AD27341}"/>
                </a:ext>
              </a:extLst>
            </p:cNvPr>
            <p:cNvGrpSpPr/>
            <p:nvPr/>
          </p:nvGrpSpPr>
          <p:grpSpPr>
            <a:xfrm>
              <a:off x="5993239" y="2949235"/>
              <a:ext cx="1179930" cy="919946"/>
              <a:chOff x="4066032" y="2264664"/>
              <a:chExt cx="2247900" cy="1752600"/>
            </a:xfrm>
          </p:grpSpPr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0CA411F-DEAE-4EB1-A35F-3F91D234DEAE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C62F2077-DD22-44AD-A84F-E99A22E63DC2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47D754B5-CC7C-46D8-AA8D-EEB1B89B4768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EE8EDC53-9C49-4187-BBF3-04B141637210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F2557D1B-C6A9-472F-AE82-0C4873CB73A7}"/>
                </a:ext>
              </a:extLst>
            </p:cNvPr>
            <p:cNvGrpSpPr/>
            <p:nvPr/>
          </p:nvGrpSpPr>
          <p:grpSpPr>
            <a:xfrm>
              <a:off x="5403274" y="3449205"/>
              <a:ext cx="1179930" cy="919946"/>
              <a:chOff x="4066032" y="2264664"/>
              <a:chExt cx="2247900" cy="1752600"/>
            </a:xfrm>
          </p:grpSpPr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CFA27686-0BB8-454F-8C1B-421B623211CB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20A16829-54D4-44CB-97EB-43A397AEBD48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E4941BC2-4A2D-4095-B509-E9C02681A93A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60B72904-2CD1-45D1-9EE9-4E5F19799850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A3E68CC-6E7E-4F8E-938E-67E236301901}"/>
                </a:ext>
              </a:extLst>
            </p:cNvPr>
            <p:cNvGrpSpPr/>
            <p:nvPr/>
          </p:nvGrpSpPr>
          <p:grpSpPr>
            <a:xfrm>
              <a:off x="6225283" y="3647594"/>
              <a:ext cx="1179930" cy="919946"/>
              <a:chOff x="4066032" y="2264664"/>
              <a:chExt cx="2247900" cy="1752600"/>
            </a:xfrm>
          </p:grpSpPr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6E38FCF8-E3EC-41F7-AE4C-1EB51477ACF1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D385D57C-441A-4277-8E9F-9CF2869D5C46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A96E016F-6A62-458B-994A-8BB5D05F81D6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59EF8B87-4000-49F9-A0EE-755D87EB26AC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5840D5F0-1809-41E6-B54C-BBFB7A68B970}"/>
                </a:ext>
              </a:extLst>
            </p:cNvPr>
            <p:cNvGrpSpPr/>
            <p:nvPr/>
          </p:nvGrpSpPr>
          <p:grpSpPr>
            <a:xfrm>
              <a:off x="5556865" y="4077146"/>
              <a:ext cx="1179930" cy="919946"/>
              <a:chOff x="4066032" y="2264664"/>
              <a:chExt cx="2247900" cy="1752600"/>
            </a:xfrm>
          </p:grpSpPr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A73273E6-5C34-4D01-8447-B458CB361111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15FB385F-4692-481F-9248-AD45076849E3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2BF0F96D-9B93-4D01-92DF-55E26559061A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D0007B0D-294E-40AA-AD0D-4AECCE86457B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B950C1D9-38F0-4ECA-884F-198599A6BAD5}"/>
                </a:ext>
              </a:extLst>
            </p:cNvPr>
            <p:cNvGrpSpPr/>
            <p:nvPr/>
          </p:nvGrpSpPr>
          <p:grpSpPr>
            <a:xfrm>
              <a:off x="6213626" y="4497121"/>
              <a:ext cx="1179930" cy="919946"/>
              <a:chOff x="4066032" y="2264664"/>
              <a:chExt cx="2247900" cy="1752600"/>
            </a:xfrm>
          </p:grpSpPr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A24B6929-BBCE-45F8-8BB0-AD901924F3F1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6149BEDB-D57D-4A9B-A732-6F35E4183CB1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B8295F77-7AFF-4C45-B903-867CC1F8C7A4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A91B6AB6-650F-418C-A035-3D0963F80BD7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71BAD16-42FF-473A-82D3-CE5BEC847764}"/>
                </a:ext>
              </a:extLst>
            </p:cNvPr>
            <p:cNvGrpSpPr/>
            <p:nvPr/>
          </p:nvGrpSpPr>
          <p:grpSpPr>
            <a:xfrm>
              <a:off x="6873816" y="4421148"/>
              <a:ext cx="1179930" cy="919946"/>
              <a:chOff x="4066032" y="2264664"/>
              <a:chExt cx="2247900" cy="1752600"/>
            </a:xfrm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38C08237-0260-4749-B2DD-5833A80B722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7C2AECFD-2F85-44CA-BF10-4BF07477C182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383555FD-DAAA-4B5D-B818-1778C848ACC2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A4675220-2594-4DC3-A934-AAE2D9E269A7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2CD7DE69-3EF9-4255-8768-7D57D80B70A5}"/>
              </a:ext>
            </a:extLst>
          </p:cNvPr>
          <p:cNvGrpSpPr/>
          <p:nvPr/>
        </p:nvGrpSpPr>
        <p:grpSpPr>
          <a:xfrm>
            <a:off x="7807492" y="2670459"/>
            <a:ext cx="2848466" cy="3200613"/>
            <a:chOff x="725145" y="1783798"/>
            <a:chExt cx="4032735" cy="4531289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D43AE060-1EBD-42F7-A362-B92BD5503464}"/>
                </a:ext>
              </a:extLst>
            </p:cNvPr>
            <p:cNvGrpSpPr/>
            <p:nvPr/>
          </p:nvGrpSpPr>
          <p:grpSpPr>
            <a:xfrm>
              <a:off x="725145" y="1783798"/>
              <a:ext cx="4032735" cy="4531289"/>
              <a:chOff x="648945" y="1707598"/>
              <a:chExt cx="4032735" cy="4531289"/>
            </a:xfrm>
          </p:grpSpPr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F148DE3E-3195-44B5-95DA-9A37DD2E7AD6}"/>
                  </a:ext>
                </a:extLst>
              </p:cNvPr>
              <p:cNvSpPr/>
              <p:nvPr/>
            </p:nvSpPr>
            <p:spPr>
              <a:xfrm>
                <a:off x="648945" y="571571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F335631A-936F-4E4C-9843-209D5DAB9A23}"/>
                  </a:ext>
                </a:extLst>
              </p:cNvPr>
              <p:cNvSpPr/>
              <p:nvPr/>
            </p:nvSpPr>
            <p:spPr>
              <a:xfrm>
                <a:off x="4158511" y="170759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</p:grp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AA7C367F-50BA-43E6-9EA0-C69EC1A9A6DB}"/>
                </a:ext>
              </a:extLst>
            </p:cNvPr>
            <p:cNvGrpSpPr/>
            <p:nvPr/>
          </p:nvGrpSpPr>
          <p:grpSpPr>
            <a:xfrm flipH="1">
              <a:off x="725145" y="1783798"/>
              <a:ext cx="4032735" cy="4531289"/>
              <a:chOff x="648945" y="1707598"/>
              <a:chExt cx="4032735" cy="4531289"/>
            </a:xfrm>
          </p:grpSpPr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291F487A-D12E-42F4-8A3B-E4A77466CF7B}"/>
                  </a:ext>
                </a:extLst>
              </p:cNvPr>
              <p:cNvSpPr/>
              <p:nvPr/>
            </p:nvSpPr>
            <p:spPr>
              <a:xfrm>
                <a:off x="648945" y="571571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8A1C0099-FDB8-4826-821A-EC0407EC1401}"/>
                  </a:ext>
                </a:extLst>
              </p:cNvPr>
              <p:cNvSpPr/>
              <p:nvPr/>
            </p:nvSpPr>
            <p:spPr>
              <a:xfrm>
                <a:off x="4158511" y="170759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</p:grp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0FEB9DB2-615B-4DEF-B49E-341689CD2635}"/>
              </a:ext>
            </a:extLst>
          </p:cNvPr>
          <p:cNvGrpSpPr/>
          <p:nvPr/>
        </p:nvGrpSpPr>
        <p:grpSpPr>
          <a:xfrm rot="2700000">
            <a:off x="8481301" y="3423433"/>
            <a:ext cx="1621305" cy="1605304"/>
            <a:chOff x="648946" y="3966166"/>
            <a:chExt cx="2295374" cy="2272721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31BF762A-A4C5-40AA-8D3C-9646C95A587C}"/>
                </a:ext>
              </a:extLst>
            </p:cNvPr>
            <p:cNvSpPr/>
            <p:nvPr/>
          </p:nvSpPr>
          <p:spPr>
            <a:xfrm rot="18900000">
              <a:off x="648946" y="5715718"/>
              <a:ext cx="523169" cy="523169"/>
            </a:xfrm>
            <a:prstGeom prst="ellipse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44000">
                  <a:schemeClr val="tx1">
                    <a:lumMod val="65000"/>
                    <a:lumOff val="35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e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4198952A-E36C-44B0-B737-F213CEFD2B8C}"/>
                </a:ext>
              </a:extLst>
            </p:cNvPr>
            <p:cNvSpPr/>
            <p:nvPr/>
          </p:nvSpPr>
          <p:spPr>
            <a:xfrm rot="18900000">
              <a:off x="2421151" y="3966166"/>
              <a:ext cx="523169" cy="523169"/>
            </a:xfrm>
            <a:prstGeom prst="ellipse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44000">
                  <a:schemeClr val="tx1">
                    <a:lumMod val="65000"/>
                    <a:lumOff val="35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e</a:t>
              </a:r>
            </a:p>
          </p:txBody>
        </p: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86EE3A13-492E-4E27-9CD0-E1F10F630039}"/>
              </a:ext>
            </a:extLst>
          </p:cNvPr>
          <p:cNvSpPr txBox="1"/>
          <p:nvPr/>
        </p:nvSpPr>
        <p:spPr>
          <a:xfrm>
            <a:off x="475735" y="3667675"/>
            <a:ext cx="55110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Electrons orbit the Nucleus at specific distances and energy values.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Chemists refer to these orbits as shells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241AAF4-BBD4-4184-A0E4-1438031FECA2}"/>
              </a:ext>
            </a:extLst>
          </p:cNvPr>
          <p:cNvSpPr txBox="1"/>
          <p:nvPr/>
        </p:nvSpPr>
        <p:spPr>
          <a:xfrm>
            <a:off x="475735" y="2751100"/>
            <a:ext cx="5126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Bohr’s Model of the Atom</a:t>
            </a:r>
          </a:p>
        </p:txBody>
      </p:sp>
    </p:spTree>
    <p:extLst>
      <p:ext uri="{BB962C8B-B14F-4D97-AF65-F5344CB8AC3E}">
        <p14:creationId xmlns:p14="http://schemas.microsoft.com/office/powerpoint/2010/main" val="70249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135" grpId="0"/>
      <p:bldP spid="1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Radioactivity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CD39354-5267-472C-A46F-CCF541072ACF}"/>
              </a:ext>
            </a:extLst>
          </p:cNvPr>
          <p:cNvSpPr/>
          <p:nvPr/>
        </p:nvSpPr>
        <p:spPr>
          <a:xfrm>
            <a:off x="7834880" y="2745779"/>
            <a:ext cx="2463069" cy="2463069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165F2C4-69DB-417E-B491-213E4D9B30FC}"/>
              </a:ext>
            </a:extLst>
          </p:cNvPr>
          <p:cNvSpPr/>
          <p:nvPr/>
        </p:nvSpPr>
        <p:spPr>
          <a:xfrm>
            <a:off x="6379368" y="1290267"/>
            <a:ext cx="5374092" cy="537409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0C27CA9-7C0A-4ECE-9C92-F6CDCE0B7AAB}"/>
              </a:ext>
            </a:extLst>
          </p:cNvPr>
          <p:cNvGrpSpPr/>
          <p:nvPr/>
        </p:nvGrpSpPr>
        <p:grpSpPr>
          <a:xfrm>
            <a:off x="8488166" y="3472894"/>
            <a:ext cx="1156496" cy="1008839"/>
            <a:chOff x="5403274" y="2949235"/>
            <a:chExt cx="2829033" cy="246783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DE4D322-680F-4C69-80BC-2F698336507F}"/>
                </a:ext>
              </a:extLst>
            </p:cNvPr>
            <p:cNvSpPr/>
            <p:nvPr/>
          </p:nvSpPr>
          <p:spPr>
            <a:xfrm>
              <a:off x="6629657" y="3903724"/>
              <a:ext cx="523169" cy="523169"/>
            </a:xfrm>
            <a:prstGeom prst="ellipse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44000">
                  <a:schemeClr val="tx1">
                    <a:lumMod val="65000"/>
                    <a:lumOff val="35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/>
                <a:t>e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967D265-A6DD-4DDA-8F73-BC5B07F631E1}"/>
                </a:ext>
              </a:extLst>
            </p:cNvPr>
            <p:cNvGrpSpPr/>
            <p:nvPr/>
          </p:nvGrpSpPr>
          <p:grpSpPr>
            <a:xfrm>
              <a:off x="6146830" y="3577175"/>
              <a:ext cx="1179930" cy="919946"/>
              <a:chOff x="4066032" y="2264664"/>
              <a:chExt cx="2247900" cy="1752600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45F13636-6354-43CA-A63B-3D03BB195546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1292ED5F-8A9F-4398-8198-F687FDCB9010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827C1B2E-2A80-4401-AD03-FD11578AC7D4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F148E486-7947-45E4-8D51-99C21490EBCD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F799DEA-3F12-43B3-9E6D-175AF614075F}"/>
                </a:ext>
              </a:extLst>
            </p:cNvPr>
            <p:cNvGrpSpPr/>
            <p:nvPr/>
          </p:nvGrpSpPr>
          <p:grpSpPr>
            <a:xfrm>
              <a:off x="6529208" y="4037148"/>
              <a:ext cx="1179930" cy="919946"/>
              <a:chOff x="4066032" y="2264664"/>
              <a:chExt cx="2247900" cy="1752600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9FD08B04-00DC-4380-B086-7EA69F647AFA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EC13E896-E6E5-4728-8497-F1FE5946AF38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91AC820E-075E-44AC-93EC-0BEBE093F9C7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63BE6DEC-E3B2-437E-BD91-D29EFADC2189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6C3F183-CE24-46ED-992F-B8FAD3E2027E}"/>
                </a:ext>
              </a:extLst>
            </p:cNvPr>
            <p:cNvGrpSpPr/>
            <p:nvPr/>
          </p:nvGrpSpPr>
          <p:grpSpPr>
            <a:xfrm>
              <a:off x="7052377" y="3659593"/>
              <a:ext cx="1179930" cy="919946"/>
              <a:chOff x="4066032" y="2264664"/>
              <a:chExt cx="2247900" cy="1752600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BF3C2961-AC06-4191-8B91-14B529CDC964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8657730-CBD2-49BE-9EE1-ACA06CEB7EE4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1F8F7A96-759B-4A57-8DB0-F2554E966B47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F8567D6-D546-4418-9C11-D413CA8E27EF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536E3E2-33D4-47F2-B0AE-98C295D7D240}"/>
                </a:ext>
              </a:extLst>
            </p:cNvPr>
            <p:cNvGrpSpPr/>
            <p:nvPr/>
          </p:nvGrpSpPr>
          <p:grpSpPr>
            <a:xfrm>
              <a:off x="6721196" y="3157200"/>
              <a:ext cx="1179930" cy="919946"/>
              <a:chOff x="4066032" y="2264664"/>
              <a:chExt cx="2247900" cy="1752600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C5E3A5B1-ACCB-44AD-A604-6134F17410F7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9922B9BB-3E59-481E-8397-4205D44E2EF3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0A27C4BC-1D9E-48D9-8D57-9D727E8C2371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39CE5CAB-B3F1-4CE0-A6AF-BC435FE804A6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58CF538-6AB0-49C2-BF20-CB3CB1C05B62}"/>
                </a:ext>
              </a:extLst>
            </p:cNvPr>
            <p:cNvGrpSpPr/>
            <p:nvPr/>
          </p:nvGrpSpPr>
          <p:grpSpPr>
            <a:xfrm>
              <a:off x="5993239" y="2949235"/>
              <a:ext cx="1179930" cy="919946"/>
              <a:chOff x="4066032" y="2264664"/>
              <a:chExt cx="2247900" cy="1752600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D9394945-764D-49F8-95AE-9282A7721EC6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2728F383-7F27-4BB0-B6C1-8FC3F1D13C54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0D86AE23-3746-4254-A8A8-65E06595F7A1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ECE9BBAD-666B-4343-B81A-5AC2B64ED43B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404EA23-3B44-4B38-B2A0-0B3D1721EF78}"/>
                </a:ext>
              </a:extLst>
            </p:cNvPr>
            <p:cNvGrpSpPr/>
            <p:nvPr/>
          </p:nvGrpSpPr>
          <p:grpSpPr>
            <a:xfrm>
              <a:off x="5403274" y="3449205"/>
              <a:ext cx="1179930" cy="919946"/>
              <a:chOff x="4066032" y="2264664"/>
              <a:chExt cx="2247900" cy="175260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D600BD95-6D7C-4D89-B4CC-1D739AAEEC63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98CAE2FC-41FF-4BEB-B136-DFC110C13326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802BEAF9-A487-4037-9E26-2F9BE9993409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48A506D7-D13E-4B92-B51B-4EA800BCCA0A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0D2747B-C8FF-4B50-9B36-3B2607AC2FB7}"/>
                </a:ext>
              </a:extLst>
            </p:cNvPr>
            <p:cNvGrpSpPr/>
            <p:nvPr/>
          </p:nvGrpSpPr>
          <p:grpSpPr>
            <a:xfrm>
              <a:off x="6225283" y="3647594"/>
              <a:ext cx="1179930" cy="919946"/>
              <a:chOff x="4066032" y="2264664"/>
              <a:chExt cx="2247900" cy="1752600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DD374610-3E2B-4428-A000-A4D3414C471E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FEAB960A-E1B9-4551-816B-2A784E34189B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B628CCB9-A49A-4EDF-9BC8-3469D8EB803E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958E2861-2977-4AB5-816B-DBE8FE089129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C827870-81D3-4C57-ABBE-FFD9DE7F9916}"/>
                </a:ext>
              </a:extLst>
            </p:cNvPr>
            <p:cNvGrpSpPr/>
            <p:nvPr/>
          </p:nvGrpSpPr>
          <p:grpSpPr>
            <a:xfrm>
              <a:off x="5556865" y="4077146"/>
              <a:ext cx="1179930" cy="919946"/>
              <a:chOff x="4066032" y="2264664"/>
              <a:chExt cx="2247900" cy="1752600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25011AAB-F2DC-47AB-97A8-8FF221A1B739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9AFBE56E-DDD6-4C91-9A37-0B4F3BE7999F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3A9BDBD4-1A89-4D01-B0C7-85C6ED99B7D1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8E7706C8-750C-4C37-BE6D-1B18A771F28E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EEF8100-68ED-4C0B-AFF7-65A8E84E3E7A}"/>
                </a:ext>
              </a:extLst>
            </p:cNvPr>
            <p:cNvGrpSpPr/>
            <p:nvPr/>
          </p:nvGrpSpPr>
          <p:grpSpPr>
            <a:xfrm>
              <a:off x="6213626" y="4497121"/>
              <a:ext cx="1179930" cy="919946"/>
              <a:chOff x="4066032" y="2264664"/>
              <a:chExt cx="2247900" cy="1752600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C1BA4DBA-7B69-4EA7-9C73-A7FCF1431388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FF467DA5-7C14-40E4-A30F-694510BB5BCE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7574AC90-9419-4896-933D-19AC87FDCF33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103815C4-FD07-467A-AD5B-99715296708E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F14BE04-ADF5-421C-BE63-F3431198E6BE}"/>
                </a:ext>
              </a:extLst>
            </p:cNvPr>
            <p:cNvGrpSpPr/>
            <p:nvPr/>
          </p:nvGrpSpPr>
          <p:grpSpPr>
            <a:xfrm>
              <a:off x="6873816" y="4421148"/>
              <a:ext cx="1179930" cy="919946"/>
              <a:chOff x="4066032" y="2264664"/>
              <a:chExt cx="2247900" cy="1752600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BBA96F7F-42DD-4BD3-932D-2BC6335BA2D8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3CB23C57-3C51-411C-91F2-9A4A47ED4660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B054787C-E104-4259-9420-E455A878233B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D759B6BC-5E44-4032-911C-6074C6947D70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2F161CD-9473-4D24-A138-484FBC0E8457}"/>
              </a:ext>
            </a:extLst>
          </p:cNvPr>
          <p:cNvGrpSpPr/>
          <p:nvPr/>
        </p:nvGrpSpPr>
        <p:grpSpPr>
          <a:xfrm>
            <a:off x="7050047" y="1711669"/>
            <a:ext cx="4032735" cy="4531289"/>
            <a:chOff x="725145" y="1783798"/>
            <a:chExt cx="4032735" cy="4531289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C65D9E17-F076-4006-B0E9-98CDCE1CA8A0}"/>
                </a:ext>
              </a:extLst>
            </p:cNvPr>
            <p:cNvGrpSpPr/>
            <p:nvPr/>
          </p:nvGrpSpPr>
          <p:grpSpPr>
            <a:xfrm>
              <a:off x="725145" y="1783798"/>
              <a:ext cx="4032735" cy="4531289"/>
              <a:chOff x="648945" y="1707598"/>
              <a:chExt cx="4032735" cy="4531289"/>
            </a:xfrm>
          </p:grpSpPr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3B757EB8-5C65-4391-971C-89BF0539CA35}"/>
                  </a:ext>
                </a:extLst>
              </p:cNvPr>
              <p:cNvSpPr/>
              <p:nvPr/>
            </p:nvSpPr>
            <p:spPr>
              <a:xfrm>
                <a:off x="648945" y="571571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26BFC039-9AB3-4669-8DC2-AE9395175672}"/>
                  </a:ext>
                </a:extLst>
              </p:cNvPr>
              <p:cNvSpPr/>
              <p:nvPr/>
            </p:nvSpPr>
            <p:spPr>
              <a:xfrm>
                <a:off x="4158511" y="170759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A716C5F4-7BE2-48E3-9BD2-20FB7DD781EF}"/>
                </a:ext>
              </a:extLst>
            </p:cNvPr>
            <p:cNvGrpSpPr/>
            <p:nvPr/>
          </p:nvGrpSpPr>
          <p:grpSpPr>
            <a:xfrm flipH="1">
              <a:off x="725145" y="1783798"/>
              <a:ext cx="4032735" cy="4531289"/>
              <a:chOff x="648945" y="1707598"/>
              <a:chExt cx="4032735" cy="4531289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AAA026C5-B04A-499D-BF50-A245F3B9F09E}"/>
                  </a:ext>
                </a:extLst>
              </p:cNvPr>
              <p:cNvSpPr/>
              <p:nvPr/>
            </p:nvSpPr>
            <p:spPr>
              <a:xfrm>
                <a:off x="648945" y="571571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3197F4A8-B2ED-44DE-A47C-48BC5562EBB6}"/>
                  </a:ext>
                </a:extLst>
              </p:cNvPr>
              <p:cNvSpPr/>
              <p:nvPr/>
            </p:nvSpPr>
            <p:spPr>
              <a:xfrm>
                <a:off x="4158511" y="170759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</p:grpSp>
      </p:grpSp>
      <p:sp>
        <p:nvSpPr>
          <p:cNvPr id="65" name="Oval 64">
            <a:extLst>
              <a:ext uri="{FF2B5EF4-FFF2-40B4-BE49-F238E27FC236}">
                <a16:creationId xmlns:a16="http://schemas.microsoft.com/office/drawing/2014/main" id="{3D14518C-AA47-4CAC-BA1E-0064BA6FD29F}"/>
              </a:ext>
            </a:extLst>
          </p:cNvPr>
          <p:cNvSpPr/>
          <p:nvPr/>
        </p:nvSpPr>
        <p:spPr>
          <a:xfrm>
            <a:off x="7559701" y="3707720"/>
            <a:ext cx="523169" cy="523169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1279D30A-3F43-4831-990F-8FF9310922A2}"/>
              </a:ext>
            </a:extLst>
          </p:cNvPr>
          <p:cNvSpPr/>
          <p:nvPr/>
        </p:nvSpPr>
        <p:spPr>
          <a:xfrm>
            <a:off x="10049960" y="3723738"/>
            <a:ext cx="523169" cy="523169"/>
          </a:xfrm>
          <a:prstGeom prst="ellipse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4000">
                <a:schemeClr val="tx1">
                  <a:lumMod val="65000"/>
                  <a:lumOff val="35000"/>
                </a:schemeClr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B3BAB94-4D46-4234-94DA-262C3376C1F6}"/>
              </a:ext>
            </a:extLst>
          </p:cNvPr>
          <p:cNvGrpSpPr/>
          <p:nvPr/>
        </p:nvGrpSpPr>
        <p:grpSpPr>
          <a:xfrm rot="2700000">
            <a:off x="6237316" y="4445665"/>
            <a:ext cx="2917116" cy="623285"/>
            <a:chOff x="-2119919" y="4535421"/>
            <a:chExt cx="14335688" cy="1479807"/>
          </a:xfrm>
        </p:grpSpPr>
        <p:sp>
          <p:nvSpPr>
            <p:cNvPr id="68" name="Freeform 83">
              <a:extLst>
                <a:ext uri="{FF2B5EF4-FFF2-40B4-BE49-F238E27FC236}">
                  <a16:creationId xmlns:a16="http://schemas.microsoft.com/office/drawing/2014/main" id="{1D4CD34C-7E74-4938-81BC-DBDB4B233E17}"/>
                </a:ext>
              </a:extLst>
            </p:cNvPr>
            <p:cNvSpPr/>
            <p:nvPr/>
          </p:nvSpPr>
          <p:spPr>
            <a:xfrm>
              <a:off x="3611880" y="454304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Freeform 84">
              <a:extLst>
                <a:ext uri="{FF2B5EF4-FFF2-40B4-BE49-F238E27FC236}">
                  <a16:creationId xmlns:a16="http://schemas.microsoft.com/office/drawing/2014/main" id="{6C2FDE90-28FB-4738-8664-C6351083C85A}"/>
                </a:ext>
              </a:extLst>
            </p:cNvPr>
            <p:cNvSpPr/>
            <p:nvPr/>
          </p:nvSpPr>
          <p:spPr>
            <a:xfrm>
              <a:off x="6473337" y="454304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Freeform 85">
              <a:extLst>
                <a:ext uri="{FF2B5EF4-FFF2-40B4-BE49-F238E27FC236}">
                  <a16:creationId xmlns:a16="http://schemas.microsoft.com/office/drawing/2014/main" id="{E70712C7-685F-4545-B126-31A448827668}"/>
                </a:ext>
              </a:extLst>
            </p:cNvPr>
            <p:cNvSpPr/>
            <p:nvPr/>
          </p:nvSpPr>
          <p:spPr>
            <a:xfrm>
              <a:off x="740664" y="454304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Freeform 86">
              <a:extLst>
                <a:ext uri="{FF2B5EF4-FFF2-40B4-BE49-F238E27FC236}">
                  <a16:creationId xmlns:a16="http://schemas.microsoft.com/office/drawing/2014/main" id="{52FF80D2-AD96-454E-A70C-169631A73AE0}"/>
                </a:ext>
              </a:extLst>
            </p:cNvPr>
            <p:cNvSpPr/>
            <p:nvPr/>
          </p:nvSpPr>
          <p:spPr>
            <a:xfrm>
              <a:off x="-2119919" y="453542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Freeform 87">
              <a:extLst>
                <a:ext uri="{FF2B5EF4-FFF2-40B4-BE49-F238E27FC236}">
                  <a16:creationId xmlns:a16="http://schemas.microsoft.com/office/drawing/2014/main" id="{5C38C66E-EFC5-4F43-8D12-F612686DE9A3}"/>
                </a:ext>
              </a:extLst>
            </p:cNvPr>
            <p:cNvSpPr/>
            <p:nvPr/>
          </p:nvSpPr>
          <p:spPr>
            <a:xfrm>
              <a:off x="9344553" y="4535421"/>
              <a:ext cx="2871216" cy="1472187"/>
            </a:xfrm>
            <a:custGeom>
              <a:avLst/>
              <a:gdLst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  <a:gd name="connsiteX0" fmla="*/ 0 w 2871216"/>
                <a:gd name="connsiteY0" fmla="*/ 731520 h 1472187"/>
                <a:gd name="connsiteX1" fmla="*/ 713232 w 2871216"/>
                <a:gd name="connsiteY1" fmla="*/ 0 h 1472187"/>
                <a:gd name="connsiteX2" fmla="*/ 1444752 w 2871216"/>
                <a:gd name="connsiteY2" fmla="*/ 731520 h 1472187"/>
                <a:gd name="connsiteX3" fmla="*/ 2157984 w 2871216"/>
                <a:gd name="connsiteY3" fmla="*/ 1472184 h 1472187"/>
                <a:gd name="connsiteX4" fmla="*/ 2871216 w 2871216"/>
                <a:gd name="connsiteY4" fmla="*/ 722376 h 147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71216" h="1472187">
                  <a:moveTo>
                    <a:pt x="0" y="731520"/>
                  </a:moveTo>
                  <a:cubicBezTo>
                    <a:pt x="236220" y="365760"/>
                    <a:pt x="472440" y="0"/>
                    <a:pt x="713232" y="0"/>
                  </a:cubicBezTo>
                  <a:cubicBezTo>
                    <a:pt x="954024" y="0"/>
                    <a:pt x="1231778" y="461656"/>
                    <a:pt x="1444752" y="731520"/>
                  </a:cubicBezTo>
                  <a:cubicBezTo>
                    <a:pt x="1667256" y="1013460"/>
                    <a:pt x="1920240" y="1473708"/>
                    <a:pt x="2157984" y="1472184"/>
                  </a:cubicBezTo>
                  <a:cubicBezTo>
                    <a:pt x="2395728" y="1470660"/>
                    <a:pt x="2633472" y="1096518"/>
                    <a:pt x="2871216" y="72237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C17C654C-E21A-4605-9C64-BC3B26942787}"/>
              </a:ext>
            </a:extLst>
          </p:cNvPr>
          <p:cNvSpPr txBox="1"/>
          <p:nvPr/>
        </p:nvSpPr>
        <p:spPr>
          <a:xfrm>
            <a:off x="276068" y="1126894"/>
            <a:ext cx="5126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Bohr’s Model of the Atom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5BBE26E-446D-481F-8606-4312F4E244A4}"/>
              </a:ext>
            </a:extLst>
          </p:cNvPr>
          <p:cNvSpPr txBox="1"/>
          <p:nvPr/>
        </p:nvSpPr>
        <p:spPr>
          <a:xfrm>
            <a:off x="276968" y="2032660"/>
            <a:ext cx="47139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Electrons can move up an orbit by absorbing electromagnetic radiation.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Electrons move down and orbit by emitting electromagnetic radiation.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 electromagnetic radiation is a photon.</a:t>
            </a:r>
          </a:p>
        </p:txBody>
      </p:sp>
    </p:spTree>
    <p:extLst>
      <p:ext uri="{BB962C8B-B14F-4D97-AF65-F5344CB8AC3E}">
        <p14:creationId xmlns:p14="http://schemas.microsoft.com/office/powerpoint/2010/main" val="246847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54167E-6 -3.7037E-6 L -0.15664 -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3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664 -3.7037E-6 L -0.00105 -3.703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73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4" presetClass="pat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11022E-16 1.48148E-6 L 0.42904 0.54653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45" y="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5225" y="228599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Radioactivity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C876C5A-E8ED-468C-BAE8-53046F4E7038}"/>
              </a:ext>
            </a:extLst>
          </p:cNvPr>
          <p:cNvGrpSpPr/>
          <p:nvPr/>
        </p:nvGrpSpPr>
        <p:grpSpPr>
          <a:xfrm>
            <a:off x="4574197" y="4047959"/>
            <a:ext cx="1156496" cy="1008839"/>
            <a:chOff x="5403274" y="2949235"/>
            <a:chExt cx="2829033" cy="246783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2572DDF-2D8E-404A-96DC-BB480499B93D}"/>
                </a:ext>
              </a:extLst>
            </p:cNvPr>
            <p:cNvSpPr/>
            <p:nvPr/>
          </p:nvSpPr>
          <p:spPr>
            <a:xfrm>
              <a:off x="6629657" y="3903724"/>
              <a:ext cx="523169" cy="523169"/>
            </a:xfrm>
            <a:prstGeom prst="ellipse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44000">
                  <a:schemeClr val="tx1">
                    <a:lumMod val="65000"/>
                    <a:lumOff val="35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/>
                <a:t>e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A6D4C78-1BD4-414D-B67C-26EABD33E8D2}"/>
                </a:ext>
              </a:extLst>
            </p:cNvPr>
            <p:cNvGrpSpPr/>
            <p:nvPr/>
          </p:nvGrpSpPr>
          <p:grpSpPr>
            <a:xfrm>
              <a:off x="6146830" y="3577175"/>
              <a:ext cx="1179930" cy="919946"/>
              <a:chOff x="4066032" y="2264664"/>
              <a:chExt cx="2247900" cy="1752600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605C167-42A5-46ED-94F8-96E506CDFBBC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4368BBF3-E32A-44E8-9BB3-61BBFE2132B3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69963209-EEFD-48FD-A44C-4DAB59F65C15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22465162-A813-4323-A084-DEC79A308C1C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B7D7B1D-3D06-4F9B-A47B-CCEDEF1F6AB1}"/>
                </a:ext>
              </a:extLst>
            </p:cNvPr>
            <p:cNvGrpSpPr/>
            <p:nvPr/>
          </p:nvGrpSpPr>
          <p:grpSpPr>
            <a:xfrm>
              <a:off x="6529208" y="4037148"/>
              <a:ext cx="1179930" cy="919946"/>
              <a:chOff x="4066032" y="2264664"/>
              <a:chExt cx="2247900" cy="1752600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5EF402E6-BD72-413A-8E81-82AD536D0BD6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895EE081-36B7-4358-BDF3-FBD93856D840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554CF25A-734B-4855-BDC3-6D21523AD50A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54CBFEB9-C3BE-4C20-B676-C2501A81702C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C88A24F-B91E-4293-9D53-5FA323304725}"/>
                </a:ext>
              </a:extLst>
            </p:cNvPr>
            <p:cNvGrpSpPr/>
            <p:nvPr/>
          </p:nvGrpSpPr>
          <p:grpSpPr>
            <a:xfrm>
              <a:off x="7052377" y="3659593"/>
              <a:ext cx="1179930" cy="919946"/>
              <a:chOff x="4066032" y="2264664"/>
              <a:chExt cx="2247900" cy="1752600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7F1020EC-8FEA-4B1E-AC65-5FBB561993C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5C65C2C-4029-4E02-8CFB-436286EF31BF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8195E6D6-EB2D-480E-98FB-82BE4FCFF62A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D47AB36A-D107-4C67-8B7E-454B307AD7A3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5BFD6B2-AD27-4AB2-AFC8-4A45BAADF2D9}"/>
                </a:ext>
              </a:extLst>
            </p:cNvPr>
            <p:cNvGrpSpPr/>
            <p:nvPr/>
          </p:nvGrpSpPr>
          <p:grpSpPr>
            <a:xfrm>
              <a:off x="6721196" y="3157200"/>
              <a:ext cx="1179930" cy="919946"/>
              <a:chOff x="4066032" y="2264664"/>
              <a:chExt cx="2247900" cy="1752600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E159CEF1-43C9-4325-BFFC-B9513E005516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812EB828-9100-413E-B2D0-3573B307A56A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E0F570F-9AF8-4A48-9D1F-058F95F8E372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A86D48D8-4EC8-47E9-B128-C3357C6B1525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93E501E-658B-41D4-8910-77A17A0E019E}"/>
                </a:ext>
              </a:extLst>
            </p:cNvPr>
            <p:cNvGrpSpPr/>
            <p:nvPr/>
          </p:nvGrpSpPr>
          <p:grpSpPr>
            <a:xfrm>
              <a:off x="5993239" y="2949235"/>
              <a:ext cx="1179930" cy="919946"/>
              <a:chOff x="4066032" y="2264664"/>
              <a:chExt cx="2247900" cy="1752600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95B3921A-1B8E-4206-A304-A29C97886762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8C592385-DF02-4F97-AD17-ADC1AB5A799E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538E3FF1-4D80-43A0-885B-98928A6BA96E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42A57908-26C4-4FF2-9C27-4BBD64537026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3686576-4839-455D-88E5-6113B29AE10F}"/>
                </a:ext>
              </a:extLst>
            </p:cNvPr>
            <p:cNvGrpSpPr/>
            <p:nvPr/>
          </p:nvGrpSpPr>
          <p:grpSpPr>
            <a:xfrm>
              <a:off x="5403274" y="3449205"/>
              <a:ext cx="1179930" cy="919946"/>
              <a:chOff x="4066032" y="2264664"/>
              <a:chExt cx="2247900" cy="1752600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70B1C02C-A772-40A2-939D-8EC3A2A1233F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0CADC884-0730-44A8-8777-3B92B573EEC3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5884AECA-0CE1-4961-80FC-111F5DE1A9A0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5517A79E-C7AA-4389-85B1-582743E580ED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9457B59-40D5-4B9C-B002-F064F1641CAA}"/>
                </a:ext>
              </a:extLst>
            </p:cNvPr>
            <p:cNvGrpSpPr/>
            <p:nvPr/>
          </p:nvGrpSpPr>
          <p:grpSpPr>
            <a:xfrm>
              <a:off x="6225283" y="3647594"/>
              <a:ext cx="1179930" cy="919946"/>
              <a:chOff x="4066032" y="2264664"/>
              <a:chExt cx="2247900" cy="1752600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BC4ADD1-0C30-4EBA-BA38-9466783CD04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16B52F1D-EA6A-4F29-8287-B3C39E1FB438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EC0C8695-AB59-453D-A3AD-9D2DEA5F46B1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DBAE7D9C-21D0-4FA0-B25E-AF51712C8079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31CD237-F395-4F9D-8EBC-B872947E7E50}"/>
                </a:ext>
              </a:extLst>
            </p:cNvPr>
            <p:cNvGrpSpPr/>
            <p:nvPr/>
          </p:nvGrpSpPr>
          <p:grpSpPr>
            <a:xfrm>
              <a:off x="5556865" y="4077146"/>
              <a:ext cx="1179930" cy="919946"/>
              <a:chOff x="4066032" y="2264664"/>
              <a:chExt cx="2247900" cy="1752600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0C15653D-1AA6-44CC-A386-B392395A2A39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C0D665DA-60C2-412B-8795-08472C278357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0E489B46-101B-4E32-A003-D0DED95D444B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6204D2C0-6844-475D-87F5-BD72DF2F0FAC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B2888BF-73A2-4233-9BA4-3080762D0BB2}"/>
                </a:ext>
              </a:extLst>
            </p:cNvPr>
            <p:cNvGrpSpPr/>
            <p:nvPr/>
          </p:nvGrpSpPr>
          <p:grpSpPr>
            <a:xfrm>
              <a:off x="6213626" y="4497121"/>
              <a:ext cx="1179930" cy="919946"/>
              <a:chOff x="4066032" y="2264664"/>
              <a:chExt cx="2247900" cy="1752600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AC8F9C96-D6EA-465C-975C-395C09AE3664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243C3D73-4B18-4EF2-98CB-B6ADA7CDA1A4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50E0E7A0-2672-4AFA-8B70-3F9725288133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0C13E7B5-812C-482A-BACE-443E55FA06FD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28433C6-D84C-4E6C-83D0-53C08A3E2D2E}"/>
                </a:ext>
              </a:extLst>
            </p:cNvPr>
            <p:cNvGrpSpPr/>
            <p:nvPr/>
          </p:nvGrpSpPr>
          <p:grpSpPr>
            <a:xfrm>
              <a:off x="6873816" y="4421148"/>
              <a:ext cx="1179930" cy="919946"/>
              <a:chOff x="4066032" y="2264664"/>
              <a:chExt cx="2247900" cy="1752600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6A09532C-A02B-45B8-B6BA-5090E5B4C3A8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20B7FE5F-B84D-4EEA-B00D-6B7F5525FB4B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4F2D7E79-E387-4BD7-A7BD-549E12DB91C8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42BE23A3-5828-4933-8BCB-3BBDFA0E80BB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</p:grp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2F56D69-B7DF-40BE-9295-B92C028BBBFC}"/>
              </a:ext>
            </a:extLst>
          </p:cNvPr>
          <p:cNvCxnSpPr/>
          <p:nvPr/>
        </p:nvCxnSpPr>
        <p:spPr>
          <a:xfrm>
            <a:off x="1106757" y="4770064"/>
            <a:ext cx="746150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61">
            <a:extLst>
              <a:ext uri="{FF2B5EF4-FFF2-40B4-BE49-F238E27FC236}">
                <a16:creationId xmlns:a16="http://schemas.microsoft.com/office/drawing/2014/main" id="{1870D498-9F2A-4C2D-BE0F-D22FABC1F2D8}"/>
              </a:ext>
            </a:extLst>
          </p:cNvPr>
          <p:cNvSpPr/>
          <p:nvPr/>
        </p:nvSpPr>
        <p:spPr>
          <a:xfrm>
            <a:off x="1042035" y="2256282"/>
            <a:ext cx="3659883" cy="1683763"/>
          </a:xfrm>
          <a:custGeom>
            <a:avLst/>
            <a:gdLst>
              <a:gd name="connsiteX0" fmla="*/ 0 w 3659883"/>
              <a:gd name="connsiteY0" fmla="*/ 1645920 h 1692553"/>
              <a:gd name="connsiteX1" fmla="*/ 3017520 w 3659883"/>
              <a:gd name="connsiteY1" fmla="*/ 1645920 h 1692553"/>
              <a:gd name="connsiteX2" fmla="*/ 3621024 w 3659883"/>
              <a:gd name="connsiteY2" fmla="*/ 1161288 h 1692553"/>
              <a:gd name="connsiteX3" fmla="*/ 2340864 w 3659883"/>
              <a:gd name="connsiteY3" fmla="*/ 0 h 1692553"/>
              <a:gd name="connsiteX0" fmla="*/ 0 w 3659883"/>
              <a:gd name="connsiteY0" fmla="*/ 1645920 h 1670547"/>
              <a:gd name="connsiteX1" fmla="*/ 3017520 w 3659883"/>
              <a:gd name="connsiteY1" fmla="*/ 1600200 h 1670547"/>
              <a:gd name="connsiteX2" fmla="*/ 3621024 w 3659883"/>
              <a:gd name="connsiteY2" fmla="*/ 1161288 h 1670547"/>
              <a:gd name="connsiteX3" fmla="*/ 2340864 w 3659883"/>
              <a:gd name="connsiteY3" fmla="*/ 0 h 1670547"/>
              <a:gd name="connsiteX0" fmla="*/ 0 w 3659883"/>
              <a:gd name="connsiteY0" fmla="*/ 1682496 h 1699051"/>
              <a:gd name="connsiteX1" fmla="*/ 3017520 w 3659883"/>
              <a:gd name="connsiteY1" fmla="*/ 1600200 h 1699051"/>
              <a:gd name="connsiteX2" fmla="*/ 3621024 w 3659883"/>
              <a:gd name="connsiteY2" fmla="*/ 1161288 h 1699051"/>
              <a:gd name="connsiteX3" fmla="*/ 2340864 w 3659883"/>
              <a:gd name="connsiteY3" fmla="*/ 0 h 1699051"/>
              <a:gd name="connsiteX0" fmla="*/ 0 w 3659883"/>
              <a:gd name="connsiteY0" fmla="*/ 1682496 h 1683763"/>
              <a:gd name="connsiteX1" fmla="*/ 3017520 w 3659883"/>
              <a:gd name="connsiteY1" fmla="*/ 1600200 h 1683763"/>
              <a:gd name="connsiteX2" fmla="*/ 3621024 w 3659883"/>
              <a:gd name="connsiteY2" fmla="*/ 1161288 h 1683763"/>
              <a:gd name="connsiteX3" fmla="*/ 2340864 w 3659883"/>
              <a:gd name="connsiteY3" fmla="*/ 0 h 168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9883" h="1683763">
                <a:moveTo>
                  <a:pt x="0" y="1682496"/>
                </a:moveTo>
                <a:cubicBezTo>
                  <a:pt x="1216152" y="1686306"/>
                  <a:pt x="2414016" y="1687068"/>
                  <a:pt x="3017520" y="1600200"/>
                </a:cubicBezTo>
                <a:cubicBezTo>
                  <a:pt x="3621024" y="1513332"/>
                  <a:pt x="3733800" y="1427988"/>
                  <a:pt x="3621024" y="1161288"/>
                </a:cubicBezTo>
                <a:cubicBezTo>
                  <a:pt x="3508248" y="894588"/>
                  <a:pt x="2924556" y="443484"/>
                  <a:pt x="2340864" y="0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reeform 62">
            <a:extLst>
              <a:ext uri="{FF2B5EF4-FFF2-40B4-BE49-F238E27FC236}">
                <a16:creationId xmlns:a16="http://schemas.microsoft.com/office/drawing/2014/main" id="{7F7DC0C2-AD07-4A9A-8499-7221AB6F3ED0}"/>
              </a:ext>
            </a:extLst>
          </p:cNvPr>
          <p:cNvSpPr/>
          <p:nvPr/>
        </p:nvSpPr>
        <p:spPr>
          <a:xfrm>
            <a:off x="1060323" y="3011180"/>
            <a:ext cx="6318504" cy="3186166"/>
          </a:xfrm>
          <a:custGeom>
            <a:avLst/>
            <a:gdLst>
              <a:gd name="connsiteX0" fmla="*/ 0 w 6318504"/>
              <a:gd name="connsiteY0" fmla="*/ 13198 h 3186166"/>
              <a:gd name="connsiteX1" fmla="*/ 2743200 w 6318504"/>
              <a:gd name="connsiteY1" fmla="*/ 13198 h 3186166"/>
              <a:gd name="connsiteX2" fmla="*/ 4032504 w 6318504"/>
              <a:gd name="connsiteY2" fmla="*/ 150358 h 3186166"/>
              <a:gd name="connsiteX3" fmla="*/ 5340096 w 6318504"/>
              <a:gd name="connsiteY3" fmla="*/ 763006 h 3186166"/>
              <a:gd name="connsiteX4" fmla="*/ 6044184 w 6318504"/>
              <a:gd name="connsiteY4" fmla="*/ 1823710 h 3186166"/>
              <a:gd name="connsiteX5" fmla="*/ 6318504 w 6318504"/>
              <a:gd name="connsiteY5" fmla="*/ 3186166 h 3186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18504" h="3186166">
                <a:moveTo>
                  <a:pt x="0" y="13198"/>
                </a:moveTo>
                <a:cubicBezTo>
                  <a:pt x="1035558" y="1768"/>
                  <a:pt x="2071116" y="-9662"/>
                  <a:pt x="2743200" y="13198"/>
                </a:cubicBezTo>
                <a:cubicBezTo>
                  <a:pt x="3415284" y="36058"/>
                  <a:pt x="3599688" y="25390"/>
                  <a:pt x="4032504" y="150358"/>
                </a:cubicBezTo>
                <a:cubicBezTo>
                  <a:pt x="4465320" y="275326"/>
                  <a:pt x="5004816" y="484114"/>
                  <a:pt x="5340096" y="763006"/>
                </a:cubicBezTo>
                <a:cubicBezTo>
                  <a:pt x="5675376" y="1041898"/>
                  <a:pt x="5881116" y="1419850"/>
                  <a:pt x="6044184" y="1823710"/>
                </a:cubicBezTo>
                <a:cubicBezTo>
                  <a:pt x="6207252" y="2227570"/>
                  <a:pt x="6262878" y="2706868"/>
                  <a:pt x="6318504" y="3186166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 63">
            <a:extLst>
              <a:ext uri="{FF2B5EF4-FFF2-40B4-BE49-F238E27FC236}">
                <a16:creationId xmlns:a16="http://schemas.microsoft.com/office/drawing/2014/main" id="{5ED14CDF-2210-4A65-B0DF-D954F399CD91}"/>
              </a:ext>
            </a:extLst>
          </p:cNvPr>
          <p:cNvSpPr/>
          <p:nvPr/>
        </p:nvSpPr>
        <p:spPr>
          <a:xfrm>
            <a:off x="1102509" y="5574200"/>
            <a:ext cx="3983548" cy="348541"/>
          </a:xfrm>
          <a:custGeom>
            <a:avLst/>
            <a:gdLst>
              <a:gd name="connsiteX0" fmla="*/ 0 w 3983548"/>
              <a:gd name="connsiteY0" fmla="*/ 19357 h 348541"/>
              <a:gd name="connsiteX1" fmla="*/ 3282696 w 3983548"/>
              <a:gd name="connsiteY1" fmla="*/ 19357 h 348541"/>
              <a:gd name="connsiteX2" fmla="*/ 3721608 w 3983548"/>
              <a:gd name="connsiteY2" fmla="*/ 220525 h 348541"/>
              <a:gd name="connsiteX3" fmla="*/ 73152 w 3983548"/>
              <a:gd name="connsiteY3" fmla="*/ 348541 h 348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3548" h="348541">
                <a:moveTo>
                  <a:pt x="0" y="19357"/>
                </a:moveTo>
                <a:cubicBezTo>
                  <a:pt x="1331214" y="2593"/>
                  <a:pt x="2662428" y="-14171"/>
                  <a:pt x="3282696" y="19357"/>
                </a:cubicBezTo>
                <a:cubicBezTo>
                  <a:pt x="3902964" y="52885"/>
                  <a:pt x="4256532" y="165661"/>
                  <a:pt x="3721608" y="220525"/>
                </a:cubicBezTo>
                <a:cubicBezTo>
                  <a:pt x="3186684" y="275389"/>
                  <a:pt x="1629918" y="311965"/>
                  <a:pt x="73152" y="348541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FC3BAAE-6B14-4529-BB85-7DC7F7B41560}"/>
              </a:ext>
            </a:extLst>
          </p:cNvPr>
          <p:cNvSpPr txBox="1"/>
          <p:nvPr/>
        </p:nvSpPr>
        <p:spPr>
          <a:xfrm>
            <a:off x="641039" y="2780347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A38706C-8AFA-42DF-AC78-2AA17E19A003}"/>
              </a:ext>
            </a:extLst>
          </p:cNvPr>
          <p:cNvSpPr txBox="1"/>
          <p:nvPr/>
        </p:nvSpPr>
        <p:spPr>
          <a:xfrm>
            <a:off x="646650" y="3692698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2A2C4B4-3671-41B0-BB68-40A295609A00}"/>
              </a:ext>
            </a:extLst>
          </p:cNvPr>
          <p:cNvSpPr txBox="1"/>
          <p:nvPr/>
        </p:nvSpPr>
        <p:spPr>
          <a:xfrm>
            <a:off x="667255" y="4539231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C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DDC7320-2E46-4F66-9747-1CCE5C23EBE8}"/>
              </a:ext>
            </a:extLst>
          </p:cNvPr>
          <p:cNvSpPr txBox="1"/>
          <p:nvPr/>
        </p:nvSpPr>
        <p:spPr>
          <a:xfrm>
            <a:off x="641039" y="5343367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D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2158390-E8EE-4AEC-BC16-0EA6F4D92F76}"/>
              </a:ext>
            </a:extLst>
          </p:cNvPr>
          <p:cNvGrpSpPr/>
          <p:nvPr/>
        </p:nvGrpSpPr>
        <p:grpSpPr>
          <a:xfrm>
            <a:off x="1004066" y="4619188"/>
            <a:ext cx="387030" cy="301752"/>
            <a:chOff x="4066032" y="2264664"/>
            <a:chExt cx="2247900" cy="1752600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07D6E68-BF26-4B0C-8F7D-A2AA5422DDA6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4A793B3E-A7B5-4B6F-A489-B9B981A136FC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984C3734-24A2-4C49-B1BA-B3DD15C34D09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BB7A882D-8D26-4917-916F-55ED721469B1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4D1BAE7-A988-4E6C-8E14-B437096EB36B}"/>
              </a:ext>
            </a:extLst>
          </p:cNvPr>
          <p:cNvGrpSpPr/>
          <p:nvPr/>
        </p:nvGrpSpPr>
        <p:grpSpPr>
          <a:xfrm>
            <a:off x="985064" y="3793236"/>
            <a:ext cx="387030" cy="301752"/>
            <a:chOff x="4066032" y="2264664"/>
            <a:chExt cx="2247900" cy="1752600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90FC460F-2989-45B0-9C9A-1E59A5F40F8F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04C2B7DE-52FB-4287-9639-A75C24A8DFB5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C1BDA5DF-EB1B-4BD5-ACBF-4D760A1D9F04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677D610F-3B4D-4549-89B1-3E34C80AC3CD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3F7CFBF-5F86-43EF-85A3-72F4BFEE2257}"/>
              </a:ext>
            </a:extLst>
          </p:cNvPr>
          <p:cNvGrpSpPr/>
          <p:nvPr/>
        </p:nvGrpSpPr>
        <p:grpSpPr>
          <a:xfrm>
            <a:off x="990674" y="5438871"/>
            <a:ext cx="387030" cy="301752"/>
            <a:chOff x="4066032" y="2264664"/>
            <a:chExt cx="2247900" cy="1752600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1D1CD1C1-B664-4AC6-9BF5-4D54A6161580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D02386D-1A42-4127-95AB-5BEA2D240EBD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00A154A-C286-4831-B41B-0523E246D5F5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3CBAD39D-4FC2-49CD-95DC-7E9F900CBD48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33E9824-C840-4E9D-BF0E-D690CE8C8E36}"/>
              </a:ext>
            </a:extLst>
          </p:cNvPr>
          <p:cNvGrpSpPr/>
          <p:nvPr/>
        </p:nvGrpSpPr>
        <p:grpSpPr>
          <a:xfrm>
            <a:off x="985064" y="2878836"/>
            <a:ext cx="387030" cy="301752"/>
            <a:chOff x="4066032" y="2264664"/>
            <a:chExt cx="2247900" cy="175260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08C8F36-EAF2-4E86-A8C0-7C9D0B94E5E5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19E2D45-E2B0-4441-97D9-5F9548537F99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A36F289C-91D0-4405-B3C5-B612ECCAD474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4FD0FC5-9B52-48FE-BB54-FC2D379C835B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EE54DB62-AEE6-4E66-98B6-15A02581CB1E}"/>
              </a:ext>
            </a:extLst>
          </p:cNvPr>
          <p:cNvSpPr txBox="1"/>
          <p:nvPr/>
        </p:nvSpPr>
        <p:spPr>
          <a:xfrm>
            <a:off x="215104" y="1237213"/>
            <a:ext cx="8823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Which path would an Alpha particle follow and why?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Why couldn’t the Alpha particle follow the other three paths?</a:t>
            </a:r>
          </a:p>
        </p:txBody>
      </p:sp>
    </p:spTree>
    <p:extLst>
      <p:ext uri="{BB962C8B-B14F-4D97-AF65-F5344CB8AC3E}">
        <p14:creationId xmlns:p14="http://schemas.microsoft.com/office/powerpoint/2010/main" val="3177807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5225" y="228599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Radioactivity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F9461A4-4618-481E-8AE6-2DE20044967E}"/>
              </a:ext>
            </a:extLst>
          </p:cNvPr>
          <p:cNvGrpSpPr/>
          <p:nvPr/>
        </p:nvGrpSpPr>
        <p:grpSpPr>
          <a:xfrm>
            <a:off x="5940153" y="4206003"/>
            <a:ext cx="1156496" cy="1008839"/>
            <a:chOff x="5403274" y="2949235"/>
            <a:chExt cx="2829033" cy="2467832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D76C954-66E9-425F-8956-E8350B837A33}"/>
                </a:ext>
              </a:extLst>
            </p:cNvPr>
            <p:cNvSpPr/>
            <p:nvPr/>
          </p:nvSpPr>
          <p:spPr>
            <a:xfrm>
              <a:off x="6629657" y="3903724"/>
              <a:ext cx="523169" cy="523169"/>
            </a:xfrm>
            <a:prstGeom prst="ellipse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44000">
                  <a:schemeClr val="tx1">
                    <a:lumMod val="65000"/>
                    <a:lumOff val="35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/>
                <a:t>e</a:t>
              </a: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6539F298-271C-46B9-8DD0-F1CC6F43B607}"/>
                </a:ext>
              </a:extLst>
            </p:cNvPr>
            <p:cNvGrpSpPr/>
            <p:nvPr/>
          </p:nvGrpSpPr>
          <p:grpSpPr>
            <a:xfrm>
              <a:off x="6146830" y="3577175"/>
              <a:ext cx="1179930" cy="919946"/>
              <a:chOff x="4066032" y="2264664"/>
              <a:chExt cx="2247900" cy="1752600"/>
            </a:xfrm>
          </p:grpSpPr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04007E60-68B6-4601-B0F0-28F09827FC7E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922A748C-92D1-446D-889F-E3FE69494CD8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6F68B2A4-A240-4B49-93E9-B2A62DE0D786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85BA6415-1E17-497B-B12D-A32B17B19C59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ACBAE586-1CBA-4C12-A149-F6C392573021}"/>
                </a:ext>
              </a:extLst>
            </p:cNvPr>
            <p:cNvGrpSpPr/>
            <p:nvPr/>
          </p:nvGrpSpPr>
          <p:grpSpPr>
            <a:xfrm>
              <a:off x="6529208" y="4037148"/>
              <a:ext cx="1179930" cy="919946"/>
              <a:chOff x="4066032" y="2264664"/>
              <a:chExt cx="2247900" cy="1752600"/>
            </a:xfrm>
          </p:grpSpPr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D0A62FEF-E306-4D36-ACAA-D0C5C0E056E5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4551151F-355B-482C-A973-1730FB3A8AE5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0BA7EEB4-8A42-4EB2-8ABE-C774E1AB27A1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8FB38707-118A-4F58-8FBA-635682FA169E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AE5978C5-0C36-46BA-BD62-4BB5BA0B0A1C}"/>
                </a:ext>
              </a:extLst>
            </p:cNvPr>
            <p:cNvGrpSpPr/>
            <p:nvPr/>
          </p:nvGrpSpPr>
          <p:grpSpPr>
            <a:xfrm>
              <a:off x="7052377" y="3659593"/>
              <a:ext cx="1179930" cy="919946"/>
              <a:chOff x="4066032" y="2264664"/>
              <a:chExt cx="2247900" cy="1752600"/>
            </a:xfrm>
          </p:grpSpPr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CD51AEAB-3271-4C55-ACB1-AD9564A5C654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6356A595-D615-4B45-93E8-DAC0437B4F59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8642228E-13F3-4065-BAC0-434505CA5C0B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67D7A662-91DA-4CAE-BC9E-022C47074098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09B8821C-A245-4FB5-A8B2-ACBC00709F63}"/>
                </a:ext>
              </a:extLst>
            </p:cNvPr>
            <p:cNvGrpSpPr/>
            <p:nvPr/>
          </p:nvGrpSpPr>
          <p:grpSpPr>
            <a:xfrm>
              <a:off x="6721196" y="3157200"/>
              <a:ext cx="1179930" cy="919946"/>
              <a:chOff x="4066032" y="2264664"/>
              <a:chExt cx="2247900" cy="1752600"/>
            </a:xfrm>
          </p:grpSpPr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816A3F30-8B7C-4CCD-8417-3DC01BC7983A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6DE71499-7DA6-4206-8B43-7590A7DE8C75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5BC7080F-AB72-4D70-83C7-47CD59E1753E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D626D39F-4249-41A1-91E9-531725DD67E2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A6BB213C-F680-4C14-A9E3-438B1624F280}"/>
                </a:ext>
              </a:extLst>
            </p:cNvPr>
            <p:cNvGrpSpPr/>
            <p:nvPr/>
          </p:nvGrpSpPr>
          <p:grpSpPr>
            <a:xfrm>
              <a:off x="5993239" y="2949235"/>
              <a:ext cx="1179930" cy="919946"/>
              <a:chOff x="4066032" y="2264664"/>
              <a:chExt cx="2247900" cy="1752600"/>
            </a:xfrm>
          </p:grpSpPr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941EEB77-0086-4449-9DE4-81633F2F2FD9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3478D587-BE7F-488C-A9E2-E4DE81A897F6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7D88332D-CCFD-48F0-892A-9DB9C4CA8413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036191D2-5014-4B83-B21A-FF74A621B26A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4660B7E-11AD-4DC0-B9C3-E6B945A799A2}"/>
                </a:ext>
              </a:extLst>
            </p:cNvPr>
            <p:cNvGrpSpPr/>
            <p:nvPr/>
          </p:nvGrpSpPr>
          <p:grpSpPr>
            <a:xfrm>
              <a:off x="5403274" y="3449205"/>
              <a:ext cx="1179930" cy="919946"/>
              <a:chOff x="4066032" y="2264664"/>
              <a:chExt cx="2247900" cy="1752600"/>
            </a:xfrm>
          </p:grpSpPr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EF99D9CF-30D1-48D3-A16D-8B9BBA14F4CF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6999EE3B-3329-4157-B0FD-548FC42EFA0C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B062F70A-305B-4275-80FC-93305A3BBEC4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A33C46F4-5337-4C43-B5B3-4B94FA961BDE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D304E23C-6F3A-493E-8BA6-0B930772B8D2}"/>
                </a:ext>
              </a:extLst>
            </p:cNvPr>
            <p:cNvGrpSpPr/>
            <p:nvPr/>
          </p:nvGrpSpPr>
          <p:grpSpPr>
            <a:xfrm>
              <a:off x="6225283" y="3647594"/>
              <a:ext cx="1179930" cy="919946"/>
              <a:chOff x="4066032" y="2264664"/>
              <a:chExt cx="2247900" cy="1752600"/>
            </a:xfrm>
          </p:grpSpPr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C72C485-06C0-4A50-8203-1E02A3ABEBB9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5797FD71-60A3-46D8-9320-C5C68AB640E7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0AF01A74-DD52-48E6-9D04-265FC0AC860C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D1AF87A8-284D-440F-B5F2-C525B0102A0C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624C9706-1C68-41D0-B0DF-FEC782C164D7}"/>
                </a:ext>
              </a:extLst>
            </p:cNvPr>
            <p:cNvGrpSpPr/>
            <p:nvPr/>
          </p:nvGrpSpPr>
          <p:grpSpPr>
            <a:xfrm>
              <a:off x="5556865" y="4077146"/>
              <a:ext cx="1179930" cy="919946"/>
              <a:chOff x="4066032" y="2264664"/>
              <a:chExt cx="2247900" cy="17526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081262B0-7F4E-4EE5-9DE8-29816BAF9CE5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36D2819B-21BD-4039-9A42-A5151E75D200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A8BE2341-12BD-4C36-B525-AE7FEDDC799A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99584F7-179E-4471-AEB7-017678D0EC8D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8E8229D2-38E5-426B-9B7D-B737A799B766}"/>
                </a:ext>
              </a:extLst>
            </p:cNvPr>
            <p:cNvGrpSpPr/>
            <p:nvPr/>
          </p:nvGrpSpPr>
          <p:grpSpPr>
            <a:xfrm>
              <a:off x="6213626" y="4497121"/>
              <a:ext cx="1179930" cy="919946"/>
              <a:chOff x="4066032" y="2264664"/>
              <a:chExt cx="2247900" cy="17526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064F40E8-3FEE-4538-8DF5-8AEF378A1C1D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310F66B7-10A0-4190-B28E-B4A8E4EB8C81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32B0B58A-70E6-4617-9609-D9051952D6B6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903EF8F1-A876-435A-8DF8-6FF92751FC63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80B98668-6BA3-49DC-8B27-600142F0F148}"/>
                </a:ext>
              </a:extLst>
            </p:cNvPr>
            <p:cNvGrpSpPr/>
            <p:nvPr/>
          </p:nvGrpSpPr>
          <p:grpSpPr>
            <a:xfrm>
              <a:off x="6873816" y="4421148"/>
              <a:ext cx="1179930" cy="919946"/>
              <a:chOff x="4066032" y="2264664"/>
              <a:chExt cx="2247900" cy="17526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7B6C0925-AE73-457E-8E1F-31C30A46CDEF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1033273B-8ECF-4F8F-A835-666F47F20AD6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BAE30C0B-3F67-4113-A7EB-0736614A961B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AD9B56D8-0C01-48BF-842F-97A5F3E5AD72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</p:grpSp>
      <p:sp>
        <p:nvSpPr>
          <p:cNvPr id="140" name="Freeform 61">
            <a:extLst>
              <a:ext uri="{FF2B5EF4-FFF2-40B4-BE49-F238E27FC236}">
                <a16:creationId xmlns:a16="http://schemas.microsoft.com/office/drawing/2014/main" id="{46609D8C-4DA0-495A-8E9F-81EB5C26520E}"/>
              </a:ext>
            </a:extLst>
          </p:cNvPr>
          <p:cNvSpPr/>
          <p:nvPr/>
        </p:nvSpPr>
        <p:spPr>
          <a:xfrm>
            <a:off x="2407991" y="2414326"/>
            <a:ext cx="3659883" cy="1683763"/>
          </a:xfrm>
          <a:custGeom>
            <a:avLst/>
            <a:gdLst>
              <a:gd name="connsiteX0" fmla="*/ 0 w 3659883"/>
              <a:gd name="connsiteY0" fmla="*/ 1645920 h 1692553"/>
              <a:gd name="connsiteX1" fmla="*/ 3017520 w 3659883"/>
              <a:gd name="connsiteY1" fmla="*/ 1645920 h 1692553"/>
              <a:gd name="connsiteX2" fmla="*/ 3621024 w 3659883"/>
              <a:gd name="connsiteY2" fmla="*/ 1161288 h 1692553"/>
              <a:gd name="connsiteX3" fmla="*/ 2340864 w 3659883"/>
              <a:gd name="connsiteY3" fmla="*/ 0 h 1692553"/>
              <a:gd name="connsiteX0" fmla="*/ 0 w 3659883"/>
              <a:gd name="connsiteY0" fmla="*/ 1645920 h 1670547"/>
              <a:gd name="connsiteX1" fmla="*/ 3017520 w 3659883"/>
              <a:gd name="connsiteY1" fmla="*/ 1600200 h 1670547"/>
              <a:gd name="connsiteX2" fmla="*/ 3621024 w 3659883"/>
              <a:gd name="connsiteY2" fmla="*/ 1161288 h 1670547"/>
              <a:gd name="connsiteX3" fmla="*/ 2340864 w 3659883"/>
              <a:gd name="connsiteY3" fmla="*/ 0 h 1670547"/>
              <a:gd name="connsiteX0" fmla="*/ 0 w 3659883"/>
              <a:gd name="connsiteY0" fmla="*/ 1682496 h 1699051"/>
              <a:gd name="connsiteX1" fmla="*/ 3017520 w 3659883"/>
              <a:gd name="connsiteY1" fmla="*/ 1600200 h 1699051"/>
              <a:gd name="connsiteX2" fmla="*/ 3621024 w 3659883"/>
              <a:gd name="connsiteY2" fmla="*/ 1161288 h 1699051"/>
              <a:gd name="connsiteX3" fmla="*/ 2340864 w 3659883"/>
              <a:gd name="connsiteY3" fmla="*/ 0 h 1699051"/>
              <a:gd name="connsiteX0" fmla="*/ 0 w 3659883"/>
              <a:gd name="connsiteY0" fmla="*/ 1682496 h 1683763"/>
              <a:gd name="connsiteX1" fmla="*/ 3017520 w 3659883"/>
              <a:gd name="connsiteY1" fmla="*/ 1600200 h 1683763"/>
              <a:gd name="connsiteX2" fmla="*/ 3621024 w 3659883"/>
              <a:gd name="connsiteY2" fmla="*/ 1161288 h 1683763"/>
              <a:gd name="connsiteX3" fmla="*/ 2340864 w 3659883"/>
              <a:gd name="connsiteY3" fmla="*/ 0 h 168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9883" h="1683763">
                <a:moveTo>
                  <a:pt x="0" y="1682496"/>
                </a:moveTo>
                <a:cubicBezTo>
                  <a:pt x="1216152" y="1686306"/>
                  <a:pt x="2414016" y="1687068"/>
                  <a:pt x="3017520" y="1600200"/>
                </a:cubicBezTo>
                <a:cubicBezTo>
                  <a:pt x="3621024" y="1513332"/>
                  <a:pt x="3733800" y="1427988"/>
                  <a:pt x="3621024" y="1161288"/>
                </a:cubicBezTo>
                <a:cubicBezTo>
                  <a:pt x="3508248" y="894588"/>
                  <a:pt x="2924556" y="443484"/>
                  <a:pt x="2340864" y="0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94AEFE38-22C2-47D7-BCDC-F87623923B51}"/>
              </a:ext>
            </a:extLst>
          </p:cNvPr>
          <p:cNvSpPr txBox="1"/>
          <p:nvPr/>
        </p:nvSpPr>
        <p:spPr>
          <a:xfrm>
            <a:off x="2012606" y="3850742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8CDA97CC-C17A-478E-A94C-3F7B5AC06C53}"/>
              </a:ext>
            </a:extLst>
          </p:cNvPr>
          <p:cNvGrpSpPr/>
          <p:nvPr/>
        </p:nvGrpSpPr>
        <p:grpSpPr>
          <a:xfrm>
            <a:off x="2351020" y="3951280"/>
            <a:ext cx="387030" cy="301752"/>
            <a:chOff x="4066032" y="2264664"/>
            <a:chExt cx="2247900" cy="1752600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76EFD4C8-F9DC-4170-9EB1-5F571AEFAC62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CB9F2D20-00A3-48F3-9B18-161C50DB31BB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26188511-CF58-4913-A866-750DED183D60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2E9EF9C4-62DA-4DEA-A8E3-A46B4228EB0E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06893634-1BA9-4BB2-8298-48C486FC321B}"/>
              </a:ext>
            </a:extLst>
          </p:cNvPr>
          <p:cNvSpPr txBox="1"/>
          <p:nvPr/>
        </p:nvSpPr>
        <p:spPr>
          <a:xfrm>
            <a:off x="1528532" y="1205717"/>
            <a:ext cx="8823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Which path would an Alpha particle follow and why?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E98F991-45F3-4657-B8DE-23B1916851C1}"/>
              </a:ext>
            </a:extLst>
          </p:cNvPr>
          <p:cNvSpPr/>
          <p:nvPr/>
        </p:nvSpPr>
        <p:spPr>
          <a:xfrm>
            <a:off x="2901525" y="5662184"/>
            <a:ext cx="7222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B: Positive </a:t>
            </a:r>
            <a:r>
              <a:rPr lang="en-GB" sz="2400" dirty="0">
                <a:latin typeface="Comic Sans MS" panose="030F0702030302020204" pitchFamily="66" charset="0"/>
                <a:sym typeface="Symbol"/>
              </a:rPr>
              <a:t> repelled</a:t>
            </a:r>
            <a:r>
              <a:rPr lang="en-GB" sz="2400" dirty="0">
                <a:latin typeface="Comic Sans MS" panose="030F0702030302020204" pitchFamily="66" charset="0"/>
              </a:rPr>
              <a:t> by positive nucleus 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5A233904-5B4E-486E-827A-C9F51A9CC31A}"/>
              </a:ext>
            </a:extLst>
          </p:cNvPr>
          <p:cNvSpPr txBox="1"/>
          <p:nvPr/>
        </p:nvSpPr>
        <p:spPr>
          <a:xfrm>
            <a:off x="2061822" y="1828080"/>
            <a:ext cx="776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RED</a:t>
            </a:r>
            <a:r>
              <a:rPr lang="en-GB" sz="2800" b="1" dirty="0">
                <a:solidFill>
                  <a:srgbClr val="7030A0"/>
                </a:solidFill>
              </a:rPr>
              <a:t> / </a:t>
            </a:r>
            <a:r>
              <a:rPr lang="en-GB" sz="2800" b="1" dirty="0">
                <a:solidFill>
                  <a:srgbClr val="00B050"/>
                </a:solidFill>
              </a:rPr>
              <a:t>GREEN PEN </a:t>
            </a:r>
            <a:r>
              <a:rPr lang="en-GB" sz="2800" b="1" dirty="0">
                <a:solidFill>
                  <a:srgbClr val="7030A0"/>
                </a:solidFill>
              </a:rPr>
              <a:t>– Swap your work with someone</a:t>
            </a:r>
          </a:p>
        </p:txBody>
      </p:sp>
    </p:spTree>
    <p:extLst>
      <p:ext uri="{BB962C8B-B14F-4D97-AF65-F5344CB8AC3E}">
        <p14:creationId xmlns:p14="http://schemas.microsoft.com/office/powerpoint/2010/main" val="12777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41" grpId="0"/>
      <p:bldP spid="148" grpId="0"/>
      <p:bldP spid="1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5225" y="228599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Radioactivity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F5D6DB3-279B-4781-B607-3CEC461E0158}"/>
              </a:ext>
            </a:extLst>
          </p:cNvPr>
          <p:cNvGrpSpPr/>
          <p:nvPr/>
        </p:nvGrpSpPr>
        <p:grpSpPr>
          <a:xfrm>
            <a:off x="5725663" y="4036670"/>
            <a:ext cx="1156496" cy="1008839"/>
            <a:chOff x="5403274" y="2949235"/>
            <a:chExt cx="2829033" cy="2467832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6D0D5CC-14E7-443C-A876-CEFF053E1558}"/>
                </a:ext>
              </a:extLst>
            </p:cNvPr>
            <p:cNvSpPr/>
            <p:nvPr/>
          </p:nvSpPr>
          <p:spPr>
            <a:xfrm>
              <a:off x="6629657" y="3903724"/>
              <a:ext cx="523169" cy="523169"/>
            </a:xfrm>
            <a:prstGeom prst="ellipse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44000">
                  <a:schemeClr val="tx1">
                    <a:lumMod val="65000"/>
                    <a:lumOff val="35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/>
                <a:t>e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6CFC7457-5B5F-4B38-BBED-5A9A9CD497A6}"/>
                </a:ext>
              </a:extLst>
            </p:cNvPr>
            <p:cNvGrpSpPr/>
            <p:nvPr/>
          </p:nvGrpSpPr>
          <p:grpSpPr>
            <a:xfrm>
              <a:off x="6146830" y="3577175"/>
              <a:ext cx="1179930" cy="919946"/>
              <a:chOff x="4066032" y="2264664"/>
              <a:chExt cx="2247900" cy="1752600"/>
            </a:xfrm>
          </p:grpSpPr>
          <p:sp>
            <p:nvSpPr>
              <p:cNvPr id="175" name="Oval 174">
                <a:extLst>
                  <a:ext uri="{FF2B5EF4-FFF2-40B4-BE49-F238E27FC236}">
                    <a16:creationId xmlns:a16="http://schemas.microsoft.com/office/drawing/2014/main" id="{594A8B18-668D-4477-A040-424585ED4568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A66E7D71-CC85-44DB-A226-E01AEDFD4BC4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782ED5E0-3091-4C4D-A463-D0BDAF185366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17A28847-E38C-41D5-9C2E-878E86A46230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AED78D2E-0FAC-4470-ABC2-5542052CC5E8}"/>
                </a:ext>
              </a:extLst>
            </p:cNvPr>
            <p:cNvGrpSpPr/>
            <p:nvPr/>
          </p:nvGrpSpPr>
          <p:grpSpPr>
            <a:xfrm>
              <a:off x="6529208" y="4037148"/>
              <a:ext cx="1179930" cy="919946"/>
              <a:chOff x="4066032" y="2264664"/>
              <a:chExt cx="2247900" cy="1752600"/>
            </a:xfrm>
          </p:grpSpPr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A95D3CB2-D78F-401B-8863-819AFF62770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0D368E79-6AEE-4367-AC65-CA0029AC1A29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89D070B0-3E5F-4691-9C2D-73FD0D8D2EAF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5AE1232F-7123-4DD3-88F6-EFA757EBE7CD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13877B10-5903-4A0F-8453-C285E321A685}"/>
                </a:ext>
              </a:extLst>
            </p:cNvPr>
            <p:cNvGrpSpPr/>
            <p:nvPr/>
          </p:nvGrpSpPr>
          <p:grpSpPr>
            <a:xfrm>
              <a:off x="7052377" y="3659593"/>
              <a:ext cx="1179930" cy="919946"/>
              <a:chOff x="4066032" y="2264664"/>
              <a:chExt cx="2247900" cy="1752600"/>
            </a:xfrm>
          </p:grpSpPr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253A2C84-ED52-4F4C-9D93-1D61BC9BE19B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EA6F6C98-E0E6-4C58-9A14-B25BFD99A86E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3655E6C5-C2D1-4903-8650-8E263E9C16A7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11AE0D25-8CB7-4AE9-8354-805F9DB4A26B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0D3BA515-6637-4854-9720-35DA189C159F}"/>
                </a:ext>
              </a:extLst>
            </p:cNvPr>
            <p:cNvGrpSpPr/>
            <p:nvPr/>
          </p:nvGrpSpPr>
          <p:grpSpPr>
            <a:xfrm>
              <a:off x="6721196" y="3157200"/>
              <a:ext cx="1179930" cy="919946"/>
              <a:chOff x="4066032" y="2264664"/>
              <a:chExt cx="2247900" cy="1752600"/>
            </a:xfrm>
          </p:grpSpPr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14CAE5C2-F7CA-4459-B10E-1C818ED18BEA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F731E3C5-AB26-4262-9D80-6AE9C77840B0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E8CA3A1F-A642-41FC-9218-42C3686B096C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61707D2A-8A9F-4C35-BC8C-73D0B9A1F1D0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96C91675-F3B9-4D3E-91B9-A9165640C2BE}"/>
                </a:ext>
              </a:extLst>
            </p:cNvPr>
            <p:cNvGrpSpPr/>
            <p:nvPr/>
          </p:nvGrpSpPr>
          <p:grpSpPr>
            <a:xfrm>
              <a:off x="5993239" y="2949235"/>
              <a:ext cx="1179930" cy="919946"/>
              <a:chOff x="4066032" y="2264664"/>
              <a:chExt cx="2247900" cy="1752600"/>
            </a:xfrm>
          </p:grpSpPr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23B8423A-0382-4E7D-9E36-1992E691B3A9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9C03DC08-E598-407C-8203-75873726B5BC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E5AE0BF8-7288-472A-8E95-5739E15CB004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6CF73D5B-B203-484B-9CEC-AAC079E92EFF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C69D0A78-15AC-4413-B1FB-B3C7470BD7C6}"/>
                </a:ext>
              </a:extLst>
            </p:cNvPr>
            <p:cNvGrpSpPr/>
            <p:nvPr/>
          </p:nvGrpSpPr>
          <p:grpSpPr>
            <a:xfrm>
              <a:off x="5403274" y="3449205"/>
              <a:ext cx="1179930" cy="919946"/>
              <a:chOff x="4066032" y="2264664"/>
              <a:chExt cx="2247900" cy="1752600"/>
            </a:xfrm>
          </p:grpSpPr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92796080-358F-484B-A5A1-5B9F2B69D1FD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8669216D-B5D4-4AE2-B332-252C09D13C64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C4376514-25C7-42DB-8151-AFC3D66CB9A6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58" name="Oval 157">
                <a:extLst>
                  <a:ext uri="{FF2B5EF4-FFF2-40B4-BE49-F238E27FC236}">
                    <a16:creationId xmlns:a16="http://schemas.microsoft.com/office/drawing/2014/main" id="{565D626C-B08C-4BDF-993B-ADF3B9BC40CD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ADC7BB97-E00C-4507-97C1-39960DD14688}"/>
                </a:ext>
              </a:extLst>
            </p:cNvPr>
            <p:cNvGrpSpPr/>
            <p:nvPr/>
          </p:nvGrpSpPr>
          <p:grpSpPr>
            <a:xfrm>
              <a:off x="6225283" y="3647594"/>
              <a:ext cx="1179930" cy="919946"/>
              <a:chOff x="4066032" y="2264664"/>
              <a:chExt cx="2247900" cy="1752600"/>
            </a:xfrm>
          </p:grpSpPr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BAF422A5-B59F-4F6A-9B43-A5CCBCC8108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76E81A43-1DA5-4377-98AC-22E7C7636CD4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B63AFE2D-24C3-4A0F-9763-20397C2C0A2A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54" name="Oval 153">
                <a:extLst>
                  <a:ext uri="{FF2B5EF4-FFF2-40B4-BE49-F238E27FC236}">
                    <a16:creationId xmlns:a16="http://schemas.microsoft.com/office/drawing/2014/main" id="{B9E6A276-A532-45EC-ADB7-D18F4E636E06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0B8D1A8D-030B-4EA4-8D7F-A0C0F24EAC62}"/>
                </a:ext>
              </a:extLst>
            </p:cNvPr>
            <p:cNvGrpSpPr/>
            <p:nvPr/>
          </p:nvGrpSpPr>
          <p:grpSpPr>
            <a:xfrm>
              <a:off x="5556865" y="4077146"/>
              <a:ext cx="1179930" cy="919946"/>
              <a:chOff x="4066032" y="2264664"/>
              <a:chExt cx="2247900" cy="1752600"/>
            </a:xfrm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6F5FC94C-3450-450A-9649-BAF5137C48BF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3842DA7-DBE0-412D-9788-3C13BE758D43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6A0DC14D-F197-4E1E-9E55-4B07716AFF79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5DA43AD7-9DD6-4705-9B33-ADC4B56CF0E7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5AE4EEC9-1487-497A-A07C-6041A556357D}"/>
                </a:ext>
              </a:extLst>
            </p:cNvPr>
            <p:cNvGrpSpPr/>
            <p:nvPr/>
          </p:nvGrpSpPr>
          <p:grpSpPr>
            <a:xfrm>
              <a:off x="6213626" y="4497121"/>
              <a:ext cx="1179930" cy="919946"/>
              <a:chOff x="4066032" y="2264664"/>
              <a:chExt cx="2247900" cy="1752600"/>
            </a:xfrm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5473DC2-BB42-4401-A69A-F75E6E34A439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A4068C10-9EA2-40D4-B1F6-36E2A7CD4C2B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B36C7CEE-440C-4460-9587-6F4E7F7CD161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BE48D25E-6C47-4A61-8A3D-7C26F2A17F46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86290D0F-1E9A-49DC-A640-62C3F667E9D6}"/>
                </a:ext>
              </a:extLst>
            </p:cNvPr>
            <p:cNvGrpSpPr/>
            <p:nvPr/>
          </p:nvGrpSpPr>
          <p:grpSpPr>
            <a:xfrm>
              <a:off x="6873816" y="4421148"/>
              <a:ext cx="1179930" cy="919946"/>
              <a:chOff x="4066032" y="2264664"/>
              <a:chExt cx="2247900" cy="1752600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2BC63805-1BF2-4D0E-BD5B-75562CDC43B6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813355D7-F71D-47C7-AF43-FDA4C3FB6264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604D56C7-C80B-404B-A8E2-10CB38C32807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2415179-6F1F-4807-B18B-971F09EF1E83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</p:grp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D566BBEA-062B-4A1D-B9F0-C0A0728F5BE6}"/>
              </a:ext>
            </a:extLst>
          </p:cNvPr>
          <p:cNvCxnSpPr/>
          <p:nvPr/>
        </p:nvCxnSpPr>
        <p:spPr>
          <a:xfrm>
            <a:off x="2239221" y="5399673"/>
            <a:ext cx="746150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Freeform 62">
            <a:extLst>
              <a:ext uri="{FF2B5EF4-FFF2-40B4-BE49-F238E27FC236}">
                <a16:creationId xmlns:a16="http://schemas.microsoft.com/office/drawing/2014/main" id="{0B00C172-214E-4ABC-9ED1-2613A804A79B}"/>
              </a:ext>
            </a:extLst>
          </p:cNvPr>
          <p:cNvSpPr/>
          <p:nvPr/>
        </p:nvSpPr>
        <p:spPr>
          <a:xfrm>
            <a:off x="2211789" y="2999891"/>
            <a:ext cx="6318504" cy="3186166"/>
          </a:xfrm>
          <a:custGeom>
            <a:avLst/>
            <a:gdLst>
              <a:gd name="connsiteX0" fmla="*/ 0 w 6318504"/>
              <a:gd name="connsiteY0" fmla="*/ 13198 h 3186166"/>
              <a:gd name="connsiteX1" fmla="*/ 2743200 w 6318504"/>
              <a:gd name="connsiteY1" fmla="*/ 13198 h 3186166"/>
              <a:gd name="connsiteX2" fmla="*/ 4032504 w 6318504"/>
              <a:gd name="connsiteY2" fmla="*/ 150358 h 3186166"/>
              <a:gd name="connsiteX3" fmla="*/ 5340096 w 6318504"/>
              <a:gd name="connsiteY3" fmla="*/ 763006 h 3186166"/>
              <a:gd name="connsiteX4" fmla="*/ 6044184 w 6318504"/>
              <a:gd name="connsiteY4" fmla="*/ 1823710 h 3186166"/>
              <a:gd name="connsiteX5" fmla="*/ 6318504 w 6318504"/>
              <a:gd name="connsiteY5" fmla="*/ 3186166 h 3186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18504" h="3186166">
                <a:moveTo>
                  <a:pt x="0" y="13198"/>
                </a:moveTo>
                <a:cubicBezTo>
                  <a:pt x="1035558" y="1768"/>
                  <a:pt x="2071116" y="-9662"/>
                  <a:pt x="2743200" y="13198"/>
                </a:cubicBezTo>
                <a:cubicBezTo>
                  <a:pt x="3415284" y="36058"/>
                  <a:pt x="3599688" y="25390"/>
                  <a:pt x="4032504" y="150358"/>
                </a:cubicBezTo>
                <a:cubicBezTo>
                  <a:pt x="4465320" y="275326"/>
                  <a:pt x="5004816" y="484114"/>
                  <a:pt x="5340096" y="763006"/>
                </a:cubicBezTo>
                <a:cubicBezTo>
                  <a:pt x="5675376" y="1041898"/>
                  <a:pt x="5881116" y="1419850"/>
                  <a:pt x="6044184" y="1823710"/>
                </a:cubicBezTo>
                <a:cubicBezTo>
                  <a:pt x="6207252" y="2227570"/>
                  <a:pt x="6262878" y="2706868"/>
                  <a:pt x="6318504" y="3186166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Freeform 63">
            <a:extLst>
              <a:ext uri="{FF2B5EF4-FFF2-40B4-BE49-F238E27FC236}">
                <a16:creationId xmlns:a16="http://schemas.microsoft.com/office/drawing/2014/main" id="{84C39C41-4B1D-4662-8A8A-35ED971D60E0}"/>
              </a:ext>
            </a:extLst>
          </p:cNvPr>
          <p:cNvSpPr/>
          <p:nvPr/>
        </p:nvSpPr>
        <p:spPr>
          <a:xfrm>
            <a:off x="2248365" y="5746076"/>
            <a:ext cx="3983548" cy="348541"/>
          </a:xfrm>
          <a:custGeom>
            <a:avLst/>
            <a:gdLst>
              <a:gd name="connsiteX0" fmla="*/ 0 w 3983548"/>
              <a:gd name="connsiteY0" fmla="*/ 19357 h 348541"/>
              <a:gd name="connsiteX1" fmla="*/ 3282696 w 3983548"/>
              <a:gd name="connsiteY1" fmla="*/ 19357 h 348541"/>
              <a:gd name="connsiteX2" fmla="*/ 3721608 w 3983548"/>
              <a:gd name="connsiteY2" fmla="*/ 220525 h 348541"/>
              <a:gd name="connsiteX3" fmla="*/ 73152 w 3983548"/>
              <a:gd name="connsiteY3" fmla="*/ 348541 h 348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3548" h="348541">
                <a:moveTo>
                  <a:pt x="0" y="19357"/>
                </a:moveTo>
                <a:cubicBezTo>
                  <a:pt x="1331214" y="2593"/>
                  <a:pt x="2662428" y="-14171"/>
                  <a:pt x="3282696" y="19357"/>
                </a:cubicBezTo>
                <a:cubicBezTo>
                  <a:pt x="3902964" y="52885"/>
                  <a:pt x="4256532" y="165661"/>
                  <a:pt x="3721608" y="220525"/>
                </a:cubicBezTo>
                <a:cubicBezTo>
                  <a:pt x="3186684" y="275389"/>
                  <a:pt x="1629918" y="311965"/>
                  <a:pt x="73152" y="348541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8C21501F-587E-4263-8D36-0D21F14519E3}"/>
              </a:ext>
            </a:extLst>
          </p:cNvPr>
          <p:cNvSpPr txBox="1"/>
          <p:nvPr/>
        </p:nvSpPr>
        <p:spPr>
          <a:xfrm>
            <a:off x="1792505" y="276905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A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465EA3B-B13B-4079-BF14-35D41C61D6E6}"/>
              </a:ext>
            </a:extLst>
          </p:cNvPr>
          <p:cNvSpPr txBox="1"/>
          <p:nvPr/>
        </p:nvSpPr>
        <p:spPr>
          <a:xfrm>
            <a:off x="1799719" y="5168840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C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9530F75E-017E-4240-98FB-4E98DBEEAD0B}"/>
              </a:ext>
            </a:extLst>
          </p:cNvPr>
          <p:cNvSpPr txBox="1"/>
          <p:nvPr/>
        </p:nvSpPr>
        <p:spPr>
          <a:xfrm>
            <a:off x="1786895" y="5515243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D</a:t>
            </a:r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59DCE76E-672A-43BA-AA49-68CBEEAD0028}"/>
              </a:ext>
            </a:extLst>
          </p:cNvPr>
          <p:cNvGrpSpPr/>
          <p:nvPr/>
        </p:nvGrpSpPr>
        <p:grpSpPr>
          <a:xfrm>
            <a:off x="2136530" y="5248797"/>
            <a:ext cx="387030" cy="301752"/>
            <a:chOff x="4066032" y="2264664"/>
            <a:chExt cx="2247900" cy="1752600"/>
          </a:xfrm>
        </p:grpSpPr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E6AB6373-4D58-490A-9D46-C335272B6DA8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2D389FEA-B346-415F-92AF-324EDC69CE81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04479B15-8C34-4CA8-9078-9D289538E61C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1AAE2CF3-27E9-430B-955D-256A0B199280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A1B874C7-72B5-4B41-A10B-8C75F768AE08}"/>
              </a:ext>
            </a:extLst>
          </p:cNvPr>
          <p:cNvGrpSpPr/>
          <p:nvPr/>
        </p:nvGrpSpPr>
        <p:grpSpPr>
          <a:xfrm>
            <a:off x="2136530" y="5610747"/>
            <a:ext cx="387030" cy="301752"/>
            <a:chOff x="4066032" y="2264664"/>
            <a:chExt cx="2247900" cy="1752600"/>
          </a:xfrm>
        </p:grpSpPr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E4F37E57-C0F2-4F09-B1F1-D3BBBD127A4C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EA11C22C-6DD7-4C9C-8C88-E02AC1F3F2D8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3B97B6FB-E37A-4064-B7A1-6FAA9F9F73ED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CBF62A61-CA9B-4670-AD31-94D50C743AEB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948B6485-031F-4055-909F-272F4A9A5B5D}"/>
              </a:ext>
            </a:extLst>
          </p:cNvPr>
          <p:cNvGrpSpPr/>
          <p:nvPr/>
        </p:nvGrpSpPr>
        <p:grpSpPr>
          <a:xfrm>
            <a:off x="2136530" y="2867547"/>
            <a:ext cx="387030" cy="301752"/>
            <a:chOff x="4066032" y="2264664"/>
            <a:chExt cx="2247900" cy="1752600"/>
          </a:xfrm>
        </p:grpSpPr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6B0496C0-888F-4583-8FD1-FA6A8960682A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44BD6D72-AD8A-4826-8D60-BBC577764F39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823E10FA-10C2-4538-92E6-E18E3EF465B1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7BC658A5-66AF-457D-B030-CBDF167C9FC4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sp>
        <p:nvSpPr>
          <p:cNvPr id="200" name="TextBox 199">
            <a:extLst>
              <a:ext uri="{FF2B5EF4-FFF2-40B4-BE49-F238E27FC236}">
                <a16:creationId xmlns:a16="http://schemas.microsoft.com/office/drawing/2014/main" id="{D8A0E42E-5951-41EF-9F1F-1E6BEBC491C1}"/>
              </a:ext>
            </a:extLst>
          </p:cNvPr>
          <p:cNvSpPr txBox="1"/>
          <p:nvPr/>
        </p:nvSpPr>
        <p:spPr>
          <a:xfrm>
            <a:off x="1204339" y="1159701"/>
            <a:ext cx="88232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Why couldn’t the Alpha particle follow the other three paths?</a:t>
            </a: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6EEBB6F1-EE7B-4AA8-A322-2338C21BE39C}"/>
              </a:ext>
            </a:extLst>
          </p:cNvPr>
          <p:cNvSpPr/>
          <p:nvPr/>
        </p:nvSpPr>
        <p:spPr>
          <a:xfrm>
            <a:off x="2407320" y="1750765"/>
            <a:ext cx="77271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A: Positive </a:t>
            </a:r>
            <a:r>
              <a:rPr lang="en-GB" sz="2000" dirty="0">
                <a:latin typeface="Comic Sans MS" panose="030F0702030302020204" pitchFamily="66" charset="0"/>
                <a:sym typeface="Symbol"/>
              </a:rPr>
              <a:t> </a:t>
            </a:r>
            <a:r>
              <a:rPr lang="en-GB" sz="2000" dirty="0">
                <a:latin typeface="Comic Sans MS" panose="030F0702030302020204" pitchFamily="66" charset="0"/>
              </a:rPr>
              <a:t>attracted by positive nucleus 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C: </a:t>
            </a:r>
            <a:r>
              <a:rPr lang="en-GB" sz="2000" dirty="0">
                <a:latin typeface="Comic Sans MS" panose="030F0702030302020204" pitchFamily="66" charset="0"/>
                <a:sym typeface="Symbol"/>
              </a:rPr>
              <a:t> </a:t>
            </a:r>
            <a:r>
              <a:rPr lang="en-GB" sz="2000" dirty="0">
                <a:latin typeface="Comic Sans MS" panose="030F0702030302020204" pitchFamily="66" charset="0"/>
              </a:rPr>
              <a:t>unaffected by positive nucleus 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D: </a:t>
            </a:r>
            <a:r>
              <a:rPr lang="en-GB" sz="2000" dirty="0">
                <a:latin typeface="Comic Sans MS" panose="030F0702030302020204" pitchFamily="66" charset="0"/>
                <a:sym typeface="Symbol"/>
              </a:rPr>
              <a:t> </a:t>
            </a:r>
            <a:r>
              <a:rPr lang="en-GB" sz="2000" dirty="0">
                <a:latin typeface="Comic Sans MS" panose="030F0702030302020204" pitchFamily="66" charset="0"/>
              </a:rPr>
              <a:t>repelled in wrong direction by positive nucleus 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2CB827DF-8A9B-4163-9C9A-7C8A6A976EB2}"/>
              </a:ext>
            </a:extLst>
          </p:cNvPr>
          <p:cNvSpPr txBox="1"/>
          <p:nvPr/>
        </p:nvSpPr>
        <p:spPr>
          <a:xfrm>
            <a:off x="8781320" y="1763364"/>
            <a:ext cx="2599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RED</a:t>
            </a:r>
            <a:r>
              <a:rPr lang="en-GB" sz="2800" b="1" dirty="0">
                <a:solidFill>
                  <a:srgbClr val="7030A0"/>
                </a:solidFill>
              </a:rPr>
              <a:t>/</a:t>
            </a:r>
            <a:r>
              <a:rPr lang="en-GB" sz="2800" b="1" dirty="0">
                <a:solidFill>
                  <a:srgbClr val="00B050"/>
                </a:solidFill>
              </a:rPr>
              <a:t>GREEN</a:t>
            </a:r>
            <a:r>
              <a:rPr lang="en-GB" sz="2800" b="1" dirty="0">
                <a:solidFill>
                  <a:srgbClr val="7030A0"/>
                </a:solidFill>
              </a:rPr>
              <a:t> Pen</a:t>
            </a:r>
          </a:p>
        </p:txBody>
      </p:sp>
    </p:spTree>
    <p:extLst>
      <p:ext uri="{BB962C8B-B14F-4D97-AF65-F5344CB8AC3E}">
        <p14:creationId xmlns:p14="http://schemas.microsoft.com/office/powerpoint/2010/main" val="199858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81" grpId="0" animBg="1"/>
      <p:bldP spid="182" grpId="0"/>
      <p:bldP spid="183" grpId="0"/>
      <p:bldP spid="184" grpId="0"/>
      <p:bldP spid="201" grpId="0"/>
      <p:bldP spid="2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096" y="22224"/>
            <a:ext cx="4208815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Exam Style Questions.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5BFE7-6F99-40B8-A1C3-22C7E559E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7" y="730249"/>
            <a:ext cx="5733874" cy="358682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62BD36-D9F2-4577-94A6-C7B8E2FBB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4651" y="3127023"/>
            <a:ext cx="7697349" cy="373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862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096" y="22224"/>
            <a:ext cx="4208815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Self Assess.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357496-FAA3-49B4-99C5-8EB7BBEBF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6" y="982486"/>
            <a:ext cx="6172200" cy="5276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34D3EB-2657-43F9-80DA-7EE946DD0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4604" y="1356606"/>
            <a:ext cx="621030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74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828800"/>
            <a:ext cx="8610600" cy="4800600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GOOD PROGRESS:</a:t>
            </a:r>
          </a:p>
          <a:p>
            <a:pPr marL="0" indent="0">
              <a:buNone/>
            </a:pPr>
            <a:r>
              <a:rPr lang="en-GB" dirty="0"/>
              <a:t>Identify the structure of the plum pudding model of the atom.</a:t>
            </a:r>
          </a:p>
          <a:p>
            <a:pPr marL="0" indent="0">
              <a:buNone/>
            </a:pPr>
            <a:r>
              <a:rPr lang="en-GB" dirty="0"/>
              <a:t>Explain why the plum pudding model was rejected by the scientific community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/>
              <a:t>OUTSTANDING PROGRESS:</a:t>
            </a:r>
          </a:p>
          <a:p>
            <a:pPr marL="0" indent="0">
              <a:buNone/>
            </a:pPr>
            <a:r>
              <a:rPr lang="en-GB" dirty="0"/>
              <a:t>Describe using evidence the particle path of approaching alpha particles towards the nucleus. </a:t>
            </a:r>
          </a:p>
          <a:p>
            <a:pPr marL="0" indent="0">
              <a:buNone/>
            </a:pPr>
            <a:endParaRPr lang="en-GB" b="1" u="sng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1752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1752600" y="228602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Atoms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430735" y="1410309"/>
            <a:ext cx="9280248" cy="1323439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latin typeface="Comic Sans MS" pitchFamily="66" charset="0"/>
              </a:rPr>
              <a:t>How did we get to our current </a:t>
            </a:r>
            <a:r>
              <a:rPr lang="en-US" sz="4000" b="1" dirty="0">
                <a:solidFill>
                  <a:srgbClr val="00B050"/>
                </a:solidFill>
                <a:latin typeface="Comic Sans MS" pitchFamily="66" charset="0"/>
              </a:rPr>
              <a:t>nuclear model </a:t>
            </a:r>
            <a:r>
              <a:rPr lang="en-US" sz="4000" b="1" dirty="0">
                <a:latin typeface="Comic Sans MS" pitchFamily="66" charset="0"/>
              </a:rPr>
              <a:t>of the atom?</a:t>
            </a:r>
            <a:endParaRPr lang="en-GB" sz="4000" b="1" dirty="0">
              <a:latin typeface="Comic Sans MS" pitchFamily="66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ADD1F87-41EE-4376-82EE-5F4C4E5934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226" y="2937044"/>
            <a:ext cx="6575158" cy="352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48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Development of the model of the atom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22390" y="1054106"/>
            <a:ext cx="11664809" cy="2246769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Comic Sans MS" pitchFamily="66" charset="0"/>
              </a:rPr>
              <a:t>Before the discovery of the electron, atoms were thought to be tiny spheres that could not be divided.</a:t>
            </a:r>
          </a:p>
          <a:p>
            <a:pPr marL="285750" indent="-285750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2000" b="1" dirty="0">
              <a:latin typeface="Comic Sans MS" pitchFamily="66" charset="0"/>
            </a:endParaRPr>
          </a:p>
          <a:p>
            <a:pPr marL="285750" indent="-285750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Comic Sans MS" pitchFamily="66" charset="0"/>
              </a:rPr>
              <a:t>The discovery of the electron led to the plum pudding model of the atom. The plum pudding model suggested that the atom is a ball of positive charge with negative electrons embedded in it.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8C75DB3-DFE4-4060-BE29-2C36BCA71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19" y="3557125"/>
            <a:ext cx="20193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E206EB4C-1DC3-48FF-B6B0-795BCCCDB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857" y="3381882"/>
            <a:ext cx="2111404" cy="203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B3C33843-FE30-4462-946D-BF10EAE1BA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77"/>
          <a:stretch/>
        </p:blipFill>
        <p:spPr bwMode="auto">
          <a:xfrm>
            <a:off x="4481160" y="3381883"/>
            <a:ext cx="2143125" cy="203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496AAF-8116-4932-A82B-A2C9F2F6EDE8}"/>
              </a:ext>
            </a:extLst>
          </p:cNvPr>
          <p:cNvSpPr txBox="1"/>
          <p:nvPr/>
        </p:nvSpPr>
        <p:spPr>
          <a:xfrm>
            <a:off x="2725512" y="3557125"/>
            <a:ext cx="1755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Ernst Rutherford</a:t>
            </a:r>
          </a:p>
          <a:p>
            <a:pPr algn="ctr"/>
            <a:r>
              <a:rPr lang="en-GB" dirty="0"/>
              <a:t>1871 to 1936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667F03-64F8-4436-AA97-90C0E5EC6001}"/>
              </a:ext>
            </a:extLst>
          </p:cNvPr>
          <p:cNvSpPr txBox="1"/>
          <p:nvPr/>
        </p:nvSpPr>
        <p:spPr>
          <a:xfrm>
            <a:off x="2725512" y="4459706"/>
            <a:ext cx="24871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Rutherford was convinced the plum pudding model was not correct and set two students to investigate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E5821E-47CA-4A9C-B467-1C91ACE9E036}"/>
              </a:ext>
            </a:extLst>
          </p:cNvPr>
          <p:cNvSpPr txBox="1"/>
          <p:nvPr/>
        </p:nvSpPr>
        <p:spPr>
          <a:xfrm>
            <a:off x="8901225" y="3557125"/>
            <a:ext cx="21431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 plum pudding with the plums evenly distributed through out the pudding</a:t>
            </a:r>
          </a:p>
        </p:txBody>
      </p:sp>
    </p:spTree>
    <p:extLst>
      <p:ext uri="{BB962C8B-B14F-4D97-AF65-F5344CB8AC3E}">
        <p14:creationId xmlns:p14="http://schemas.microsoft.com/office/powerpoint/2010/main" val="35991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3414" y="193641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Atoms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610924" y="1236689"/>
            <a:ext cx="9280248" cy="5016758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In Thomson's model of the atom “Plum Pudding model” the atom is composed of electrons surrounded by a soup of positive charge to balance the electrons' negative charges, like negatively charged "plums" surrounded by positively charged "pudding".</a:t>
            </a:r>
          </a:p>
        </p:txBody>
      </p:sp>
    </p:spTree>
    <p:extLst>
      <p:ext uri="{BB962C8B-B14F-4D97-AF65-F5344CB8AC3E}">
        <p14:creationId xmlns:p14="http://schemas.microsoft.com/office/powerpoint/2010/main" val="2227742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5738" y="332538"/>
            <a:ext cx="8763000" cy="708025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Alpha Scattering Experiment - DEMO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515738" y="1219236"/>
            <a:ext cx="8455621" cy="3785652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Use a hula hoop and nerf gun, allow students to try and hit the suspended mass in the centre of the hula hoop.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represents the Alpha scattering experiment. Explain this as you go in relation to + and – charge and empty space.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As a scale explain if the nucleus was the size of a grain of rice, the nearest electron would be at a distance of 100m away.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E8FFB2-5938-485A-914E-E3CB6F3AB51F}"/>
              </a:ext>
            </a:extLst>
          </p:cNvPr>
          <p:cNvSpPr/>
          <p:nvPr/>
        </p:nvSpPr>
        <p:spPr>
          <a:xfrm>
            <a:off x="5923730" y="6340796"/>
            <a:ext cx="6095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https://phet.colorado.edu/en/simulation/rutherford-scattering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6AAC64-4121-4E84-8D37-CD4D42873E67}"/>
              </a:ext>
            </a:extLst>
          </p:cNvPr>
          <p:cNvSpPr/>
          <p:nvPr/>
        </p:nvSpPr>
        <p:spPr>
          <a:xfrm>
            <a:off x="5923730" y="5915183"/>
            <a:ext cx="2103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Or use the simulator</a:t>
            </a:r>
          </a:p>
        </p:txBody>
      </p:sp>
    </p:spTree>
    <p:extLst>
      <p:ext uri="{BB962C8B-B14F-4D97-AF65-F5344CB8AC3E}">
        <p14:creationId xmlns:p14="http://schemas.microsoft.com/office/powerpoint/2010/main" val="4030679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5738" y="332538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Alpha Scattering Experiment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074D5A-F608-4B01-8A8D-EB7194BE116D}"/>
              </a:ext>
            </a:extLst>
          </p:cNvPr>
          <p:cNvSpPr txBox="1"/>
          <p:nvPr/>
        </p:nvSpPr>
        <p:spPr>
          <a:xfrm>
            <a:off x="520358" y="1266682"/>
            <a:ext cx="3204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Experiment Basics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19CCF6D-CCBF-4EBF-B63D-DF8357EA200C}"/>
              </a:ext>
            </a:extLst>
          </p:cNvPr>
          <p:cNvGrpSpPr/>
          <p:nvPr/>
        </p:nvGrpSpPr>
        <p:grpSpPr>
          <a:xfrm>
            <a:off x="8895716" y="1960034"/>
            <a:ext cx="2154960" cy="1680137"/>
            <a:chOff x="4066032" y="2264664"/>
            <a:chExt cx="2247900" cy="17526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E50F6CD-2E03-49A8-B858-6289636CE6BA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/>
                <a:t>p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84292CB-B42D-4F11-995F-E86CA59543A5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/>
                <a:t>n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F85E412-2194-46C3-AD30-9A969F304679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/>
                <a:t>n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9A9B07F-3BB2-4BCC-9D35-9C985131A965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/>
                <a:t>p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1E679E3-DE2F-4966-9BD5-BC756BC1288B}"/>
              </a:ext>
            </a:extLst>
          </p:cNvPr>
          <p:cNvSpPr txBox="1"/>
          <p:nvPr/>
        </p:nvSpPr>
        <p:spPr>
          <a:xfrm>
            <a:off x="8875620" y="1302483"/>
            <a:ext cx="2195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Alpha Particle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C5B7074-DE0C-4CB0-8234-FCD95800C3B1}"/>
              </a:ext>
            </a:extLst>
          </p:cNvPr>
          <p:cNvSpPr/>
          <p:nvPr/>
        </p:nvSpPr>
        <p:spPr>
          <a:xfrm>
            <a:off x="6023563" y="4832132"/>
            <a:ext cx="1143000" cy="1143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3EAFB2A-ECE0-4609-B190-4169455E564B}"/>
              </a:ext>
            </a:extLst>
          </p:cNvPr>
          <p:cNvSpPr/>
          <p:nvPr/>
        </p:nvSpPr>
        <p:spPr>
          <a:xfrm>
            <a:off x="8304120" y="4832132"/>
            <a:ext cx="1143000" cy="1143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97576-5829-4570-9340-928C19AF5CFA}"/>
              </a:ext>
            </a:extLst>
          </p:cNvPr>
          <p:cNvSpPr txBox="1"/>
          <p:nvPr/>
        </p:nvSpPr>
        <p:spPr>
          <a:xfrm>
            <a:off x="6237121" y="6103793"/>
            <a:ext cx="3121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Same Charges Repel</a:t>
            </a:r>
          </a:p>
        </p:txBody>
      </p:sp>
      <p:sp>
        <p:nvSpPr>
          <p:cNvPr id="14" name="Right Arrow 25">
            <a:extLst>
              <a:ext uri="{FF2B5EF4-FFF2-40B4-BE49-F238E27FC236}">
                <a16:creationId xmlns:a16="http://schemas.microsoft.com/office/drawing/2014/main" id="{9C6E3A7E-F092-427D-A733-84041DBA501F}"/>
              </a:ext>
            </a:extLst>
          </p:cNvPr>
          <p:cNvSpPr/>
          <p:nvPr/>
        </p:nvSpPr>
        <p:spPr>
          <a:xfrm>
            <a:off x="8451077" y="5273999"/>
            <a:ext cx="2082342" cy="310719"/>
          </a:xfrm>
          <a:prstGeom prst="rightArrow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26">
            <a:extLst>
              <a:ext uri="{FF2B5EF4-FFF2-40B4-BE49-F238E27FC236}">
                <a16:creationId xmlns:a16="http://schemas.microsoft.com/office/drawing/2014/main" id="{B509A8A0-8FB6-4EAA-B3AD-7AEE1BACD2EA}"/>
              </a:ext>
            </a:extLst>
          </p:cNvPr>
          <p:cNvSpPr/>
          <p:nvPr/>
        </p:nvSpPr>
        <p:spPr>
          <a:xfrm flipH="1">
            <a:off x="4913123" y="5273995"/>
            <a:ext cx="2082342" cy="310719"/>
          </a:xfrm>
          <a:prstGeom prst="rightArrow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3915CD-E8E2-4327-AC3A-8354EE957985}"/>
              </a:ext>
            </a:extLst>
          </p:cNvPr>
          <p:cNvSpPr txBox="1"/>
          <p:nvPr/>
        </p:nvSpPr>
        <p:spPr>
          <a:xfrm>
            <a:off x="8740295" y="3774502"/>
            <a:ext cx="2465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Positively Charged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B2BD62-BEAF-47C6-8FF8-4A83721E410E}"/>
              </a:ext>
            </a:extLst>
          </p:cNvPr>
          <p:cNvSpPr txBox="1"/>
          <p:nvPr/>
        </p:nvSpPr>
        <p:spPr>
          <a:xfrm>
            <a:off x="779243" y="1860713"/>
            <a:ext cx="51819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Rutherford proposed to Geiger and Marsden that the atom had lots of empty space and there was a centre of positively charged matter.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B3E9156A-4132-45DB-928F-A83BEE2B8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859" y="5089912"/>
            <a:ext cx="1811142" cy="135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487FE18-00D1-4506-9447-434729232AB0}"/>
              </a:ext>
            </a:extLst>
          </p:cNvPr>
          <p:cNvSpPr txBox="1"/>
          <p:nvPr/>
        </p:nvSpPr>
        <p:spPr>
          <a:xfrm>
            <a:off x="906902" y="4296320"/>
            <a:ext cx="2042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Au “Gold Leaf”</a:t>
            </a:r>
          </a:p>
          <a:p>
            <a:pPr algn="ctr"/>
            <a:r>
              <a:rPr lang="en-GB" sz="2400" dirty="0"/>
              <a:t>High Density</a:t>
            </a:r>
          </a:p>
        </p:txBody>
      </p:sp>
    </p:spTree>
    <p:extLst>
      <p:ext uri="{BB962C8B-B14F-4D97-AF65-F5344CB8AC3E}">
        <p14:creationId xmlns:p14="http://schemas.microsoft.com/office/powerpoint/2010/main" val="351002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324 L 0.25 0.003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0324 L -0.25 0.003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1" grpId="1" animBg="1"/>
      <p:bldP spid="12" grpId="0" animBg="1"/>
      <p:bldP spid="12" grpId="1" animBg="1"/>
      <p:bldP spid="13" grpId="0"/>
      <p:bldP spid="14" grpId="0" animBg="1"/>
      <p:bldP spid="15" grpId="0" animBg="1"/>
      <p:bldP spid="16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5738" y="332538"/>
            <a:ext cx="8763000" cy="708025"/>
          </a:xfrm>
          <a:solidFill>
            <a:srgbClr val="FF6666"/>
          </a:solidFill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Alpha Scattering Experiment (Simplified)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81DEBD-E282-4F09-8DCD-53CC409A5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0327" flipH="1">
            <a:off x="9731172" y="3026143"/>
            <a:ext cx="15621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90441324-0051-4FC7-B684-D183F893E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35200" flipH="1">
            <a:off x="10497799" y="986284"/>
            <a:ext cx="15621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6798914D-1ABE-49FC-A876-89C3993F8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81175">
            <a:off x="5015900" y="1432087"/>
            <a:ext cx="15621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353DA949-B6DB-4B3D-AE86-129860A75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590">
            <a:off x="1168186" y="1868024"/>
            <a:ext cx="15621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B5FC88A-B68E-4828-9754-D69E192CC9B9}"/>
              </a:ext>
            </a:extLst>
          </p:cNvPr>
          <p:cNvGrpSpPr/>
          <p:nvPr/>
        </p:nvGrpSpPr>
        <p:grpSpPr>
          <a:xfrm>
            <a:off x="1256885" y="4275337"/>
            <a:ext cx="387030" cy="301752"/>
            <a:chOff x="4066032" y="2264664"/>
            <a:chExt cx="2247900" cy="17526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04471A4-005E-44F2-BF1D-5D2625B258F6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B56DDFC-A273-402D-B4EB-C12F87A1EF48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C7B9636-2131-4623-9037-D406A9B2500A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405C290-4196-452F-889F-BF26E2E87F6F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44143216-9ADA-42A6-BA86-C886CED8A6F8}"/>
              </a:ext>
            </a:extLst>
          </p:cNvPr>
          <p:cNvSpPr/>
          <p:nvPr/>
        </p:nvSpPr>
        <p:spPr>
          <a:xfrm>
            <a:off x="1168917" y="4056478"/>
            <a:ext cx="562967" cy="7680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30B2950-3804-4C12-8EF8-8AE0E3F24692}"/>
              </a:ext>
            </a:extLst>
          </p:cNvPr>
          <p:cNvGrpSpPr/>
          <p:nvPr/>
        </p:nvGrpSpPr>
        <p:grpSpPr>
          <a:xfrm>
            <a:off x="8551655" y="3925088"/>
            <a:ext cx="1156496" cy="1008839"/>
            <a:chOff x="5403274" y="2949235"/>
            <a:chExt cx="2829033" cy="246783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04D8CF9-B0AE-468D-8EEB-86B5A0100A1A}"/>
                </a:ext>
              </a:extLst>
            </p:cNvPr>
            <p:cNvSpPr/>
            <p:nvPr/>
          </p:nvSpPr>
          <p:spPr>
            <a:xfrm>
              <a:off x="6629657" y="3903724"/>
              <a:ext cx="523169" cy="523169"/>
            </a:xfrm>
            <a:prstGeom prst="ellipse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44000">
                  <a:schemeClr val="tx1">
                    <a:lumMod val="65000"/>
                    <a:lumOff val="35000"/>
                  </a:scheme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b="1" dirty="0"/>
                <a:t>e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80FDAF8-BB90-4677-AAE2-4604C95C28EC}"/>
                </a:ext>
              </a:extLst>
            </p:cNvPr>
            <p:cNvGrpSpPr/>
            <p:nvPr/>
          </p:nvGrpSpPr>
          <p:grpSpPr>
            <a:xfrm>
              <a:off x="6146830" y="3577175"/>
              <a:ext cx="1179930" cy="919946"/>
              <a:chOff x="4066032" y="2264664"/>
              <a:chExt cx="2247900" cy="1752600"/>
            </a:xfrm>
          </p:grpSpPr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66B41FB5-92BF-4417-BDD4-9C67F22028F8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EA707B3B-A083-4AE1-89F4-B73C38B987AD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127C6B77-A823-410B-896B-0F35819A1813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5436F3A6-8DA6-4DBA-8E97-8D63420F7DBB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DAC46C5-7483-43CC-A5DB-BB4B0BAE7B55}"/>
                </a:ext>
              </a:extLst>
            </p:cNvPr>
            <p:cNvGrpSpPr/>
            <p:nvPr/>
          </p:nvGrpSpPr>
          <p:grpSpPr>
            <a:xfrm>
              <a:off x="6529208" y="4037148"/>
              <a:ext cx="1179930" cy="919946"/>
              <a:chOff x="4066032" y="2264664"/>
              <a:chExt cx="2247900" cy="1752600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5107E699-873B-484E-A035-FAFD34826F2E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B590361-7727-475B-9407-A0CC18855871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A1B239A-47D4-4F6C-8E1C-3BB97FBBB19A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08DC27D5-2CC5-4BC3-A2F1-165155BB2D1C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2CF321F-1C07-46B7-8DC3-85AD15ADA4E5}"/>
                </a:ext>
              </a:extLst>
            </p:cNvPr>
            <p:cNvGrpSpPr/>
            <p:nvPr/>
          </p:nvGrpSpPr>
          <p:grpSpPr>
            <a:xfrm>
              <a:off x="7052377" y="3659593"/>
              <a:ext cx="1179930" cy="919946"/>
              <a:chOff x="4066032" y="2264664"/>
              <a:chExt cx="2247900" cy="1752600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7F458DA5-C60C-4A69-9930-85896080049E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039F544D-B144-4230-9770-310F90164D70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F6C2B9CE-7BA4-493C-8CD2-82560BA5393A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3577908-5A5C-409E-B949-F9FA1FB870CE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BB07C37-EC39-4D06-8E00-7D864D75BF84}"/>
                </a:ext>
              </a:extLst>
            </p:cNvPr>
            <p:cNvGrpSpPr/>
            <p:nvPr/>
          </p:nvGrpSpPr>
          <p:grpSpPr>
            <a:xfrm>
              <a:off x="6721196" y="3157200"/>
              <a:ext cx="1179930" cy="919946"/>
              <a:chOff x="4066032" y="2264664"/>
              <a:chExt cx="2247900" cy="1752600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0B439FDE-9A05-4453-B6AC-8EF5DD7E2707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FD464C04-EAA1-4E0C-AA02-0EB73220AD1C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8D767A61-C1B8-4BB0-A8A8-4A9225C2A66C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D1544347-F30C-43D2-9B6E-B96E3C0DF146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940F748-4C6D-426C-99BB-1C9601B69AE0}"/>
                </a:ext>
              </a:extLst>
            </p:cNvPr>
            <p:cNvGrpSpPr/>
            <p:nvPr/>
          </p:nvGrpSpPr>
          <p:grpSpPr>
            <a:xfrm>
              <a:off x="5993239" y="2949235"/>
              <a:ext cx="1179930" cy="919946"/>
              <a:chOff x="4066032" y="2264664"/>
              <a:chExt cx="2247900" cy="1752600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96C6BDEC-1CED-43A7-8D7C-9EE588FC996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18E058D2-BBA5-4C8F-B630-05E0CB2C5FFD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D2B4A3F4-C19D-41BC-AF21-62DD87CE4347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0FC46AD0-8CB2-4841-A404-EBD6249C2831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3E24E74-FA7E-46A9-A8B6-6325A04AFB98}"/>
                </a:ext>
              </a:extLst>
            </p:cNvPr>
            <p:cNvGrpSpPr/>
            <p:nvPr/>
          </p:nvGrpSpPr>
          <p:grpSpPr>
            <a:xfrm>
              <a:off x="5403274" y="3449205"/>
              <a:ext cx="1179930" cy="919946"/>
              <a:chOff x="4066032" y="2264664"/>
              <a:chExt cx="2247900" cy="1752600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39FDF3ED-28A9-4CAE-90CF-D3C773F1055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8E30EE4-045E-4832-B1A9-2E16FFAE712D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EDBD3457-6B7F-4289-972E-CD74FDCD5038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B37BFF10-8E25-4F18-8801-75369CC4A75A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1532C9A-BAC8-4C83-951D-B5AE67C4490D}"/>
                </a:ext>
              </a:extLst>
            </p:cNvPr>
            <p:cNvGrpSpPr/>
            <p:nvPr/>
          </p:nvGrpSpPr>
          <p:grpSpPr>
            <a:xfrm>
              <a:off x="6225283" y="3647594"/>
              <a:ext cx="1179930" cy="919946"/>
              <a:chOff x="4066032" y="2264664"/>
              <a:chExt cx="2247900" cy="1752600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187A448C-924C-4B9E-9D03-2C3057442205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9C74D150-E1BB-477C-BBD5-34F2293908ED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3FA04FAC-F009-4276-8168-399796B6D678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E395522-A203-408A-BBBE-0F4ECDE36019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C880142-5B08-431B-ABBB-0EE3FFB14A3F}"/>
                </a:ext>
              </a:extLst>
            </p:cNvPr>
            <p:cNvGrpSpPr/>
            <p:nvPr/>
          </p:nvGrpSpPr>
          <p:grpSpPr>
            <a:xfrm>
              <a:off x="5556865" y="4077146"/>
              <a:ext cx="1179930" cy="919946"/>
              <a:chOff x="4066032" y="2264664"/>
              <a:chExt cx="2247900" cy="1752600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BB9768DD-1604-4F44-BB11-4179F9C401F4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5AEBD40D-070F-460A-8154-5BC7C48A9675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97F2825A-B312-406A-8B71-C5565326DDCD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425797B9-68FA-4910-B899-F7792B110FB4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51EE987-5222-459D-BFE1-7265AC4069E5}"/>
                </a:ext>
              </a:extLst>
            </p:cNvPr>
            <p:cNvGrpSpPr/>
            <p:nvPr/>
          </p:nvGrpSpPr>
          <p:grpSpPr>
            <a:xfrm>
              <a:off x="6213626" y="4497121"/>
              <a:ext cx="1179930" cy="919946"/>
              <a:chOff x="4066032" y="2264664"/>
              <a:chExt cx="2247900" cy="1752600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76F82B0A-0803-4E31-B3FC-61BA8B5B8840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BE5D96D4-2120-41AA-A8AC-E0679AAE1EF5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132265B2-6836-4AE1-91EE-4C58B512A52A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96F5F68B-E450-488C-97FE-230D585BFDE2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2C5990A-4AA7-4DBB-AF98-8E284D84AC1B}"/>
                </a:ext>
              </a:extLst>
            </p:cNvPr>
            <p:cNvGrpSpPr/>
            <p:nvPr/>
          </p:nvGrpSpPr>
          <p:grpSpPr>
            <a:xfrm>
              <a:off x="6873816" y="4421148"/>
              <a:ext cx="1179930" cy="919946"/>
              <a:chOff x="4066032" y="2264664"/>
              <a:chExt cx="2247900" cy="1752600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C671B97-691E-4F32-9E74-95C20FAC2675}"/>
                  </a:ext>
                </a:extLst>
              </p:cNvPr>
              <p:cNvSpPr/>
              <p:nvPr/>
            </p:nvSpPr>
            <p:spPr>
              <a:xfrm>
                <a:off x="4066032" y="27188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9E1E3334-B680-45CF-ADF8-7E13396F810E}"/>
                  </a:ext>
                </a:extLst>
              </p:cNvPr>
              <p:cNvSpPr/>
              <p:nvPr/>
            </p:nvSpPr>
            <p:spPr>
              <a:xfrm>
                <a:off x="4642104" y="2264664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5A97743-D2AC-4584-82CD-2EC1669299A0}"/>
                  </a:ext>
                </a:extLst>
              </p:cNvPr>
              <p:cNvSpPr/>
              <p:nvPr/>
            </p:nvSpPr>
            <p:spPr>
              <a:xfrm>
                <a:off x="4794504" y="3020568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70000">
                    <a:schemeClr val="accent3">
                      <a:lumMod val="75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n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FF5DF57B-A164-46FA-8826-18334A7383C2}"/>
                  </a:ext>
                </a:extLst>
              </p:cNvPr>
              <p:cNvSpPr/>
              <p:nvPr/>
            </p:nvSpPr>
            <p:spPr>
              <a:xfrm>
                <a:off x="5317236" y="2566416"/>
                <a:ext cx="996696" cy="996696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70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50" b="1" dirty="0"/>
                  <a:t>p</a:t>
                </a:r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2FD4FC8-19BB-4D0A-9952-68BBD979AFED}"/>
              </a:ext>
            </a:extLst>
          </p:cNvPr>
          <p:cNvGrpSpPr/>
          <p:nvPr/>
        </p:nvGrpSpPr>
        <p:grpSpPr>
          <a:xfrm>
            <a:off x="6208830" y="2166495"/>
            <a:ext cx="4032735" cy="4531289"/>
            <a:chOff x="725145" y="1783798"/>
            <a:chExt cx="4032735" cy="4531289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689C39F3-BDE7-470E-9278-F5F5672D5EBC}"/>
                </a:ext>
              </a:extLst>
            </p:cNvPr>
            <p:cNvGrpSpPr/>
            <p:nvPr/>
          </p:nvGrpSpPr>
          <p:grpSpPr>
            <a:xfrm>
              <a:off x="725145" y="1783798"/>
              <a:ext cx="4032735" cy="4531289"/>
              <a:chOff x="648945" y="1707598"/>
              <a:chExt cx="4032735" cy="4531289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6E3B1268-7591-46FB-818A-1BEA6DF954D5}"/>
                  </a:ext>
                </a:extLst>
              </p:cNvPr>
              <p:cNvSpPr/>
              <p:nvPr/>
            </p:nvSpPr>
            <p:spPr>
              <a:xfrm>
                <a:off x="648945" y="571571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36C8CA3E-D13B-45CD-8733-1BA4B56F671A}"/>
                  </a:ext>
                </a:extLst>
              </p:cNvPr>
              <p:cNvSpPr/>
              <p:nvPr/>
            </p:nvSpPr>
            <p:spPr>
              <a:xfrm>
                <a:off x="4158511" y="170759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7EDAB8F3-AABC-4E51-B436-1184F1B5E631}"/>
                </a:ext>
              </a:extLst>
            </p:cNvPr>
            <p:cNvGrpSpPr/>
            <p:nvPr/>
          </p:nvGrpSpPr>
          <p:grpSpPr>
            <a:xfrm flipH="1">
              <a:off x="725145" y="1783798"/>
              <a:ext cx="4032735" cy="4531289"/>
              <a:chOff x="648945" y="1707598"/>
              <a:chExt cx="4032735" cy="4531289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498CDE57-08AE-4F61-9D20-EC9BCD6DA0E2}"/>
                  </a:ext>
                </a:extLst>
              </p:cNvPr>
              <p:cNvSpPr/>
              <p:nvPr/>
            </p:nvSpPr>
            <p:spPr>
              <a:xfrm>
                <a:off x="648945" y="571571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9D992902-822D-48E1-84BC-2CC8C0FB4EB9}"/>
                  </a:ext>
                </a:extLst>
              </p:cNvPr>
              <p:cNvSpPr/>
              <p:nvPr/>
            </p:nvSpPr>
            <p:spPr>
              <a:xfrm>
                <a:off x="4158511" y="1707598"/>
                <a:ext cx="523169" cy="523169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75000"/>
                    </a:schemeClr>
                  </a:gs>
                  <a:gs pos="44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/>
                  <a:t>e</a:t>
                </a:r>
              </a:p>
            </p:txBody>
          </p:sp>
        </p:grp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A9762F8-23BE-459B-BA08-666064BAEA6E}"/>
              </a:ext>
            </a:extLst>
          </p:cNvPr>
          <p:cNvGrpSpPr/>
          <p:nvPr/>
        </p:nvGrpSpPr>
        <p:grpSpPr>
          <a:xfrm>
            <a:off x="1256885" y="4021345"/>
            <a:ext cx="387030" cy="301752"/>
            <a:chOff x="4066032" y="2264664"/>
            <a:chExt cx="2247900" cy="1752600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76DB28C-BFDA-411C-B96C-69E050795FA3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DF9DF5E8-41BD-4A41-B54A-67630DF49544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D527445-37B2-4E63-98A1-2724FBA3C013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B174A1CC-B04A-4B60-94B5-E7551C4A3931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D812A81C-E48B-4895-BC0F-5848F7CC70D7}"/>
              </a:ext>
            </a:extLst>
          </p:cNvPr>
          <p:cNvSpPr/>
          <p:nvPr/>
        </p:nvSpPr>
        <p:spPr>
          <a:xfrm>
            <a:off x="1168917" y="3802486"/>
            <a:ext cx="562967" cy="7680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1C01F06-4749-40BC-9CD6-DB326F088FB7}"/>
              </a:ext>
            </a:extLst>
          </p:cNvPr>
          <p:cNvGrpSpPr/>
          <p:nvPr/>
        </p:nvGrpSpPr>
        <p:grpSpPr>
          <a:xfrm>
            <a:off x="1256885" y="3826273"/>
            <a:ext cx="387030" cy="301752"/>
            <a:chOff x="4066032" y="2264664"/>
            <a:chExt cx="2247900" cy="175260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C149D88-2898-4053-9CBA-44BC69695671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1D4A1CC2-6F52-4383-B285-C3B5419BC5D9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98DB8E10-3176-4DB9-AD3F-B4F7C9F5BCF7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F51DE334-84EE-477D-BBD7-D15472FDE69D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B2BD02AD-34AA-4C1B-889A-220708281D73}"/>
              </a:ext>
            </a:extLst>
          </p:cNvPr>
          <p:cNvSpPr/>
          <p:nvPr/>
        </p:nvSpPr>
        <p:spPr>
          <a:xfrm>
            <a:off x="1168917" y="3607414"/>
            <a:ext cx="562967" cy="7680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79DD7E1A-BEC6-497A-A221-A8C8A70D01EF}"/>
              </a:ext>
            </a:extLst>
          </p:cNvPr>
          <p:cNvGrpSpPr/>
          <p:nvPr/>
        </p:nvGrpSpPr>
        <p:grpSpPr>
          <a:xfrm>
            <a:off x="1256885" y="3658361"/>
            <a:ext cx="387030" cy="301752"/>
            <a:chOff x="4066032" y="2264664"/>
            <a:chExt cx="2247900" cy="1752600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9004A007-4182-462F-8D9C-315201EBFC82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286A0318-1D60-46BF-805D-BEDD700D37A0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83A0208D-E9D4-4477-9928-9427064EFAD6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179BFA30-5F7F-42B9-BEAC-52835E0C9C2A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482A750E-E280-4E23-82E5-5FBC50571819}"/>
              </a:ext>
            </a:extLst>
          </p:cNvPr>
          <p:cNvSpPr/>
          <p:nvPr/>
        </p:nvSpPr>
        <p:spPr>
          <a:xfrm>
            <a:off x="1168917" y="3439502"/>
            <a:ext cx="562967" cy="7680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3FABD9DD-3D69-4936-9897-14F9DE41C8DB}"/>
              </a:ext>
            </a:extLst>
          </p:cNvPr>
          <p:cNvGrpSpPr/>
          <p:nvPr/>
        </p:nvGrpSpPr>
        <p:grpSpPr>
          <a:xfrm>
            <a:off x="1256885" y="3387673"/>
            <a:ext cx="387030" cy="301752"/>
            <a:chOff x="4066032" y="2264664"/>
            <a:chExt cx="2247900" cy="175260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B825BB26-A789-4B7E-AC47-96D5AF5DD9D0}"/>
                </a:ext>
              </a:extLst>
            </p:cNvPr>
            <p:cNvSpPr/>
            <p:nvPr/>
          </p:nvSpPr>
          <p:spPr>
            <a:xfrm>
              <a:off x="4066032" y="27188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3902E3BE-36C4-423E-8223-FBBE2E9FE43A}"/>
                </a:ext>
              </a:extLst>
            </p:cNvPr>
            <p:cNvSpPr/>
            <p:nvPr/>
          </p:nvSpPr>
          <p:spPr>
            <a:xfrm>
              <a:off x="4642104" y="2264664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5E9A84CE-E6F3-439F-BC18-9054B2380548}"/>
                </a:ext>
              </a:extLst>
            </p:cNvPr>
            <p:cNvSpPr/>
            <p:nvPr/>
          </p:nvSpPr>
          <p:spPr>
            <a:xfrm>
              <a:off x="4794504" y="3020568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7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</a:t>
              </a: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89CA38D7-5910-4D84-B444-1A32B640F729}"/>
                </a:ext>
              </a:extLst>
            </p:cNvPr>
            <p:cNvSpPr/>
            <p:nvPr/>
          </p:nvSpPr>
          <p:spPr>
            <a:xfrm>
              <a:off x="5317236" y="2566416"/>
              <a:ext cx="996696" cy="996696"/>
            </a:xfrm>
            <a:prstGeom prst="ellipse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70000">
                  <a:srgbClr val="FF0000"/>
                </a:gs>
                <a:gs pos="100000">
                  <a:srgbClr val="C000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p</a:t>
              </a:r>
            </a:p>
          </p:txBody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id="{54D4DE05-F994-47BA-87A6-7203EB42CA75}"/>
              </a:ext>
            </a:extLst>
          </p:cNvPr>
          <p:cNvSpPr/>
          <p:nvPr/>
        </p:nvSpPr>
        <p:spPr>
          <a:xfrm>
            <a:off x="1168917" y="3168814"/>
            <a:ext cx="562967" cy="7680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2E39399-FF5A-4ACB-8585-A5C593F001BA}"/>
              </a:ext>
            </a:extLst>
          </p:cNvPr>
          <p:cNvSpPr/>
          <p:nvPr/>
        </p:nvSpPr>
        <p:spPr>
          <a:xfrm>
            <a:off x="8589040" y="3878227"/>
            <a:ext cx="1124688" cy="11246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69EA0A3-B03E-4424-90C6-73DD0097947F}"/>
              </a:ext>
            </a:extLst>
          </p:cNvPr>
          <p:cNvCxnSpPr/>
          <p:nvPr/>
        </p:nvCxnSpPr>
        <p:spPr>
          <a:xfrm flipH="1">
            <a:off x="1168917" y="4401129"/>
            <a:ext cx="881106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Picture 2" descr="Image result for radiation symbol transparent">
            <a:extLst>
              <a:ext uri="{FF2B5EF4-FFF2-40B4-BE49-F238E27FC236}">
                <a16:creationId xmlns:a16="http://schemas.microsoft.com/office/drawing/2014/main" id="{D9577F78-C1C8-4557-9F99-6D298D9AC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917" y="5306516"/>
            <a:ext cx="1288612" cy="112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5E7E382F-232E-4FCA-AF89-7C5C319E91A2}"/>
              </a:ext>
            </a:extLst>
          </p:cNvPr>
          <p:cNvSpPr txBox="1"/>
          <p:nvPr/>
        </p:nvSpPr>
        <p:spPr>
          <a:xfrm>
            <a:off x="2457529" y="5571824"/>
            <a:ext cx="2148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“Danger Radioactive Material” Symbol</a:t>
            </a:r>
          </a:p>
        </p:txBody>
      </p:sp>
    </p:spTree>
    <p:extLst>
      <p:ext uri="{BB962C8B-B14F-4D97-AF65-F5344CB8AC3E}">
        <p14:creationId xmlns:p14="http://schemas.microsoft.com/office/powerpoint/2010/main" val="134139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0.0037 L 0.65508 0.003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125 L 0.66979 0.01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458 -0.00463 L -0.20834 -0.3708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646" y="-1831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0.00741 L 0.62656 -0.0048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28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508 0.06922 L 0.15925 -0.5775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92" y="-32338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5 0.03843 L 0.66458 0.0724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25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656 0.02708 L 1.00534 -0.73241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32" y="-3798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2.22222E-6 L 0.73099 0.0053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49" y="255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9" grpId="0" animBg="1"/>
      <p:bldP spid="79" grpId="1" animBg="1"/>
      <p:bldP spid="85" grpId="0" animBg="1"/>
      <p:bldP spid="85" grpId="1" animBg="1"/>
      <p:bldP spid="91" grpId="0" animBg="1"/>
      <p:bldP spid="91" grpId="1" animBg="1"/>
      <p:bldP spid="97" grpId="0" animBg="1"/>
      <p:bldP spid="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5225" y="228599"/>
            <a:ext cx="8763000" cy="708025"/>
          </a:xfrm>
          <a:solidFill>
            <a:srgbClr val="FF6666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Radioactivity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45225" y="1158242"/>
            <a:ext cx="7665721" cy="52322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Comic Sans MS" pitchFamily="66" charset="0"/>
              </a:rPr>
              <a:t>Explain the Alpha Scattering Experiment?</a:t>
            </a:r>
            <a:endParaRPr lang="en-GB" sz="2800" b="1" dirty="0">
              <a:latin typeface="Comic Sans MS" pitchFamily="66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53B3D493-09B7-4749-B899-336E3BE6F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396" y="1903080"/>
            <a:ext cx="10380335" cy="1815882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b="1" dirty="0">
                <a:latin typeface="Comic Sans MS" panose="030F0702030302020204" pitchFamily="66" charset="0"/>
              </a:rPr>
              <a:t>Why did they carry out this test?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1" dirty="0">
                <a:latin typeface="Comic Sans MS" panose="030F0702030302020204" pitchFamily="66" charset="0"/>
              </a:rPr>
              <a:t>What did the test involve them doing?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1" dirty="0">
                <a:latin typeface="Comic Sans MS" panose="030F0702030302020204" pitchFamily="66" charset="0"/>
              </a:rPr>
              <a:t>What did they find out about the atom because of this?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678F36F0-F99D-4863-99D2-637111059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395" y="4436036"/>
            <a:ext cx="10380335" cy="1384995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b="1" dirty="0">
                <a:latin typeface="Comic Sans MS" panose="030F0702030302020204" pitchFamily="66" charset="0"/>
              </a:rPr>
              <a:t>Rutherford…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1" dirty="0">
                <a:latin typeface="Comic Sans MS" panose="030F0702030302020204" pitchFamily="66" charset="0"/>
              </a:rPr>
              <a:t>The experiment involved…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b="1" dirty="0">
                <a:latin typeface="Comic Sans MS" panose="030F0702030302020204" pitchFamily="66" charset="0"/>
              </a:rPr>
              <a:t>As a result they found that…</a:t>
            </a:r>
          </a:p>
        </p:txBody>
      </p:sp>
    </p:spTree>
    <p:extLst>
      <p:ext uri="{BB962C8B-B14F-4D97-AF65-F5344CB8AC3E}">
        <p14:creationId xmlns:p14="http://schemas.microsoft.com/office/powerpoint/2010/main" val="1921495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893592-2F24-4110-B6FE-42AA5A4AFC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7690FB-D61F-446D-954E-A2BB53D8D26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3740D73-6B70-4D0C-80BA-C85FDE8A9C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</TotalTime>
  <Words>1223</Words>
  <Application>Microsoft Office PowerPoint</Application>
  <PresentationFormat>Widescreen</PresentationFormat>
  <Paragraphs>482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Symbol</vt:lpstr>
      <vt:lpstr>Office Theme</vt:lpstr>
      <vt:lpstr>Discovery of the Nucleus</vt:lpstr>
      <vt:lpstr>PowerPoint Presentation</vt:lpstr>
      <vt:lpstr>Atoms</vt:lpstr>
      <vt:lpstr>Development of the model of the atom</vt:lpstr>
      <vt:lpstr>Atoms</vt:lpstr>
      <vt:lpstr>Alpha Scattering Experiment - DEMO</vt:lpstr>
      <vt:lpstr>Alpha Scattering Experiment</vt:lpstr>
      <vt:lpstr>Alpha Scattering Experiment (Simplified)</vt:lpstr>
      <vt:lpstr>Radioactivity</vt:lpstr>
      <vt:lpstr>Radioactivity</vt:lpstr>
      <vt:lpstr>Radioactivity</vt:lpstr>
      <vt:lpstr>Radioactivity</vt:lpstr>
      <vt:lpstr>Radioactivity </vt:lpstr>
      <vt:lpstr>Radioactivity</vt:lpstr>
      <vt:lpstr>Radioactivity</vt:lpstr>
      <vt:lpstr>Radioactivity</vt:lpstr>
      <vt:lpstr>Radioactivity</vt:lpstr>
      <vt:lpstr>Exam Style Questions.</vt:lpstr>
      <vt:lpstr>Self Assess.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80/20 – THINK! What do you NEED to cover with your set</dc:title>
  <dc:creator>Matt Holden</dc:creator>
  <cp:lastModifiedBy>Helen Bradford</cp:lastModifiedBy>
  <cp:revision>30</cp:revision>
  <dcterms:created xsi:type="dcterms:W3CDTF">2020-04-07T11:39:08Z</dcterms:created>
  <dcterms:modified xsi:type="dcterms:W3CDTF">2020-09-17T10:43:14Z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