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6" r:id="rId5"/>
    <p:sldId id="259" r:id="rId6"/>
    <p:sldId id="265" r:id="rId7"/>
    <p:sldId id="261" r:id="rId8"/>
    <p:sldId id="260" r:id="rId9"/>
    <p:sldId id="262" r:id="rId10"/>
    <p:sldId id="263" r:id="rId11"/>
    <p:sldId id="264" r:id="rId12"/>
    <p:sldId id="268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Wednesday, 09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Homeostasis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endParaRPr lang="en-GB" sz="3200" u="sng" dirty="0"/>
          </a:p>
          <a:p>
            <a:r>
              <a:rPr lang="en-GB" sz="3200" dirty="0"/>
              <a:t>What conditions do our bodies need to regulate?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124520-8386-4526-B0A3-20DE0B110F38}"/>
              </a:ext>
            </a:extLst>
          </p:cNvPr>
          <p:cNvGraphicFramePr>
            <a:graphicFrameLocks noGrp="1"/>
          </p:cNvGraphicFramePr>
          <p:nvPr/>
        </p:nvGraphicFramePr>
        <p:xfrm>
          <a:off x="104781" y="79460"/>
          <a:ext cx="11920642" cy="6339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275">
                  <a:extLst>
                    <a:ext uri="{9D8B030D-6E8A-4147-A177-3AD203B41FA5}">
                      <a16:colId xmlns:a16="http://schemas.microsoft.com/office/drawing/2014/main" val="2459717207"/>
                    </a:ext>
                  </a:extLst>
                </a:gridCol>
                <a:gridCol w="9133367">
                  <a:extLst>
                    <a:ext uri="{9D8B030D-6E8A-4147-A177-3AD203B41FA5}">
                      <a16:colId xmlns:a16="http://schemas.microsoft.com/office/drawing/2014/main" val="2615216308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Endocrine gland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Function 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994930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Pituitary gland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controls growth; stimulates other glands like thyroid, ovaries and testes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8301718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Thyroid gland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controls metabolic rate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327198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Adrenal gland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prepares the body for stressful situations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826739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Pancreas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controls blood glucose levels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1829334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Ovaries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controls the development of secondary sexual characteristics and the menstrual cycle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389158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>
                          <a:effectLst/>
                        </a:rPr>
                        <a:t>Testes 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3200" dirty="0">
                          <a:effectLst/>
                        </a:rPr>
                        <a:t>controls the development of secondary sexual characteristics and the production of sperm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646916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9C94946-977F-42BA-8425-CCFD9F130D90}"/>
              </a:ext>
            </a:extLst>
          </p:cNvPr>
          <p:cNvSpPr/>
          <p:nvPr/>
        </p:nvSpPr>
        <p:spPr>
          <a:xfrm>
            <a:off x="2892056" y="1073888"/>
            <a:ext cx="9133367" cy="95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714E8-95A3-465E-938B-347C6906C4D1}"/>
              </a:ext>
            </a:extLst>
          </p:cNvPr>
          <p:cNvSpPr/>
          <p:nvPr/>
        </p:nvSpPr>
        <p:spPr>
          <a:xfrm>
            <a:off x="2892055" y="2030819"/>
            <a:ext cx="9133367" cy="95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68FAA0-4D8C-451B-B9F6-2FACA6610E72}"/>
              </a:ext>
            </a:extLst>
          </p:cNvPr>
          <p:cNvSpPr/>
          <p:nvPr/>
        </p:nvSpPr>
        <p:spPr>
          <a:xfrm>
            <a:off x="2892054" y="2987750"/>
            <a:ext cx="9133367" cy="95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662ED5-8508-4E77-982C-5A4FD08EEB4A}"/>
              </a:ext>
            </a:extLst>
          </p:cNvPr>
          <p:cNvSpPr/>
          <p:nvPr/>
        </p:nvSpPr>
        <p:spPr>
          <a:xfrm>
            <a:off x="2892054" y="4460643"/>
            <a:ext cx="9133367" cy="95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41767B-EA71-4770-99A6-E7AF3F20FD72}"/>
              </a:ext>
            </a:extLst>
          </p:cNvPr>
          <p:cNvSpPr/>
          <p:nvPr/>
        </p:nvSpPr>
        <p:spPr>
          <a:xfrm>
            <a:off x="2892052" y="5439971"/>
            <a:ext cx="9133367" cy="956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2C416-81D8-4515-A4CA-002962038620}"/>
              </a:ext>
            </a:extLst>
          </p:cNvPr>
          <p:cNvSpPr/>
          <p:nvPr/>
        </p:nvSpPr>
        <p:spPr>
          <a:xfrm>
            <a:off x="2892052" y="3959780"/>
            <a:ext cx="9133367" cy="500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15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F7D54-5189-4D83-8A76-4DD229B2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930869"/>
          </a:xfrm>
        </p:spPr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4D2DD-D8D7-4E1F-BFC8-1860CC15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3767"/>
            <a:ext cx="12192000" cy="49731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600" dirty="0"/>
              <a:t>Describe what is meant by the term hormone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Describe how a hormone travels around the body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Name the gland that helps control blood glucose levels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Name the gland that produces adrenaline.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Name one effect of adrenaline in the body.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D00AB-C2C1-4908-B866-4E84325E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4CD3-6048-425D-B478-8AAFF9CA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Why is homeostasis important? (2)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State 3 conditions that need to be controlled in the body (3)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does the endocrine system consist of? (2)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the name given to the master gland? (1)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Name 3 other glands in the body (3)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Describe the function of each gland named in </a:t>
            </a:r>
            <a:r>
              <a:rPr lang="en-GB"/>
              <a:t>questions 5. </a:t>
            </a:r>
            <a:r>
              <a:rPr lang="en-GB" dirty="0"/>
              <a:t>(3)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63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b="1" dirty="0">
                <a:latin typeface="+mj-lt"/>
                <a:ea typeface="Times New Roman"/>
                <a:cs typeface="Times New Roman"/>
              </a:rPr>
              <a:t>Define the term homeostasis and state three conditions that the body keeps constant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latin typeface="+mj-lt"/>
                <a:ea typeface="Times New Roman"/>
                <a:cs typeface="Times New Roman"/>
              </a:rPr>
              <a:t>Explain two reasons why the body needs to maintain a constant temperature in relation to enzymes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B289-4344-4BBB-B7F9-D76C5B6F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F439-3439-49AD-8821-C40ED518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3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6777942" cy="5209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Define the term homeostasis</a:t>
            </a:r>
          </a:p>
          <a:p>
            <a:pPr marL="0" indent="0">
              <a:buNone/>
            </a:pPr>
            <a:r>
              <a:rPr lang="en-GB" sz="3200" dirty="0"/>
              <a:t>Identify the position of glands in the body</a:t>
            </a:r>
          </a:p>
          <a:p>
            <a:pPr marL="0" indent="0">
              <a:buNone/>
            </a:pPr>
            <a:r>
              <a:rPr lang="en-GB" sz="3200" dirty="0"/>
              <a:t>State 3 conditions that need to be controlled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Describe the role of some of the glands in the endocrine system</a:t>
            </a:r>
          </a:p>
          <a:p>
            <a:pPr marL="0" indent="0">
              <a:buNone/>
            </a:pPr>
            <a:endParaRPr lang="en-GB" sz="32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D4A62-419B-4CCD-976D-F7BA53AB6D8E}"/>
              </a:ext>
            </a:extLst>
          </p:cNvPr>
          <p:cNvSpPr txBox="1"/>
          <p:nvPr/>
        </p:nvSpPr>
        <p:spPr>
          <a:xfrm>
            <a:off x="7245752" y="960699"/>
            <a:ext cx="45604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Last Lesson: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This Lesson: Principles of Homeostasis</a:t>
            </a:r>
          </a:p>
          <a:p>
            <a:r>
              <a:rPr lang="en-GB" sz="2400" dirty="0"/>
              <a:t>Next Lesson: Structure of the nervous system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/>
              <a:t>Homeostasis is the state of steady internal, physical, and chemical conditions maintained by living systems.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A050-EB72-4F76-B7F5-CD6333FD2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1012"/>
            <a:ext cx="10515600" cy="1325563"/>
          </a:xfrm>
        </p:spPr>
        <p:txBody>
          <a:bodyPr/>
          <a:lstStyle/>
          <a:p>
            <a:r>
              <a:rPr lang="en-GB" u="sng" dirty="0"/>
              <a:t>Homeostasis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00C8F-E0F2-4EC1-BDA3-51BE77DCE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97" y="1204551"/>
            <a:ext cx="12099403" cy="4972412"/>
          </a:xfrm>
        </p:spPr>
        <p:txBody>
          <a:bodyPr>
            <a:normAutofit/>
          </a:bodyPr>
          <a:lstStyle/>
          <a:p>
            <a:r>
              <a:rPr lang="en-GB" sz="3600" dirty="0"/>
              <a:t>Homeostasis is the</a:t>
            </a:r>
            <a:r>
              <a:rPr lang="en-GB" sz="3600" b="1" u="sng" dirty="0"/>
              <a:t> regulation of the internal conditions </a:t>
            </a:r>
            <a:r>
              <a:rPr lang="en-GB" sz="3600" dirty="0"/>
              <a:t>of a cell or organism to maintain </a:t>
            </a:r>
            <a:r>
              <a:rPr lang="en-GB" sz="3600" b="1" u="sng" dirty="0"/>
              <a:t>optimum</a:t>
            </a:r>
            <a:r>
              <a:rPr lang="en-GB" sz="3600" dirty="0"/>
              <a:t> conditions for function in response to internal and external changes.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/>
              <a:t>This maintains optimal conditions for enzyme action. Remember enzymes will denature (change shape) and not function.</a:t>
            </a:r>
          </a:p>
        </p:txBody>
      </p:sp>
    </p:spTree>
    <p:extLst>
      <p:ext uri="{BB962C8B-B14F-4D97-AF65-F5344CB8AC3E}">
        <p14:creationId xmlns:p14="http://schemas.microsoft.com/office/powerpoint/2010/main" val="360185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E775-FECC-46BD-9B61-BDBCB1E5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conditions need to be controlled?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61B33-D2BC-46CC-9043-03EFC6755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Blood glucose levels</a:t>
            </a:r>
          </a:p>
          <a:p>
            <a:r>
              <a:rPr lang="en-GB" sz="4000" dirty="0"/>
              <a:t>Temperature </a:t>
            </a:r>
          </a:p>
          <a:p>
            <a:r>
              <a:rPr lang="en-GB" sz="4000" dirty="0"/>
              <a:t>Water levels</a:t>
            </a:r>
          </a:p>
        </p:txBody>
      </p:sp>
    </p:spTree>
    <p:extLst>
      <p:ext uri="{BB962C8B-B14F-4D97-AF65-F5344CB8AC3E}">
        <p14:creationId xmlns:p14="http://schemas.microsoft.com/office/powerpoint/2010/main" val="341851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9F058-B153-47BC-AA06-901DDC3F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Endocrine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C09E7-ED7B-40D2-999D-E1A33AD1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Consists of glands and hormones</a:t>
            </a:r>
          </a:p>
          <a:p>
            <a:r>
              <a:rPr lang="en-GB" sz="4400" dirty="0"/>
              <a:t>Pituitary gland is the master gland</a:t>
            </a:r>
          </a:p>
          <a:p>
            <a:r>
              <a:rPr lang="en-GB" sz="4400" dirty="0"/>
              <a:t>Secretes several hormones</a:t>
            </a:r>
          </a:p>
        </p:txBody>
      </p:sp>
    </p:spTree>
    <p:extLst>
      <p:ext uri="{BB962C8B-B14F-4D97-AF65-F5344CB8AC3E}">
        <p14:creationId xmlns:p14="http://schemas.microsoft.com/office/powerpoint/2010/main" val="76689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89C98-712C-492D-BDE9-8D9C0062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Hormones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89E40-1587-4C1F-850C-93B53DDA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/>
              <a:t>A hormone is a chemical messenger</a:t>
            </a:r>
          </a:p>
          <a:p>
            <a:r>
              <a:rPr lang="en-GB" sz="4000" dirty="0"/>
              <a:t>The blood carries the hormone from the gland to the target organ</a:t>
            </a:r>
          </a:p>
          <a:p>
            <a:r>
              <a:rPr lang="en-GB" sz="4000" dirty="0"/>
              <a:t>This is where it produces an effect</a:t>
            </a:r>
          </a:p>
          <a:p>
            <a:r>
              <a:rPr lang="en-GB" sz="4000" dirty="0"/>
              <a:t>Slower compared to the nervous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71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4D4C5C-4702-40C3-9FD1-8F080477C3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42" r="31822"/>
          <a:stretch/>
        </p:blipFill>
        <p:spPr>
          <a:xfrm>
            <a:off x="4912243" y="199914"/>
            <a:ext cx="2636874" cy="63073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EAA1D8-4BEA-4C2E-AF2F-3457B0CA4F76}"/>
              </a:ext>
            </a:extLst>
          </p:cNvPr>
          <p:cNvSpPr txBox="1"/>
          <p:nvPr/>
        </p:nvSpPr>
        <p:spPr>
          <a:xfrm>
            <a:off x="2115880" y="978196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Pituitary Gland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4CD850-4173-4125-8C6F-A6809CE106A8}"/>
              </a:ext>
            </a:extLst>
          </p:cNvPr>
          <p:cNvSpPr txBox="1"/>
          <p:nvPr/>
        </p:nvSpPr>
        <p:spPr>
          <a:xfrm>
            <a:off x="2115879" y="2406502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Thyroid Gland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29577F-A867-46BF-B93B-9B0EE5CC84F9}"/>
              </a:ext>
            </a:extLst>
          </p:cNvPr>
          <p:cNvSpPr txBox="1"/>
          <p:nvPr/>
        </p:nvSpPr>
        <p:spPr>
          <a:xfrm>
            <a:off x="2215116" y="3277974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Adrenal Glands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ADFA05-5F78-4E6A-9814-7966252A763F}"/>
              </a:ext>
            </a:extLst>
          </p:cNvPr>
          <p:cNvSpPr txBox="1"/>
          <p:nvPr/>
        </p:nvSpPr>
        <p:spPr>
          <a:xfrm>
            <a:off x="7768855" y="4004532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Pancreas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CDC2BE-8983-438D-988B-9051015DF6C4}"/>
              </a:ext>
            </a:extLst>
          </p:cNvPr>
          <p:cNvSpPr txBox="1"/>
          <p:nvPr/>
        </p:nvSpPr>
        <p:spPr>
          <a:xfrm>
            <a:off x="7673162" y="5217755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Testes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EFEF4F-A5CB-44E1-8050-D50E337C4EC1}"/>
              </a:ext>
            </a:extLst>
          </p:cNvPr>
          <p:cNvSpPr txBox="1"/>
          <p:nvPr/>
        </p:nvSpPr>
        <p:spPr>
          <a:xfrm>
            <a:off x="2445488" y="4445123"/>
            <a:ext cx="279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Ovaries</a:t>
            </a:r>
          </a:p>
        </p:txBody>
      </p:sp>
    </p:spTree>
    <p:extLst>
      <p:ext uri="{BB962C8B-B14F-4D97-AF65-F5344CB8AC3E}">
        <p14:creationId xmlns:p14="http://schemas.microsoft.com/office/powerpoint/2010/main" val="412379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413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Office Theme</vt:lpstr>
      <vt:lpstr>PowerPoint Presentation</vt:lpstr>
      <vt:lpstr>Self Assess</vt:lpstr>
      <vt:lpstr>Progress Indicators</vt:lpstr>
      <vt:lpstr>Word Consciousness</vt:lpstr>
      <vt:lpstr>Homeostasis</vt:lpstr>
      <vt:lpstr>What conditions need to be controlled?</vt:lpstr>
      <vt:lpstr>Endocrine System</vt:lpstr>
      <vt:lpstr>Hormones</vt:lpstr>
      <vt:lpstr>PowerPoint Presentation</vt:lpstr>
      <vt:lpstr>PowerPoint Presentation</vt:lpstr>
      <vt:lpstr>Questions</vt:lpstr>
      <vt:lpstr>Demonstrate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13</cp:revision>
  <dcterms:created xsi:type="dcterms:W3CDTF">2019-12-28T14:22:06Z</dcterms:created>
  <dcterms:modified xsi:type="dcterms:W3CDTF">2020-09-09T12:08:20Z</dcterms:modified>
</cp:coreProperties>
</file>