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85" r:id="rId2"/>
    <p:sldId id="307" r:id="rId3"/>
    <p:sldId id="256" r:id="rId4"/>
    <p:sldId id="308" r:id="rId5"/>
    <p:sldId id="309" r:id="rId6"/>
    <p:sldId id="310" r:id="rId7"/>
    <p:sldId id="311" r:id="rId8"/>
    <p:sldId id="312" r:id="rId9"/>
    <p:sldId id="313" r:id="rId10"/>
    <p:sldId id="314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56E0"/>
    <a:srgbClr val="0070C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81" autoAdjust="0"/>
  </p:normalViewPr>
  <p:slideViewPr>
    <p:cSldViewPr>
      <p:cViewPr varScale="1">
        <p:scale>
          <a:sx n="85" d="100"/>
          <a:sy n="85" d="100"/>
        </p:scale>
        <p:origin x="114" y="73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06A6-3454-40FD-A3D8-F039C44CDB3B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10D6-F18C-4CE3-ACF1-ED4CF1B0A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9172"/>
            <a:ext cx="9144000" cy="1102519"/>
          </a:xfrm>
          <a:solidFill>
            <a:schemeClr val="bg1"/>
          </a:solidFill>
        </p:spPr>
        <p:txBody>
          <a:bodyPr>
            <a:noAutofit/>
          </a:bodyPr>
          <a:lstStyle>
            <a:lvl1pPr algn="ctr">
              <a:defRPr sz="8000" b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Candy Square BTN Striped" panose="020B0704010102040306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8646"/>
            <a:ext cx="9144000" cy="901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92191"/>
            <a:ext cx="9144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Add specification number here</a:t>
            </a:r>
          </a:p>
        </p:txBody>
      </p:sp>
    </p:spTree>
    <p:extLst>
      <p:ext uri="{BB962C8B-B14F-4D97-AF65-F5344CB8AC3E}">
        <p14:creationId xmlns:p14="http://schemas.microsoft.com/office/powerpoint/2010/main" val="5277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4731990"/>
            <a:ext cx="4499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b="1" dirty="0" smtClean="0">
                <a:solidFill>
                  <a:srgbClr val="B556E0"/>
                </a:solidFill>
              </a:rPr>
              <a:t>Good -</a:t>
            </a:r>
            <a:r>
              <a:rPr lang="en-GB" sz="1200" baseline="0" dirty="0" smtClean="0">
                <a:solidFill>
                  <a:srgbClr val="B556E0"/>
                </a:solidFill>
              </a:rPr>
              <a:t> </a:t>
            </a:r>
            <a:r>
              <a:rPr lang="en-GB" sz="1200" dirty="0" smtClean="0">
                <a:solidFill>
                  <a:srgbClr val="B556E0"/>
                </a:solidFill>
              </a:rPr>
              <a:t>Describe the effect a binary shift has on numbers</a:t>
            </a:r>
            <a:endParaRPr lang="en-GB" sz="1200" dirty="0">
              <a:solidFill>
                <a:srgbClr val="B556E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90093"/>
            <a:ext cx="9144000" cy="461665"/>
            <a:chOff x="0" y="4690093"/>
            <a:chExt cx="9144000" cy="461665"/>
          </a:xfrm>
        </p:grpSpPr>
        <p:cxnSp>
          <p:nvCxnSpPr>
            <p:cNvPr id="5" name="Straight Connector 4"/>
            <p:cNvCxnSpPr/>
            <p:nvPr userDrawn="1"/>
          </p:nvCxnSpPr>
          <p:spPr>
            <a:xfrm>
              <a:off x="0" y="4690093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4690093"/>
              <a:ext cx="0" cy="4616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 userDrawn="1"/>
        </p:nvSpPr>
        <p:spPr>
          <a:xfrm>
            <a:off x="4572001" y="4702373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200" b="1" dirty="0" smtClean="0">
                <a:solidFill>
                  <a:srgbClr val="00B050"/>
                </a:solidFill>
              </a:rPr>
              <a:t>Outstanding</a:t>
            </a:r>
            <a:r>
              <a:rPr lang="en-GB" sz="1200" dirty="0" smtClean="0">
                <a:solidFill>
                  <a:srgbClr val="00B050"/>
                </a:solidFill>
              </a:rPr>
              <a:t> – Explain how a Binary Shift to the right is not always accurate</a:t>
            </a:r>
            <a:endParaRPr lang="en-GB" sz="12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-1"/>
            <a:ext cx="9144000" cy="6400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19999" y="71113"/>
            <a:ext cx="9144000" cy="484413"/>
          </a:xfrm>
          <a:noFill/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28383" y="187035"/>
            <a:ext cx="1095617" cy="273844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D19BD-7837-4A96-8068-59BD5BFD070A}" type="datetime1">
              <a:rPr lang="en-GB" smtClean="0"/>
              <a:t>30/04/2019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07504" y="771525"/>
            <a:ext cx="4384228" cy="39604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652268" y="771525"/>
            <a:ext cx="4384228" cy="39604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solidFill>
            <a:srgbClr val="0070C0"/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735547"/>
            <a:ext cx="8640960" cy="3859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8384" y="4803998"/>
            <a:ext cx="10081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95D19BD-7837-4A96-8068-59BD5BFD070A}" type="datetime1">
              <a:rPr lang="en-GB" smtClean="0"/>
              <a:t>30/04/2019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2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ndy Square BTN Striped" panose="020B070401010204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735546"/>
            <a:ext cx="8352928" cy="3924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What do you know? </a:t>
            </a:r>
          </a:p>
          <a:p>
            <a:endParaRPr lang="en-US" sz="1200" b="1" u="sng" dirty="0"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Fill in the blank – TB / GB / __ / KB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101010 in </a:t>
            </a:r>
            <a:r>
              <a:rPr lang="en-US" sz="3600" b="1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Denary</a:t>
            </a:r>
            <a:endParaRPr lang="en-US" sz="3600" b="1" dirty="0"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130 in </a:t>
            </a:r>
            <a:r>
              <a:rPr lang="en-US" sz="3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Binary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01101111 in </a:t>
            </a:r>
            <a:r>
              <a:rPr lang="en-US" sz="3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Hexadecimal</a:t>
            </a:r>
            <a:r>
              <a:rPr lang="en-US" sz="3600" dirty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	</a:t>
            </a:r>
            <a:endParaRPr lang="en-US" sz="3600" dirty="0" smtClean="0">
              <a:solidFill>
                <a:schemeClr val="dk1"/>
              </a:solidFill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48</a:t>
            </a:r>
            <a:r>
              <a:rPr lang="en-US" sz="3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600" dirty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in Decimal </a:t>
            </a:r>
            <a:endParaRPr lang="en-GB" sz="3600" dirty="0">
              <a:solidFill>
                <a:schemeClr val="dk1"/>
              </a:solidFill>
              <a:latin typeface="Century Gothic" panose="020B0502020202020204" pitchFamily="34" charset="0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30/04/2019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</a:t>
            </a:r>
            <a:r>
              <a:rPr lang="en-GB" dirty="0" smtClean="0"/>
              <a:t>Activity - Whiteboards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75656" y="386789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9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735547"/>
            <a:ext cx="8856984" cy="3859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Now we have the number </a:t>
            </a:r>
            <a:r>
              <a:rPr lang="en-GB" dirty="0" smtClean="0">
                <a:solidFill>
                  <a:srgbClr val="FF0000"/>
                </a:solidFill>
              </a:rPr>
              <a:t>101.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If we remove </a:t>
            </a:r>
            <a:r>
              <a:rPr lang="en-GB" dirty="0" smtClean="0">
                <a:solidFill>
                  <a:srgbClr val="FF0000"/>
                </a:solidFill>
              </a:rPr>
              <a:t>a bit</a:t>
            </a:r>
            <a:r>
              <a:rPr lang="en-GB" dirty="0" smtClean="0"/>
              <a:t> from the right and </a:t>
            </a:r>
            <a:r>
              <a:rPr lang="en-GB" dirty="0" smtClean="0">
                <a:solidFill>
                  <a:srgbClr val="FF0000"/>
                </a:solidFill>
              </a:rPr>
              <a:t>shift the numbers </a:t>
            </a:r>
            <a:r>
              <a:rPr lang="en-GB" u="sng" dirty="0" smtClean="0">
                <a:solidFill>
                  <a:srgbClr val="FF0000"/>
                </a:solidFill>
              </a:rPr>
              <a:t>right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we get </a:t>
            </a:r>
            <a:r>
              <a:rPr lang="en-GB" dirty="0" smtClean="0">
                <a:solidFill>
                  <a:srgbClr val="FF0000"/>
                </a:solidFill>
              </a:rPr>
              <a:t>10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Right Binary Shift - Issues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4089607548"/>
              </p:ext>
            </p:extLst>
          </p:nvPr>
        </p:nvGraphicFramePr>
        <p:xfrm>
          <a:off x="1479244" y="1253470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Shape 23"/>
          <p:cNvGraphicFramePr/>
          <p:nvPr>
            <p:extLst>
              <p:ext uri="{D42A27DB-BD31-4B8C-83A1-F6EECF244321}">
                <p14:modId xmlns:p14="http://schemas.microsoft.com/office/powerpoint/2010/main" val="1466054971"/>
              </p:ext>
            </p:extLst>
          </p:nvPr>
        </p:nvGraphicFramePr>
        <p:xfrm>
          <a:off x="1479244" y="2859782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07704" y="3953837"/>
            <a:ext cx="354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</a:rPr>
              <a:t>Stretch: What is the issue here? </a:t>
            </a:r>
            <a:endParaRPr lang="en-GB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88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735546"/>
            <a:ext cx="8352928" cy="3924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What do you know? </a:t>
            </a:r>
          </a:p>
          <a:p>
            <a:endParaRPr lang="en-US" sz="1200" b="1" u="sng" dirty="0"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Fill in the blank – TB / GB / </a:t>
            </a:r>
            <a:r>
              <a:rPr lang="en-US" sz="3600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MB</a:t>
            </a:r>
            <a:r>
              <a:rPr lang="en-US" sz="3600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 / KB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101010 in </a:t>
            </a:r>
            <a:r>
              <a:rPr lang="en-US" sz="3600" b="1" dirty="0" smtClean="0"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Denary 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42</a:t>
            </a:r>
            <a:endParaRPr lang="en-US" sz="3600" b="1" dirty="0"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130 in </a:t>
            </a:r>
            <a:r>
              <a:rPr lang="en-US" sz="3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Binary 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10000010</a:t>
            </a:r>
            <a:endParaRPr lang="en-US" sz="3600" b="1" dirty="0" smtClean="0">
              <a:solidFill>
                <a:schemeClr val="dk1"/>
              </a:solidFill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01101111 in </a:t>
            </a:r>
            <a:r>
              <a:rPr lang="en-US" sz="3600" b="1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Hexadecimal</a:t>
            </a:r>
            <a:r>
              <a:rPr lang="en-US" sz="3600" dirty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6F</a:t>
            </a:r>
            <a:endParaRPr lang="en-US" sz="3600" dirty="0" smtClean="0">
              <a:solidFill>
                <a:schemeClr val="dk1"/>
              </a:solidFill>
              <a:latin typeface="Century Gothic" panose="020B0502020202020204" pitchFamily="34" charset="0"/>
              <a:ea typeface="Times New Roman"/>
              <a:cs typeface="Times New Roman"/>
              <a:sym typeface="Times New Roman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48</a:t>
            </a:r>
            <a:r>
              <a:rPr lang="en-US" sz="3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Decimal</a:t>
            </a:r>
            <a:r>
              <a:rPr lang="en-US" sz="36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72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30/04/2019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Answers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75656" y="386789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dk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rPr>
              <a:t>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44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13588"/>
            <a:ext cx="9144000" cy="1102519"/>
          </a:xfrm>
        </p:spPr>
        <p:txBody>
          <a:bodyPr/>
          <a:lstStyle/>
          <a:p>
            <a:r>
              <a:rPr lang="en-GB" sz="4400" dirty="0"/>
              <a:t>Unit </a:t>
            </a:r>
            <a:r>
              <a:rPr lang="en-GB" sz="4400" dirty="0" smtClean="0"/>
              <a:t>12</a:t>
            </a: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 smtClean="0"/>
              <a:t>Data Representation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99742"/>
            <a:ext cx="9144000" cy="153017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Lesson </a:t>
            </a:r>
            <a:r>
              <a:rPr lang="en-GB" b="1" dirty="0" smtClean="0"/>
              <a:t>4</a:t>
            </a:r>
            <a:endParaRPr lang="en-GB" b="1" dirty="0"/>
          </a:p>
          <a:p>
            <a:pPr algn="l"/>
            <a:r>
              <a:rPr lang="en-GB" b="1" dirty="0">
                <a:solidFill>
                  <a:srgbClr val="B556E0"/>
                </a:solidFill>
              </a:rPr>
              <a:t>Good</a:t>
            </a:r>
            <a:r>
              <a:rPr lang="en-GB" dirty="0">
                <a:solidFill>
                  <a:srgbClr val="B556E0"/>
                </a:solidFill>
              </a:rPr>
              <a:t> – Describe </a:t>
            </a:r>
            <a:r>
              <a:rPr lang="en-GB" dirty="0" smtClean="0">
                <a:solidFill>
                  <a:srgbClr val="B556E0"/>
                </a:solidFill>
              </a:rPr>
              <a:t>the effect a binary shift has on numbers</a:t>
            </a:r>
            <a:endParaRPr lang="en-GB" dirty="0">
              <a:solidFill>
                <a:srgbClr val="B556E0"/>
              </a:solidFill>
            </a:endParaRPr>
          </a:p>
          <a:p>
            <a:pPr algn="l"/>
            <a:r>
              <a:rPr lang="en-GB" b="1" dirty="0" smtClean="0">
                <a:solidFill>
                  <a:srgbClr val="00B050"/>
                </a:solidFill>
              </a:rPr>
              <a:t>Outstanding</a:t>
            </a:r>
            <a:r>
              <a:rPr lang="en-GB" dirty="0">
                <a:solidFill>
                  <a:srgbClr val="00B050"/>
                </a:solidFill>
              </a:rPr>
              <a:t> – </a:t>
            </a:r>
            <a:r>
              <a:rPr lang="en-GB" dirty="0" smtClean="0">
                <a:solidFill>
                  <a:srgbClr val="00B050"/>
                </a:solidFill>
              </a:rPr>
              <a:t>Explain how a Binary Shift to the right is not always accurate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4457700"/>
            <a:ext cx="9144000" cy="685800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Binary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= a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BASE 2 number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system invented by Gottfried Leibniz</a:t>
            </a:r>
          </a:p>
        </p:txBody>
      </p:sp>
      <p:pic>
        <p:nvPicPr>
          <p:cNvPr id="1026" name="Picture 2" descr="Binary numbers shown on a moni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5" r="19565"/>
          <a:stretch/>
        </p:blipFill>
        <p:spPr bwMode="auto">
          <a:xfrm>
            <a:off x="7020272" y="86747"/>
            <a:ext cx="2016224" cy="177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Here we have the number </a:t>
            </a:r>
            <a:r>
              <a:rPr lang="en-GB" dirty="0" smtClean="0">
                <a:solidFill>
                  <a:srgbClr val="FF0000"/>
                </a:solidFill>
              </a:rPr>
              <a:t>320.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If we add another </a:t>
            </a:r>
            <a:r>
              <a:rPr lang="en-GB" dirty="0" smtClean="0">
                <a:solidFill>
                  <a:srgbClr val="FF0000"/>
                </a:solidFill>
              </a:rPr>
              <a:t>0</a:t>
            </a:r>
            <a:r>
              <a:rPr lang="en-GB" dirty="0" smtClean="0"/>
              <a:t> to the right side we get </a:t>
            </a:r>
            <a:r>
              <a:rPr lang="en-GB" dirty="0" smtClean="0">
                <a:solidFill>
                  <a:srgbClr val="FF0000"/>
                </a:solidFill>
              </a:rPr>
              <a:t>3200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number has multiplied by 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Shifting in Denary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3884686539"/>
              </p:ext>
            </p:extLst>
          </p:nvPr>
        </p:nvGraphicFramePr>
        <p:xfrm>
          <a:off x="1475656" y="1419622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100,000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10,000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1000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/>
                        <a:t>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/>
                        <a:t>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Shape 23"/>
          <p:cNvGraphicFramePr/>
          <p:nvPr>
            <p:extLst>
              <p:ext uri="{D42A27DB-BD31-4B8C-83A1-F6EECF244321}">
                <p14:modId xmlns:p14="http://schemas.microsoft.com/office/powerpoint/2010/main" val="2296620578"/>
              </p:ext>
            </p:extLst>
          </p:nvPr>
        </p:nvGraphicFramePr>
        <p:xfrm>
          <a:off x="1479244" y="2916199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100,000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10,000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1000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100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3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4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735547"/>
            <a:ext cx="8856984" cy="38590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Binary shifting is very similar. Here we have the number </a:t>
            </a:r>
            <a:r>
              <a:rPr lang="en-GB" dirty="0" smtClean="0">
                <a:solidFill>
                  <a:srgbClr val="FF0000"/>
                </a:solidFill>
              </a:rPr>
              <a:t>110.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If we add another </a:t>
            </a:r>
            <a:r>
              <a:rPr lang="en-GB" dirty="0" smtClean="0">
                <a:solidFill>
                  <a:srgbClr val="FF0000"/>
                </a:solidFill>
              </a:rPr>
              <a:t>0</a:t>
            </a:r>
            <a:r>
              <a:rPr lang="en-GB" dirty="0" smtClean="0"/>
              <a:t> to the right and </a:t>
            </a:r>
            <a:r>
              <a:rPr lang="en-GB" dirty="0" smtClean="0">
                <a:solidFill>
                  <a:srgbClr val="FF0000"/>
                </a:solidFill>
              </a:rPr>
              <a:t>shift the numbers left </a:t>
            </a:r>
            <a:r>
              <a:rPr lang="en-GB" dirty="0" smtClean="0"/>
              <a:t>we get </a:t>
            </a:r>
            <a:r>
              <a:rPr lang="en-GB" dirty="0" smtClean="0">
                <a:solidFill>
                  <a:srgbClr val="FF0000"/>
                </a:solidFill>
              </a:rPr>
              <a:t>1100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number has multiplied by 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 Binary Shift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3636741218"/>
              </p:ext>
            </p:extLst>
          </p:nvPr>
        </p:nvGraphicFramePr>
        <p:xfrm>
          <a:off x="1479244" y="1253470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Shape 23"/>
          <p:cNvGraphicFramePr/>
          <p:nvPr>
            <p:extLst>
              <p:ext uri="{D42A27DB-BD31-4B8C-83A1-F6EECF244321}">
                <p14:modId xmlns:p14="http://schemas.microsoft.com/office/powerpoint/2010/main" val="1611805168"/>
              </p:ext>
            </p:extLst>
          </p:nvPr>
        </p:nvGraphicFramePr>
        <p:xfrm>
          <a:off x="1479244" y="2859782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39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735547"/>
            <a:ext cx="8856984" cy="38590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Here we have the number </a:t>
            </a:r>
            <a:r>
              <a:rPr lang="en-GB" dirty="0" smtClean="0">
                <a:solidFill>
                  <a:srgbClr val="FF0000"/>
                </a:solidFill>
              </a:rPr>
              <a:t>111.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If we add two </a:t>
            </a:r>
            <a:r>
              <a:rPr lang="en-GB" dirty="0" smtClean="0">
                <a:solidFill>
                  <a:srgbClr val="FF0000"/>
                </a:solidFill>
              </a:rPr>
              <a:t>0’s</a:t>
            </a:r>
            <a:r>
              <a:rPr lang="en-GB" dirty="0" smtClean="0"/>
              <a:t> to the right and </a:t>
            </a:r>
            <a:r>
              <a:rPr lang="en-GB" dirty="0" smtClean="0">
                <a:solidFill>
                  <a:srgbClr val="FF0000"/>
                </a:solidFill>
              </a:rPr>
              <a:t>shift the numbers left </a:t>
            </a:r>
            <a:r>
              <a:rPr lang="en-GB" dirty="0" smtClean="0"/>
              <a:t>we get </a:t>
            </a:r>
            <a:r>
              <a:rPr lang="en-GB" dirty="0" smtClean="0">
                <a:solidFill>
                  <a:srgbClr val="FF0000"/>
                </a:solidFill>
              </a:rPr>
              <a:t>1100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number has multiplied by 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 Binary Shift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2309221675"/>
              </p:ext>
            </p:extLst>
          </p:nvPr>
        </p:nvGraphicFramePr>
        <p:xfrm>
          <a:off x="1479244" y="1253470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Shape 23"/>
          <p:cNvGraphicFramePr/>
          <p:nvPr>
            <p:extLst>
              <p:ext uri="{D42A27DB-BD31-4B8C-83A1-F6EECF244321}">
                <p14:modId xmlns:p14="http://schemas.microsoft.com/office/powerpoint/2010/main" val="4182796072"/>
              </p:ext>
            </p:extLst>
          </p:nvPr>
        </p:nvGraphicFramePr>
        <p:xfrm>
          <a:off x="1479244" y="2859782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50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735547"/>
            <a:ext cx="8856984" cy="3859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Here we have the number </a:t>
            </a:r>
            <a:r>
              <a:rPr lang="en-GB" dirty="0" smtClean="0">
                <a:solidFill>
                  <a:srgbClr val="FF0000"/>
                </a:solidFill>
              </a:rPr>
              <a:t>101.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 Binary Shift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187662406"/>
              </p:ext>
            </p:extLst>
          </p:nvPr>
        </p:nvGraphicFramePr>
        <p:xfrm>
          <a:off x="899592" y="1347614"/>
          <a:ext cx="6120681" cy="21334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4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4383">
                  <a:extLst>
                    <a:ext uri="{9D8B030D-6E8A-4147-A177-3AD203B41FA5}">
                      <a16:colId xmlns:a16="http://schemas.microsoft.com/office/drawing/2014/main" val="23330196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Denary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41273463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0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10129787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0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25465051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2229673"/>
            <a:ext cx="1586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 Shift left = x2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6296" y="2625595"/>
            <a:ext cx="167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 Shifts </a:t>
            </a:r>
            <a:r>
              <a:rPr lang="en-GB" dirty="0">
                <a:solidFill>
                  <a:srgbClr val="FF0000"/>
                </a:solidFill>
              </a:rPr>
              <a:t>left = </a:t>
            </a:r>
            <a:r>
              <a:rPr lang="en-GB" dirty="0" smtClean="0">
                <a:solidFill>
                  <a:srgbClr val="FF0000"/>
                </a:solidFill>
              </a:rPr>
              <a:t>x4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3061326"/>
            <a:ext cx="167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3 Shifts </a:t>
            </a:r>
            <a:r>
              <a:rPr lang="en-GB" dirty="0">
                <a:solidFill>
                  <a:srgbClr val="FF0000"/>
                </a:solidFill>
              </a:rPr>
              <a:t>left = </a:t>
            </a:r>
            <a:r>
              <a:rPr lang="en-GB" dirty="0" smtClean="0">
                <a:solidFill>
                  <a:srgbClr val="FF0000"/>
                </a:solidFill>
              </a:rPr>
              <a:t>x8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891" y="3812585"/>
            <a:ext cx="7411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</a:rPr>
              <a:t>Stretch: How would a computer use this to multiply an number by 6? </a:t>
            </a:r>
            <a:endParaRPr lang="en-GB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8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735547"/>
            <a:ext cx="8856984" cy="38590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Here we have the number </a:t>
            </a:r>
            <a:r>
              <a:rPr lang="en-GB" dirty="0" smtClean="0">
                <a:solidFill>
                  <a:srgbClr val="FF0000"/>
                </a:solidFill>
              </a:rPr>
              <a:t>1010.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If we remove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bit</a:t>
            </a:r>
            <a:r>
              <a:rPr lang="en-GB" dirty="0" smtClean="0"/>
              <a:t> from the right and </a:t>
            </a:r>
            <a:r>
              <a:rPr lang="en-GB" dirty="0" smtClean="0">
                <a:solidFill>
                  <a:srgbClr val="FF0000"/>
                </a:solidFill>
              </a:rPr>
              <a:t>shift the numbers </a:t>
            </a:r>
            <a:r>
              <a:rPr lang="en-GB" u="sng" dirty="0" smtClean="0">
                <a:solidFill>
                  <a:srgbClr val="FF0000"/>
                </a:solidFill>
              </a:rPr>
              <a:t>right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we get </a:t>
            </a:r>
            <a:r>
              <a:rPr lang="en-GB" dirty="0" smtClean="0">
                <a:solidFill>
                  <a:srgbClr val="FF0000"/>
                </a:solidFill>
              </a:rPr>
              <a:t>101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number has 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Right Binary Shift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2575568123"/>
              </p:ext>
            </p:extLst>
          </p:nvPr>
        </p:nvGraphicFramePr>
        <p:xfrm>
          <a:off x="1479244" y="1253470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Shape 23"/>
          <p:cNvGraphicFramePr/>
          <p:nvPr>
            <p:extLst>
              <p:ext uri="{D42A27DB-BD31-4B8C-83A1-F6EECF244321}">
                <p14:modId xmlns:p14="http://schemas.microsoft.com/office/powerpoint/2010/main" val="1518318774"/>
              </p:ext>
            </p:extLst>
          </p:nvPr>
        </p:nvGraphicFramePr>
        <p:xfrm>
          <a:off x="1479244" y="2859782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23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735547"/>
            <a:ext cx="8856984" cy="38590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Now we have the number </a:t>
            </a:r>
            <a:r>
              <a:rPr lang="en-GB" dirty="0" smtClean="0">
                <a:solidFill>
                  <a:srgbClr val="FF0000"/>
                </a:solidFill>
              </a:rPr>
              <a:t>1100. 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If we remove </a:t>
            </a:r>
            <a:r>
              <a:rPr lang="en-GB" dirty="0" smtClean="0">
                <a:solidFill>
                  <a:srgbClr val="FF0000"/>
                </a:solidFill>
              </a:rPr>
              <a:t>two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bits</a:t>
            </a:r>
            <a:r>
              <a:rPr lang="en-GB" dirty="0" smtClean="0"/>
              <a:t> from the right and </a:t>
            </a:r>
            <a:r>
              <a:rPr lang="en-GB" dirty="0" smtClean="0">
                <a:solidFill>
                  <a:srgbClr val="FF0000"/>
                </a:solidFill>
              </a:rPr>
              <a:t>shift the numbers </a:t>
            </a:r>
            <a:r>
              <a:rPr lang="en-GB" u="sng" dirty="0" smtClean="0">
                <a:solidFill>
                  <a:srgbClr val="FF0000"/>
                </a:solidFill>
              </a:rPr>
              <a:t>right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we get </a:t>
            </a:r>
            <a:r>
              <a:rPr lang="en-GB" dirty="0" smtClean="0">
                <a:solidFill>
                  <a:srgbClr val="FF0000"/>
                </a:solidFill>
              </a:rPr>
              <a:t>11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number has 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Right Binary Shift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30/04/2019</a:t>
            </a:fld>
            <a:endParaRPr lang="en-GB" dirty="0"/>
          </a:p>
        </p:txBody>
      </p:sp>
      <p:graphicFrame>
        <p:nvGraphicFramePr>
          <p:cNvPr id="5" name="Shape 23"/>
          <p:cNvGraphicFramePr/>
          <p:nvPr>
            <p:extLst>
              <p:ext uri="{D42A27DB-BD31-4B8C-83A1-F6EECF244321}">
                <p14:modId xmlns:p14="http://schemas.microsoft.com/office/powerpoint/2010/main" val="3351016094"/>
              </p:ext>
            </p:extLst>
          </p:nvPr>
        </p:nvGraphicFramePr>
        <p:xfrm>
          <a:off x="1479244" y="1253470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GB" sz="1600" b="1" dirty="0" smtClean="0"/>
                        <a:t>1</a:t>
                      </a: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Shape 23"/>
          <p:cNvGraphicFramePr/>
          <p:nvPr>
            <p:extLst>
              <p:ext uri="{D42A27DB-BD31-4B8C-83A1-F6EECF244321}">
                <p14:modId xmlns:p14="http://schemas.microsoft.com/office/powerpoint/2010/main" val="3549276314"/>
              </p:ext>
            </p:extLst>
          </p:nvPr>
        </p:nvGraphicFramePr>
        <p:xfrm>
          <a:off x="1479244" y="2859782"/>
          <a:ext cx="5760636" cy="8533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32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16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82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.1.1 databla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4C84913E9864F9C226E06F4D89945" ma:contentTypeVersion="9" ma:contentTypeDescription="Create a new document." ma:contentTypeScope="" ma:versionID="2934e28a1b5935441b7357d16ee3d152">
  <xsd:schema xmlns:xsd="http://www.w3.org/2001/XMLSchema" xmlns:xs="http://www.w3.org/2001/XMLSchema" xmlns:p="http://schemas.microsoft.com/office/2006/metadata/properties" xmlns:ns2="1e24005f-468e-418f-8e33-78b588c56834" targetNamespace="http://schemas.microsoft.com/office/2006/metadata/properties" ma:root="true" ma:fieldsID="ab86afc27e75f48487bec225262c7b37" ns2:_="">
    <xsd:import namespace="1e24005f-468e-418f-8e33-78b588c568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4005f-468e-418f-8e33-78b588c56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6A64EB-7191-4FE5-9113-DB0E6C26CEA8}"/>
</file>

<file path=customXml/itemProps2.xml><?xml version="1.0" encoding="utf-8"?>
<ds:datastoreItem xmlns:ds="http://schemas.openxmlformats.org/officeDocument/2006/customXml" ds:itemID="{E03DDEB3-2156-4D3B-8DD1-7B47B2E391BD}"/>
</file>

<file path=customXml/itemProps3.xml><?xml version="1.0" encoding="utf-8"?>
<ds:datastoreItem xmlns:ds="http://schemas.openxmlformats.org/officeDocument/2006/customXml" ds:itemID="{3C27C65A-9B1A-4532-9E1E-A7FC8BC00DC5}"/>
</file>

<file path=docProps/app.xml><?xml version="1.0" encoding="utf-8"?>
<Properties xmlns="http://schemas.openxmlformats.org/officeDocument/2006/extended-properties" xmlns:vt="http://schemas.openxmlformats.org/officeDocument/2006/docPropsVTypes">
  <Template>2.1.1 datablast</Template>
  <TotalTime>3406</TotalTime>
  <Words>490</Words>
  <Application>Microsoft Office PowerPoint</Application>
  <PresentationFormat>On-screen Show (16:9)</PresentationFormat>
  <Paragraphs>237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Candy Square BTN Striped</vt:lpstr>
      <vt:lpstr>Century Gothic</vt:lpstr>
      <vt:lpstr>Times New Roman</vt:lpstr>
      <vt:lpstr>2.1.1 datablast</vt:lpstr>
      <vt:lpstr>Do Now Activity - Whiteboards</vt:lpstr>
      <vt:lpstr>Do Now Activity - Answers</vt:lpstr>
      <vt:lpstr>Unit 12 Data Representation</vt:lpstr>
      <vt:lpstr>Shifting in Denary</vt:lpstr>
      <vt:lpstr>Left Binary Shift</vt:lpstr>
      <vt:lpstr>Left Binary Shift</vt:lpstr>
      <vt:lpstr>Left Binary Shift</vt:lpstr>
      <vt:lpstr>Right Binary Shift</vt:lpstr>
      <vt:lpstr>Right Binary Shift</vt:lpstr>
      <vt:lpstr>Right Binary Shift - Issues</vt:lpstr>
    </vt:vector>
  </TitlesOfParts>
  <Company>Hillcrest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David Atton</dc:creator>
  <cp:lastModifiedBy>David Atton</cp:lastModifiedBy>
  <cp:revision>155</cp:revision>
  <dcterms:created xsi:type="dcterms:W3CDTF">2015-05-05T10:47:24Z</dcterms:created>
  <dcterms:modified xsi:type="dcterms:W3CDTF">2019-04-30T11:12:40Z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0x010100CB64C84913E9864F9C226E06F4D89945</vt:lpwstr>
  </property>
</Properties>
</file>