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4" r:id="rId4"/>
    <p:sldId id="267" r:id="rId5"/>
    <p:sldId id="263" r:id="rId6"/>
    <p:sldId id="260" r:id="rId7"/>
    <p:sldId id="272" r:id="rId8"/>
    <p:sldId id="273" r:id="rId9"/>
    <p:sldId id="274" r:id="rId10"/>
    <p:sldId id="275" r:id="rId11"/>
    <p:sldId id="261" r:id="rId12"/>
    <p:sldId id="269" r:id="rId13"/>
    <p:sldId id="276" r:id="rId14"/>
    <p:sldId id="270" r:id="rId1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6" d="100"/>
          <a:sy n="86" d="100"/>
        </p:scale>
        <p:origin x="114"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Office%20PowerPoint"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636286071746766E-2"/>
          <c:y val="1.9282814903617992E-2"/>
          <c:w val="0.83464119668644898"/>
          <c:h val="0.90184409740897797"/>
        </c:manualLayout>
      </c:layout>
      <c:scatterChart>
        <c:scatterStyle val="lineMarker"/>
        <c:varyColors val="0"/>
        <c:ser>
          <c:idx val="0"/>
          <c:order val="0"/>
          <c:spPr>
            <a:ln w="47625">
              <a:noFill/>
            </a:ln>
          </c:spPr>
          <c:marker>
            <c:spPr>
              <a:solidFill>
                <a:srgbClr val="002060"/>
              </a:solidFill>
            </c:spPr>
          </c:marker>
          <c:xVal>
            <c:numRef>
              <c:f>'[Chart in Microsoft Office PowerPoint]Sheet1'!$A$2:$A$17</c:f>
              <c:numCache>
                <c:formatCode>General</c:formatCode>
                <c:ptCount val="16"/>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numCache>
            </c:numRef>
          </c:xVal>
          <c:yVal>
            <c:numRef>
              <c:f>'[Chart in Microsoft Office PowerPoint]Sheet1'!$B$2:$B$17</c:f>
              <c:numCache>
                <c:formatCode>General</c:formatCode>
                <c:ptCount val="16"/>
                <c:pt idx="0">
                  <c:v>60</c:v>
                </c:pt>
                <c:pt idx="1">
                  <c:v>81</c:v>
                </c:pt>
                <c:pt idx="2">
                  <c:v>120</c:v>
                </c:pt>
                <c:pt idx="3">
                  <c:v>140</c:v>
                </c:pt>
                <c:pt idx="4">
                  <c:v>150</c:v>
                </c:pt>
                <c:pt idx="5">
                  <c:v>151</c:v>
                </c:pt>
                <c:pt idx="6">
                  <c:v>160</c:v>
                </c:pt>
                <c:pt idx="7">
                  <c:v>161</c:v>
                </c:pt>
                <c:pt idx="8">
                  <c:v>162</c:v>
                </c:pt>
                <c:pt idx="9">
                  <c:v>163</c:v>
                </c:pt>
                <c:pt idx="10">
                  <c:v>140</c:v>
                </c:pt>
                <c:pt idx="11">
                  <c:v>130</c:v>
                </c:pt>
                <c:pt idx="12">
                  <c:v>111</c:v>
                </c:pt>
                <c:pt idx="13">
                  <c:v>10</c:v>
                </c:pt>
                <c:pt idx="14">
                  <c:v>80</c:v>
                </c:pt>
                <c:pt idx="15">
                  <c:v>70</c:v>
                </c:pt>
              </c:numCache>
            </c:numRef>
          </c:yVal>
          <c:smooth val="0"/>
          <c:extLst>
            <c:ext xmlns:c16="http://schemas.microsoft.com/office/drawing/2014/chart" uri="{C3380CC4-5D6E-409C-BE32-E72D297353CC}">
              <c16:uniqueId val="{00000000-552A-451D-B3AE-A15A833D2970}"/>
            </c:ext>
          </c:extLst>
        </c:ser>
        <c:dLbls>
          <c:showLegendKey val="0"/>
          <c:showVal val="0"/>
          <c:showCatName val="0"/>
          <c:showSerName val="0"/>
          <c:showPercent val="0"/>
          <c:showBubbleSize val="0"/>
        </c:dLbls>
        <c:axId val="-2094848856"/>
        <c:axId val="-2094174328"/>
      </c:scatterChart>
      <c:valAx>
        <c:axId val="-2094848856"/>
        <c:scaling>
          <c:orientation val="minMax"/>
        </c:scaling>
        <c:delete val="0"/>
        <c:axPos val="b"/>
        <c:numFmt formatCode="General" sourceLinked="1"/>
        <c:majorTickMark val="out"/>
        <c:minorTickMark val="none"/>
        <c:tickLblPos val="nextTo"/>
        <c:crossAx val="-2094174328"/>
        <c:crosses val="autoZero"/>
        <c:crossBetween val="midCat"/>
      </c:valAx>
      <c:valAx>
        <c:axId val="-2094174328"/>
        <c:scaling>
          <c:orientation val="minMax"/>
        </c:scaling>
        <c:delete val="0"/>
        <c:axPos val="l"/>
        <c:majorGridlines/>
        <c:numFmt formatCode="General" sourceLinked="1"/>
        <c:majorTickMark val="out"/>
        <c:minorTickMark val="none"/>
        <c:tickLblPos val="nextTo"/>
        <c:crossAx val="-2094848856"/>
        <c:crosses val="autoZero"/>
        <c:crossBetween val="midCat"/>
      </c:valAx>
    </c:plotArea>
    <c:legend>
      <c:legendPos val="r"/>
      <c:overlay val="0"/>
    </c:legend>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ABA7F5-4248-43A4-842D-EC019D1A91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BE7E5-1525-4C94-80A2-F1F77872C5CF}" type="slidenum">
              <a:rPr lang="en-GB" smtClean="0"/>
              <a:t>‹#›</a:t>
            </a:fld>
            <a:endParaRPr lang="en-GB"/>
          </a:p>
        </p:txBody>
      </p:sp>
    </p:spTree>
    <p:extLst>
      <p:ext uri="{BB962C8B-B14F-4D97-AF65-F5344CB8AC3E}">
        <p14:creationId xmlns:p14="http://schemas.microsoft.com/office/powerpoint/2010/main" val="314678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ABA7F5-4248-43A4-842D-EC019D1A91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BE7E5-1525-4C94-80A2-F1F77872C5CF}" type="slidenum">
              <a:rPr lang="en-GB" smtClean="0"/>
              <a:t>‹#›</a:t>
            </a:fld>
            <a:endParaRPr lang="en-GB"/>
          </a:p>
        </p:txBody>
      </p:sp>
    </p:spTree>
    <p:extLst>
      <p:ext uri="{BB962C8B-B14F-4D97-AF65-F5344CB8AC3E}">
        <p14:creationId xmlns:p14="http://schemas.microsoft.com/office/powerpoint/2010/main" val="202067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ABA7F5-4248-43A4-842D-EC019D1A91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BE7E5-1525-4C94-80A2-F1F77872C5CF}" type="slidenum">
              <a:rPr lang="en-GB" smtClean="0"/>
              <a:t>‹#›</a:t>
            </a:fld>
            <a:endParaRPr lang="en-GB"/>
          </a:p>
        </p:txBody>
      </p:sp>
    </p:spTree>
    <p:extLst>
      <p:ext uri="{BB962C8B-B14F-4D97-AF65-F5344CB8AC3E}">
        <p14:creationId xmlns:p14="http://schemas.microsoft.com/office/powerpoint/2010/main" val="339415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ABA7F5-4248-43A4-842D-EC019D1A91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BE7E5-1525-4C94-80A2-F1F77872C5CF}" type="slidenum">
              <a:rPr lang="en-GB" smtClean="0"/>
              <a:t>‹#›</a:t>
            </a:fld>
            <a:endParaRPr lang="en-GB"/>
          </a:p>
        </p:txBody>
      </p:sp>
    </p:spTree>
    <p:extLst>
      <p:ext uri="{BB962C8B-B14F-4D97-AF65-F5344CB8AC3E}">
        <p14:creationId xmlns:p14="http://schemas.microsoft.com/office/powerpoint/2010/main" val="141835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ABA7F5-4248-43A4-842D-EC019D1A91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BE7E5-1525-4C94-80A2-F1F77872C5CF}" type="slidenum">
              <a:rPr lang="en-GB" smtClean="0"/>
              <a:t>‹#›</a:t>
            </a:fld>
            <a:endParaRPr lang="en-GB"/>
          </a:p>
        </p:txBody>
      </p:sp>
    </p:spTree>
    <p:extLst>
      <p:ext uri="{BB962C8B-B14F-4D97-AF65-F5344CB8AC3E}">
        <p14:creationId xmlns:p14="http://schemas.microsoft.com/office/powerpoint/2010/main" val="58017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ABA7F5-4248-43A4-842D-EC019D1A91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5BE7E5-1525-4C94-80A2-F1F77872C5CF}" type="slidenum">
              <a:rPr lang="en-GB" smtClean="0"/>
              <a:t>‹#›</a:t>
            </a:fld>
            <a:endParaRPr lang="en-GB"/>
          </a:p>
        </p:txBody>
      </p:sp>
    </p:spTree>
    <p:extLst>
      <p:ext uri="{BB962C8B-B14F-4D97-AF65-F5344CB8AC3E}">
        <p14:creationId xmlns:p14="http://schemas.microsoft.com/office/powerpoint/2010/main" val="356752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ABA7F5-4248-43A4-842D-EC019D1A9161}"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5BE7E5-1525-4C94-80A2-F1F77872C5CF}" type="slidenum">
              <a:rPr lang="en-GB" smtClean="0"/>
              <a:t>‹#›</a:t>
            </a:fld>
            <a:endParaRPr lang="en-GB"/>
          </a:p>
        </p:txBody>
      </p:sp>
    </p:spTree>
    <p:extLst>
      <p:ext uri="{BB962C8B-B14F-4D97-AF65-F5344CB8AC3E}">
        <p14:creationId xmlns:p14="http://schemas.microsoft.com/office/powerpoint/2010/main" val="104114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ABA7F5-4248-43A4-842D-EC019D1A9161}"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5BE7E5-1525-4C94-80A2-F1F77872C5CF}" type="slidenum">
              <a:rPr lang="en-GB" smtClean="0"/>
              <a:t>‹#›</a:t>
            </a:fld>
            <a:endParaRPr lang="en-GB"/>
          </a:p>
        </p:txBody>
      </p:sp>
    </p:spTree>
    <p:extLst>
      <p:ext uri="{BB962C8B-B14F-4D97-AF65-F5344CB8AC3E}">
        <p14:creationId xmlns:p14="http://schemas.microsoft.com/office/powerpoint/2010/main" val="96962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BA7F5-4248-43A4-842D-EC019D1A9161}"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5BE7E5-1525-4C94-80A2-F1F77872C5CF}" type="slidenum">
              <a:rPr lang="en-GB" smtClean="0"/>
              <a:t>‹#›</a:t>
            </a:fld>
            <a:endParaRPr lang="en-GB"/>
          </a:p>
        </p:txBody>
      </p:sp>
    </p:spTree>
    <p:extLst>
      <p:ext uri="{BB962C8B-B14F-4D97-AF65-F5344CB8AC3E}">
        <p14:creationId xmlns:p14="http://schemas.microsoft.com/office/powerpoint/2010/main" val="3114031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ABA7F5-4248-43A4-842D-EC019D1A91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5BE7E5-1525-4C94-80A2-F1F77872C5CF}" type="slidenum">
              <a:rPr lang="en-GB" smtClean="0"/>
              <a:t>‹#›</a:t>
            </a:fld>
            <a:endParaRPr lang="en-GB"/>
          </a:p>
        </p:txBody>
      </p:sp>
    </p:spTree>
    <p:extLst>
      <p:ext uri="{BB962C8B-B14F-4D97-AF65-F5344CB8AC3E}">
        <p14:creationId xmlns:p14="http://schemas.microsoft.com/office/powerpoint/2010/main" val="79630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ABA7F5-4248-43A4-842D-EC019D1A91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5BE7E5-1525-4C94-80A2-F1F77872C5CF}" type="slidenum">
              <a:rPr lang="en-GB" smtClean="0"/>
              <a:t>‹#›</a:t>
            </a:fld>
            <a:endParaRPr lang="en-GB"/>
          </a:p>
        </p:txBody>
      </p:sp>
    </p:spTree>
    <p:extLst>
      <p:ext uri="{BB962C8B-B14F-4D97-AF65-F5344CB8AC3E}">
        <p14:creationId xmlns:p14="http://schemas.microsoft.com/office/powerpoint/2010/main" val="3567629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BA7F5-4248-43A4-842D-EC019D1A9161}" type="datetimeFigureOut">
              <a:rPr lang="en-GB" smtClean="0"/>
              <a:t>12/03/2020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BE7E5-1525-4C94-80A2-F1F77872C5CF}" type="slidenum">
              <a:rPr lang="en-GB" smtClean="0"/>
              <a:t>‹#›</a:t>
            </a:fld>
            <a:endParaRPr lang="en-GB"/>
          </a:p>
        </p:txBody>
      </p:sp>
    </p:spTree>
    <p:extLst>
      <p:ext uri="{BB962C8B-B14F-4D97-AF65-F5344CB8AC3E}">
        <p14:creationId xmlns:p14="http://schemas.microsoft.com/office/powerpoint/2010/main" val="3826027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85750"/>
            <a:ext cx="9144000" cy="1125537"/>
          </a:xfrm>
        </p:spPr>
        <p:txBody>
          <a:bodyPr>
            <a:noAutofit/>
          </a:bodyPr>
          <a:lstStyle/>
          <a:p>
            <a:r>
              <a:rPr lang="en-GB" sz="8800" dirty="0" smtClean="0">
                <a:solidFill>
                  <a:srgbClr val="0070C0"/>
                </a:solidFill>
              </a:rPr>
              <a:t>Training Thresholds</a:t>
            </a:r>
            <a:endParaRPr lang="en-GB" sz="8800" dirty="0">
              <a:solidFill>
                <a:srgbClr val="0070C0"/>
              </a:solidFill>
            </a:endParaRPr>
          </a:p>
        </p:txBody>
      </p:sp>
      <p:sp>
        <p:nvSpPr>
          <p:cNvPr id="4" name="Rectangle 3"/>
          <p:cNvSpPr/>
          <p:nvPr/>
        </p:nvSpPr>
        <p:spPr>
          <a:xfrm>
            <a:off x="7504691" y="6139934"/>
            <a:ext cx="4687309" cy="369332"/>
          </a:xfrm>
          <a:prstGeom prst="rect">
            <a:avLst/>
          </a:prstGeom>
        </p:spPr>
        <p:txBody>
          <a:bodyPr wrap="none">
            <a:spAutoFit/>
          </a:bodyPr>
          <a:lstStyle/>
          <a:p>
            <a:r>
              <a:rPr lang="en-GB" dirty="0" smtClean="0"/>
              <a:t>https://www.youtube.com/watch?v=Xdij2lozIVo</a:t>
            </a:r>
            <a:endParaRPr lang="en-GB" dirty="0"/>
          </a:p>
        </p:txBody>
      </p:sp>
      <p:sp>
        <p:nvSpPr>
          <p:cNvPr id="6" name="Title 1"/>
          <p:cNvSpPr txBox="1">
            <a:spLocks/>
          </p:cNvSpPr>
          <p:nvPr/>
        </p:nvSpPr>
        <p:spPr>
          <a:xfrm>
            <a:off x="7142741" y="2312064"/>
            <a:ext cx="4705350" cy="29270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smtClean="0">
                <a:solidFill>
                  <a:srgbClr val="FF0000"/>
                </a:solidFill>
              </a:rPr>
              <a:t>DNA</a:t>
            </a:r>
            <a:r>
              <a:rPr lang="en-GB" sz="4400" dirty="0" smtClean="0"/>
              <a:t> </a:t>
            </a:r>
          </a:p>
          <a:p>
            <a:r>
              <a:rPr lang="en-GB" sz="4400" dirty="0" smtClean="0"/>
              <a:t>Watch the video and discuss if  the movements are aerobic or anaerobic</a:t>
            </a:r>
            <a:endParaRPr lang="en-GB" sz="4400" dirty="0"/>
          </a:p>
        </p:txBody>
      </p:sp>
      <p:graphicFrame>
        <p:nvGraphicFramePr>
          <p:cNvPr id="7" name="Table 6"/>
          <p:cNvGraphicFramePr>
            <a:graphicFrameLocks noGrp="1"/>
          </p:cNvGraphicFramePr>
          <p:nvPr>
            <p:extLst>
              <p:ext uri="{D42A27DB-BD31-4B8C-83A1-F6EECF244321}">
                <p14:modId xmlns:p14="http://schemas.microsoft.com/office/powerpoint/2010/main" val="4119717814"/>
              </p:ext>
            </p:extLst>
          </p:nvPr>
        </p:nvGraphicFramePr>
        <p:xfrm>
          <a:off x="793750" y="4296645"/>
          <a:ext cx="5454650" cy="2212621"/>
        </p:xfrm>
        <a:graphic>
          <a:graphicData uri="http://schemas.openxmlformats.org/drawingml/2006/table">
            <a:tbl>
              <a:tblPr firstRow="1" bandRow="1">
                <a:tableStyleId>{5C22544A-7EE6-4342-B048-85BDC9FD1C3A}</a:tableStyleId>
              </a:tblPr>
              <a:tblGrid>
                <a:gridCol w="2727325">
                  <a:extLst>
                    <a:ext uri="{9D8B030D-6E8A-4147-A177-3AD203B41FA5}">
                      <a16:colId xmlns:a16="http://schemas.microsoft.com/office/drawing/2014/main" val="122798525"/>
                    </a:ext>
                  </a:extLst>
                </a:gridCol>
                <a:gridCol w="2727325">
                  <a:extLst>
                    <a:ext uri="{9D8B030D-6E8A-4147-A177-3AD203B41FA5}">
                      <a16:colId xmlns:a16="http://schemas.microsoft.com/office/drawing/2014/main" val="3747926738"/>
                    </a:ext>
                  </a:extLst>
                </a:gridCol>
              </a:tblGrid>
              <a:tr h="821989">
                <a:tc gridSpan="2">
                  <a:txBody>
                    <a:bodyPr/>
                    <a:lstStyle/>
                    <a:p>
                      <a:pPr algn="ctr"/>
                      <a:r>
                        <a:rPr lang="en-GB" sz="3600" dirty="0" smtClean="0"/>
                        <a:t>Progress Indicators</a:t>
                      </a:r>
                      <a:endParaRPr lang="en-GB" sz="3600" dirty="0"/>
                    </a:p>
                  </a:txBody>
                  <a:tcPr/>
                </a:tc>
                <a:tc hMerge="1">
                  <a:txBody>
                    <a:bodyPr/>
                    <a:lstStyle/>
                    <a:p>
                      <a:endParaRPr lang="en-GB" dirty="0"/>
                    </a:p>
                  </a:txBody>
                  <a:tcPr/>
                </a:tc>
                <a:extLst>
                  <a:ext uri="{0D108BD9-81ED-4DB2-BD59-A6C34878D82A}">
                    <a16:rowId xmlns:a16="http://schemas.microsoft.com/office/drawing/2014/main" val="3321826494"/>
                  </a:ext>
                </a:extLst>
              </a:tr>
              <a:tr h="476232">
                <a:tc>
                  <a:txBody>
                    <a:bodyPr/>
                    <a:lstStyle/>
                    <a:p>
                      <a:pPr algn="ctr"/>
                      <a:r>
                        <a:rPr lang="en-GB" b="1" dirty="0" smtClean="0">
                          <a:solidFill>
                            <a:srgbClr val="FF0000"/>
                          </a:solidFill>
                        </a:rPr>
                        <a:t>Good Progress</a:t>
                      </a:r>
                      <a:endParaRPr lang="en-GB" b="1" dirty="0">
                        <a:solidFill>
                          <a:srgbClr val="FF0000"/>
                        </a:solidFill>
                      </a:endParaRPr>
                    </a:p>
                  </a:txBody>
                  <a:tcPr/>
                </a:tc>
                <a:tc>
                  <a:txBody>
                    <a:bodyPr/>
                    <a:lstStyle/>
                    <a:p>
                      <a:pPr algn="ctr"/>
                      <a:r>
                        <a:rPr lang="en-GB" b="1" dirty="0" smtClean="0">
                          <a:solidFill>
                            <a:srgbClr val="FF0000"/>
                          </a:solidFill>
                        </a:rPr>
                        <a:t>Outstanding</a:t>
                      </a:r>
                      <a:r>
                        <a:rPr lang="en-GB" b="1" baseline="0" dirty="0" smtClean="0">
                          <a:solidFill>
                            <a:srgbClr val="FF0000"/>
                          </a:solidFill>
                        </a:rPr>
                        <a:t> Progress</a:t>
                      </a:r>
                      <a:endParaRPr lang="en-GB" b="1" dirty="0">
                        <a:solidFill>
                          <a:srgbClr val="FF0000"/>
                        </a:solidFill>
                      </a:endParaRPr>
                    </a:p>
                  </a:txBody>
                  <a:tcPr/>
                </a:tc>
                <a:extLst>
                  <a:ext uri="{0D108BD9-81ED-4DB2-BD59-A6C34878D82A}">
                    <a16:rowId xmlns:a16="http://schemas.microsoft.com/office/drawing/2014/main" val="155996364"/>
                  </a:ext>
                </a:extLst>
              </a:tr>
              <a:tr h="821989">
                <a:tc>
                  <a:txBody>
                    <a:bodyPr/>
                    <a:lstStyle/>
                    <a:p>
                      <a:r>
                        <a:rPr lang="en-GB" dirty="0" smtClean="0"/>
                        <a:t>Recall what</a:t>
                      </a:r>
                      <a:r>
                        <a:rPr lang="en-GB" baseline="0" dirty="0" smtClean="0"/>
                        <a:t> makes the different types of training zones</a:t>
                      </a:r>
                      <a:endParaRPr lang="en-GB" dirty="0"/>
                    </a:p>
                  </a:txBody>
                  <a:tcPr/>
                </a:tc>
                <a:tc>
                  <a:txBody>
                    <a:bodyPr/>
                    <a:lstStyle/>
                    <a:p>
                      <a:r>
                        <a:rPr lang="en-GB" dirty="0" smtClean="0"/>
                        <a:t>Be able to explain the process accurately </a:t>
                      </a:r>
                      <a:endParaRPr lang="en-GB" dirty="0"/>
                    </a:p>
                  </a:txBody>
                  <a:tcPr/>
                </a:tc>
                <a:extLst>
                  <a:ext uri="{0D108BD9-81ED-4DB2-BD59-A6C34878D82A}">
                    <a16:rowId xmlns:a16="http://schemas.microsoft.com/office/drawing/2014/main" val="1211841482"/>
                  </a:ext>
                </a:extLst>
              </a:tr>
            </a:tbl>
          </a:graphicData>
        </a:graphic>
      </p:graphicFrame>
      <p:pic>
        <p:nvPicPr>
          <p:cNvPr id="1026" name="Picture 2" descr="Image result for olym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34766"/>
            <a:ext cx="3657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433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91" y="258563"/>
            <a:ext cx="6194809" cy="1143000"/>
          </a:xfrm>
        </p:spPr>
        <p:txBody>
          <a:bodyPr>
            <a:normAutofit fontScale="90000"/>
          </a:bodyPr>
          <a:lstStyle/>
          <a:p>
            <a:r>
              <a:rPr lang="en-US" dirty="0" smtClean="0"/>
              <a:t> Checking of equipment and venue </a:t>
            </a:r>
            <a:endParaRPr lang="en-US" dirty="0"/>
          </a:p>
        </p:txBody>
      </p:sp>
      <p:sp>
        <p:nvSpPr>
          <p:cNvPr id="3" name="Content Placeholder 2"/>
          <p:cNvSpPr>
            <a:spLocks noGrp="1"/>
          </p:cNvSpPr>
          <p:nvPr>
            <p:ph idx="1"/>
          </p:nvPr>
        </p:nvSpPr>
        <p:spPr>
          <a:xfrm>
            <a:off x="1631441" y="2462512"/>
            <a:ext cx="4297757" cy="1534426"/>
          </a:xfrm>
        </p:spPr>
        <p:txBody>
          <a:bodyPr>
            <a:normAutofit lnSpcReduction="10000"/>
          </a:bodyPr>
          <a:lstStyle/>
          <a:p>
            <a:pPr marL="0" indent="0">
              <a:buNone/>
            </a:pPr>
            <a:r>
              <a:rPr lang="en-US" dirty="0" smtClean="0"/>
              <a:t>Damaged equipment could be a safety hazard. You must check all safety equipment before it is used. </a:t>
            </a:r>
          </a:p>
          <a:p>
            <a:pPr marL="0" indent="0">
              <a:buNone/>
            </a:pPr>
            <a:endParaRPr lang="en-US" dirty="0"/>
          </a:p>
          <a:p>
            <a:pPr marL="0" indent="0">
              <a:buNone/>
            </a:pPr>
            <a:endParaRPr lang="en-US" dirty="0"/>
          </a:p>
        </p:txBody>
      </p:sp>
      <p:sp>
        <p:nvSpPr>
          <p:cNvPr id="4" name="TextBox 3"/>
          <p:cNvSpPr txBox="1"/>
          <p:nvPr/>
        </p:nvSpPr>
        <p:spPr>
          <a:xfrm>
            <a:off x="6395441" y="1894909"/>
            <a:ext cx="3036909" cy="1200329"/>
          </a:xfrm>
          <a:prstGeom prst="rect">
            <a:avLst/>
          </a:prstGeom>
          <a:noFill/>
        </p:spPr>
        <p:txBody>
          <a:bodyPr wrap="square" rtlCol="0">
            <a:spAutoFit/>
          </a:bodyPr>
          <a:lstStyle/>
          <a:p>
            <a:r>
              <a:rPr lang="en-US" b="1" i="1" dirty="0"/>
              <a:t>Who Checks: </a:t>
            </a:r>
          </a:p>
          <a:p>
            <a:r>
              <a:rPr lang="en-US" dirty="0"/>
              <a:t>The person in charge (caretaker) but also the teacher, coach, sports leader</a:t>
            </a:r>
          </a:p>
        </p:txBody>
      </p:sp>
      <p:sp>
        <p:nvSpPr>
          <p:cNvPr id="5" name="TextBox 4"/>
          <p:cNvSpPr txBox="1"/>
          <p:nvPr/>
        </p:nvSpPr>
        <p:spPr>
          <a:xfrm>
            <a:off x="1631440" y="4002676"/>
            <a:ext cx="4490686" cy="643001"/>
          </a:xfrm>
          <a:prstGeom prst="rect">
            <a:avLst/>
          </a:prstGeom>
          <a:noFill/>
        </p:spPr>
        <p:txBody>
          <a:bodyPr wrap="square" rtlCol="0">
            <a:spAutoFit/>
          </a:bodyPr>
          <a:lstStyle/>
          <a:p>
            <a:r>
              <a:rPr lang="en-US" dirty="0"/>
              <a:t>Must be one of the 1</a:t>
            </a:r>
            <a:r>
              <a:rPr lang="en-US" baseline="30000" dirty="0"/>
              <a:t>st</a:t>
            </a:r>
            <a:r>
              <a:rPr lang="en-US" dirty="0"/>
              <a:t> things you do before playing at a venue</a:t>
            </a:r>
          </a:p>
        </p:txBody>
      </p:sp>
      <p:sp>
        <p:nvSpPr>
          <p:cNvPr id="6" name="TextBox 5"/>
          <p:cNvSpPr txBox="1"/>
          <p:nvPr/>
        </p:nvSpPr>
        <p:spPr>
          <a:xfrm>
            <a:off x="1616257" y="5957653"/>
            <a:ext cx="4272636" cy="646331"/>
          </a:xfrm>
          <a:prstGeom prst="rect">
            <a:avLst/>
          </a:prstGeom>
          <a:noFill/>
        </p:spPr>
        <p:txBody>
          <a:bodyPr wrap="square" rtlCol="0">
            <a:spAutoFit/>
          </a:bodyPr>
          <a:lstStyle/>
          <a:p>
            <a:r>
              <a:rPr lang="en-US" dirty="0"/>
              <a:t>What happens if a football is broken and you try and head the ball? Injury to the eye</a:t>
            </a:r>
          </a:p>
        </p:txBody>
      </p:sp>
      <p:sp>
        <p:nvSpPr>
          <p:cNvPr id="7" name="TextBox 6"/>
          <p:cNvSpPr txBox="1"/>
          <p:nvPr/>
        </p:nvSpPr>
        <p:spPr>
          <a:xfrm>
            <a:off x="1618362" y="4957672"/>
            <a:ext cx="3947997" cy="646331"/>
          </a:xfrm>
          <a:prstGeom prst="rect">
            <a:avLst/>
          </a:prstGeom>
          <a:noFill/>
        </p:spPr>
        <p:txBody>
          <a:bodyPr wrap="square" rtlCol="0">
            <a:spAutoFit/>
          </a:bodyPr>
          <a:lstStyle/>
          <a:p>
            <a:r>
              <a:rPr lang="en-US" dirty="0"/>
              <a:t>Glass could be hidden in the grass during a football game.</a:t>
            </a:r>
          </a:p>
        </p:txBody>
      </p:sp>
      <p:pic>
        <p:nvPicPr>
          <p:cNvPr id="8" name="Picture 7" descr="image1.JPG"/>
          <p:cNvPicPr>
            <a:picLocks noChangeAspect="1"/>
          </p:cNvPicPr>
          <p:nvPr/>
        </p:nvPicPr>
        <p:blipFill rotWithShape="1">
          <a:blip r:embed="rId2" cstate="print">
            <a:extLst>
              <a:ext uri="{28A0092B-C50C-407E-A947-70E740481C1C}">
                <a14:useLocalDpi xmlns:a14="http://schemas.microsoft.com/office/drawing/2010/main" val="0"/>
              </a:ext>
            </a:extLst>
          </a:blip>
          <a:srcRect l="4461" t="8639" b="7968"/>
          <a:stretch/>
        </p:blipFill>
        <p:spPr>
          <a:xfrm>
            <a:off x="6395441" y="3793703"/>
            <a:ext cx="4272559" cy="2797051"/>
          </a:xfrm>
          <a:prstGeom prst="rect">
            <a:avLst/>
          </a:prstGeom>
        </p:spPr>
      </p:pic>
      <p:pic>
        <p:nvPicPr>
          <p:cNvPr id="9" name="Picture 8"/>
          <p:cNvPicPr>
            <a:picLocks noChangeAspect="1"/>
          </p:cNvPicPr>
          <p:nvPr/>
        </p:nvPicPr>
        <p:blipFill rotWithShape="1">
          <a:blip r:embed="rId3"/>
          <a:srcRect l="13146" r="14191" b="32770"/>
          <a:stretch/>
        </p:blipFill>
        <p:spPr>
          <a:xfrm>
            <a:off x="1524001" y="1"/>
            <a:ext cx="2104031" cy="1886927"/>
          </a:xfrm>
          <a:prstGeom prst="rect">
            <a:avLst/>
          </a:prstGeom>
        </p:spPr>
      </p:pic>
    </p:spTree>
    <p:extLst>
      <p:ext uri="{BB962C8B-B14F-4D97-AF65-F5344CB8AC3E}">
        <p14:creationId xmlns:p14="http://schemas.microsoft.com/office/powerpoint/2010/main" val="3767784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28430" y="770517"/>
          <a:ext cx="11901248" cy="5950146"/>
        </p:xfrm>
        <a:graphic>
          <a:graphicData uri="http://schemas.openxmlformats.org/drawingml/2006/table">
            <a:tbl>
              <a:tblPr firstRow="1" bandRow="1">
                <a:tableStyleId>{5C22544A-7EE6-4342-B048-85BDC9FD1C3A}</a:tableStyleId>
              </a:tblPr>
              <a:tblGrid>
                <a:gridCol w="5950624">
                  <a:extLst>
                    <a:ext uri="{9D8B030D-6E8A-4147-A177-3AD203B41FA5}">
                      <a16:colId xmlns:a16="http://schemas.microsoft.com/office/drawing/2014/main" val="20000"/>
                    </a:ext>
                  </a:extLst>
                </a:gridCol>
                <a:gridCol w="5950624">
                  <a:extLst>
                    <a:ext uri="{9D8B030D-6E8A-4147-A177-3AD203B41FA5}">
                      <a16:colId xmlns:a16="http://schemas.microsoft.com/office/drawing/2014/main" val="20001"/>
                    </a:ext>
                  </a:extLst>
                </a:gridCol>
              </a:tblGrid>
              <a:tr h="2975073">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975073">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0" name="TextBox 9"/>
          <p:cNvSpPr txBox="1"/>
          <p:nvPr/>
        </p:nvSpPr>
        <p:spPr>
          <a:xfrm>
            <a:off x="6193215" y="4409096"/>
            <a:ext cx="5738846" cy="369332"/>
          </a:xfrm>
          <a:prstGeom prst="rect">
            <a:avLst/>
          </a:prstGeom>
          <a:noFill/>
        </p:spPr>
        <p:txBody>
          <a:bodyPr wrap="none" rtlCol="0">
            <a:spAutoFit/>
          </a:bodyPr>
          <a:lstStyle/>
          <a:p>
            <a:r>
              <a:rPr lang="en-US" dirty="0" smtClean="0"/>
              <a:t>Follow the principles of training - To avoid overuse injuries </a:t>
            </a:r>
            <a:endParaRPr lang="en-US" dirty="0"/>
          </a:p>
        </p:txBody>
      </p:sp>
      <p:sp>
        <p:nvSpPr>
          <p:cNvPr id="3" name="TextBox 2"/>
          <p:cNvSpPr txBox="1"/>
          <p:nvPr/>
        </p:nvSpPr>
        <p:spPr>
          <a:xfrm>
            <a:off x="199782" y="4451903"/>
            <a:ext cx="5671895" cy="369332"/>
          </a:xfrm>
          <a:prstGeom prst="rect">
            <a:avLst/>
          </a:prstGeom>
          <a:noFill/>
        </p:spPr>
        <p:txBody>
          <a:bodyPr wrap="none" rtlCol="0">
            <a:spAutoFit/>
          </a:bodyPr>
          <a:lstStyle/>
          <a:p>
            <a:r>
              <a:rPr lang="en-US" dirty="0" smtClean="0"/>
              <a:t>Use the right equipment – Check its safe and not damaged</a:t>
            </a:r>
            <a:endParaRPr lang="en-US" dirty="0"/>
          </a:p>
        </p:txBody>
      </p:sp>
      <p:sp>
        <p:nvSpPr>
          <p:cNvPr id="11" name="TextBox 10"/>
          <p:cNvSpPr txBox="1"/>
          <p:nvPr/>
        </p:nvSpPr>
        <p:spPr>
          <a:xfrm>
            <a:off x="252291" y="5232136"/>
            <a:ext cx="4711546" cy="369332"/>
          </a:xfrm>
          <a:prstGeom prst="rect">
            <a:avLst/>
          </a:prstGeom>
          <a:noFill/>
        </p:spPr>
        <p:txBody>
          <a:bodyPr wrap="none" rtlCol="0">
            <a:spAutoFit/>
          </a:bodyPr>
          <a:lstStyle/>
          <a:p>
            <a:r>
              <a:rPr lang="en-US" dirty="0" smtClean="0"/>
              <a:t>Check for Possible dangers e.g. glass in the grass</a:t>
            </a:r>
            <a:endParaRPr lang="en-US" dirty="0"/>
          </a:p>
        </p:txBody>
      </p:sp>
      <p:sp>
        <p:nvSpPr>
          <p:cNvPr id="12" name="TextBox 11"/>
          <p:cNvSpPr txBox="1"/>
          <p:nvPr/>
        </p:nvSpPr>
        <p:spPr>
          <a:xfrm>
            <a:off x="327215" y="2229533"/>
            <a:ext cx="3739350" cy="369332"/>
          </a:xfrm>
          <a:prstGeom prst="rect">
            <a:avLst/>
          </a:prstGeom>
          <a:noFill/>
        </p:spPr>
        <p:txBody>
          <a:bodyPr wrap="none" rtlCol="0">
            <a:spAutoFit/>
          </a:bodyPr>
          <a:lstStyle/>
          <a:p>
            <a:r>
              <a:rPr lang="en-US" dirty="0" smtClean="0"/>
              <a:t>Know the rules, some prevent injuries</a:t>
            </a:r>
            <a:endParaRPr lang="en-US" dirty="0"/>
          </a:p>
        </p:txBody>
      </p:sp>
      <p:sp>
        <p:nvSpPr>
          <p:cNvPr id="13" name="TextBox 12"/>
          <p:cNvSpPr txBox="1"/>
          <p:nvPr/>
        </p:nvSpPr>
        <p:spPr>
          <a:xfrm>
            <a:off x="452069" y="3047159"/>
            <a:ext cx="3718724" cy="369332"/>
          </a:xfrm>
          <a:prstGeom prst="rect">
            <a:avLst/>
          </a:prstGeom>
          <a:noFill/>
        </p:spPr>
        <p:txBody>
          <a:bodyPr wrap="none" rtlCol="0">
            <a:spAutoFit/>
          </a:bodyPr>
          <a:lstStyle/>
          <a:p>
            <a:r>
              <a:rPr lang="en-US" dirty="0" smtClean="0"/>
              <a:t>Use correct techniques – tackle safely </a:t>
            </a:r>
            <a:endParaRPr lang="en-US" dirty="0"/>
          </a:p>
        </p:txBody>
      </p:sp>
      <p:sp>
        <p:nvSpPr>
          <p:cNvPr id="14" name="TextBox 13"/>
          <p:cNvSpPr txBox="1"/>
          <p:nvPr/>
        </p:nvSpPr>
        <p:spPr>
          <a:xfrm>
            <a:off x="6279392" y="1641520"/>
            <a:ext cx="4147289" cy="369332"/>
          </a:xfrm>
          <a:prstGeom prst="rect">
            <a:avLst/>
          </a:prstGeom>
          <a:noFill/>
        </p:spPr>
        <p:txBody>
          <a:bodyPr wrap="none" rtlCol="0">
            <a:spAutoFit/>
          </a:bodyPr>
          <a:lstStyle/>
          <a:p>
            <a:r>
              <a:rPr lang="en-US" dirty="0" smtClean="0"/>
              <a:t>Don’t wear anything that could get caught</a:t>
            </a:r>
            <a:endParaRPr lang="en-US" dirty="0"/>
          </a:p>
        </p:txBody>
      </p:sp>
      <p:sp>
        <p:nvSpPr>
          <p:cNvPr id="15" name="TextBox 14"/>
          <p:cNvSpPr txBox="1"/>
          <p:nvPr/>
        </p:nvSpPr>
        <p:spPr>
          <a:xfrm>
            <a:off x="6431792" y="2150643"/>
            <a:ext cx="2403948" cy="369332"/>
          </a:xfrm>
          <a:prstGeom prst="rect">
            <a:avLst/>
          </a:prstGeom>
          <a:noFill/>
        </p:spPr>
        <p:txBody>
          <a:bodyPr wrap="none" rtlCol="0">
            <a:spAutoFit/>
          </a:bodyPr>
          <a:lstStyle/>
          <a:p>
            <a:r>
              <a:rPr lang="en-US" dirty="0" smtClean="0"/>
              <a:t>Wear suitable footwear</a:t>
            </a:r>
            <a:endParaRPr lang="en-US" dirty="0"/>
          </a:p>
        </p:txBody>
      </p:sp>
      <p:sp>
        <p:nvSpPr>
          <p:cNvPr id="16" name="TextBox 15"/>
          <p:cNvSpPr txBox="1"/>
          <p:nvPr/>
        </p:nvSpPr>
        <p:spPr>
          <a:xfrm>
            <a:off x="6403252" y="2778476"/>
            <a:ext cx="5044658" cy="369332"/>
          </a:xfrm>
          <a:prstGeom prst="rect">
            <a:avLst/>
          </a:prstGeom>
          <a:noFill/>
        </p:spPr>
        <p:txBody>
          <a:bodyPr wrap="none" rtlCol="0">
            <a:spAutoFit/>
          </a:bodyPr>
          <a:lstStyle/>
          <a:p>
            <a:r>
              <a:rPr lang="en-US" dirty="0" smtClean="0"/>
              <a:t>Use protective clothing / equipment e.g. gum shield</a:t>
            </a:r>
            <a:endParaRPr lang="en-US" dirty="0"/>
          </a:p>
        </p:txBody>
      </p:sp>
      <p:sp>
        <p:nvSpPr>
          <p:cNvPr id="18" name="TextBox 17"/>
          <p:cNvSpPr txBox="1"/>
          <p:nvPr/>
        </p:nvSpPr>
        <p:spPr>
          <a:xfrm>
            <a:off x="6205596" y="5011792"/>
            <a:ext cx="5260288" cy="646331"/>
          </a:xfrm>
          <a:prstGeom prst="rect">
            <a:avLst/>
          </a:prstGeom>
          <a:noFill/>
        </p:spPr>
        <p:txBody>
          <a:bodyPr wrap="square" rtlCol="0">
            <a:spAutoFit/>
          </a:bodyPr>
          <a:lstStyle/>
          <a:p>
            <a:r>
              <a:rPr lang="en-US" dirty="0" smtClean="0"/>
              <a:t>Progressively overload your training, slowly increasing FIT to prevent overuse injuries</a:t>
            </a:r>
            <a:endParaRPr lang="en-US" dirty="0"/>
          </a:p>
        </p:txBody>
      </p:sp>
      <p:sp>
        <p:nvSpPr>
          <p:cNvPr id="19" name="Title 1"/>
          <p:cNvSpPr>
            <a:spLocks noGrp="1"/>
          </p:cNvSpPr>
          <p:nvPr>
            <p:ph type="title"/>
          </p:nvPr>
        </p:nvSpPr>
        <p:spPr>
          <a:xfrm>
            <a:off x="681726" y="0"/>
            <a:ext cx="10515600" cy="770522"/>
          </a:xfrm>
        </p:spPr>
        <p:txBody>
          <a:bodyPr>
            <a:noAutofit/>
          </a:bodyPr>
          <a:lstStyle/>
          <a:p>
            <a:pPr algn="ctr"/>
            <a:r>
              <a:rPr lang="en-US" sz="60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Injury Prevention</a:t>
            </a:r>
            <a:endParaRPr lang="en-US" sz="6000" b="1" u="sng"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0" name="TextBox 19"/>
          <p:cNvSpPr txBox="1"/>
          <p:nvPr/>
        </p:nvSpPr>
        <p:spPr>
          <a:xfrm>
            <a:off x="327215" y="1002820"/>
            <a:ext cx="5308472" cy="461665"/>
          </a:xfrm>
          <a:prstGeom prst="rect">
            <a:avLst/>
          </a:prstGeom>
          <a:noFill/>
        </p:spPr>
        <p:txBody>
          <a:bodyPr wrap="square" rtlCol="0">
            <a:spAutoFit/>
          </a:bodyPr>
          <a:lstStyle/>
          <a:p>
            <a:pPr algn="ctr"/>
            <a:r>
              <a:rPr lang="en-US" sz="2400" b="1" u="sng" dirty="0" smtClean="0">
                <a:latin typeface="Abadi MT Condensed Light"/>
                <a:cs typeface="Abadi MT Condensed Light"/>
              </a:rPr>
              <a:t>Correct application/adherence of rules</a:t>
            </a:r>
            <a:endParaRPr lang="en-US" sz="2400" b="1" u="sng" dirty="0">
              <a:latin typeface="Abadi MT Condensed Light"/>
              <a:cs typeface="Abadi MT Condensed Light"/>
            </a:endParaRPr>
          </a:p>
        </p:txBody>
      </p:sp>
      <p:sp>
        <p:nvSpPr>
          <p:cNvPr id="21" name="TextBox 20"/>
          <p:cNvSpPr txBox="1"/>
          <p:nvPr/>
        </p:nvSpPr>
        <p:spPr>
          <a:xfrm>
            <a:off x="6293105" y="953458"/>
            <a:ext cx="5446599" cy="400110"/>
          </a:xfrm>
          <a:prstGeom prst="rect">
            <a:avLst/>
          </a:prstGeom>
          <a:noFill/>
        </p:spPr>
        <p:txBody>
          <a:bodyPr wrap="square" rtlCol="0">
            <a:spAutoFit/>
          </a:bodyPr>
          <a:lstStyle/>
          <a:p>
            <a:pPr algn="ctr"/>
            <a:r>
              <a:rPr lang="en-US" sz="2000" b="1" u="sng" dirty="0" smtClean="0">
                <a:latin typeface="Bangla Sangam MN"/>
                <a:cs typeface="Bangla Sangam MN"/>
              </a:rPr>
              <a:t>Use of protective clothing and equipment</a:t>
            </a:r>
            <a:endParaRPr lang="en-US" sz="2000" b="1" u="sng" dirty="0">
              <a:latin typeface="Bangla Sangam MN"/>
              <a:cs typeface="Bangla Sangam MN"/>
            </a:endParaRPr>
          </a:p>
        </p:txBody>
      </p:sp>
      <p:sp>
        <p:nvSpPr>
          <p:cNvPr id="22" name="TextBox 21"/>
          <p:cNvSpPr txBox="1"/>
          <p:nvPr/>
        </p:nvSpPr>
        <p:spPr>
          <a:xfrm>
            <a:off x="452069" y="3801749"/>
            <a:ext cx="5308472" cy="461665"/>
          </a:xfrm>
          <a:prstGeom prst="rect">
            <a:avLst/>
          </a:prstGeom>
          <a:noFill/>
        </p:spPr>
        <p:txBody>
          <a:bodyPr wrap="square" rtlCol="0">
            <a:spAutoFit/>
          </a:bodyPr>
          <a:lstStyle/>
          <a:p>
            <a:pPr algn="ctr"/>
            <a:r>
              <a:rPr lang="en-US" sz="2400" u="sng" dirty="0" smtClean="0">
                <a:latin typeface="Phosphate Solid"/>
                <a:cs typeface="Phosphate Solid"/>
              </a:rPr>
              <a:t>Checking of equipment </a:t>
            </a:r>
            <a:endParaRPr lang="en-US" sz="2400" u="sng" dirty="0">
              <a:latin typeface="Phosphate Solid"/>
              <a:cs typeface="Phosphate Solid"/>
            </a:endParaRPr>
          </a:p>
        </p:txBody>
      </p:sp>
      <p:sp>
        <p:nvSpPr>
          <p:cNvPr id="23" name="TextBox 22"/>
          <p:cNvSpPr txBox="1"/>
          <p:nvPr/>
        </p:nvSpPr>
        <p:spPr>
          <a:xfrm>
            <a:off x="6179939" y="3845056"/>
            <a:ext cx="5632110" cy="461665"/>
          </a:xfrm>
          <a:prstGeom prst="rect">
            <a:avLst/>
          </a:prstGeom>
          <a:noFill/>
        </p:spPr>
        <p:txBody>
          <a:bodyPr wrap="square" rtlCol="0">
            <a:spAutoFit/>
          </a:bodyPr>
          <a:lstStyle/>
          <a:p>
            <a:r>
              <a:rPr lang="en-US" sz="2400" b="1" u="sng" dirty="0" smtClean="0"/>
              <a:t>Correct application of principles of training</a:t>
            </a:r>
            <a:endParaRPr lang="en-US" sz="2400" b="1" u="sng" dirty="0"/>
          </a:p>
        </p:txBody>
      </p:sp>
    </p:spTree>
    <p:extLst>
      <p:ext uri="{BB962C8B-B14F-4D97-AF65-F5344CB8AC3E}">
        <p14:creationId xmlns:p14="http://schemas.microsoft.com/office/powerpoint/2010/main" val="186974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1" grpId="0"/>
      <p:bldP spid="12" grpId="0"/>
      <p:bldP spid="13" grpId="0"/>
      <p:bldP spid="14" grpId="0"/>
      <p:bldP spid="15"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16" y="17122"/>
            <a:ext cx="10515600" cy="770522"/>
          </a:xfrm>
        </p:spPr>
        <p:txBody>
          <a:bodyPr>
            <a:noAutofit/>
          </a:bodyPr>
          <a:lstStyle/>
          <a:p>
            <a:pPr algn="ctr"/>
            <a:r>
              <a:rPr lang="en-US" sz="60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Injury Prevention</a:t>
            </a:r>
            <a:endParaRPr lang="en-US" sz="6000" b="1" u="sng"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4" name="Content Placeholder 3"/>
          <p:cNvGraphicFramePr>
            <a:graphicFrameLocks noGrp="1"/>
          </p:cNvGraphicFramePr>
          <p:nvPr>
            <p:ph idx="1"/>
            <p:extLst/>
          </p:nvPr>
        </p:nvGraphicFramePr>
        <p:xfrm>
          <a:off x="128430" y="1210995"/>
          <a:ext cx="11950972" cy="5509668"/>
        </p:xfrm>
        <a:graphic>
          <a:graphicData uri="http://schemas.openxmlformats.org/drawingml/2006/table">
            <a:tbl>
              <a:tblPr firstRow="1" bandRow="1">
                <a:tableStyleId>{5C22544A-7EE6-4342-B048-85BDC9FD1C3A}</a:tableStyleId>
              </a:tblPr>
              <a:tblGrid>
                <a:gridCol w="5975486">
                  <a:extLst>
                    <a:ext uri="{9D8B030D-6E8A-4147-A177-3AD203B41FA5}">
                      <a16:colId xmlns:a16="http://schemas.microsoft.com/office/drawing/2014/main" val="20000"/>
                    </a:ext>
                  </a:extLst>
                </a:gridCol>
                <a:gridCol w="5975486">
                  <a:extLst>
                    <a:ext uri="{9D8B030D-6E8A-4147-A177-3AD203B41FA5}">
                      <a16:colId xmlns:a16="http://schemas.microsoft.com/office/drawing/2014/main" val="20001"/>
                    </a:ext>
                  </a:extLst>
                </a:gridCol>
              </a:tblGrid>
              <a:tr h="2754834">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754834">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331868" y="1237958"/>
            <a:ext cx="5308472" cy="369332"/>
          </a:xfrm>
          <a:prstGeom prst="rect">
            <a:avLst/>
          </a:prstGeom>
          <a:noFill/>
        </p:spPr>
        <p:txBody>
          <a:bodyPr wrap="square" rtlCol="0">
            <a:spAutoFit/>
          </a:bodyPr>
          <a:lstStyle/>
          <a:p>
            <a:pPr algn="ctr"/>
            <a:r>
              <a:rPr lang="en-US" b="1" u="sng" dirty="0" smtClean="0">
                <a:latin typeface="Abadi MT Condensed Light"/>
                <a:cs typeface="Abadi MT Condensed Light"/>
              </a:rPr>
              <a:t>Correct application/adherence of rules</a:t>
            </a:r>
            <a:endParaRPr lang="en-US" b="1" u="sng" dirty="0">
              <a:latin typeface="Abadi MT Condensed Light"/>
              <a:cs typeface="Abadi MT Condensed Light"/>
            </a:endParaRPr>
          </a:p>
        </p:txBody>
      </p:sp>
      <p:sp>
        <p:nvSpPr>
          <p:cNvPr id="7" name="TextBox 6"/>
          <p:cNvSpPr txBox="1"/>
          <p:nvPr/>
        </p:nvSpPr>
        <p:spPr>
          <a:xfrm>
            <a:off x="7610426" y="1253347"/>
            <a:ext cx="5446599" cy="707886"/>
          </a:xfrm>
          <a:prstGeom prst="rect">
            <a:avLst/>
          </a:prstGeom>
          <a:noFill/>
        </p:spPr>
        <p:txBody>
          <a:bodyPr wrap="square" rtlCol="0">
            <a:spAutoFit/>
          </a:bodyPr>
          <a:lstStyle/>
          <a:p>
            <a:pPr algn="ctr"/>
            <a:r>
              <a:rPr lang="en-US" sz="2000" b="1" u="sng" dirty="0" smtClean="0">
                <a:latin typeface="Bangla Sangam MN"/>
                <a:cs typeface="Bangla Sangam MN"/>
              </a:rPr>
              <a:t>Use of protective </a:t>
            </a:r>
          </a:p>
          <a:p>
            <a:pPr algn="ctr"/>
            <a:r>
              <a:rPr lang="en-US" sz="2000" b="1" u="sng" dirty="0" smtClean="0">
                <a:latin typeface="Bangla Sangam MN"/>
                <a:cs typeface="Bangla Sangam MN"/>
              </a:rPr>
              <a:t>clothing and equipment</a:t>
            </a:r>
            <a:endParaRPr lang="en-US" sz="2000" b="1" u="sng" dirty="0">
              <a:latin typeface="Bangla Sangam MN"/>
              <a:cs typeface="Bangla Sangam MN"/>
            </a:endParaRPr>
          </a:p>
        </p:txBody>
      </p:sp>
      <p:sp>
        <p:nvSpPr>
          <p:cNvPr id="8" name="TextBox 7"/>
          <p:cNvSpPr txBox="1"/>
          <p:nvPr/>
        </p:nvSpPr>
        <p:spPr>
          <a:xfrm>
            <a:off x="-849193" y="3965829"/>
            <a:ext cx="5308472" cy="461665"/>
          </a:xfrm>
          <a:prstGeom prst="rect">
            <a:avLst/>
          </a:prstGeom>
          <a:noFill/>
        </p:spPr>
        <p:txBody>
          <a:bodyPr wrap="square" rtlCol="0">
            <a:spAutoFit/>
          </a:bodyPr>
          <a:lstStyle/>
          <a:p>
            <a:pPr algn="ctr"/>
            <a:r>
              <a:rPr lang="en-US" sz="2400" u="sng" dirty="0" smtClean="0">
                <a:latin typeface="Phosphate Solid"/>
                <a:cs typeface="Phosphate Solid"/>
              </a:rPr>
              <a:t>Checking of equipment </a:t>
            </a:r>
            <a:endParaRPr lang="en-US" sz="2400" u="sng" dirty="0">
              <a:latin typeface="Phosphate Solid"/>
              <a:cs typeface="Phosphate Solid"/>
            </a:endParaRPr>
          </a:p>
        </p:txBody>
      </p:sp>
      <p:sp>
        <p:nvSpPr>
          <p:cNvPr id="9" name="TextBox 8"/>
          <p:cNvSpPr txBox="1"/>
          <p:nvPr/>
        </p:nvSpPr>
        <p:spPr>
          <a:xfrm>
            <a:off x="6559890" y="4011995"/>
            <a:ext cx="5632110" cy="830997"/>
          </a:xfrm>
          <a:prstGeom prst="rect">
            <a:avLst/>
          </a:prstGeom>
          <a:noFill/>
        </p:spPr>
        <p:txBody>
          <a:bodyPr wrap="square" rtlCol="0">
            <a:spAutoFit/>
          </a:bodyPr>
          <a:lstStyle/>
          <a:p>
            <a:pPr algn="r"/>
            <a:r>
              <a:rPr lang="en-US" sz="2400" b="1" u="sng" dirty="0" smtClean="0"/>
              <a:t>Correct application </a:t>
            </a:r>
          </a:p>
          <a:p>
            <a:pPr algn="r"/>
            <a:r>
              <a:rPr lang="en-US" sz="2400" b="1" u="sng" dirty="0" smtClean="0"/>
              <a:t>of principles of training</a:t>
            </a:r>
            <a:endParaRPr lang="en-US" sz="2400" b="1" u="sng" dirty="0"/>
          </a:p>
        </p:txBody>
      </p:sp>
      <p:sp>
        <p:nvSpPr>
          <p:cNvPr id="6" name="TextBox 5"/>
          <p:cNvSpPr txBox="1"/>
          <p:nvPr/>
        </p:nvSpPr>
        <p:spPr>
          <a:xfrm>
            <a:off x="3196100" y="779439"/>
            <a:ext cx="5815631" cy="369332"/>
          </a:xfrm>
          <a:prstGeom prst="rect">
            <a:avLst/>
          </a:prstGeom>
          <a:noFill/>
        </p:spPr>
        <p:txBody>
          <a:bodyPr wrap="none" rtlCol="0">
            <a:spAutoFit/>
          </a:bodyPr>
          <a:lstStyle/>
          <a:p>
            <a:r>
              <a:rPr lang="en-US" dirty="0" smtClean="0"/>
              <a:t>How can you reduce the risk of injury for this football team?</a:t>
            </a:r>
            <a:endParaRPr lang="en-US" dirty="0"/>
          </a:p>
        </p:txBody>
      </p:sp>
    </p:spTree>
    <p:extLst>
      <p:ext uri="{BB962C8B-B14F-4D97-AF65-F5344CB8AC3E}">
        <p14:creationId xmlns:p14="http://schemas.microsoft.com/office/powerpoint/2010/main" val="2475124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3325"/>
            <a:ext cx="10515600" cy="1325563"/>
          </a:xfrm>
        </p:spPr>
        <p:txBody>
          <a:bodyPr>
            <a:noAutofit/>
          </a:bodyPr>
          <a:lstStyle/>
          <a:p>
            <a:pPr algn="ctr"/>
            <a:r>
              <a:rPr lang="en-GB" sz="9600" b="1" u="sng" dirty="0" smtClean="0">
                <a:solidFill>
                  <a:schemeClr val="accent4">
                    <a:lumMod val="75000"/>
                  </a:schemeClr>
                </a:solidFill>
              </a:rPr>
              <a:t>Exam Q</a:t>
            </a:r>
            <a:endParaRPr lang="en-GB" sz="9600" b="1" u="sng" dirty="0">
              <a:solidFill>
                <a:schemeClr val="accent4">
                  <a:lumMod val="75000"/>
                </a:schemeClr>
              </a:solidFill>
            </a:endParaRPr>
          </a:p>
        </p:txBody>
      </p:sp>
      <p:sp>
        <p:nvSpPr>
          <p:cNvPr id="3" name="Content Placeholder 2"/>
          <p:cNvSpPr>
            <a:spLocks noGrp="1"/>
          </p:cNvSpPr>
          <p:nvPr>
            <p:ph idx="1"/>
          </p:nvPr>
        </p:nvSpPr>
        <p:spPr>
          <a:xfrm>
            <a:off x="838200" y="2968625"/>
            <a:ext cx="10515600" cy="1184275"/>
          </a:xfrm>
        </p:spPr>
        <p:txBody>
          <a:bodyPr>
            <a:normAutofit/>
          </a:bodyPr>
          <a:lstStyle/>
          <a:p>
            <a:pPr marL="0" indent="0">
              <a:buNone/>
            </a:pPr>
            <a:r>
              <a:rPr lang="en-GB" sz="7200" dirty="0" smtClean="0"/>
              <a:t>Mark scheme on the back</a:t>
            </a:r>
            <a:endParaRPr lang="en-GB" sz="7200" dirty="0"/>
          </a:p>
        </p:txBody>
      </p:sp>
    </p:spTree>
    <p:extLst>
      <p:ext uri="{BB962C8B-B14F-4D97-AF65-F5344CB8AC3E}">
        <p14:creationId xmlns:p14="http://schemas.microsoft.com/office/powerpoint/2010/main" val="3057805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6618" t="18359" r="14338" b="10156"/>
          <a:stretch/>
        </p:blipFill>
        <p:spPr>
          <a:xfrm>
            <a:off x="3752850" y="0"/>
            <a:ext cx="4743450" cy="6703099"/>
          </a:xfrm>
          <a:prstGeom prst="rect">
            <a:avLst/>
          </a:prstGeom>
        </p:spPr>
      </p:pic>
    </p:spTree>
    <p:extLst>
      <p:ext uri="{BB962C8B-B14F-4D97-AF65-F5344CB8AC3E}">
        <p14:creationId xmlns:p14="http://schemas.microsoft.com/office/powerpoint/2010/main" val="1329317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456115" y="986936"/>
            <a:ext cx="931114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8000" b="1" u="sng" dirty="0" smtClean="0">
                <a:solidFill>
                  <a:schemeClr val="accent2">
                    <a:lumMod val="75000"/>
                  </a:schemeClr>
                </a:solidFill>
              </a:rPr>
              <a:t>Maximum Heart Rate</a:t>
            </a:r>
            <a:endParaRPr lang="en-GB" sz="8000" u="sng" dirty="0">
              <a:solidFill>
                <a:schemeClr val="accent2">
                  <a:lumMod val="75000"/>
                </a:schemeClr>
              </a:solidFill>
            </a:endParaRPr>
          </a:p>
        </p:txBody>
      </p:sp>
      <p:sp>
        <p:nvSpPr>
          <p:cNvPr id="5" name="Rectangle 4"/>
          <p:cNvSpPr>
            <a:spLocks noChangeArrowheads="1"/>
          </p:cNvSpPr>
          <p:nvPr/>
        </p:nvSpPr>
        <p:spPr bwMode="auto">
          <a:xfrm>
            <a:off x="885467" y="3565908"/>
            <a:ext cx="323915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6000" dirty="0" smtClean="0">
                <a:solidFill>
                  <a:schemeClr val="accent2">
                    <a:lumMod val="75000"/>
                  </a:schemeClr>
                </a:solidFill>
              </a:rPr>
              <a:t>220 - AGE</a:t>
            </a:r>
            <a:endParaRPr lang="en-GB" sz="6000" dirty="0">
              <a:solidFill>
                <a:schemeClr val="accent2">
                  <a:lumMod val="75000"/>
                </a:schemeClr>
              </a:solidFill>
            </a:endParaRPr>
          </a:p>
        </p:txBody>
      </p:sp>
      <p:sp>
        <p:nvSpPr>
          <p:cNvPr id="6" name="Rectangle 5"/>
          <p:cNvSpPr>
            <a:spLocks noChangeArrowheads="1"/>
          </p:cNvSpPr>
          <p:nvPr/>
        </p:nvSpPr>
        <p:spPr bwMode="auto">
          <a:xfrm>
            <a:off x="6855092" y="3487556"/>
            <a:ext cx="476604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6000" dirty="0" smtClean="0">
                <a:solidFill>
                  <a:schemeClr val="accent2">
                    <a:lumMod val="75000"/>
                  </a:schemeClr>
                </a:solidFill>
              </a:rPr>
              <a:t>220 – 31 = 189</a:t>
            </a:r>
            <a:endParaRPr lang="en-GB" sz="6000" dirty="0">
              <a:solidFill>
                <a:schemeClr val="accent2">
                  <a:lumMod val="75000"/>
                </a:schemeClr>
              </a:solidFill>
            </a:endParaRPr>
          </a:p>
        </p:txBody>
      </p:sp>
    </p:spTree>
    <p:extLst>
      <p:ext uri="{BB962C8B-B14F-4D97-AF65-F5344CB8AC3E}">
        <p14:creationId xmlns:p14="http://schemas.microsoft.com/office/powerpoint/2010/main" val="65990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ppt_x"/>
                                          </p:val>
                                        </p:tav>
                                        <p:tav tm="100000">
                                          <p:val>
                                            <p:strVal val="#ppt_x"/>
                                          </p:val>
                                        </p:tav>
                                      </p:tavLst>
                                    </p:anim>
                                    <p:anim calcmode="lin" valueType="num">
                                      <p:cBhvr additive="base">
                                        <p:cTn id="1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95043" y="0"/>
            <a:ext cx="9644307"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8000" b="1" u="sng" dirty="0">
                <a:solidFill>
                  <a:srgbClr val="0070C0"/>
                </a:solidFill>
              </a:rPr>
              <a:t>Aerobic </a:t>
            </a:r>
            <a:r>
              <a:rPr lang="en-US" sz="8000" b="1" u="sng" dirty="0" smtClean="0">
                <a:solidFill>
                  <a:srgbClr val="0070C0"/>
                </a:solidFill>
              </a:rPr>
              <a:t>Training Zone </a:t>
            </a:r>
            <a:endParaRPr lang="en-GB" sz="8000" u="sng" dirty="0">
              <a:solidFill>
                <a:srgbClr val="0070C0"/>
              </a:solidFill>
            </a:endParaRPr>
          </a:p>
        </p:txBody>
      </p:sp>
      <p:sp>
        <p:nvSpPr>
          <p:cNvPr id="5" name="Rectangle 4"/>
          <p:cNvSpPr>
            <a:spLocks noChangeArrowheads="1"/>
          </p:cNvSpPr>
          <p:nvPr/>
        </p:nvSpPr>
        <p:spPr bwMode="auto">
          <a:xfrm>
            <a:off x="1127469" y="1323439"/>
            <a:ext cx="99118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6000" dirty="0" smtClean="0">
                <a:solidFill>
                  <a:srgbClr val="0070C0"/>
                </a:solidFill>
              </a:rPr>
              <a:t>60-80% of maximum heart rate</a:t>
            </a:r>
            <a:endParaRPr lang="en-GB" sz="6000" dirty="0">
              <a:solidFill>
                <a:srgbClr val="0070C0"/>
              </a:solidFill>
            </a:endParaRPr>
          </a:p>
        </p:txBody>
      </p:sp>
      <p:sp>
        <p:nvSpPr>
          <p:cNvPr id="8" name="Rectangle 7"/>
          <p:cNvSpPr>
            <a:spLocks noChangeArrowheads="1"/>
          </p:cNvSpPr>
          <p:nvPr/>
        </p:nvSpPr>
        <p:spPr bwMode="auto">
          <a:xfrm>
            <a:off x="1127469" y="2646878"/>
            <a:ext cx="186301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6000" dirty="0" smtClean="0">
                <a:solidFill>
                  <a:srgbClr val="0070C0"/>
                </a:solidFill>
              </a:rPr>
              <a:t>60 % </a:t>
            </a:r>
          </a:p>
          <a:p>
            <a:pPr algn="ctr"/>
            <a:endParaRPr lang="en-US" sz="6000" dirty="0">
              <a:solidFill>
                <a:srgbClr val="0070C0"/>
              </a:solidFill>
            </a:endParaRPr>
          </a:p>
          <a:p>
            <a:pPr algn="ctr"/>
            <a:r>
              <a:rPr lang="en-US" sz="6000" dirty="0" smtClean="0">
                <a:solidFill>
                  <a:srgbClr val="0070C0"/>
                </a:solidFill>
              </a:rPr>
              <a:t>80 %</a:t>
            </a:r>
            <a:endParaRPr lang="en-GB" sz="6000" dirty="0">
              <a:solidFill>
                <a:srgbClr val="0070C0"/>
              </a:solidFill>
            </a:endParaRPr>
          </a:p>
        </p:txBody>
      </p:sp>
      <p:sp>
        <p:nvSpPr>
          <p:cNvPr id="9" name="Rectangle 8"/>
          <p:cNvSpPr>
            <a:spLocks noChangeArrowheads="1"/>
          </p:cNvSpPr>
          <p:nvPr/>
        </p:nvSpPr>
        <p:spPr bwMode="auto">
          <a:xfrm>
            <a:off x="5755043" y="2646878"/>
            <a:ext cx="191110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6000" dirty="0" smtClean="0">
                <a:solidFill>
                  <a:srgbClr val="0070C0"/>
                </a:solidFill>
              </a:rPr>
              <a:t>= 113</a:t>
            </a:r>
          </a:p>
          <a:p>
            <a:pPr algn="ctr"/>
            <a:endParaRPr lang="en-US" sz="6000" dirty="0">
              <a:solidFill>
                <a:srgbClr val="0070C0"/>
              </a:solidFill>
            </a:endParaRPr>
          </a:p>
          <a:p>
            <a:pPr algn="ctr"/>
            <a:r>
              <a:rPr lang="en-US" sz="6000" dirty="0" smtClean="0">
                <a:solidFill>
                  <a:srgbClr val="0070C0"/>
                </a:solidFill>
              </a:rPr>
              <a:t>= 151</a:t>
            </a:r>
            <a:endParaRPr lang="en-GB" sz="6000" dirty="0">
              <a:solidFill>
                <a:srgbClr val="0070C0"/>
              </a:solidFill>
            </a:endParaRPr>
          </a:p>
        </p:txBody>
      </p:sp>
      <p:sp>
        <p:nvSpPr>
          <p:cNvPr id="10" name="Rectangle 9"/>
          <p:cNvSpPr>
            <a:spLocks noChangeArrowheads="1"/>
          </p:cNvSpPr>
          <p:nvPr/>
        </p:nvSpPr>
        <p:spPr bwMode="auto">
          <a:xfrm>
            <a:off x="2990479" y="2634509"/>
            <a:ext cx="21675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6000" dirty="0">
                <a:solidFill>
                  <a:schemeClr val="accent2">
                    <a:lumMod val="75000"/>
                  </a:schemeClr>
                </a:solidFill>
              </a:rPr>
              <a:t>o</a:t>
            </a:r>
            <a:r>
              <a:rPr lang="en-US" sz="6000" dirty="0" smtClean="0">
                <a:solidFill>
                  <a:schemeClr val="accent2">
                    <a:lumMod val="75000"/>
                  </a:schemeClr>
                </a:solidFill>
              </a:rPr>
              <a:t>f 189</a:t>
            </a:r>
            <a:endParaRPr lang="en-GB" sz="6000" dirty="0">
              <a:solidFill>
                <a:schemeClr val="accent2">
                  <a:lumMod val="75000"/>
                </a:schemeClr>
              </a:solidFill>
            </a:endParaRPr>
          </a:p>
        </p:txBody>
      </p:sp>
      <p:sp>
        <p:nvSpPr>
          <p:cNvPr id="11" name="Rectangle 10"/>
          <p:cNvSpPr>
            <a:spLocks noChangeArrowheads="1"/>
          </p:cNvSpPr>
          <p:nvPr/>
        </p:nvSpPr>
        <p:spPr bwMode="auto">
          <a:xfrm>
            <a:off x="2861525" y="4493537"/>
            <a:ext cx="21675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6000" dirty="0">
                <a:solidFill>
                  <a:schemeClr val="accent2">
                    <a:lumMod val="75000"/>
                  </a:schemeClr>
                </a:solidFill>
              </a:rPr>
              <a:t>o</a:t>
            </a:r>
            <a:r>
              <a:rPr lang="en-US" sz="6000" dirty="0" smtClean="0">
                <a:solidFill>
                  <a:schemeClr val="accent2">
                    <a:lumMod val="75000"/>
                  </a:schemeClr>
                </a:solidFill>
              </a:rPr>
              <a:t>f 189</a:t>
            </a:r>
            <a:endParaRPr lang="en-GB" sz="6000" dirty="0">
              <a:solidFill>
                <a:schemeClr val="accent2">
                  <a:lumMod val="75000"/>
                </a:schemeClr>
              </a:solidFill>
            </a:endParaRPr>
          </a:p>
        </p:txBody>
      </p:sp>
      <p:sp>
        <p:nvSpPr>
          <p:cNvPr id="12" name="Rectangle 11"/>
          <p:cNvSpPr>
            <a:spLocks noChangeArrowheads="1"/>
          </p:cNvSpPr>
          <p:nvPr/>
        </p:nvSpPr>
        <p:spPr bwMode="auto">
          <a:xfrm>
            <a:off x="7922624" y="2923877"/>
            <a:ext cx="3962944" cy="2308324"/>
          </a:xfrm>
          <a:prstGeom prst="rect">
            <a:avLst/>
          </a:prstGeom>
          <a:noFill/>
          <a:ln w="76200">
            <a:solidFill>
              <a:srgbClr val="00B05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4800" dirty="0" smtClean="0">
                <a:solidFill>
                  <a:srgbClr val="00B050"/>
                </a:solidFill>
              </a:rPr>
              <a:t>My Aerobic </a:t>
            </a:r>
          </a:p>
          <a:p>
            <a:pPr algn="ctr"/>
            <a:r>
              <a:rPr lang="en-US" sz="4800" dirty="0" smtClean="0">
                <a:solidFill>
                  <a:srgbClr val="00B050"/>
                </a:solidFill>
              </a:rPr>
              <a:t>Training ZONE</a:t>
            </a:r>
          </a:p>
          <a:p>
            <a:pPr algn="ctr"/>
            <a:r>
              <a:rPr lang="en-US" sz="4800" dirty="0" smtClean="0">
                <a:solidFill>
                  <a:srgbClr val="00B050"/>
                </a:solidFill>
              </a:rPr>
              <a:t>113 – 151 BPM</a:t>
            </a:r>
            <a:endParaRPr lang="en-GB" sz="4800" dirty="0">
              <a:solidFill>
                <a:srgbClr val="00B050"/>
              </a:solidFill>
            </a:endParaRPr>
          </a:p>
        </p:txBody>
      </p:sp>
    </p:spTree>
    <p:extLst>
      <p:ext uri="{BB962C8B-B14F-4D97-AF65-F5344CB8AC3E}">
        <p14:creationId xmlns:p14="http://schemas.microsoft.com/office/powerpoint/2010/main" val="183181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ppt_x"/>
                                          </p:val>
                                        </p:tav>
                                        <p:tav tm="100000">
                                          <p:val>
                                            <p:strVal val="#ppt_x"/>
                                          </p:val>
                                        </p:tav>
                                      </p:tavLst>
                                    </p:anim>
                                    <p:anim calcmode="lin" valueType="num">
                                      <p:cBhvr additive="base">
                                        <p:cTn id="10" dur="5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127468" y="2646878"/>
            <a:ext cx="1863011"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6000" dirty="0" smtClean="0">
                <a:solidFill>
                  <a:srgbClr val="FF0000"/>
                </a:solidFill>
              </a:rPr>
              <a:t>80 % </a:t>
            </a:r>
          </a:p>
          <a:p>
            <a:pPr algn="ctr"/>
            <a:endParaRPr lang="en-US" sz="6000" dirty="0">
              <a:solidFill>
                <a:srgbClr val="0070C0"/>
              </a:solidFill>
            </a:endParaRPr>
          </a:p>
          <a:p>
            <a:pPr algn="ctr"/>
            <a:r>
              <a:rPr lang="en-US" sz="6000" dirty="0" smtClean="0">
                <a:solidFill>
                  <a:srgbClr val="FF0000"/>
                </a:solidFill>
              </a:rPr>
              <a:t>90 %</a:t>
            </a:r>
            <a:endParaRPr lang="en-GB" sz="6000" dirty="0">
              <a:solidFill>
                <a:srgbClr val="FF0000"/>
              </a:solidFill>
            </a:endParaRPr>
          </a:p>
        </p:txBody>
      </p:sp>
      <p:sp>
        <p:nvSpPr>
          <p:cNvPr id="9" name="Rectangle 8"/>
          <p:cNvSpPr>
            <a:spLocks noChangeArrowheads="1"/>
          </p:cNvSpPr>
          <p:nvPr/>
        </p:nvSpPr>
        <p:spPr bwMode="auto">
          <a:xfrm>
            <a:off x="5755043" y="2646878"/>
            <a:ext cx="191110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6000" dirty="0" smtClean="0">
                <a:solidFill>
                  <a:srgbClr val="FF0000"/>
                </a:solidFill>
              </a:rPr>
              <a:t>= 151</a:t>
            </a:r>
          </a:p>
          <a:p>
            <a:pPr algn="ctr"/>
            <a:endParaRPr lang="en-US" sz="6000" dirty="0">
              <a:solidFill>
                <a:srgbClr val="0070C0"/>
              </a:solidFill>
            </a:endParaRPr>
          </a:p>
          <a:p>
            <a:pPr algn="ctr"/>
            <a:r>
              <a:rPr lang="en-US" sz="6000" dirty="0" smtClean="0">
                <a:solidFill>
                  <a:srgbClr val="FF0000"/>
                </a:solidFill>
              </a:rPr>
              <a:t>= 170</a:t>
            </a:r>
            <a:endParaRPr lang="en-GB" sz="6000" dirty="0">
              <a:solidFill>
                <a:srgbClr val="FF0000"/>
              </a:solidFill>
            </a:endParaRPr>
          </a:p>
        </p:txBody>
      </p:sp>
      <p:sp>
        <p:nvSpPr>
          <p:cNvPr id="10" name="Rectangle 9"/>
          <p:cNvSpPr>
            <a:spLocks noChangeArrowheads="1"/>
          </p:cNvSpPr>
          <p:nvPr/>
        </p:nvSpPr>
        <p:spPr bwMode="auto">
          <a:xfrm>
            <a:off x="2990479" y="2634509"/>
            <a:ext cx="21675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6000" dirty="0">
                <a:solidFill>
                  <a:schemeClr val="accent2">
                    <a:lumMod val="75000"/>
                  </a:schemeClr>
                </a:solidFill>
              </a:rPr>
              <a:t>o</a:t>
            </a:r>
            <a:r>
              <a:rPr lang="en-US" sz="6000" dirty="0" smtClean="0">
                <a:solidFill>
                  <a:schemeClr val="accent2">
                    <a:lumMod val="75000"/>
                  </a:schemeClr>
                </a:solidFill>
              </a:rPr>
              <a:t>f 189</a:t>
            </a:r>
            <a:endParaRPr lang="en-GB" sz="6000" dirty="0">
              <a:solidFill>
                <a:schemeClr val="accent2">
                  <a:lumMod val="75000"/>
                </a:schemeClr>
              </a:solidFill>
            </a:endParaRPr>
          </a:p>
        </p:txBody>
      </p:sp>
      <p:sp>
        <p:nvSpPr>
          <p:cNvPr id="11" name="Rectangle 10"/>
          <p:cNvSpPr>
            <a:spLocks noChangeArrowheads="1"/>
          </p:cNvSpPr>
          <p:nvPr/>
        </p:nvSpPr>
        <p:spPr bwMode="auto">
          <a:xfrm>
            <a:off x="2861525" y="4493537"/>
            <a:ext cx="21675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6000" dirty="0">
                <a:solidFill>
                  <a:schemeClr val="accent2">
                    <a:lumMod val="75000"/>
                  </a:schemeClr>
                </a:solidFill>
              </a:rPr>
              <a:t>o</a:t>
            </a:r>
            <a:r>
              <a:rPr lang="en-US" sz="6000" dirty="0" smtClean="0">
                <a:solidFill>
                  <a:schemeClr val="accent2">
                    <a:lumMod val="75000"/>
                  </a:schemeClr>
                </a:solidFill>
              </a:rPr>
              <a:t>f 189</a:t>
            </a:r>
            <a:endParaRPr lang="en-GB" sz="6000" dirty="0">
              <a:solidFill>
                <a:schemeClr val="accent2">
                  <a:lumMod val="75000"/>
                </a:schemeClr>
              </a:solidFill>
            </a:endParaRPr>
          </a:p>
        </p:txBody>
      </p:sp>
      <p:sp>
        <p:nvSpPr>
          <p:cNvPr id="12" name="Rectangle 11"/>
          <p:cNvSpPr>
            <a:spLocks noChangeArrowheads="1"/>
          </p:cNvSpPr>
          <p:nvPr/>
        </p:nvSpPr>
        <p:spPr bwMode="auto">
          <a:xfrm>
            <a:off x="7922624" y="2923877"/>
            <a:ext cx="3962944" cy="2308324"/>
          </a:xfrm>
          <a:prstGeom prst="rect">
            <a:avLst/>
          </a:prstGeom>
          <a:noFill/>
          <a:ln w="76200">
            <a:solidFill>
              <a:srgbClr val="7030A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4800" dirty="0" smtClean="0">
                <a:solidFill>
                  <a:srgbClr val="7030A0"/>
                </a:solidFill>
              </a:rPr>
              <a:t>My Anaerobic </a:t>
            </a:r>
          </a:p>
          <a:p>
            <a:pPr algn="ctr"/>
            <a:r>
              <a:rPr lang="en-US" sz="4800" dirty="0" smtClean="0">
                <a:solidFill>
                  <a:srgbClr val="7030A0"/>
                </a:solidFill>
              </a:rPr>
              <a:t>Training ZONE</a:t>
            </a:r>
          </a:p>
          <a:p>
            <a:pPr algn="ctr"/>
            <a:r>
              <a:rPr lang="en-US" sz="4800" dirty="0" smtClean="0">
                <a:solidFill>
                  <a:srgbClr val="7030A0"/>
                </a:solidFill>
              </a:rPr>
              <a:t>151 – 170 BPM</a:t>
            </a:r>
            <a:endParaRPr lang="en-GB" sz="4800" dirty="0">
              <a:solidFill>
                <a:srgbClr val="7030A0"/>
              </a:solidFill>
            </a:endParaRPr>
          </a:p>
        </p:txBody>
      </p:sp>
      <p:sp>
        <p:nvSpPr>
          <p:cNvPr id="13" name="TextBox 12"/>
          <p:cNvSpPr txBox="1">
            <a:spLocks noChangeArrowheads="1"/>
          </p:cNvSpPr>
          <p:nvPr/>
        </p:nvSpPr>
        <p:spPr bwMode="auto">
          <a:xfrm>
            <a:off x="543745" y="-30777"/>
            <a:ext cx="11341823"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5400" b="1" u="sng" dirty="0">
                <a:solidFill>
                  <a:srgbClr val="FF0000"/>
                </a:solidFill>
              </a:rPr>
              <a:t>Anaerobic </a:t>
            </a:r>
            <a:r>
              <a:rPr lang="en-US" sz="5400" b="1" u="sng" dirty="0" smtClean="0">
                <a:solidFill>
                  <a:srgbClr val="FF0000"/>
                </a:solidFill>
              </a:rPr>
              <a:t>Training ZONE (target) </a:t>
            </a:r>
          </a:p>
          <a:p>
            <a:pPr algn="ctr"/>
            <a:r>
              <a:rPr lang="en-US" sz="5400" dirty="0" smtClean="0">
                <a:solidFill>
                  <a:srgbClr val="FF0000"/>
                </a:solidFill>
              </a:rPr>
              <a:t>80-90</a:t>
            </a:r>
            <a:r>
              <a:rPr lang="en-US" sz="5400" dirty="0">
                <a:solidFill>
                  <a:srgbClr val="FF0000"/>
                </a:solidFill>
              </a:rPr>
              <a:t>% of maximum heart rate</a:t>
            </a:r>
          </a:p>
        </p:txBody>
      </p:sp>
    </p:spTree>
    <p:extLst>
      <p:ext uri="{BB962C8B-B14F-4D97-AF65-F5344CB8AC3E}">
        <p14:creationId xmlns:p14="http://schemas.microsoft.com/office/powerpoint/2010/main" val="203116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4046998359"/>
              </p:ext>
            </p:extLst>
          </p:nvPr>
        </p:nvGraphicFramePr>
        <p:xfrm>
          <a:off x="-1" y="1555656"/>
          <a:ext cx="10832123" cy="4581375"/>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632189" y="2023547"/>
            <a:ext cx="11241156" cy="990600"/>
          </a:xfrm>
          <a:prstGeom prst="rect">
            <a:avLst/>
          </a:prstGeom>
          <a:solidFill>
            <a:schemeClr val="accent6">
              <a:lumMod val="60000"/>
              <a:lumOff val="40000"/>
              <a:alpha val="22000"/>
            </a:schemeClr>
          </a:solidFill>
          <a:ln w="47625">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12291" name="Title 1"/>
          <p:cNvSpPr>
            <a:spLocks noGrp="1"/>
          </p:cNvSpPr>
          <p:nvPr>
            <p:ph type="title"/>
          </p:nvPr>
        </p:nvSpPr>
        <p:spPr>
          <a:xfrm>
            <a:off x="660401" y="66676"/>
            <a:ext cx="10723033" cy="715963"/>
          </a:xfrm>
        </p:spPr>
        <p:txBody>
          <a:bodyPr>
            <a:normAutofit fontScale="90000"/>
          </a:bodyPr>
          <a:lstStyle/>
          <a:p>
            <a:pPr eaLnBrk="1" hangingPunct="1"/>
            <a:r>
              <a:rPr lang="en-US" sz="5300" b="1" u="sng" dirty="0" smtClean="0">
                <a:solidFill>
                  <a:srgbClr val="00B050"/>
                </a:solidFill>
                <a:latin typeface="Calibri Light" charset="0"/>
              </a:rPr>
              <a:t>Training</a:t>
            </a:r>
            <a:r>
              <a:rPr lang="en-US" dirty="0" smtClean="0">
                <a:latin typeface="Calibri Light" charset="0"/>
              </a:rPr>
              <a:t> </a:t>
            </a:r>
            <a:r>
              <a:rPr lang="en-US" sz="5300" b="1" u="sng" dirty="0" smtClean="0">
                <a:solidFill>
                  <a:srgbClr val="00B050"/>
                </a:solidFill>
                <a:latin typeface="Calibri Light" charset="0"/>
              </a:rPr>
              <a:t>zones/thresholds</a:t>
            </a:r>
            <a:r>
              <a:rPr lang="en-US" dirty="0" smtClean="0">
                <a:latin typeface="Calibri Light" charset="0"/>
              </a:rPr>
              <a:t> </a:t>
            </a:r>
            <a:endParaRPr lang="en-US" dirty="0">
              <a:latin typeface="Calibri Light" charset="0"/>
            </a:endParaRPr>
          </a:p>
        </p:txBody>
      </p:sp>
      <p:cxnSp>
        <p:nvCxnSpPr>
          <p:cNvPr id="10" name="Straight Arrow Connector 9"/>
          <p:cNvCxnSpPr/>
          <p:nvPr/>
        </p:nvCxnSpPr>
        <p:spPr>
          <a:xfrm>
            <a:off x="11565467" y="1797050"/>
            <a:ext cx="0" cy="990600"/>
          </a:xfrm>
          <a:prstGeom prst="straightConnector1">
            <a:avLst/>
          </a:prstGeom>
          <a:ln>
            <a:solidFill>
              <a:schemeClr val="accent6">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065867" y="944564"/>
            <a:ext cx="721784" cy="1843087"/>
          </a:xfrm>
          <a:prstGeom prst="straightConnector1">
            <a:avLst/>
          </a:prstGeom>
          <a:ln>
            <a:solidFill>
              <a:srgbClr val="FF404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065867" y="944564"/>
            <a:ext cx="0" cy="1100137"/>
          </a:xfrm>
          <a:prstGeom prst="straightConnector1">
            <a:avLst/>
          </a:prstGeom>
          <a:ln>
            <a:solidFill>
              <a:srgbClr val="FF404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911308" y="4412507"/>
            <a:ext cx="8971246" cy="17029"/>
          </a:xfrm>
          <a:prstGeom prst="line">
            <a:avLst/>
          </a:prstGeom>
          <a:ln w="69850" cmpd="sng">
            <a:solidFill>
              <a:schemeClr val="accent4"/>
            </a:solidFill>
            <a:prstDash val="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787651" y="4518025"/>
            <a:ext cx="2201333" cy="369888"/>
          </a:xfrm>
          <a:prstGeom prst="rect">
            <a:avLst/>
          </a:prstGeom>
          <a:noFill/>
        </p:spPr>
        <p:txBody>
          <a:bodyPr>
            <a:spAutoFit/>
          </a:bodyPr>
          <a:lstStyle/>
          <a:p>
            <a:pPr>
              <a:defRPr/>
            </a:pPr>
            <a:r>
              <a:rPr lang="en-US" dirty="0">
                <a:solidFill>
                  <a:schemeClr val="accent4"/>
                </a:solidFill>
                <a:latin typeface="Arial" panose="020B0604020202020204" pitchFamily="34" charset="0"/>
                <a:ea typeface="+mn-ea"/>
              </a:rPr>
              <a:t>Resting HR</a:t>
            </a:r>
          </a:p>
        </p:txBody>
      </p:sp>
      <p:sp>
        <p:nvSpPr>
          <p:cNvPr id="4" name="Rectangle 3"/>
          <p:cNvSpPr>
            <a:spLocks noChangeArrowheads="1"/>
          </p:cNvSpPr>
          <p:nvPr/>
        </p:nvSpPr>
        <p:spPr bwMode="auto">
          <a:xfrm>
            <a:off x="5449513" y="1918920"/>
            <a:ext cx="339932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dirty="0">
                <a:solidFill>
                  <a:srgbClr val="0070C0"/>
                </a:solidFill>
              </a:rPr>
              <a:t>Aerobic Training </a:t>
            </a:r>
            <a:endParaRPr lang="en-GB" sz="3600" dirty="0">
              <a:solidFill>
                <a:srgbClr val="0070C0"/>
              </a:solidFill>
            </a:endParaRPr>
          </a:p>
        </p:txBody>
      </p:sp>
      <p:sp>
        <p:nvSpPr>
          <p:cNvPr id="7" name="TextBox 6"/>
          <p:cNvSpPr txBox="1">
            <a:spLocks noChangeArrowheads="1"/>
          </p:cNvSpPr>
          <p:nvPr/>
        </p:nvSpPr>
        <p:spPr bwMode="auto">
          <a:xfrm>
            <a:off x="4444559" y="743099"/>
            <a:ext cx="762279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3600" b="1" dirty="0">
                <a:solidFill>
                  <a:srgbClr val="FF0000"/>
                </a:solidFill>
              </a:rPr>
              <a:t>Anaerobic </a:t>
            </a:r>
            <a:r>
              <a:rPr lang="en-US" sz="3600" b="1" dirty="0" smtClean="0">
                <a:solidFill>
                  <a:srgbClr val="FF0000"/>
                </a:solidFill>
              </a:rPr>
              <a:t>Training ZONE (target) </a:t>
            </a:r>
          </a:p>
          <a:p>
            <a:pPr algn="ctr"/>
            <a:r>
              <a:rPr lang="en-US" sz="3600" dirty="0" smtClean="0">
                <a:solidFill>
                  <a:srgbClr val="FF0000"/>
                </a:solidFill>
              </a:rPr>
              <a:t>80-90</a:t>
            </a:r>
            <a:r>
              <a:rPr lang="en-US" sz="3600" dirty="0">
                <a:solidFill>
                  <a:srgbClr val="FF0000"/>
                </a:solidFill>
              </a:rPr>
              <a:t>% of maximum heart rate</a:t>
            </a:r>
          </a:p>
        </p:txBody>
      </p:sp>
      <p:sp>
        <p:nvSpPr>
          <p:cNvPr id="19" name="Rectangle 18"/>
          <p:cNvSpPr>
            <a:spLocks noChangeArrowheads="1"/>
          </p:cNvSpPr>
          <p:nvPr/>
        </p:nvSpPr>
        <p:spPr bwMode="auto">
          <a:xfrm>
            <a:off x="5867045" y="2351048"/>
            <a:ext cx="612828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dirty="0" smtClean="0">
                <a:solidFill>
                  <a:srgbClr val="0070C0"/>
                </a:solidFill>
              </a:rPr>
              <a:t>60-80% of maximum heart rate</a:t>
            </a:r>
            <a:endParaRPr lang="en-GB" sz="3600" dirty="0">
              <a:solidFill>
                <a:srgbClr val="0070C0"/>
              </a:solidFill>
            </a:endParaRPr>
          </a:p>
        </p:txBody>
      </p:sp>
      <p:sp>
        <p:nvSpPr>
          <p:cNvPr id="3" name="Rectangle 2"/>
          <p:cNvSpPr/>
          <p:nvPr/>
        </p:nvSpPr>
        <p:spPr>
          <a:xfrm>
            <a:off x="7318398" y="5377162"/>
            <a:ext cx="554182"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09276" y="835885"/>
            <a:ext cx="11241156" cy="1174333"/>
          </a:xfrm>
          <a:prstGeom prst="rect">
            <a:avLst/>
          </a:prstGeom>
          <a:solidFill>
            <a:schemeClr val="accent6">
              <a:lumMod val="60000"/>
              <a:lumOff val="40000"/>
              <a:alpha val="22000"/>
            </a:schemeClr>
          </a:solidFill>
          <a:ln w="4762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Tree>
    <p:extLst>
      <p:ext uri="{BB962C8B-B14F-4D97-AF65-F5344CB8AC3E}">
        <p14:creationId xmlns:p14="http://schemas.microsoft.com/office/powerpoint/2010/main" val="3994771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animBg="1"/>
      <p:bldP spid="21" grpId="0"/>
      <p:bldP spid="4" grpId="0"/>
      <p:bldP spid="7" grpId="0"/>
      <p:bldP spid="19"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16" y="17122"/>
            <a:ext cx="10515600" cy="770522"/>
          </a:xfrm>
        </p:spPr>
        <p:txBody>
          <a:bodyPr>
            <a:noAutofit/>
          </a:bodyPr>
          <a:lstStyle/>
          <a:p>
            <a:pPr algn="ctr"/>
            <a:r>
              <a:rPr lang="en-US" sz="60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Injury Prevention</a:t>
            </a:r>
            <a:endParaRPr lang="en-US" sz="6000" b="1" u="sng"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4" name="Content Placeholder 3"/>
          <p:cNvGraphicFramePr>
            <a:graphicFrameLocks noGrp="1"/>
          </p:cNvGraphicFramePr>
          <p:nvPr>
            <p:ph idx="1"/>
            <p:extLst/>
          </p:nvPr>
        </p:nvGraphicFramePr>
        <p:xfrm>
          <a:off x="128430" y="1210995"/>
          <a:ext cx="11950972" cy="5509668"/>
        </p:xfrm>
        <a:graphic>
          <a:graphicData uri="http://schemas.openxmlformats.org/drawingml/2006/table">
            <a:tbl>
              <a:tblPr firstRow="1" bandRow="1">
                <a:tableStyleId>{5C22544A-7EE6-4342-B048-85BDC9FD1C3A}</a:tableStyleId>
              </a:tblPr>
              <a:tblGrid>
                <a:gridCol w="5975486">
                  <a:extLst>
                    <a:ext uri="{9D8B030D-6E8A-4147-A177-3AD203B41FA5}">
                      <a16:colId xmlns:a16="http://schemas.microsoft.com/office/drawing/2014/main" val="20000"/>
                    </a:ext>
                  </a:extLst>
                </a:gridCol>
                <a:gridCol w="5975486">
                  <a:extLst>
                    <a:ext uri="{9D8B030D-6E8A-4147-A177-3AD203B41FA5}">
                      <a16:colId xmlns:a16="http://schemas.microsoft.com/office/drawing/2014/main" val="20001"/>
                    </a:ext>
                  </a:extLst>
                </a:gridCol>
              </a:tblGrid>
              <a:tr h="2754834">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754834">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331868" y="1237958"/>
            <a:ext cx="5308472" cy="369332"/>
          </a:xfrm>
          <a:prstGeom prst="rect">
            <a:avLst/>
          </a:prstGeom>
          <a:noFill/>
        </p:spPr>
        <p:txBody>
          <a:bodyPr wrap="square" rtlCol="0">
            <a:spAutoFit/>
          </a:bodyPr>
          <a:lstStyle/>
          <a:p>
            <a:pPr algn="ctr"/>
            <a:r>
              <a:rPr lang="en-US" b="1" u="sng" dirty="0" smtClean="0">
                <a:latin typeface="Abadi MT Condensed Light"/>
                <a:cs typeface="Abadi MT Condensed Light"/>
              </a:rPr>
              <a:t>Correct application/adherence of rules</a:t>
            </a:r>
            <a:endParaRPr lang="en-US" b="1" u="sng" dirty="0">
              <a:latin typeface="Abadi MT Condensed Light"/>
              <a:cs typeface="Abadi MT Condensed Light"/>
            </a:endParaRPr>
          </a:p>
        </p:txBody>
      </p:sp>
      <p:sp>
        <p:nvSpPr>
          <p:cNvPr id="7" name="TextBox 6"/>
          <p:cNvSpPr txBox="1"/>
          <p:nvPr/>
        </p:nvSpPr>
        <p:spPr>
          <a:xfrm>
            <a:off x="7610426" y="1253347"/>
            <a:ext cx="5446599" cy="707886"/>
          </a:xfrm>
          <a:prstGeom prst="rect">
            <a:avLst/>
          </a:prstGeom>
          <a:noFill/>
        </p:spPr>
        <p:txBody>
          <a:bodyPr wrap="square" rtlCol="0">
            <a:spAutoFit/>
          </a:bodyPr>
          <a:lstStyle/>
          <a:p>
            <a:pPr algn="ctr"/>
            <a:r>
              <a:rPr lang="en-US" sz="2000" b="1" u="sng" dirty="0" smtClean="0">
                <a:latin typeface="Bangla Sangam MN"/>
                <a:cs typeface="Bangla Sangam MN"/>
              </a:rPr>
              <a:t>Use of protective </a:t>
            </a:r>
          </a:p>
          <a:p>
            <a:pPr algn="ctr"/>
            <a:r>
              <a:rPr lang="en-US" sz="2000" b="1" u="sng" dirty="0" smtClean="0">
                <a:latin typeface="Bangla Sangam MN"/>
                <a:cs typeface="Bangla Sangam MN"/>
              </a:rPr>
              <a:t>clothing and equipment</a:t>
            </a:r>
            <a:endParaRPr lang="en-US" sz="2000" b="1" u="sng" dirty="0">
              <a:latin typeface="Bangla Sangam MN"/>
              <a:cs typeface="Bangla Sangam MN"/>
            </a:endParaRPr>
          </a:p>
        </p:txBody>
      </p:sp>
      <p:sp>
        <p:nvSpPr>
          <p:cNvPr id="8" name="TextBox 7"/>
          <p:cNvSpPr txBox="1"/>
          <p:nvPr/>
        </p:nvSpPr>
        <p:spPr>
          <a:xfrm>
            <a:off x="-849193" y="3965829"/>
            <a:ext cx="5308472" cy="461665"/>
          </a:xfrm>
          <a:prstGeom prst="rect">
            <a:avLst/>
          </a:prstGeom>
          <a:noFill/>
        </p:spPr>
        <p:txBody>
          <a:bodyPr wrap="square" rtlCol="0">
            <a:spAutoFit/>
          </a:bodyPr>
          <a:lstStyle/>
          <a:p>
            <a:pPr algn="ctr"/>
            <a:r>
              <a:rPr lang="en-US" sz="2400" u="sng" dirty="0" smtClean="0">
                <a:latin typeface="Phosphate Solid"/>
                <a:cs typeface="Phosphate Solid"/>
              </a:rPr>
              <a:t>Checking of equipment </a:t>
            </a:r>
            <a:endParaRPr lang="en-US" sz="2400" u="sng" dirty="0">
              <a:latin typeface="Phosphate Solid"/>
              <a:cs typeface="Phosphate Solid"/>
            </a:endParaRPr>
          </a:p>
        </p:txBody>
      </p:sp>
      <p:sp>
        <p:nvSpPr>
          <p:cNvPr id="9" name="TextBox 8"/>
          <p:cNvSpPr txBox="1"/>
          <p:nvPr/>
        </p:nvSpPr>
        <p:spPr>
          <a:xfrm>
            <a:off x="6559890" y="4011995"/>
            <a:ext cx="5632110" cy="830997"/>
          </a:xfrm>
          <a:prstGeom prst="rect">
            <a:avLst/>
          </a:prstGeom>
          <a:noFill/>
        </p:spPr>
        <p:txBody>
          <a:bodyPr wrap="square" rtlCol="0">
            <a:spAutoFit/>
          </a:bodyPr>
          <a:lstStyle/>
          <a:p>
            <a:pPr algn="r"/>
            <a:r>
              <a:rPr lang="en-US" sz="2400" b="1" u="sng" dirty="0" smtClean="0"/>
              <a:t>Correct application </a:t>
            </a:r>
          </a:p>
          <a:p>
            <a:pPr algn="r"/>
            <a:r>
              <a:rPr lang="en-US" sz="2400" b="1" u="sng" dirty="0" smtClean="0"/>
              <a:t>of principles of training</a:t>
            </a:r>
            <a:endParaRPr lang="en-US" sz="2400" b="1" u="sng" dirty="0"/>
          </a:p>
        </p:txBody>
      </p:sp>
      <p:sp>
        <p:nvSpPr>
          <p:cNvPr id="6" name="TextBox 5"/>
          <p:cNvSpPr txBox="1"/>
          <p:nvPr/>
        </p:nvSpPr>
        <p:spPr>
          <a:xfrm>
            <a:off x="3196100" y="779439"/>
            <a:ext cx="5815631" cy="369332"/>
          </a:xfrm>
          <a:prstGeom prst="rect">
            <a:avLst/>
          </a:prstGeom>
          <a:noFill/>
        </p:spPr>
        <p:txBody>
          <a:bodyPr wrap="none" rtlCol="0">
            <a:spAutoFit/>
          </a:bodyPr>
          <a:lstStyle/>
          <a:p>
            <a:r>
              <a:rPr lang="en-US" dirty="0" smtClean="0"/>
              <a:t>How can you reduce the risk of injury for this football team?</a:t>
            </a:r>
            <a:endParaRPr lang="en-US" dirty="0"/>
          </a:p>
        </p:txBody>
      </p:sp>
      <p:sp>
        <p:nvSpPr>
          <p:cNvPr id="10" name="TextBox 9"/>
          <p:cNvSpPr txBox="1"/>
          <p:nvPr/>
        </p:nvSpPr>
        <p:spPr>
          <a:xfrm>
            <a:off x="4210050" y="2734722"/>
            <a:ext cx="3790951" cy="206210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GB" sz="3200" dirty="0" smtClean="0">
                <a:solidFill>
                  <a:srgbClr val="7030A0"/>
                </a:solidFill>
              </a:rPr>
              <a:t>Take in turns with a partner, you must try and explain 2 points per category</a:t>
            </a:r>
            <a:endParaRPr lang="en-GB" sz="3200" dirty="0">
              <a:solidFill>
                <a:srgbClr val="7030A0"/>
              </a:solidFill>
            </a:endParaRPr>
          </a:p>
        </p:txBody>
      </p:sp>
    </p:spTree>
    <p:extLst>
      <p:ext uri="{BB962C8B-B14F-4D97-AF65-F5344CB8AC3E}">
        <p14:creationId xmlns:p14="http://schemas.microsoft.com/office/powerpoint/2010/main" val="3454013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38274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Correct application of the principles of training to prevent overtraining </a:t>
            </a:r>
            <a:endParaRPr lang="en-US" dirty="0"/>
          </a:p>
        </p:txBody>
      </p:sp>
      <p:sp>
        <p:nvSpPr>
          <p:cNvPr id="4" name="Text Box 5"/>
          <p:cNvSpPr txBox="1">
            <a:spLocks noChangeArrowheads="1"/>
          </p:cNvSpPr>
          <p:nvPr/>
        </p:nvSpPr>
        <p:spPr bwMode="auto">
          <a:xfrm>
            <a:off x="1773239" y="3626346"/>
            <a:ext cx="5076825" cy="3231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GB" altLang="en-US" sz="3200" dirty="0">
                <a:solidFill>
                  <a:srgbClr val="0099FF"/>
                </a:solidFill>
                <a:latin typeface="Arial" panose="020B0604020202020204" pitchFamily="34" charset="0"/>
              </a:rPr>
              <a:t>S</a:t>
            </a:r>
            <a:r>
              <a:rPr lang="en-GB" altLang="en-US" sz="2400" dirty="0">
                <a:latin typeface="Arial" panose="020B0604020202020204" pitchFamily="34" charset="0"/>
              </a:rPr>
              <a:t>pecificity </a:t>
            </a:r>
          </a:p>
          <a:p>
            <a:pPr eaLnBrk="1" hangingPunct="1">
              <a:defRPr/>
            </a:pPr>
            <a:r>
              <a:rPr lang="en-GB" altLang="en-US" sz="3200" dirty="0">
                <a:solidFill>
                  <a:srgbClr val="00FF00"/>
                </a:solidFill>
                <a:latin typeface="Arial" panose="020B0604020202020204" pitchFamily="34" charset="0"/>
              </a:rPr>
              <a:t>P</a:t>
            </a:r>
            <a:r>
              <a:rPr lang="en-GB" altLang="en-US" sz="2400" dirty="0">
                <a:latin typeface="Arial" panose="020B0604020202020204" pitchFamily="34" charset="0"/>
              </a:rPr>
              <a:t>rogressive </a:t>
            </a:r>
            <a:r>
              <a:rPr lang="en-GB" altLang="en-US" sz="2400" dirty="0">
                <a:solidFill>
                  <a:schemeClr val="hlink"/>
                </a:solidFill>
                <a:latin typeface="Arial" panose="020B0604020202020204" pitchFamily="34" charset="0"/>
              </a:rPr>
              <a:t>O</a:t>
            </a:r>
            <a:r>
              <a:rPr lang="en-GB" altLang="en-US" sz="2400" dirty="0">
                <a:latin typeface="Arial" panose="020B0604020202020204" pitchFamily="34" charset="0"/>
              </a:rPr>
              <a:t>verload</a:t>
            </a:r>
          </a:p>
          <a:p>
            <a:pPr eaLnBrk="1" hangingPunct="1">
              <a:defRPr/>
            </a:pPr>
            <a:r>
              <a:rPr lang="en-GB" altLang="en-US" sz="3200" dirty="0">
                <a:solidFill>
                  <a:srgbClr val="FF0000"/>
                </a:solidFill>
                <a:latin typeface="Arial" panose="020B0604020202020204" pitchFamily="34" charset="0"/>
              </a:rPr>
              <a:t>O</a:t>
            </a:r>
            <a:r>
              <a:rPr lang="en-GB" altLang="en-US" sz="2400" dirty="0">
                <a:latin typeface="Arial" panose="020B0604020202020204" pitchFamily="34" charset="0"/>
              </a:rPr>
              <a:t>verload</a:t>
            </a:r>
          </a:p>
          <a:p>
            <a:pPr eaLnBrk="1" hangingPunct="1">
              <a:defRPr/>
            </a:pPr>
            <a:r>
              <a:rPr lang="en-GB" altLang="en-US" sz="3600" dirty="0">
                <a:solidFill>
                  <a:srgbClr val="FF00FF"/>
                </a:solidFill>
                <a:latin typeface="Arial" panose="020B0604020202020204" pitchFamily="34" charset="0"/>
              </a:rPr>
              <a:t>R</a:t>
            </a:r>
            <a:r>
              <a:rPr lang="en-GB" altLang="en-US" sz="2400" dirty="0">
                <a:latin typeface="Arial" panose="020B0604020202020204" pitchFamily="34" charset="0"/>
              </a:rPr>
              <a:t>eversibility</a:t>
            </a:r>
            <a:r>
              <a:rPr lang="en-GB" altLang="en-US" sz="2400" dirty="0">
                <a:solidFill>
                  <a:srgbClr val="FF00FF"/>
                </a:solidFill>
                <a:latin typeface="Arial" panose="020B0604020202020204" pitchFamily="34" charset="0"/>
              </a:rPr>
              <a:t> </a:t>
            </a:r>
          </a:p>
          <a:p>
            <a:pPr eaLnBrk="1" hangingPunct="1">
              <a:defRPr/>
            </a:pPr>
            <a:r>
              <a:rPr lang="en-GB" altLang="en-US" sz="3600" dirty="0">
                <a:solidFill>
                  <a:schemeClr val="accent2"/>
                </a:solidFill>
                <a:latin typeface="Arial" panose="020B0604020202020204" pitchFamily="34" charset="0"/>
              </a:rPr>
              <a:t>T</a:t>
            </a:r>
            <a:r>
              <a:rPr lang="en-GB" altLang="en-US" sz="2400" dirty="0">
                <a:latin typeface="Arial" panose="020B0604020202020204" pitchFamily="34" charset="0"/>
              </a:rPr>
              <a:t>hreshold Training </a:t>
            </a:r>
          </a:p>
          <a:p>
            <a:pPr eaLnBrk="1" hangingPunct="1">
              <a:defRPr/>
            </a:pPr>
            <a:r>
              <a:rPr lang="en-GB" altLang="en-US" sz="3600" dirty="0">
                <a:solidFill>
                  <a:schemeClr val="accent4"/>
                </a:solidFill>
                <a:latin typeface="Arial" panose="020B0604020202020204" pitchFamily="34" charset="0"/>
              </a:rPr>
              <a:t>I</a:t>
            </a:r>
            <a:r>
              <a:rPr lang="en-GB" altLang="en-US" sz="2400" dirty="0">
                <a:latin typeface="Arial" panose="020B0604020202020204" pitchFamily="34" charset="0"/>
              </a:rPr>
              <a:t>ndividual needs</a:t>
            </a:r>
          </a:p>
        </p:txBody>
      </p:sp>
      <p:sp>
        <p:nvSpPr>
          <p:cNvPr id="5" name="Text Box 6"/>
          <p:cNvSpPr txBox="1">
            <a:spLocks noChangeArrowheads="1"/>
          </p:cNvSpPr>
          <p:nvPr/>
        </p:nvSpPr>
        <p:spPr bwMode="auto">
          <a:xfrm>
            <a:off x="5688037" y="3884305"/>
            <a:ext cx="1864974" cy="2246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800" dirty="0">
                <a:solidFill>
                  <a:schemeClr val="accent2"/>
                </a:solidFill>
              </a:rPr>
              <a:t>F</a:t>
            </a:r>
            <a:r>
              <a:rPr lang="en-GB" sz="2800" dirty="0"/>
              <a:t>requency </a:t>
            </a:r>
          </a:p>
          <a:p>
            <a:pPr eaLnBrk="1" hangingPunct="1"/>
            <a:r>
              <a:rPr lang="en-GB" sz="2800" dirty="0">
                <a:solidFill>
                  <a:srgbClr val="00CC00"/>
                </a:solidFill>
              </a:rPr>
              <a:t>I</a:t>
            </a:r>
            <a:r>
              <a:rPr lang="en-GB" sz="2800" dirty="0"/>
              <a:t>ntensity </a:t>
            </a:r>
          </a:p>
          <a:p>
            <a:pPr eaLnBrk="1" hangingPunct="1"/>
            <a:r>
              <a:rPr lang="en-GB" sz="2800" dirty="0">
                <a:solidFill>
                  <a:srgbClr val="FF0000"/>
                </a:solidFill>
              </a:rPr>
              <a:t>T</a:t>
            </a:r>
            <a:r>
              <a:rPr lang="en-GB" sz="2800" dirty="0"/>
              <a:t>ime</a:t>
            </a:r>
          </a:p>
          <a:p>
            <a:pPr eaLnBrk="1" hangingPunct="1"/>
            <a:r>
              <a:rPr lang="en-GB" sz="2800" dirty="0">
                <a:solidFill>
                  <a:srgbClr val="9900FF"/>
                </a:solidFill>
              </a:rPr>
              <a:t>T</a:t>
            </a:r>
            <a:r>
              <a:rPr lang="en-GB" sz="2800" dirty="0"/>
              <a:t>ype</a:t>
            </a:r>
          </a:p>
        </p:txBody>
      </p:sp>
      <p:sp>
        <p:nvSpPr>
          <p:cNvPr id="6" name="Right Arrow 5"/>
          <p:cNvSpPr/>
          <p:nvPr/>
        </p:nvSpPr>
        <p:spPr>
          <a:xfrm>
            <a:off x="5048107" y="4314144"/>
            <a:ext cx="639930"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7" name="Straight Arrow Connector 6"/>
          <p:cNvCxnSpPr/>
          <p:nvPr/>
        </p:nvCxnSpPr>
        <p:spPr>
          <a:xfrm flipV="1">
            <a:off x="4590257" y="4601482"/>
            <a:ext cx="1097781" cy="13692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13394" y="1977226"/>
            <a:ext cx="8633543" cy="707886"/>
          </a:xfrm>
          <a:prstGeom prst="rect">
            <a:avLst/>
          </a:prstGeom>
          <a:noFill/>
        </p:spPr>
        <p:txBody>
          <a:bodyPr wrap="square" rtlCol="0">
            <a:spAutoFit/>
          </a:bodyPr>
          <a:lstStyle/>
          <a:p>
            <a:r>
              <a:rPr lang="en-US" sz="2000" dirty="0"/>
              <a:t>Follow the principles of training, DO NOT OVERTRAIN and allow </a:t>
            </a:r>
            <a:r>
              <a:rPr lang="en-US" sz="2000" u="sng" dirty="0"/>
              <a:t>sufficient REST AND RECOVERY!</a:t>
            </a:r>
          </a:p>
        </p:txBody>
      </p:sp>
      <p:sp>
        <p:nvSpPr>
          <p:cNvPr id="12" name="TextBox 11"/>
          <p:cNvSpPr txBox="1"/>
          <p:nvPr/>
        </p:nvSpPr>
        <p:spPr>
          <a:xfrm>
            <a:off x="1813394" y="2716869"/>
            <a:ext cx="7473695" cy="369332"/>
          </a:xfrm>
          <a:prstGeom prst="rect">
            <a:avLst/>
          </a:prstGeom>
          <a:noFill/>
        </p:spPr>
        <p:txBody>
          <a:bodyPr wrap="none" rtlCol="0">
            <a:spAutoFit/>
          </a:bodyPr>
          <a:lstStyle/>
          <a:p>
            <a:r>
              <a:rPr lang="en-US" dirty="0"/>
              <a:t>Does your </a:t>
            </a:r>
            <a:r>
              <a:rPr lang="en-US" dirty="0" err="1"/>
              <a:t>programme</a:t>
            </a:r>
            <a:r>
              <a:rPr lang="en-US" dirty="0"/>
              <a:t> or level of competition match your ability/ fitness level </a:t>
            </a:r>
          </a:p>
        </p:txBody>
      </p:sp>
      <p:sp>
        <p:nvSpPr>
          <p:cNvPr id="13" name="TextBox 12"/>
          <p:cNvSpPr txBox="1"/>
          <p:nvPr/>
        </p:nvSpPr>
        <p:spPr>
          <a:xfrm>
            <a:off x="7553011" y="3951151"/>
            <a:ext cx="3114988" cy="307777"/>
          </a:xfrm>
          <a:prstGeom prst="rect">
            <a:avLst/>
          </a:prstGeom>
          <a:noFill/>
        </p:spPr>
        <p:txBody>
          <a:bodyPr wrap="square" rtlCol="0">
            <a:spAutoFit/>
          </a:bodyPr>
          <a:lstStyle/>
          <a:p>
            <a:r>
              <a:rPr lang="en-US" sz="1400" dirty="0"/>
              <a:t>If you train too frequently = </a:t>
            </a:r>
            <a:r>
              <a:rPr lang="en-US" sz="1400" dirty="0" err="1"/>
              <a:t>overtrain</a:t>
            </a:r>
            <a:endParaRPr lang="en-US" sz="1400" dirty="0"/>
          </a:p>
        </p:txBody>
      </p:sp>
      <p:sp>
        <p:nvSpPr>
          <p:cNvPr id="15" name="TextBox 14"/>
          <p:cNvSpPr txBox="1"/>
          <p:nvPr/>
        </p:nvSpPr>
        <p:spPr>
          <a:xfrm>
            <a:off x="7553012" y="4314145"/>
            <a:ext cx="3114989" cy="307777"/>
          </a:xfrm>
          <a:prstGeom prst="rect">
            <a:avLst/>
          </a:prstGeom>
          <a:noFill/>
        </p:spPr>
        <p:txBody>
          <a:bodyPr wrap="square" rtlCol="0">
            <a:spAutoFit/>
          </a:bodyPr>
          <a:lstStyle/>
          <a:p>
            <a:r>
              <a:rPr lang="en-US" sz="1400" dirty="0"/>
              <a:t>If you train too hard = </a:t>
            </a:r>
            <a:r>
              <a:rPr lang="en-US" sz="1400" dirty="0" err="1"/>
              <a:t>overtrain</a:t>
            </a:r>
            <a:endParaRPr lang="en-US" sz="1400" dirty="0"/>
          </a:p>
        </p:txBody>
      </p:sp>
      <p:sp>
        <p:nvSpPr>
          <p:cNvPr id="16" name="TextBox 15"/>
          <p:cNvSpPr txBox="1"/>
          <p:nvPr/>
        </p:nvSpPr>
        <p:spPr>
          <a:xfrm>
            <a:off x="7553012" y="4762756"/>
            <a:ext cx="3114989" cy="307777"/>
          </a:xfrm>
          <a:prstGeom prst="rect">
            <a:avLst/>
          </a:prstGeom>
          <a:noFill/>
        </p:spPr>
        <p:txBody>
          <a:bodyPr wrap="square" rtlCol="0">
            <a:spAutoFit/>
          </a:bodyPr>
          <a:lstStyle/>
          <a:p>
            <a:r>
              <a:rPr lang="en-US" sz="1400" dirty="0"/>
              <a:t>If you train too long= </a:t>
            </a:r>
            <a:r>
              <a:rPr lang="en-US" sz="1400" dirty="0" err="1"/>
              <a:t>overtrain</a:t>
            </a:r>
            <a:endParaRPr lang="en-US" sz="1400" dirty="0"/>
          </a:p>
        </p:txBody>
      </p:sp>
      <p:sp>
        <p:nvSpPr>
          <p:cNvPr id="17" name="TextBox 16"/>
          <p:cNvSpPr txBox="1"/>
          <p:nvPr/>
        </p:nvSpPr>
        <p:spPr>
          <a:xfrm>
            <a:off x="4264855" y="6334780"/>
            <a:ext cx="6403145" cy="523220"/>
          </a:xfrm>
          <a:prstGeom prst="rect">
            <a:avLst/>
          </a:prstGeom>
          <a:noFill/>
        </p:spPr>
        <p:txBody>
          <a:bodyPr wrap="square" rtlCol="0">
            <a:spAutoFit/>
          </a:bodyPr>
          <a:lstStyle/>
          <a:p>
            <a:r>
              <a:rPr lang="en-US" sz="1400" dirty="0"/>
              <a:t>If you don</a:t>
            </a:r>
            <a:r>
              <a:rPr lang="fr-FR" sz="1400" dirty="0"/>
              <a:t>’</a:t>
            </a:r>
            <a:r>
              <a:rPr lang="en-US" sz="1400" dirty="0"/>
              <a:t>t take into account your needs for your your training </a:t>
            </a:r>
            <a:r>
              <a:rPr lang="en-US" sz="1400" dirty="0" err="1"/>
              <a:t>programme</a:t>
            </a:r>
            <a:r>
              <a:rPr lang="en-US" sz="1400" dirty="0"/>
              <a:t> you will hurt yourself</a:t>
            </a:r>
          </a:p>
        </p:txBody>
      </p:sp>
    </p:spTree>
    <p:extLst>
      <p:ext uri="{BB962C8B-B14F-4D97-AF65-F5344CB8AC3E}">
        <p14:creationId xmlns:p14="http://schemas.microsoft.com/office/powerpoint/2010/main" val="44897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842" y="144675"/>
            <a:ext cx="3867611" cy="1143000"/>
          </a:xfrm>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a:t>Correct application and adherence to the rules</a:t>
            </a:r>
          </a:p>
        </p:txBody>
      </p:sp>
      <p:sp>
        <p:nvSpPr>
          <p:cNvPr id="3" name="Content Placeholder 2"/>
          <p:cNvSpPr>
            <a:spLocks noGrp="1"/>
          </p:cNvSpPr>
          <p:nvPr>
            <p:ph idx="1"/>
          </p:nvPr>
        </p:nvSpPr>
        <p:spPr>
          <a:xfrm>
            <a:off x="1756117" y="1600201"/>
            <a:ext cx="8229600" cy="1196851"/>
          </a:xfrm>
        </p:spPr>
        <p:txBody>
          <a:bodyPr/>
          <a:lstStyle/>
          <a:p>
            <a:r>
              <a:rPr lang="en-US" dirty="0" smtClean="0"/>
              <a:t>Know the rules of the game. Some rules are in place to stop injuries from happening. </a:t>
            </a:r>
            <a:endParaRPr lang="en-US" dirty="0"/>
          </a:p>
        </p:txBody>
      </p:sp>
      <p:sp>
        <p:nvSpPr>
          <p:cNvPr id="4" name="Content Placeholder 2"/>
          <p:cNvSpPr txBox="1">
            <a:spLocks/>
          </p:cNvSpPr>
          <p:nvPr/>
        </p:nvSpPr>
        <p:spPr>
          <a:xfrm>
            <a:off x="2055756" y="3938494"/>
            <a:ext cx="7605932" cy="79544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Use the correct technique that is within the sports rules, e.g. tackles in rugby. If not the official could stop you from playing</a:t>
            </a:r>
          </a:p>
        </p:txBody>
      </p:sp>
      <p:sp>
        <p:nvSpPr>
          <p:cNvPr id="5" name="Content Placeholder 2"/>
          <p:cNvSpPr txBox="1">
            <a:spLocks/>
          </p:cNvSpPr>
          <p:nvPr/>
        </p:nvSpPr>
        <p:spPr>
          <a:xfrm>
            <a:off x="2842344" y="5369266"/>
            <a:ext cx="6302326" cy="106052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Use officials e.g. referee, linesman, umpire, 4</a:t>
            </a:r>
            <a:r>
              <a:rPr lang="en-US" baseline="30000" dirty="0"/>
              <a:t>th</a:t>
            </a:r>
            <a:r>
              <a:rPr lang="en-US" dirty="0"/>
              <a:t> official to ensure there is fair play and that rules are being followed.</a:t>
            </a:r>
          </a:p>
        </p:txBody>
      </p:sp>
      <p:pic>
        <p:nvPicPr>
          <p:cNvPr id="6" name="Picture 5"/>
          <p:cNvPicPr>
            <a:picLocks noChangeAspect="1"/>
          </p:cNvPicPr>
          <p:nvPr/>
        </p:nvPicPr>
        <p:blipFill>
          <a:blip r:embed="rId2"/>
          <a:stretch>
            <a:fillRect/>
          </a:stretch>
        </p:blipFill>
        <p:spPr>
          <a:xfrm>
            <a:off x="1524001" y="5218551"/>
            <a:ext cx="1077183" cy="1639449"/>
          </a:xfrm>
          <a:prstGeom prst="rect">
            <a:avLst/>
          </a:prstGeom>
        </p:spPr>
      </p:pic>
      <p:pic>
        <p:nvPicPr>
          <p:cNvPr id="7" name="Picture 6"/>
          <p:cNvPicPr>
            <a:picLocks noChangeAspect="1"/>
          </p:cNvPicPr>
          <p:nvPr/>
        </p:nvPicPr>
        <p:blipFill>
          <a:blip r:embed="rId3"/>
          <a:stretch>
            <a:fillRect/>
          </a:stretch>
        </p:blipFill>
        <p:spPr>
          <a:xfrm>
            <a:off x="9144670" y="4733936"/>
            <a:ext cx="1522914" cy="2124064"/>
          </a:xfrm>
          <a:prstGeom prst="rect">
            <a:avLst/>
          </a:prstGeom>
        </p:spPr>
      </p:pic>
      <p:pic>
        <p:nvPicPr>
          <p:cNvPr id="8" name="Picture 7"/>
          <p:cNvPicPr>
            <a:picLocks noChangeAspect="1"/>
          </p:cNvPicPr>
          <p:nvPr/>
        </p:nvPicPr>
        <p:blipFill>
          <a:blip r:embed="rId4"/>
          <a:stretch>
            <a:fillRect/>
          </a:stretch>
        </p:blipFill>
        <p:spPr>
          <a:xfrm>
            <a:off x="8254584" y="0"/>
            <a:ext cx="2413416" cy="1600200"/>
          </a:xfrm>
          <a:prstGeom prst="rect">
            <a:avLst/>
          </a:prstGeom>
        </p:spPr>
      </p:pic>
      <p:pic>
        <p:nvPicPr>
          <p:cNvPr id="9" name="Picture 8"/>
          <p:cNvPicPr>
            <a:picLocks noChangeAspect="1"/>
          </p:cNvPicPr>
          <p:nvPr/>
        </p:nvPicPr>
        <p:blipFill>
          <a:blip r:embed="rId5"/>
          <a:stretch>
            <a:fillRect/>
          </a:stretch>
        </p:blipFill>
        <p:spPr>
          <a:xfrm>
            <a:off x="1524000" y="0"/>
            <a:ext cx="2458218" cy="1635832"/>
          </a:xfrm>
          <a:prstGeom prst="rect">
            <a:avLst/>
          </a:prstGeom>
        </p:spPr>
      </p:pic>
      <p:sp>
        <p:nvSpPr>
          <p:cNvPr id="10" name="TextBox 9"/>
          <p:cNvSpPr txBox="1"/>
          <p:nvPr/>
        </p:nvSpPr>
        <p:spPr>
          <a:xfrm>
            <a:off x="1756118" y="3104535"/>
            <a:ext cx="8746085" cy="646331"/>
          </a:xfrm>
          <a:prstGeom prst="rect">
            <a:avLst/>
          </a:prstGeom>
          <a:noFill/>
        </p:spPr>
        <p:txBody>
          <a:bodyPr wrap="square" rtlCol="0">
            <a:spAutoFit/>
          </a:bodyPr>
          <a:lstStyle/>
          <a:p>
            <a:r>
              <a:rPr lang="en-US" dirty="0"/>
              <a:t>In football the referee controls the game, if he did not then players would try late tackles etc..</a:t>
            </a:r>
          </a:p>
        </p:txBody>
      </p:sp>
    </p:spTree>
    <p:extLst>
      <p:ext uri="{BB962C8B-B14F-4D97-AF65-F5344CB8AC3E}">
        <p14:creationId xmlns:p14="http://schemas.microsoft.com/office/powerpoint/2010/main" val="1643993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6520" y="47946"/>
            <a:ext cx="3981481" cy="1381870"/>
          </a:xfrm>
        </p:spPr>
        <p:style>
          <a:lnRef idx="1">
            <a:schemeClr val="accent3"/>
          </a:lnRef>
          <a:fillRef idx="2">
            <a:schemeClr val="accent3"/>
          </a:fillRef>
          <a:effectRef idx="1">
            <a:schemeClr val="accent3"/>
          </a:effectRef>
          <a:fontRef idx="minor">
            <a:schemeClr val="dk1"/>
          </a:fontRef>
        </p:style>
        <p:txBody>
          <a:bodyPr>
            <a:noAutofit/>
          </a:bodyPr>
          <a:lstStyle/>
          <a:p>
            <a:r>
              <a:rPr lang="en-US" sz="3200" dirty="0"/>
              <a:t>Use of appropriate clothing and equipment </a:t>
            </a:r>
          </a:p>
        </p:txBody>
      </p:sp>
      <p:sp>
        <p:nvSpPr>
          <p:cNvPr id="3" name="Content Placeholder 2"/>
          <p:cNvSpPr>
            <a:spLocks noGrp="1"/>
          </p:cNvSpPr>
          <p:nvPr>
            <p:ph idx="1"/>
          </p:nvPr>
        </p:nvSpPr>
        <p:spPr>
          <a:xfrm>
            <a:off x="1653717" y="1712857"/>
            <a:ext cx="6127622" cy="971066"/>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marL="0" indent="0">
              <a:buNone/>
            </a:pPr>
            <a:r>
              <a:rPr lang="en-US" dirty="0" smtClean="0"/>
              <a:t>Some sports require certain items of clothing or equipment that performers are required to wear, as stated in governing body’s rules and regulations. </a:t>
            </a:r>
            <a:endParaRPr lang="en-US" dirty="0"/>
          </a:p>
        </p:txBody>
      </p:sp>
      <p:sp>
        <p:nvSpPr>
          <p:cNvPr id="4" name="TextBox 3"/>
          <p:cNvSpPr txBox="1"/>
          <p:nvPr/>
        </p:nvSpPr>
        <p:spPr>
          <a:xfrm>
            <a:off x="1653717" y="2683924"/>
            <a:ext cx="612762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E.G – cricket helmets recommended to be worn up to the age of 18, and other protective clothing</a:t>
            </a:r>
          </a:p>
        </p:txBody>
      </p:sp>
      <p:sp>
        <p:nvSpPr>
          <p:cNvPr id="5" name="TextBox 4"/>
          <p:cNvSpPr txBox="1"/>
          <p:nvPr/>
        </p:nvSpPr>
        <p:spPr>
          <a:xfrm>
            <a:off x="1653718" y="3672513"/>
            <a:ext cx="5880758" cy="1754327"/>
          </a:xfrm>
          <a:prstGeom prst="rect">
            <a:avLst/>
          </a:prstGeom>
          <a:noFill/>
        </p:spPr>
        <p:txBody>
          <a:bodyPr wrap="square" rtlCol="0">
            <a:spAutoFit/>
          </a:bodyPr>
          <a:lstStyle/>
          <a:p>
            <a:r>
              <a:rPr lang="en-US" dirty="0"/>
              <a:t>Sometimes, items of clothing are not specified in rules but are used by participants to protect themselves from injury. E.g. skiers wearing base layers to keep them warm, which prevents muscle strain. Runners will wear support on there calf muscles to help the blood pump around their muscles to prevent injury </a:t>
            </a:r>
          </a:p>
        </p:txBody>
      </p:sp>
      <p:pic>
        <p:nvPicPr>
          <p:cNvPr id="6" name="Picture 5"/>
          <p:cNvPicPr>
            <a:picLocks noChangeAspect="1"/>
          </p:cNvPicPr>
          <p:nvPr/>
        </p:nvPicPr>
        <p:blipFill>
          <a:blip r:embed="rId2"/>
          <a:stretch>
            <a:fillRect/>
          </a:stretch>
        </p:blipFill>
        <p:spPr>
          <a:xfrm>
            <a:off x="8029154" y="2479145"/>
            <a:ext cx="2638846" cy="1756032"/>
          </a:xfrm>
          <a:prstGeom prst="rect">
            <a:avLst/>
          </a:prstGeom>
        </p:spPr>
      </p:pic>
      <p:sp>
        <p:nvSpPr>
          <p:cNvPr id="7" name="TextBox 6"/>
          <p:cNvSpPr txBox="1"/>
          <p:nvPr/>
        </p:nvSpPr>
        <p:spPr>
          <a:xfrm>
            <a:off x="7534476" y="4549676"/>
            <a:ext cx="3051452" cy="2308324"/>
          </a:xfrm>
          <a:prstGeom prst="rect">
            <a:avLst/>
          </a:prstGeom>
          <a:noFill/>
        </p:spPr>
        <p:txBody>
          <a:bodyPr wrap="square" rtlCol="0">
            <a:spAutoFit/>
          </a:bodyPr>
          <a:lstStyle/>
          <a:p>
            <a:r>
              <a:rPr lang="en-US" dirty="0"/>
              <a:t>Clothes should be: </a:t>
            </a:r>
          </a:p>
          <a:p>
            <a:pPr marL="342900" indent="-342900">
              <a:buFont typeface="Arial"/>
              <a:buChar char="•"/>
            </a:pPr>
            <a:r>
              <a:rPr lang="en-US" dirty="0"/>
              <a:t>In good order </a:t>
            </a:r>
          </a:p>
          <a:p>
            <a:pPr marL="342900" indent="-342900">
              <a:buFont typeface="Arial"/>
              <a:buChar char="•"/>
            </a:pPr>
            <a:r>
              <a:rPr lang="en-US" dirty="0"/>
              <a:t>Not flap in oppositions face and hinder performance </a:t>
            </a:r>
          </a:p>
          <a:p>
            <a:pPr marL="342900" indent="-342900">
              <a:buFont typeface="Arial"/>
              <a:buChar char="•"/>
            </a:pPr>
            <a:r>
              <a:rPr lang="en-US" dirty="0"/>
              <a:t>Not catch on equipment </a:t>
            </a:r>
          </a:p>
          <a:p>
            <a:pPr marL="342900" indent="-342900">
              <a:buFont typeface="Arial"/>
              <a:buChar char="•"/>
            </a:pPr>
            <a:r>
              <a:rPr lang="en-US" dirty="0"/>
              <a:t>Allow free movements</a:t>
            </a:r>
          </a:p>
          <a:p>
            <a:pPr marL="342900" indent="-342900">
              <a:buFont typeface="Arial"/>
              <a:buChar char="•"/>
            </a:pPr>
            <a:r>
              <a:rPr lang="en-US" dirty="0"/>
              <a:t>Fit appropriately </a:t>
            </a:r>
          </a:p>
        </p:txBody>
      </p:sp>
      <p:pic>
        <p:nvPicPr>
          <p:cNvPr id="8" name="Picture 7" descr="Screen Shot 2016-10-16 at 15.21.02.png"/>
          <p:cNvPicPr>
            <a:picLocks noChangeAspect="1"/>
          </p:cNvPicPr>
          <p:nvPr/>
        </p:nvPicPr>
        <p:blipFill rotWithShape="1">
          <a:blip r:embed="rId3">
            <a:extLst>
              <a:ext uri="{28A0092B-C50C-407E-A947-70E740481C1C}">
                <a14:useLocalDpi xmlns:a14="http://schemas.microsoft.com/office/drawing/2010/main" val="0"/>
              </a:ext>
            </a:extLst>
          </a:blip>
          <a:srcRect b="72104"/>
          <a:stretch/>
        </p:blipFill>
        <p:spPr>
          <a:xfrm>
            <a:off x="1524000" y="5613042"/>
            <a:ext cx="5683772" cy="1244959"/>
          </a:xfrm>
          <a:prstGeom prst="rect">
            <a:avLst/>
          </a:prstGeom>
        </p:spPr>
      </p:pic>
      <p:pic>
        <p:nvPicPr>
          <p:cNvPr id="9" name="Picture 8"/>
          <p:cNvPicPr>
            <a:picLocks noChangeAspect="1"/>
          </p:cNvPicPr>
          <p:nvPr/>
        </p:nvPicPr>
        <p:blipFill rotWithShape="1">
          <a:blip r:embed="rId4"/>
          <a:srcRect t="72558"/>
          <a:stretch/>
        </p:blipFill>
        <p:spPr>
          <a:xfrm>
            <a:off x="1524000" y="414836"/>
            <a:ext cx="4922408" cy="1014981"/>
          </a:xfrm>
          <a:prstGeom prst="rect">
            <a:avLst/>
          </a:prstGeom>
        </p:spPr>
      </p:pic>
    </p:spTree>
    <p:extLst>
      <p:ext uri="{BB962C8B-B14F-4D97-AF65-F5344CB8AC3E}">
        <p14:creationId xmlns:p14="http://schemas.microsoft.com/office/powerpoint/2010/main" val="3951238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121</TotalTime>
  <Words>730</Words>
  <Application>Microsoft Office PowerPoint</Application>
  <PresentationFormat>Widescreen</PresentationFormat>
  <Paragraphs>116</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Abadi MT Condensed Light</vt:lpstr>
      <vt:lpstr>Arial</vt:lpstr>
      <vt:lpstr>Bangla Sangam MN</vt:lpstr>
      <vt:lpstr>Calibri</vt:lpstr>
      <vt:lpstr>Calibri Light</vt:lpstr>
      <vt:lpstr>Phosphate Solid</vt:lpstr>
      <vt:lpstr>Office Theme</vt:lpstr>
      <vt:lpstr>Training Thresholds</vt:lpstr>
      <vt:lpstr>PowerPoint Presentation</vt:lpstr>
      <vt:lpstr>PowerPoint Presentation</vt:lpstr>
      <vt:lpstr>PowerPoint Presentation</vt:lpstr>
      <vt:lpstr>Training zones/thresholds </vt:lpstr>
      <vt:lpstr>Injury Prevention</vt:lpstr>
      <vt:lpstr>Correct application of the principles of training to prevent overtraining </vt:lpstr>
      <vt:lpstr>Correct application and adherence to the rules</vt:lpstr>
      <vt:lpstr>Use of appropriate clothing and equipment </vt:lpstr>
      <vt:lpstr> Checking of equipment and venue </vt:lpstr>
      <vt:lpstr>Injury Prevention</vt:lpstr>
      <vt:lpstr>Injury Prevention</vt:lpstr>
      <vt:lpstr>Exam Q</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Moody</dc:creator>
  <cp:lastModifiedBy>Richard Moody</cp:lastModifiedBy>
  <cp:revision>12</cp:revision>
  <cp:lastPrinted>2019-01-22T13:07:39Z</cp:lastPrinted>
  <dcterms:created xsi:type="dcterms:W3CDTF">2019-01-22T11:35:18Z</dcterms:created>
  <dcterms:modified xsi:type="dcterms:W3CDTF">2020-03-12T13:09:39Z</dcterms:modified>
</cp:coreProperties>
</file>