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22"/>
  </p:notesMasterIdLst>
  <p:sldIdLst>
    <p:sldId id="369" r:id="rId3"/>
    <p:sldId id="281" r:id="rId4"/>
    <p:sldId id="370" r:id="rId5"/>
    <p:sldId id="374" r:id="rId6"/>
    <p:sldId id="375" r:id="rId7"/>
    <p:sldId id="278" r:id="rId8"/>
    <p:sldId id="259" r:id="rId9"/>
    <p:sldId id="287" r:id="rId10"/>
    <p:sldId id="297" r:id="rId11"/>
    <p:sldId id="298" r:id="rId12"/>
    <p:sldId id="299" r:id="rId13"/>
    <p:sldId id="291" r:id="rId14"/>
    <p:sldId id="293" r:id="rId15"/>
    <p:sldId id="294" r:id="rId16"/>
    <p:sldId id="295" r:id="rId17"/>
    <p:sldId id="300" r:id="rId18"/>
    <p:sldId id="417" r:id="rId19"/>
    <p:sldId id="418" r:id="rId20"/>
    <p:sldId id="41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88" autoAdjust="0"/>
    <p:restoredTop sz="94660"/>
  </p:normalViewPr>
  <p:slideViewPr>
    <p:cSldViewPr snapToGrid="0">
      <p:cViewPr>
        <p:scale>
          <a:sx n="100" d="100"/>
          <a:sy n="100" d="100"/>
        </p:scale>
        <p:origin x="365" y="-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A00AC-B9C6-457D-A4C6-CB90E0E1F5F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60EF8-65DC-4376-9DAA-81706E980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2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60EF8-65DC-4376-9DAA-81706E980C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lower ability there is a worksheet with to help them set out the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60EF8-65DC-4376-9DAA-81706E980C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92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7 min activity time (10 with explanation) </a:t>
            </a:r>
          </a:p>
          <a:p>
            <a:r>
              <a:rPr lang="en-GB" dirty="0"/>
              <a:t>[20]</a:t>
            </a:r>
          </a:p>
          <a:p>
            <a:r>
              <a:rPr lang="en-GB" dirty="0"/>
              <a:t>Print off task 2 for CR, HA, LJ, DH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19D76-FDE6-4BD4-82D7-D9804308DA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64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all substances will need a number written on the line but in exams they often put lines in front of all sustances instead of only the ones which require a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19D76-FDE6-4BD4-82D7-D9804308DA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9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C</a:t>
            </a:r>
            <a:r>
              <a:rPr lang="en-GB" baseline="-25000" dirty="0"/>
              <a:t>4</a:t>
            </a:r>
            <a:r>
              <a:rPr lang="en-GB" dirty="0"/>
              <a:t>H</a:t>
            </a:r>
            <a:r>
              <a:rPr lang="en-GB" baseline="-25000" dirty="0"/>
              <a:t>8</a:t>
            </a:r>
            <a:r>
              <a:rPr lang="en-GB" dirty="0"/>
              <a:t> + 6O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4CO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+ 4H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19D76-FDE6-4BD4-82D7-D9804308DA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763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144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45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2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3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3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20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3" y="2348163"/>
            <a:ext cx="5746693" cy="590980"/>
          </a:xfrm>
          <a:noFill/>
        </p:spPr>
        <p:txBody>
          <a:bodyPr/>
          <a:lstStyle>
            <a:lvl1pPr marL="0" indent="0" algn="ctr">
              <a:buNone/>
              <a:defRPr sz="7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4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279777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E05E7F-E133-4015-A91C-61EC4CB257DE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279232" y="0"/>
            <a:ext cx="3864769" cy="376238"/>
          </a:xfrm>
        </p:spPr>
        <p:txBody>
          <a:bodyPr/>
          <a:lstStyle>
            <a:lvl1pPr>
              <a:defRPr sz="1013" b="1" u="sng" smtClean="0"/>
            </a:lvl1pPr>
          </a:lstStyle>
          <a:p>
            <a:pPr>
              <a:defRPr/>
            </a:pPr>
            <a:fld id="{9DF68D56-F2EA-4CBF-A41C-D3D13DA43C65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59D4A2C-375D-4FEE-8E71-612619E5FAC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95650" y="6459539"/>
            <a:ext cx="5730479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STRUCTURE &amp; BONDING</a:t>
            </a:r>
          </a:p>
        </p:txBody>
      </p:sp>
    </p:spTree>
    <p:extLst>
      <p:ext uri="{BB962C8B-B14F-4D97-AF65-F5344CB8AC3E}">
        <p14:creationId xmlns:p14="http://schemas.microsoft.com/office/powerpoint/2010/main" val="121111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4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DBA71-378F-447F-978D-06FF270B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1F5E-8884-48CD-8885-A9425CB72E3F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FBA-4F1F-46DC-B1AA-3946247E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D8922-0C33-486B-BB43-124BD355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28E6-8E4E-4ADD-9B81-82FD7F4ED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2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8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21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9" y="2742029"/>
            <a:ext cx="5101209" cy="1265082"/>
          </a:xfrm>
        </p:spPr>
        <p:txBody>
          <a:bodyPr anchor="t" anchorCtr="1"/>
          <a:lstStyle>
            <a:lvl1pPr marL="0" indent="0">
              <a:buNone/>
              <a:defRPr sz="1125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BE8FB-39F2-48C7-8CA0-C3E4B710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93EF-7C77-4C77-A392-318876DBCBF4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8B5B6-9593-4F60-9D64-CC11426F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268BD-5C02-4948-80F7-69A2743E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10F6-B030-4C0F-8972-791AC23B3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47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2" y="1643067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9" y="1643067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8B7917-9868-4C88-A766-AAE03C7F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92D0-43AF-4DFD-A486-F1E521C3BCCF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CA1CE8-843D-4EBC-A654-D3FC672F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DB8CC0-578B-4259-8D60-2B752286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EED6-CBC8-4CAD-BCC7-384E0B1F0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2" y="1628811"/>
            <a:ext cx="4076363" cy="704087"/>
          </a:xfrm>
        </p:spPr>
        <p:txBody>
          <a:bodyPr anchor="b" anchorCtr="1"/>
          <a:lstStyle>
            <a:lvl1pPr marL="0" indent="0" algn="ctr">
              <a:buNone/>
              <a:defRPr sz="1069" b="0" cap="all" spc="56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2" y="2477038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8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8" y="1628811"/>
            <a:ext cx="4144603" cy="704087"/>
          </a:xfrm>
        </p:spPr>
        <p:txBody>
          <a:bodyPr anchor="b" anchorCtr="1"/>
          <a:lstStyle>
            <a:lvl1pPr marL="0" indent="0" algn="ctr">
              <a:buNone/>
              <a:defRPr sz="1069" b="0" cap="all" spc="56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0400D4-7695-47CF-BD2C-5420DFF63C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5AC7-8B21-49F9-9270-0249EB49F590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84A7A3-82D0-4D78-A07F-A3845F25C7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9EF254-99E1-47E8-BBDB-FC6ECB8AA0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266D-2B10-484A-8CE4-76F9C9AD3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9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8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21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1009CA-6036-4B89-A2A1-FF41C9A4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03E1-A105-4AB1-AB89-67269B718540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66808E-8991-4EF8-84DB-50F9551E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B74A4D-D283-4491-AD05-2FB8D000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A780-FE5D-4B59-9F32-B84FCBA9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7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230A33-874A-4881-BBE3-2BD996D2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0126-CA7E-4F65-BC2F-779EFAA0B7A2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495B66-5278-4B1A-A0DF-8E879547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CE4395-CDD1-42B2-9D12-C34BEA36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C662-26C5-4C1B-BEBA-46FD75C5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CA8285-3C6F-4D93-BBF2-335E08FA53B4}"/>
              </a:ext>
            </a:extLst>
          </p:cNvPr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33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12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/>
          <a:lstStyle>
            <a:lvl1pPr>
              <a:defRPr sz="1069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/>
          <a:lstStyle>
            <a:lvl1pPr marL="0" indent="0" algn="ctr">
              <a:buNone/>
              <a:defRPr sz="844">
                <a:solidFill>
                  <a:schemeClr val="tx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E73F7A90-E387-4535-A7BB-9D77CDF3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C8459-9CCC-4ED4-8721-11A5FA5F512D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08DD392D-6776-475B-A47E-9C81151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647" y="6235701"/>
            <a:ext cx="3843338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9AF8366-4F4C-494D-B3FB-9AD6B838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EA88-D95F-444F-9BBD-1658E2787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20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4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>
            <a:noAutofit/>
          </a:bodyPr>
          <a:lstStyle>
            <a:lvl1pPr>
              <a:defRPr sz="12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2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23"/>
            <a:ext cx="2846070" cy="2194037"/>
          </a:xfrm>
        </p:spPr>
        <p:txBody>
          <a:bodyPr anchor="t" anchorCtr="1"/>
          <a:lstStyle>
            <a:lvl1pPr marL="0" indent="0" algn="ctr">
              <a:buNone/>
              <a:defRPr sz="844">
                <a:solidFill>
                  <a:schemeClr val="tx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F31D876-D50B-4FCE-9922-3E53F49C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0462AA6D-DDE5-4B96-841B-508D42533CA6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1461ABC1-C5FA-4E45-984C-B27F7F1A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647" y="6235701"/>
            <a:ext cx="3843338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05492E7-818C-41EC-9741-C4B3AAE6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94F8-5C70-4B74-BE18-ABE3E749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8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3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3C0AB-375D-4249-9153-58B42BDE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DD01-FDCF-45E9-BA5C-438F1B7FF6FA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8D86-3705-49E4-A3F9-FF7C44E7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86063-2A0C-46DA-ABE4-4BB839B7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1A29-44C8-4B08-8A35-53A5E414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FEF3C-8668-48C2-951B-C40A0129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D0F1-254C-4B49-9CBC-E792776A58C5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373F-0A86-442A-B2C0-975ADD01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7E21-7301-49DE-9464-5AFF1AE5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7E78-026F-4841-BB55-C2C85A604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68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731B9-02F0-4A3C-8DF7-90158D9E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6A6A-5176-4A4A-9A40-F857EA6908F2}" type="datetimeFigureOut">
              <a:rPr lang="en-GB"/>
              <a:pPr>
                <a:defRPr/>
              </a:pPr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7762-520D-427D-A228-72394AD6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3DCC7-7C90-4E62-8576-65709C0A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FFCA61-9515-42F1-8BA3-BE32D13FA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9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1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6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0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1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8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2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437A2-EDCE-4DC6-92F0-C978778C1B6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4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6992C9-278D-4287-9725-B4CD89AE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29" y="965200"/>
            <a:ext cx="5798344" cy="118745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6E661-8F5D-4FEF-AE21-A0EAEB1E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2829" y="2638426"/>
            <a:ext cx="5798344" cy="310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9FFA-7E20-483B-9B9E-533B8ABE9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66210" y="6238875"/>
            <a:ext cx="2065734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91" smtClean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46E63-EBC3-4C98-98AE-BB13C3ABC691}" type="datetime2">
              <a:rPr lang="en-GB"/>
              <a:pPr>
                <a:defRPr/>
              </a:pPr>
              <a:t>Friday, 05 June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549D-9887-4948-86BD-AF2754079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00150" y="6235701"/>
            <a:ext cx="4425554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91" dirty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F8787-84B0-4908-9853-1A3836BD2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68866" y="6218239"/>
            <a:ext cx="275034" cy="365125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19" spc="0" baseline="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09AE980-248A-4A96-AF78-68E2288D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/>
  <p:txStyles>
    <p:titleStyle>
      <a:lvl1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 kern="1200" cap="all" spc="113">
          <a:solidFill>
            <a:srgbClr val="262626"/>
          </a:solidFill>
          <a:latin typeface="+mj-lt"/>
          <a:ea typeface="+mj-ea"/>
          <a:cs typeface="+mj-cs"/>
        </a:defRPr>
      </a:lvl1pPr>
      <a:lvl2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2pPr>
      <a:lvl3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3pPr>
      <a:lvl4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4pPr>
      <a:lvl5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5pPr>
      <a:lvl6pPr marL="3429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6pPr>
      <a:lvl7pPr marL="6858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7pPr>
      <a:lvl8pPr marL="10287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8pPr>
      <a:lvl9pPr marL="13716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9pPr>
    </p:titleStyle>
    <p:bodyStyle>
      <a:lvl1pPr marL="128588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75" kern="1200">
          <a:solidFill>
            <a:srgbClr val="262626"/>
          </a:solidFill>
          <a:latin typeface="+mn-lt"/>
          <a:ea typeface="+mn-ea"/>
          <a:cs typeface="+mn-cs"/>
        </a:defRPr>
      </a:lvl1pPr>
      <a:lvl2pPr marL="257175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2pPr>
      <a:lvl3pPr marL="385763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3pPr>
      <a:lvl4pPr marL="514350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4pPr>
      <a:lvl5pPr marL="642938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5pPr>
      <a:lvl6pPr marL="738485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34926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32260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59061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rgbClr val="B4D6F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0175"/>
            <a:ext cx="8686800" cy="1470025"/>
          </a:xfrm>
        </p:spPr>
        <p:txBody>
          <a:bodyPr>
            <a:no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80/20 – THINK! What do you NEED to cover with your set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E0408-5D0B-4A6E-BC14-EA2F2FB59EF2}"/>
              </a:ext>
            </a:extLst>
          </p:cNvPr>
          <p:cNvSpPr txBox="1"/>
          <p:nvPr/>
        </p:nvSpPr>
        <p:spPr>
          <a:xfrm>
            <a:off x="228600" y="626616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Specification reference: 5.1.1.1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B1CFE3-F5EA-4986-AA1F-E54FDA69B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967631"/>
              </p:ext>
            </p:extLst>
          </p:nvPr>
        </p:nvGraphicFramePr>
        <p:xfrm>
          <a:off x="153765" y="1788736"/>
          <a:ext cx="8837835" cy="42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0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13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Grade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Objective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Outcomes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252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1-3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To</a:t>
                      </a:r>
                      <a:r>
                        <a:rPr lang="en-GB" sz="2400" baseline="0" dirty="0"/>
                        <a:t> be able to name balance symbol equations</a:t>
                      </a:r>
                      <a:endParaRPr lang="en-GB" sz="2400" dirty="0"/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Identify whether a symbol equation is balanced or not</a:t>
                      </a:r>
                    </a:p>
                    <a:p>
                      <a:endParaRPr lang="en-GB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To be able to balance symbol equations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911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4-6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400" dirty="0"/>
                        <a:t>To be able to construct symbol equations from a description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724"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7-9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0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7323" y="1020128"/>
            <a:ext cx="8592329" cy="4361355"/>
          </a:xfrm>
        </p:spPr>
        <p:txBody>
          <a:bodyPr>
            <a:noAutofit/>
          </a:bodyPr>
          <a:lstStyle/>
          <a:p>
            <a:pPr marL="557213" indent="-557213" algn="ctr">
              <a:buFont typeface="+mj-lt"/>
              <a:buAutoNum type="arabicPeriod" startAt="3"/>
            </a:pPr>
            <a:r>
              <a:rPr lang="en-GB" sz="2700" dirty="0">
                <a:sym typeface="Wingdings" panose="05000000000000000000" pitchFamily="2" charset="2"/>
              </a:rPr>
              <a:t>Na +Cl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 </a:t>
            </a:r>
            <a:r>
              <a:rPr lang="en-GB" sz="2700" dirty="0" err="1">
                <a:sym typeface="Wingdings" panose="05000000000000000000" pitchFamily="2" charset="2"/>
              </a:rPr>
              <a:t>NaCl</a:t>
            </a:r>
            <a:endParaRPr lang="en-GB" sz="2700" dirty="0">
              <a:sym typeface="Wingdings" panose="05000000000000000000" pitchFamily="2" charset="2"/>
            </a:endParaRPr>
          </a:p>
          <a:p>
            <a:pPr marL="557213" indent="-557213" algn="ctr">
              <a:buFont typeface="+mj-lt"/>
              <a:buAutoNum type="arabicPeriod" startAt="3"/>
            </a:pPr>
            <a:endParaRPr lang="en-GB" sz="2700" dirty="0">
              <a:sym typeface="Wingdings" panose="05000000000000000000" pitchFamily="2" charset="2"/>
            </a:endParaRPr>
          </a:p>
          <a:p>
            <a:pPr marL="557213" indent="-557213" algn="ctr">
              <a:buFont typeface="+mj-lt"/>
              <a:buAutoNum type="arabicPeriod" startAt="3"/>
            </a:pPr>
            <a:endParaRPr lang="en-GB" sz="2700" dirty="0">
              <a:sym typeface="Wingdings" panose="05000000000000000000" pitchFamily="2" charset="2"/>
            </a:endParaRPr>
          </a:p>
          <a:p>
            <a:pPr marL="557213" indent="-557213" algn="ctr">
              <a:buFont typeface="+mj-lt"/>
              <a:buAutoNum type="arabicPeriod" startAt="3"/>
            </a:pPr>
            <a:endParaRPr lang="en-GB" sz="2700" dirty="0">
              <a:sym typeface="Wingdings" panose="05000000000000000000" pitchFamily="2" charset="2"/>
            </a:endParaRPr>
          </a:p>
          <a:p>
            <a:pPr marL="385763" indent="-385763" algn="ctr">
              <a:buAutoNum type="arabicPeriod" startAt="3"/>
            </a:pPr>
            <a:r>
              <a:rPr lang="en-GB" sz="2700" dirty="0">
                <a:sym typeface="Wingdings" panose="05000000000000000000" pitchFamily="2" charset="2"/>
              </a:rPr>
              <a:t>Mg +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 MgCl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93320" y="1417599"/>
            <a:ext cx="0" cy="171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66786" y="3516817"/>
            <a:ext cx="8363" cy="23083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44231" y="1515729"/>
            <a:ext cx="216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Na = 1</a:t>
            </a:r>
          </a:p>
          <a:p>
            <a:endParaRPr lang="en-GB" sz="2100" dirty="0"/>
          </a:p>
          <a:p>
            <a:r>
              <a:rPr lang="en-GB" sz="2100" dirty="0"/>
              <a:t>Cl = 2</a:t>
            </a:r>
          </a:p>
          <a:p>
            <a:endParaRPr lang="en-GB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5348078" y="1507196"/>
            <a:ext cx="216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Na = 1</a:t>
            </a:r>
          </a:p>
          <a:p>
            <a:endParaRPr lang="en-GB" sz="2100" dirty="0"/>
          </a:p>
          <a:p>
            <a:r>
              <a:rPr lang="en-GB" sz="2100" dirty="0"/>
              <a:t>Cl = 1</a:t>
            </a:r>
          </a:p>
          <a:p>
            <a:endParaRPr lang="en-GB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431141" y="1345613"/>
            <a:ext cx="291981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This equation is </a:t>
            </a:r>
            <a:r>
              <a:rPr lang="en-GB" sz="2100" b="1" dirty="0"/>
              <a:t>NOT</a:t>
            </a:r>
            <a:r>
              <a:rPr lang="en-GB" sz="2100" dirty="0"/>
              <a:t> balanced as it has 2 chlorine atoms in the reactants and 1 chlorine atom in the products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281" y="3780402"/>
            <a:ext cx="2166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Mg = 1</a:t>
            </a:r>
          </a:p>
          <a:p>
            <a:endParaRPr lang="en-GB" sz="2100" dirty="0"/>
          </a:p>
          <a:p>
            <a:r>
              <a:rPr lang="en-GB" sz="2100" dirty="0"/>
              <a:t>H = 1</a:t>
            </a:r>
          </a:p>
          <a:p>
            <a:endParaRPr lang="en-GB" sz="2100" dirty="0"/>
          </a:p>
          <a:p>
            <a:r>
              <a:rPr lang="en-GB" sz="2100" dirty="0"/>
              <a:t>Cl = 1</a:t>
            </a:r>
          </a:p>
          <a:p>
            <a:endParaRPr lang="en-GB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1128" y="3771869"/>
            <a:ext cx="2166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Mg = 1</a:t>
            </a:r>
          </a:p>
          <a:p>
            <a:endParaRPr lang="en-GB" sz="2100" dirty="0"/>
          </a:p>
          <a:p>
            <a:r>
              <a:rPr lang="en-GB" sz="2100" dirty="0"/>
              <a:t>H = 2</a:t>
            </a:r>
          </a:p>
          <a:p>
            <a:endParaRPr lang="en-GB" sz="2100" dirty="0"/>
          </a:p>
          <a:p>
            <a:r>
              <a:rPr lang="en-GB" sz="2100" dirty="0"/>
              <a:t>Cl = 2</a:t>
            </a:r>
          </a:p>
          <a:p>
            <a:endParaRPr lang="en-GB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4190" y="3610286"/>
            <a:ext cx="291981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This equation is </a:t>
            </a:r>
            <a:r>
              <a:rPr lang="en-GB" sz="2100" b="1" dirty="0"/>
              <a:t>NOT</a:t>
            </a:r>
            <a:r>
              <a:rPr lang="en-GB" sz="2100" dirty="0"/>
              <a:t> balanced as it has 1 chlorine and hydrogen atom in the reactants and 2 chlorine and hydrogen atoms in the products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3EB8F3-AAA3-4FCF-AA37-2944B5D0A5A9}"/>
              </a:ext>
            </a:extLst>
          </p:cNvPr>
          <p:cNvSpPr/>
          <p:nvPr/>
        </p:nvSpPr>
        <p:spPr>
          <a:xfrm>
            <a:off x="161024" y="86176"/>
            <a:ext cx="270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SELF-ASSESS IN RED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36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7323" y="1020128"/>
            <a:ext cx="8592329" cy="4361355"/>
          </a:xfrm>
        </p:spPr>
        <p:txBody>
          <a:bodyPr>
            <a:noAutofit/>
          </a:bodyPr>
          <a:lstStyle/>
          <a:p>
            <a:pPr marL="557213" indent="-557213" algn="ctr">
              <a:buFont typeface="+mj-lt"/>
              <a:buAutoNum type="arabicPeriod" startAt="5"/>
            </a:pPr>
            <a:r>
              <a:rPr lang="en-GB" sz="2700" dirty="0" err="1">
                <a:sym typeface="Wingdings" panose="05000000000000000000" pitchFamily="2" charset="2"/>
              </a:rPr>
              <a:t>NaOH</a:t>
            </a:r>
            <a:r>
              <a:rPr lang="en-GB" sz="2700" dirty="0">
                <a:sym typeface="Wingdings" panose="05000000000000000000" pitchFamily="2" charset="2"/>
              </a:rPr>
              <a:t> +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 </a:t>
            </a:r>
            <a:r>
              <a:rPr lang="en-GB" sz="2700" dirty="0" err="1">
                <a:sym typeface="Wingdings" panose="05000000000000000000" pitchFamily="2" charset="2"/>
              </a:rPr>
              <a:t>NaCl</a:t>
            </a:r>
            <a:r>
              <a:rPr lang="en-GB" sz="2700" dirty="0">
                <a:sym typeface="Wingdings" panose="05000000000000000000" pitchFamily="2" charset="2"/>
              </a:rPr>
              <a:t>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  <a:endParaRPr lang="en-GB" sz="27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875871" y="1442690"/>
            <a:ext cx="66908" cy="42067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37281" y="1722408"/>
            <a:ext cx="2166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Na = 1</a:t>
            </a:r>
          </a:p>
          <a:p>
            <a:endParaRPr lang="en-GB" sz="2100" dirty="0"/>
          </a:p>
          <a:p>
            <a:r>
              <a:rPr lang="en-GB" sz="2100" dirty="0"/>
              <a:t>O = 1</a:t>
            </a:r>
          </a:p>
          <a:p>
            <a:endParaRPr lang="en-GB" sz="2100" dirty="0"/>
          </a:p>
          <a:p>
            <a:r>
              <a:rPr lang="en-GB" sz="2100" dirty="0"/>
              <a:t>H = 2</a:t>
            </a:r>
          </a:p>
          <a:p>
            <a:endParaRPr lang="en-GB" sz="2100" dirty="0"/>
          </a:p>
          <a:p>
            <a:r>
              <a:rPr lang="en-GB" sz="2100" dirty="0"/>
              <a:t>Cl = 1</a:t>
            </a:r>
          </a:p>
          <a:p>
            <a:endParaRPr lang="en-GB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5141128" y="1713875"/>
            <a:ext cx="2166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Na = 1</a:t>
            </a:r>
          </a:p>
          <a:p>
            <a:endParaRPr lang="en-GB" sz="2100" dirty="0"/>
          </a:p>
          <a:p>
            <a:r>
              <a:rPr lang="en-GB" sz="2100" dirty="0"/>
              <a:t>O = 1</a:t>
            </a:r>
          </a:p>
          <a:p>
            <a:endParaRPr lang="en-GB" sz="2100" dirty="0"/>
          </a:p>
          <a:p>
            <a:r>
              <a:rPr lang="en-GB" sz="2100" dirty="0"/>
              <a:t>H = 2</a:t>
            </a:r>
          </a:p>
          <a:p>
            <a:endParaRPr lang="en-GB" sz="2100" dirty="0"/>
          </a:p>
          <a:p>
            <a:r>
              <a:rPr lang="en-GB" sz="2100" dirty="0"/>
              <a:t>Cl = 1</a:t>
            </a:r>
          </a:p>
          <a:p>
            <a:endParaRPr lang="en-GB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5473459" y="4132844"/>
            <a:ext cx="291981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This equation is balanced as it has the same number of atoms of each element in the reactants and products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1E9761-0352-4D5B-9EA6-20C383BB3287}"/>
              </a:ext>
            </a:extLst>
          </p:cNvPr>
          <p:cNvSpPr/>
          <p:nvPr/>
        </p:nvSpPr>
        <p:spPr>
          <a:xfrm>
            <a:off x="161024" y="86176"/>
            <a:ext cx="270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SELF-ASSESS IN RED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25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43" y="305959"/>
            <a:ext cx="8153168" cy="8572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dirty="0"/>
              <a:t>H</a:t>
            </a:r>
            <a:r>
              <a:rPr lang="en-GB" dirty="0">
                <a:solidFill>
                  <a:schemeClr val="tx1"/>
                </a:solidFill>
              </a:rPr>
              <a:t>ow to balance symbol equations</a:t>
            </a:r>
            <a:endParaRPr lang="en-GB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501" y="1503575"/>
            <a:ext cx="6502503" cy="784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/>
              <a:t>How many of atoms of each element are there on either side of this equation?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3E995B-8A5B-4CCF-A9DC-10D71CCFC15C}"/>
              </a:ext>
            </a:extLst>
          </p:cNvPr>
          <p:cNvSpPr txBox="1">
            <a:spLocks/>
          </p:cNvSpPr>
          <p:nvPr/>
        </p:nvSpPr>
        <p:spPr>
          <a:xfrm>
            <a:off x="867131" y="2655185"/>
            <a:ext cx="6502503" cy="78469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BAFB5"/>
              </a:buClr>
              <a:buNone/>
            </a:pPr>
            <a:r>
              <a:rPr lang="en-GB" sz="3000" dirty="0">
                <a:solidFill>
                  <a:srgbClr val="000000"/>
                </a:solidFill>
                <a:latin typeface="Gill Sans MT" panose="020B0502020104020203"/>
              </a:rPr>
              <a:t>H</a:t>
            </a:r>
            <a:r>
              <a:rPr lang="en-GB" sz="3000" baseline="-25000" dirty="0">
                <a:solidFill>
                  <a:srgbClr val="000000"/>
                </a:solidFill>
                <a:latin typeface="Gill Sans MT" panose="020B0502020104020203"/>
              </a:rPr>
              <a:t>2</a:t>
            </a:r>
            <a:r>
              <a:rPr lang="en-GB" sz="3000" dirty="0">
                <a:solidFill>
                  <a:srgbClr val="000000"/>
                </a:solidFill>
                <a:latin typeface="Gill Sans MT" panose="020B0502020104020203"/>
              </a:rPr>
              <a:t>     +     O</a:t>
            </a:r>
            <a:r>
              <a:rPr lang="en-GB" sz="3000" baseline="-25000" dirty="0">
                <a:solidFill>
                  <a:srgbClr val="000000"/>
                </a:solidFill>
                <a:latin typeface="Gill Sans MT" panose="020B0502020104020203"/>
              </a:rPr>
              <a:t>2     </a:t>
            </a:r>
            <a:r>
              <a:rPr lang="en-GB" sz="3000" dirty="0">
                <a:solidFill>
                  <a:srgbClr val="000000"/>
                </a:solidFill>
                <a:latin typeface="Gill Sans MT" panose="020B0502020104020203"/>
                <a:sym typeface="Wingdings" panose="05000000000000000000" pitchFamily="2" charset="2"/>
              </a:rPr>
              <a:t>     H</a:t>
            </a:r>
            <a:r>
              <a:rPr lang="en-GB" sz="3000" baseline="-25000" dirty="0">
                <a:solidFill>
                  <a:srgbClr val="000000"/>
                </a:solidFill>
                <a:latin typeface="Gill Sans MT" panose="020B0502020104020203"/>
                <a:sym typeface="Wingdings" panose="05000000000000000000" pitchFamily="2" charset="2"/>
              </a:rPr>
              <a:t>2</a:t>
            </a:r>
            <a:r>
              <a:rPr lang="en-GB" sz="3000" dirty="0">
                <a:solidFill>
                  <a:srgbClr val="000000"/>
                </a:solidFill>
                <a:latin typeface="Gill Sans MT" panose="020B0502020104020203"/>
                <a:sym typeface="Wingdings" panose="05000000000000000000" pitchFamily="2" charset="2"/>
              </a:rPr>
              <a:t>O</a:t>
            </a:r>
            <a:endParaRPr lang="en-GB" sz="3000" dirty="0">
              <a:solidFill>
                <a:srgbClr val="000000"/>
              </a:solidFill>
              <a:latin typeface="Gill Sans MT" panose="020B0502020104020203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BE0B32-8158-4FB3-9B6A-A0D358F586DF}"/>
              </a:ext>
            </a:extLst>
          </p:cNvPr>
          <p:cNvCxnSpPr/>
          <p:nvPr/>
        </p:nvCxnSpPr>
        <p:spPr>
          <a:xfrm>
            <a:off x="4737614" y="3221971"/>
            <a:ext cx="0" cy="2202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9265CDD-73C4-4854-8085-3A85A8ABD82E}"/>
              </a:ext>
            </a:extLst>
          </p:cNvPr>
          <p:cNvSpPr txBox="1"/>
          <p:nvPr/>
        </p:nvSpPr>
        <p:spPr>
          <a:xfrm>
            <a:off x="1792536" y="3520637"/>
            <a:ext cx="4879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H</a:t>
            </a:r>
          </a:p>
          <a:p>
            <a:pPr defTabSz="342900"/>
            <a:endParaRPr lang="en-GB" sz="270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145AF8-B146-4885-AB6D-30039DCA72B9}"/>
              </a:ext>
            </a:extLst>
          </p:cNvPr>
          <p:cNvSpPr txBox="1"/>
          <p:nvPr/>
        </p:nvSpPr>
        <p:spPr>
          <a:xfrm>
            <a:off x="5244265" y="3561190"/>
            <a:ext cx="328392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H</a:t>
            </a:r>
          </a:p>
          <a:p>
            <a:pPr defTabSz="342900"/>
            <a:endParaRPr lang="en-GB" sz="270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A6B202-0CE2-4C66-9269-145D484C0769}"/>
              </a:ext>
            </a:extLst>
          </p:cNvPr>
          <p:cNvSpPr txBox="1"/>
          <p:nvPr/>
        </p:nvSpPr>
        <p:spPr>
          <a:xfrm>
            <a:off x="2105595" y="3520637"/>
            <a:ext cx="166520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= 2</a:t>
            </a:r>
          </a:p>
          <a:p>
            <a:pPr defTabSz="342900"/>
            <a:endParaRPr lang="en-GB" sz="270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=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F09DEA-7C5F-4280-8F82-34DE6483FD8D}"/>
              </a:ext>
            </a:extLst>
          </p:cNvPr>
          <p:cNvSpPr txBox="1"/>
          <p:nvPr/>
        </p:nvSpPr>
        <p:spPr>
          <a:xfrm>
            <a:off x="5704425" y="3561190"/>
            <a:ext cx="166520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= 2</a:t>
            </a:r>
          </a:p>
          <a:p>
            <a:pPr defTabSz="342900"/>
            <a:endParaRPr lang="en-GB" sz="270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=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372378-4832-4B35-9DB8-F30F0C087DC8}"/>
              </a:ext>
            </a:extLst>
          </p:cNvPr>
          <p:cNvSpPr/>
          <p:nvPr/>
        </p:nvSpPr>
        <p:spPr>
          <a:xfrm>
            <a:off x="2040101" y="2275373"/>
            <a:ext cx="2078282" cy="268166"/>
          </a:xfrm>
          <a:prstGeom prst="rect">
            <a:avLst/>
          </a:prstGeom>
          <a:solidFill>
            <a:srgbClr val="FCBF84"/>
          </a:solidFill>
          <a:ln>
            <a:solidFill>
              <a:srgbClr val="FCBF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2100" dirty="0">
                <a:solidFill>
                  <a:srgbClr val="000000"/>
                </a:solidFill>
                <a:latin typeface="Gill Sans MT" panose="020B0502020104020203"/>
              </a:rPr>
              <a:t>Reactants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9BB8A-508A-4359-A539-561E03F535EA}"/>
              </a:ext>
            </a:extLst>
          </p:cNvPr>
          <p:cNvSpPr/>
          <p:nvPr/>
        </p:nvSpPr>
        <p:spPr>
          <a:xfrm>
            <a:off x="5221020" y="2305685"/>
            <a:ext cx="1665209" cy="250883"/>
          </a:xfrm>
          <a:prstGeom prst="rect">
            <a:avLst/>
          </a:prstGeom>
          <a:solidFill>
            <a:srgbClr val="FCBF84"/>
          </a:solidFill>
          <a:ln>
            <a:solidFill>
              <a:srgbClr val="FCBF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2100" dirty="0">
                <a:solidFill>
                  <a:srgbClr val="000000"/>
                </a:solidFill>
                <a:latin typeface="Gill Sans MT" panose="020B0502020104020203"/>
              </a:rPr>
              <a:t>Products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7DE907-1A49-4FBF-B6DA-BB8B31939739}"/>
              </a:ext>
            </a:extLst>
          </p:cNvPr>
          <p:cNvCxnSpPr>
            <a:cxnSpLocks/>
          </p:cNvCxnSpPr>
          <p:nvPr/>
        </p:nvCxnSpPr>
        <p:spPr>
          <a:xfrm flipH="1">
            <a:off x="1710159" y="3098945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2C5A350-42CE-44B0-83F4-D0C9DD543BD9}"/>
              </a:ext>
            </a:extLst>
          </p:cNvPr>
          <p:cNvCxnSpPr>
            <a:cxnSpLocks/>
          </p:cNvCxnSpPr>
          <p:nvPr/>
        </p:nvCxnSpPr>
        <p:spPr>
          <a:xfrm flipH="1">
            <a:off x="3440862" y="3098945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A05677-0377-4C56-A042-6FA30E5F6D8C}"/>
              </a:ext>
            </a:extLst>
          </p:cNvPr>
          <p:cNvCxnSpPr>
            <a:cxnSpLocks/>
          </p:cNvCxnSpPr>
          <p:nvPr/>
        </p:nvCxnSpPr>
        <p:spPr>
          <a:xfrm flipH="1">
            <a:off x="5079294" y="3098043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0493A2-6D73-4AF4-91A3-34603729720C}"/>
              </a:ext>
            </a:extLst>
          </p:cNvPr>
          <p:cNvGrpSpPr/>
          <p:nvPr/>
        </p:nvGrpSpPr>
        <p:grpSpPr>
          <a:xfrm rot="20336510">
            <a:off x="524385" y="3598010"/>
            <a:ext cx="1083736" cy="769388"/>
            <a:chOff x="3677934" y="2481612"/>
            <a:chExt cx="1083736" cy="76938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4A0B829-6B42-4167-A6D2-4B6DE97ABAE4}"/>
                </a:ext>
              </a:extLst>
            </p:cNvPr>
            <p:cNvSpPr/>
            <p:nvPr/>
          </p:nvSpPr>
          <p:spPr>
            <a:xfrm rot="1320000">
              <a:off x="3677934" y="24816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F029090-9D8B-411C-9CE6-B7D9BB0DC75E}"/>
                </a:ext>
              </a:extLst>
            </p:cNvPr>
            <p:cNvSpPr/>
            <p:nvPr/>
          </p:nvSpPr>
          <p:spPr>
            <a:xfrm rot="1320000">
              <a:off x="4170906" y="26807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E2CB2B-0760-4E98-82DA-96649DD5A553}"/>
              </a:ext>
            </a:extLst>
          </p:cNvPr>
          <p:cNvGrpSpPr/>
          <p:nvPr/>
        </p:nvGrpSpPr>
        <p:grpSpPr>
          <a:xfrm>
            <a:off x="7351464" y="3250474"/>
            <a:ext cx="1451276" cy="875872"/>
            <a:chOff x="7135617" y="3290684"/>
            <a:chExt cx="1451276" cy="87587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5C4F1D2-474B-447C-BCDE-5E68EF428765}"/>
                </a:ext>
              </a:extLst>
            </p:cNvPr>
            <p:cNvSpPr/>
            <p:nvPr/>
          </p:nvSpPr>
          <p:spPr>
            <a:xfrm>
              <a:off x="7555599" y="3290684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67A5ADE-989E-497C-AA30-697E06A67139}"/>
                </a:ext>
              </a:extLst>
            </p:cNvPr>
            <p:cNvSpPr/>
            <p:nvPr/>
          </p:nvSpPr>
          <p:spPr>
            <a:xfrm>
              <a:off x="7135617" y="3596341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909C63-DDB8-4992-8786-BD10A269654F}"/>
                </a:ext>
              </a:extLst>
            </p:cNvPr>
            <p:cNvSpPr/>
            <p:nvPr/>
          </p:nvSpPr>
          <p:spPr>
            <a:xfrm>
              <a:off x="7996129" y="3588634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360C96D-CEEA-4FA6-989D-BDB6BB8639EF}"/>
              </a:ext>
            </a:extLst>
          </p:cNvPr>
          <p:cNvGrpSpPr/>
          <p:nvPr/>
        </p:nvGrpSpPr>
        <p:grpSpPr>
          <a:xfrm>
            <a:off x="500416" y="4559416"/>
            <a:ext cx="1122451" cy="570216"/>
            <a:chOff x="2450200" y="3588634"/>
            <a:chExt cx="1122451" cy="57021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7E47E9-0279-418D-8CB4-33B5A1B4FDB3}"/>
                </a:ext>
              </a:extLst>
            </p:cNvPr>
            <p:cNvSpPr/>
            <p:nvPr/>
          </p:nvSpPr>
          <p:spPr>
            <a:xfrm>
              <a:off x="2450200" y="3588635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B43E5CB-101F-456B-A245-5220A8207CAF}"/>
                </a:ext>
              </a:extLst>
            </p:cNvPr>
            <p:cNvSpPr/>
            <p:nvPr/>
          </p:nvSpPr>
          <p:spPr>
            <a:xfrm>
              <a:off x="2981887" y="3588634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68ABAC-6B9A-4909-A335-F1A90298D0F0}"/>
              </a:ext>
            </a:extLst>
          </p:cNvPr>
          <p:cNvGrpSpPr/>
          <p:nvPr/>
        </p:nvGrpSpPr>
        <p:grpSpPr>
          <a:xfrm>
            <a:off x="7358643" y="4338087"/>
            <a:ext cx="1451276" cy="875872"/>
            <a:chOff x="7135617" y="3290684"/>
            <a:chExt cx="1451276" cy="87587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B7BA620-439B-457C-8365-C7D79B8B9F77}"/>
                </a:ext>
              </a:extLst>
            </p:cNvPr>
            <p:cNvSpPr/>
            <p:nvPr/>
          </p:nvSpPr>
          <p:spPr>
            <a:xfrm>
              <a:off x="7555599" y="3290684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98CADBC-1A1A-4A01-AB83-09F220E4A51F}"/>
                </a:ext>
              </a:extLst>
            </p:cNvPr>
            <p:cNvSpPr/>
            <p:nvPr/>
          </p:nvSpPr>
          <p:spPr>
            <a:xfrm>
              <a:off x="7135617" y="3596341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F8ED885-C12F-411C-8E3C-21930A112AAE}"/>
                </a:ext>
              </a:extLst>
            </p:cNvPr>
            <p:cNvSpPr/>
            <p:nvPr/>
          </p:nvSpPr>
          <p:spPr>
            <a:xfrm>
              <a:off x="7996129" y="3588634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34257E9-5556-4AE4-909C-CD95A0BA035C}"/>
              </a:ext>
            </a:extLst>
          </p:cNvPr>
          <p:cNvSpPr txBox="1"/>
          <p:nvPr/>
        </p:nvSpPr>
        <p:spPr>
          <a:xfrm>
            <a:off x="5049796" y="2581634"/>
            <a:ext cx="388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Gill Sans MT" panose="020B0502020104020203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537B8F-321D-4B14-B829-C1973B263ABA}"/>
              </a:ext>
            </a:extLst>
          </p:cNvPr>
          <p:cNvSpPr txBox="1"/>
          <p:nvPr/>
        </p:nvSpPr>
        <p:spPr>
          <a:xfrm>
            <a:off x="6372751" y="3529796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Gill Sans MT" panose="020B0502020104020203"/>
              </a:rPr>
              <a:t>4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E732C1-A8DF-45E8-8816-2555D557B0AD}"/>
              </a:ext>
            </a:extLst>
          </p:cNvPr>
          <p:cNvCxnSpPr>
            <a:cxnSpLocks/>
          </p:cNvCxnSpPr>
          <p:nvPr/>
        </p:nvCxnSpPr>
        <p:spPr>
          <a:xfrm flipV="1">
            <a:off x="6050160" y="3676107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B7C3200-FA11-4390-8492-E74D9CB70C10}"/>
              </a:ext>
            </a:extLst>
          </p:cNvPr>
          <p:cNvSpPr txBox="1"/>
          <p:nvPr/>
        </p:nvSpPr>
        <p:spPr>
          <a:xfrm>
            <a:off x="6359876" y="4338087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Gill Sans MT" panose="020B0502020104020203"/>
              </a:rPr>
              <a:t>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F1A1BC8-94D7-400F-8E1D-7ABB0BAB6CBD}"/>
              </a:ext>
            </a:extLst>
          </p:cNvPr>
          <p:cNvCxnSpPr>
            <a:cxnSpLocks/>
          </p:cNvCxnSpPr>
          <p:nvPr/>
        </p:nvCxnSpPr>
        <p:spPr>
          <a:xfrm flipV="1">
            <a:off x="6050160" y="4485718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83036DA-1218-41C9-9EC1-F2D9B589E75E}"/>
              </a:ext>
            </a:extLst>
          </p:cNvPr>
          <p:cNvSpPr txBox="1"/>
          <p:nvPr/>
        </p:nvSpPr>
        <p:spPr>
          <a:xfrm>
            <a:off x="1680661" y="2565265"/>
            <a:ext cx="388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Gill Sans MT" panose="020B0502020104020203"/>
              </a:rPr>
              <a:t>2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0EABCD-1057-4335-87A2-93A36B110B5D}"/>
              </a:ext>
            </a:extLst>
          </p:cNvPr>
          <p:cNvGrpSpPr/>
          <p:nvPr/>
        </p:nvGrpSpPr>
        <p:grpSpPr>
          <a:xfrm rot="20336510">
            <a:off x="517947" y="2930467"/>
            <a:ext cx="1083736" cy="769388"/>
            <a:chOff x="3677934" y="2481612"/>
            <a:chExt cx="1083736" cy="76938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EB6E4D8-3774-406E-894C-A34BCF791B0C}"/>
                </a:ext>
              </a:extLst>
            </p:cNvPr>
            <p:cNvSpPr/>
            <p:nvPr/>
          </p:nvSpPr>
          <p:spPr>
            <a:xfrm rot="1320000">
              <a:off x="3677934" y="24816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044AF0F-E065-4B00-AB73-6D208A6813E3}"/>
                </a:ext>
              </a:extLst>
            </p:cNvPr>
            <p:cNvSpPr/>
            <p:nvPr/>
          </p:nvSpPr>
          <p:spPr>
            <a:xfrm rot="1320000">
              <a:off x="4170906" y="26807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A23F29A-F95F-4F81-9731-31E0F3A64CD3}"/>
              </a:ext>
            </a:extLst>
          </p:cNvPr>
          <p:cNvSpPr txBox="1"/>
          <p:nvPr/>
        </p:nvSpPr>
        <p:spPr>
          <a:xfrm>
            <a:off x="2754138" y="3503243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Gill Sans MT" panose="020B0502020104020203"/>
              </a:rPr>
              <a:t>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1A8043F-0919-43FF-997B-72545815C577}"/>
              </a:ext>
            </a:extLst>
          </p:cNvPr>
          <p:cNvCxnSpPr>
            <a:cxnSpLocks/>
          </p:cNvCxnSpPr>
          <p:nvPr/>
        </p:nvCxnSpPr>
        <p:spPr>
          <a:xfrm flipV="1">
            <a:off x="2431547" y="3649554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F8CD27B-1AD6-423C-9D93-B379BFD7223E}"/>
              </a:ext>
            </a:extLst>
          </p:cNvPr>
          <p:cNvSpPr/>
          <p:nvPr/>
        </p:nvSpPr>
        <p:spPr>
          <a:xfrm>
            <a:off x="2036522" y="4988243"/>
            <a:ext cx="4867239" cy="99257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342900"/>
            <a:r>
              <a:rPr lang="en-US" sz="6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/>
              </a:rPr>
              <a:t>BALANCED!</a:t>
            </a:r>
          </a:p>
        </p:txBody>
      </p:sp>
    </p:spTree>
    <p:extLst>
      <p:ext uri="{BB962C8B-B14F-4D97-AF65-F5344CB8AC3E}">
        <p14:creationId xmlns:p14="http://schemas.microsoft.com/office/powerpoint/2010/main" val="11301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6" grpId="0"/>
      <p:bldP spid="40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246" y="1917379"/>
            <a:ext cx="6502503" cy="784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/>
              <a:t>Worked example</a:t>
            </a:r>
          </a:p>
          <a:p>
            <a:pPr marL="0" indent="0">
              <a:buNone/>
            </a:pPr>
            <a:endParaRPr lang="en-GB" sz="2100" dirty="0"/>
          </a:p>
          <a:p>
            <a:pPr marL="0" indent="0" algn="ctr">
              <a:buNone/>
            </a:pPr>
            <a:r>
              <a:rPr lang="en-GB" sz="2700" dirty="0"/>
              <a:t>CH</a:t>
            </a:r>
            <a:r>
              <a:rPr lang="en-GB" sz="2700" baseline="-25000" dirty="0"/>
              <a:t>4</a:t>
            </a:r>
            <a:r>
              <a:rPr lang="en-GB" sz="2700" dirty="0"/>
              <a:t>    +    O</a:t>
            </a:r>
            <a:r>
              <a:rPr lang="en-GB" sz="2700" baseline="-25000" dirty="0"/>
              <a:t>2</a:t>
            </a:r>
            <a:r>
              <a:rPr lang="en-GB" sz="2700" dirty="0"/>
              <a:t>      </a:t>
            </a:r>
            <a:r>
              <a:rPr lang="en-GB" sz="2700" dirty="0">
                <a:sym typeface="Wingdings" panose="05000000000000000000" pitchFamily="2" charset="2"/>
              </a:rPr>
              <a:t>    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    +   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  <a:endParaRPr lang="en-GB" sz="27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61C127-5B10-465E-924A-290671E71E13}"/>
              </a:ext>
            </a:extLst>
          </p:cNvPr>
          <p:cNvCxnSpPr/>
          <p:nvPr/>
        </p:nvCxnSpPr>
        <p:spPr>
          <a:xfrm>
            <a:off x="4262284" y="3268611"/>
            <a:ext cx="0" cy="2732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49E995-A1D5-4158-BCB7-71235EE3E13B}"/>
              </a:ext>
            </a:extLst>
          </p:cNvPr>
          <p:cNvSpPr txBox="1"/>
          <p:nvPr/>
        </p:nvSpPr>
        <p:spPr>
          <a:xfrm>
            <a:off x="1306210" y="3429000"/>
            <a:ext cx="8101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C=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H=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O=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35163-97BF-4EA7-BC95-17AF86A6C3C2}"/>
              </a:ext>
            </a:extLst>
          </p:cNvPr>
          <p:cNvSpPr txBox="1"/>
          <p:nvPr/>
        </p:nvSpPr>
        <p:spPr>
          <a:xfrm>
            <a:off x="4572001" y="3354212"/>
            <a:ext cx="81018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C=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H=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O=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F0231A-B287-45E3-A15C-4329639538F3}"/>
              </a:ext>
            </a:extLst>
          </p:cNvPr>
          <p:cNvSpPr txBox="1"/>
          <p:nvPr/>
        </p:nvSpPr>
        <p:spPr>
          <a:xfrm>
            <a:off x="1999872" y="3415049"/>
            <a:ext cx="8101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1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4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3629E0-FE10-41AD-9431-3F9BAE1A6C5B}"/>
              </a:ext>
            </a:extLst>
          </p:cNvPr>
          <p:cNvSpPr txBox="1"/>
          <p:nvPr/>
        </p:nvSpPr>
        <p:spPr>
          <a:xfrm>
            <a:off x="5239853" y="3351571"/>
            <a:ext cx="8101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1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2</a:t>
            </a:r>
          </a:p>
          <a:p>
            <a:pPr defTabSz="342900"/>
            <a:r>
              <a:rPr lang="en-GB" sz="2700" dirty="0">
                <a:solidFill>
                  <a:srgbClr val="000000"/>
                </a:solidFill>
                <a:latin typeface="Gill Sans MT" panose="020B0502020104020203"/>
              </a:rPr>
              <a:t>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18F43F-92A4-483B-802A-88B29B84DEA2}"/>
              </a:ext>
            </a:extLst>
          </p:cNvPr>
          <p:cNvCxnSpPr>
            <a:cxnSpLocks/>
          </p:cNvCxnSpPr>
          <p:nvPr/>
        </p:nvCxnSpPr>
        <p:spPr>
          <a:xfrm flipH="1">
            <a:off x="1409612" y="3174359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125E33-FF51-4D03-ABF1-1169E4413804}"/>
              </a:ext>
            </a:extLst>
          </p:cNvPr>
          <p:cNvCxnSpPr>
            <a:cxnSpLocks/>
          </p:cNvCxnSpPr>
          <p:nvPr/>
        </p:nvCxnSpPr>
        <p:spPr>
          <a:xfrm flipH="1">
            <a:off x="2810056" y="3174359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9D6583-2D40-45EE-B550-AB085E2B628D}"/>
              </a:ext>
            </a:extLst>
          </p:cNvPr>
          <p:cNvCxnSpPr>
            <a:cxnSpLocks/>
          </p:cNvCxnSpPr>
          <p:nvPr/>
        </p:nvCxnSpPr>
        <p:spPr>
          <a:xfrm flipH="1">
            <a:off x="4382182" y="3155505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187523-28C8-444C-9EA5-CE335299D38D}"/>
              </a:ext>
            </a:extLst>
          </p:cNvPr>
          <p:cNvCxnSpPr>
            <a:cxnSpLocks/>
          </p:cNvCxnSpPr>
          <p:nvPr/>
        </p:nvCxnSpPr>
        <p:spPr>
          <a:xfrm flipH="1">
            <a:off x="6014198" y="3174359"/>
            <a:ext cx="3299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D40F3E-1746-4E94-9CB7-A389B4EC181A}"/>
              </a:ext>
            </a:extLst>
          </p:cNvPr>
          <p:cNvSpPr txBox="1"/>
          <p:nvPr/>
        </p:nvSpPr>
        <p:spPr>
          <a:xfrm>
            <a:off x="5967310" y="2673451"/>
            <a:ext cx="3889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rgbClr val="FFC000"/>
                </a:solidFill>
                <a:latin typeface="Gill Sans MT" panose="020B0502020104020203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BA7C13-7EDB-4C05-8A6F-A075893859D8}"/>
              </a:ext>
            </a:extLst>
          </p:cNvPr>
          <p:cNvSpPr txBox="1"/>
          <p:nvPr/>
        </p:nvSpPr>
        <p:spPr>
          <a:xfrm>
            <a:off x="5545395" y="3735847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rgbClr val="FFC000"/>
                </a:solidFill>
                <a:latin typeface="Gill Sans MT" panose="020B0502020104020203"/>
              </a:rPr>
              <a:t>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7A2910-F826-4DEA-9B5B-F07563ED7F73}"/>
              </a:ext>
            </a:extLst>
          </p:cNvPr>
          <p:cNvCxnSpPr>
            <a:cxnSpLocks/>
          </p:cNvCxnSpPr>
          <p:nvPr/>
        </p:nvCxnSpPr>
        <p:spPr>
          <a:xfrm flipV="1">
            <a:off x="5235679" y="3883478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D0F765B-E923-42D3-8FB9-3281DCB39FE9}"/>
              </a:ext>
            </a:extLst>
          </p:cNvPr>
          <p:cNvSpPr txBox="1"/>
          <p:nvPr/>
        </p:nvSpPr>
        <p:spPr>
          <a:xfrm>
            <a:off x="5582342" y="4185714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rgbClr val="FFC000"/>
                </a:solidFill>
                <a:latin typeface="Gill Sans MT" panose="020B0502020104020203"/>
              </a:rPr>
              <a:t>4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651540-B1C2-46E8-952C-592630032200}"/>
              </a:ext>
            </a:extLst>
          </p:cNvPr>
          <p:cNvCxnSpPr>
            <a:cxnSpLocks/>
          </p:cNvCxnSpPr>
          <p:nvPr/>
        </p:nvCxnSpPr>
        <p:spPr>
          <a:xfrm flipV="1">
            <a:off x="5231503" y="4265772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036EBD9-048E-43D6-A033-A15AAF72C327}"/>
              </a:ext>
            </a:extLst>
          </p:cNvPr>
          <p:cNvSpPr txBox="1"/>
          <p:nvPr/>
        </p:nvSpPr>
        <p:spPr>
          <a:xfrm>
            <a:off x="2809990" y="2691823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rgbClr val="FFC000"/>
                </a:solidFill>
                <a:latin typeface="Gill Sans MT" panose="020B0502020104020203"/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8A7B90F-4B67-4310-B604-04811A79B0BC}"/>
              </a:ext>
            </a:extLst>
          </p:cNvPr>
          <p:cNvCxnSpPr>
            <a:cxnSpLocks/>
          </p:cNvCxnSpPr>
          <p:nvPr/>
        </p:nvCxnSpPr>
        <p:spPr>
          <a:xfrm flipV="1">
            <a:off x="2000917" y="4345791"/>
            <a:ext cx="309716" cy="27279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468434-5184-44CB-8804-9F3328E90086}"/>
              </a:ext>
            </a:extLst>
          </p:cNvPr>
          <p:cNvSpPr txBox="1"/>
          <p:nvPr/>
        </p:nvSpPr>
        <p:spPr>
          <a:xfrm>
            <a:off x="2347581" y="4190578"/>
            <a:ext cx="388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dirty="0">
                <a:solidFill>
                  <a:srgbClr val="FFC000"/>
                </a:solidFill>
                <a:latin typeface="Gill Sans MT" panose="020B0502020104020203"/>
              </a:rPr>
              <a:t>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55D91E-9856-4B2A-B3B1-8B1749FEA4F8}"/>
              </a:ext>
            </a:extLst>
          </p:cNvPr>
          <p:cNvSpPr/>
          <p:nvPr/>
        </p:nvSpPr>
        <p:spPr>
          <a:xfrm>
            <a:off x="1850720" y="4855021"/>
            <a:ext cx="4867239" cy="99257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342900"/>
            <a:r>
              <a:rPr lang="en-US" sz="6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/>
              </a:rPr>
              <a:t>BALANCED!</a:t>
            </a:r>
          </a:p>
        </p:txBody>
      </p:sp>
    </p:spTree>
    <p:extLst>
      <p:ext uri="{BB962C8B-B14F-4D97-AF65-F5344CB8AC3E}">
        <p14:creationId xmlns:p14="http://schemas.microsoft.com/office/powerpoint/2010/main" val="257298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0" grpId="0"/>
      <p:bldP spid="21" grpId="0"/>
      <p:bldP spid="25" grpId="0"/>
      <p:bldP spid="27" grpId="0"/>
      <p:bldP spid="2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21A24E-EFC2-4915-AA5E-72AC4F50E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BC7D47-E594-4697-9648-09C75A905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55" y="348792"/>
            <a:ext cx="8122764" cy="609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5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54" y="465632"/>
            <a:ext cx="6782950" cy="391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/>
              <a:t>Balance these (if needed);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_HCl   +  _CaCO</a:t>
            </a:r>
            <a:r>
              <a:rPr lang="en-GB" sz="2100" baseline="-25000" dirty="0">
                <a:sym typeface="Wingdings" panose="05000000000000000000" pitchFamily="2" charset="2"/>
              </a:rPr>
              <a:t>3</a:t>
            </a:r>
            <a:r>
              <a:rPr lang="en-GB" sz="2100" dirty="0">
                <a:sym typeface="Wingdings" panose="05000000000000000000" pitchFamily="2" charset="2"/>
              </a:rPr>
              <a:t>     _CaCl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+ _CO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+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O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_Zn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O    _</a:t>
            </a:r>
            <a:r>
              <a:rPr lang="en-GB" sz="2100" dirty="0" err="1">
                <a:sym typeface="Wingdings" panose="05000000000000000000" pitchFamily="2" charset="2"/>
              </a:rPr>
              <a:t>ZnO</a:t>
            </a:r>
            <a:r>
              <a:rPr lang="en-GB" sz="2100" dirty="0">
                <a:sym typeface="Wingdings" panose="05000000000000000000" pitchFamily="2" charset="2"/>
              </a:rPr>
              <a:t> 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_Na  +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O     _NaOH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100" dirty="0"/>
              <a:t>_Fe</a:t>
            </a:r>
            <a:r>
              <a:rPr lang="en-GB" sz="2100" baseline="-25000" dirty="0"/>
              <a:t>2</a:t>
            </a:r>
            <a:r>
              <a:rPr lang="en-GB" sz="2100" dirty="0"/>
              <a:t>O</a:t>
            </a:r>
            <a:r>
              <a:rPr lang="en-GB" sz="2100" baseline="-25000" dirty="0"/>
              <a:t>3</a:t>
            </a:r>
            <a:r>
              <a:rPr lang="en-GB" sz="2100" dirty="0"/>
              <a:t> +   _C    </a:t>
            </a:r>
            <a:r>
              <a:rPr lang="en-GB" sz="2100" dirty="0">
                <a:sym typeface="Wingdings" panose="05000000000000000000" pitchFamily="2" charset="2"/>
              </a:rPr>
              <a:t>     _CO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+   _Fe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_Mg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O    _MgO 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endParaRPr lang="en-GB" sz="21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_HCl  + _Ca     _CaCl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 +  _H</a:t>
            </a:r>
            <a:r>
              <a:rPr lang="en-GB" sz="2100" baseline="-25000" dirty="0">
                <a:sym typeface="Wingdings" panose="05000000000000000000" pitchFamily="2" charset="2"/>
              </a:rPr>
              <a:t>2 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_Na  + 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SO</a:t>
            </a:r>
            <a:r>
              <a:rPr lang="en-GB" sz="2100" baseline="-25000" dirty="0">
                <a:sym typeface="Wingdings" panose="05000000000000000000" pitchFamily="2" charset="2"/>
              </a:rPr>
              <a:t>4</a:t>
            </a:r>
            <a:r>
              <a:rPr lang="en-GB" sz="2100" dirty="0">
                <a:sym typeface="Wingdings" panose="05000000000000000000" pitchFamily="2" charset="2"/>
              </a:rPr>
              <a:t>    _Na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SO</a:t>
            </a:r>
            <a:r>
              <a:rPr lang="en-GB" sz="2100" baseline="-25000" dirty="0">
                <a:sym typeface="Wingdings" panose="05000000000000000000" pitchFamily="2" charset="2"/>
              </a:rPr>
              <a:t>4</a:t>
            </a:r>
            <a:r>
              <a:rPr lang="en-GB" sz="2100" dirty="0">
                <a:sym typeface="Wingdings" panose="05000000000000000000" pitchFamily="2" charset="2"/>
              </a:rPr>
              <a:t>  +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endParaRPr lang="en-GB" sz="21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_Al  +  _Cl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 _AlCl</a:t>
            </a:r>
            <a:r>
              <a:rPr lang="en-GB" sz="21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2100" dirty="0">
                <a:sym typeface="Wingdings" panose="05000000000000000000" pitchFamily="2" charset="2"/>
              </a:rPr>
              <a:t>_Al  +  _O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  _Al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O</a:t>
            </a:r>
            <a:r>
              <a:rPr lang="en-GB" sz="21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2100" baseline="-25000" dirty="0">
                <a:sym typeface="Wingdings" panose="05000000000000000000" pitchFamily="2" charset="2"/>
              </a:rPr>
              <a:t> </a:t>
            </a:r>
            <a:r>
              <a:rPr lang="en-GB" sz="2100" dirty="0">
                <a:sym typeface="Wingdings" panose="05000000000000000000" pitchFamily="2" charset="2"/>
              </a:rPr>
              <a:t>_Mg + _HNO</a:t>
            </a:r>
            <a:r>
              <a:rPr lang="en-GB" sz="2100" baseline="-25000" dirty="0">
                <a:sym typeface="Wingdings" panose="05000000000000000000" pitchFamily="2" charset="2"/>
              </a:rPr>
              <a:t>3</a:t>
            </a:r>
            <a:r>
              <a:rPr lang="en-GB" sz="2100" dirty="0">
                <a:sym typeface="Wingdings" panose="05000000000000000000" pitchFamily="2" charset="2"/>
              </a:rPr>
              <a:t>  _Mg(NO</a:t>
            </a:r>
            <a:r>
              <a:rPr lang="en-GB" sz="2100" baseline="-25000" dirty="0">
                <a:sym typeface="Wingdings" panose="05000000000000000000" pitchFamily="2" charset="2"/>
              </a:rPr>
              <a:t>3</a:t>
            </a:r>
            <a:r>
              <a:rPr lang="en-GB" sz="2100" dirty="0">
                <a:sym typeface="Wingdings" panose="05000000000000000000" pitchFamily="2" charset="2"/>
              </a:rPr>
              <a:t>)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r>
              <a:rPr lang="en-GB" sz="2100" dirty="0">
                <a:sym typeface="Wingdings" panose="05000000000000000000" pitchFamily="2" charset="2"/>
              </a:rPr>
              <a:t> + _H</a:t>
            </a:r>
            <a:r>
              <a:rPr lang="en-GB" sz="2100" baseline="-25000" dirty="0">
                <a:sym typeface="Wingdings" panose="05000000000000000000" pitchFamily="2" charset="2"/>
              </a:rPr>
              <a:t>2</a:t>
            </a:r>
            <a:endParaRPr lang="en-GB" sz="2100" baseline="-25000" dirty="0"/>
          </a:p>
          <a:p>
            <a:pPr lvl="1"/>
            <a:endParaRPr lang="en-GB" sz="2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3846C5-2A93-4F48-88DE-08F16F96C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024" y="444894"/>
            <a:ext cx="2500313" cy="1875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7692" y="2421988"/>
            <a:ext cx="3931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Remember you can only place numbers </a:t>
            </a:r>
            <a:r>
              <a:rPr lang="en-GB" sz="2100" b="1" dirty="0"/>
              <a:t>in front</a:t>
            </a:r>
            <a:r>
              <a:rPr lang="en-GB" sz="2100" dirty="0"/>
              <a:t> of the elements/ compounds, not in the middle of the formulae.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6102" y="3882291"/>
            <a:ext cx="4323004" cy="1569660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Challenge: Butene (C</a:t>
            </a:r>
            <a:r>
              <a:rPr lang="en-GB" sz="2400" baseline="-25000" dirty="0"/>
              <a:t>4</a:t>
            </a:r>
            <a:r>
              <a:rPr lang="en-GB" sz="2400" dirty="0"/>
              <a:t>H</a:t>
            </a:r>
            <a:r>
              <a:rPr lang="en-GB" sz="2400" baseline="-25000" dirty="0"/>
              <a:t>8</a:t>
            </a:r>
            <a:r>
              <a:rPr lang="en-GB" sz="2400" dirty="0"/>
              <a:t>) reacts with oxygen (O</a:t>
            </a:r>
            <a:r>
              <a:rPr lang="en-GB" sz="2400" baseline="-25000" dirty="0"/>
              <a:t>2</a:t>
            </a:r>
            <a:r>
              <a:rPr lang="en-GB" sz="2400" dirty="0"/>
              <a:t>) to form carbon dioxide and water. Construct a balanced symbol equation</a:t>
            </a:r>
            <a:endParaRPr lang="en-GB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08055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15" y="441146"/>
            <a:ext cx="8851970" cy="481733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  +   CaCO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  <a:r>
              <a:rPr lang="en-GB" sz="2700" dirty="0">
                <a:sym typeface="Wingdings" panose="05000000000000000000" pitchFamily="2" charset="2"/>
              </a:rPr>
              <a:t>      CaCl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Zn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  </a:t>
            </a:r>
            <a:r>
              <a:rPr lang="en-GB" sz="2700" dirty="0" err="1">
                <a:sym typeface="Wingdings" panose="05000000000000000000" pitchFamily="2" charset="2"/>
              </a:rPr>
              <a:t>ZnO</a:t>
            </a:r>
            <a:r>
              <a:rPr lang="en-GB" sz="2700" dirty="0">
                <a:sym typeface="Wingdings" panose="05000000000000000000" pitchFamily="2" charset="2"/>
              </a:rPr>
              <a:t> 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Na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   NaOH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700" dirty="0"/>
              <a:t>    Fe</a:t>
            </a:r>
            <a:r>
              <a:rPr lang="en-GB" sz="2700" baseline="-25000" dirty="0"/>
              <a:t>2</a:t>
            </a:r>
            <a:r>
              <a:rPr lang="en-GB" sz="2700" dirty="0"/>
              <a:t>O</a:t>
            </a:r>
            <a:r>
              <a:rPr lang="en-GB" sz="2700" baseline="-25000" dirty="0"/>
              <a:t>3</a:t>
            </a:r>
            <a:r>
              <a:rPr lang="en-GB" sz="2700" dirty="0"/>
              <a:t> +   C    </a:t>
            </a:r>
            <a:r>
              <a:rPr lang="en-GB" sz="2700" dirty="0">
                <a:sym typeface="Wingdings" panose="05000000000000000000" pitchFamily="2" charset="2"/>
              </a:rPr>
              <a:t>    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    Fe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Mg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  MgO 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endParaRPr lang="en-GB" sz="27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  + Ca     CaCl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 +   H</a:t>
            </a:r>
            <a:r>
              <a:rPr lang="en-GB" sz="2700" baseline="-25000" dirty="0">
                <a:sym typeface="Wingdings" panose="05000000000000000000" pitchFamily="2" charset="2"/>
              </a:rPr>
              <a:t>2 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Na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SO</a:t>
            </a:r>
            <a:r>
              <a:rPr lang="en-GB" sz="2700" baseline="-25000" dirty="0">
                <a:sym typeface="Wingdings" panose="05000000000000000000" pitchFamily="2" charset="2"/>
              </a:rPr>
              <a:t>4</a:t>
            </a:r>
            <a:r>
              <a:rPr lang="en-GB" sz="2700" dirty="0">
                <a:sym typeface="Wingdings" panose="05000000000000000000" pitchFamily="2" charset="2"/>
              </a:rPr>
              <a:t>     Na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SO</a:t>
            </a:r>
            <a:r>
              <a:rPr lang="en-GB" sz="2700" baseline="-25000" dirty="0">
                <a:sym typeface="Wingdings" panose="05000000000000000000" pitchFamily="2" charset="2"/>
              </a:rPr>
              <a:t>4</a:t>
            </a:r>
            <a:r>
              <a:rPr lang="en-GB" sz="2700" dirty="0">
                <a:sym typeface="Wingdings" panose="05000000000000000000" pitchFamily="2" charset="2"/>
              </a:rPr>
              <a:t> 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endParaRPr lang="en-GB" sz="27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Al  +  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   AlCl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Al  +   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  Al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baseline="-25000" dirty="0">
                <a:sym typeface="Wingdings" panose="05000000000000000000" pitchFamily="2" charset="2"/>
              </a:rPr>
              <a:t>    </a:t>
            </a:r>
            <a:r>
              <a:rPr lang="en-GB" dirty="0">
                <a:sym typeface="Wingdings" panose="05000000000000000000" pitchFamily="2" charset="2"/>
              </a:rPr>
              <a:t>Mg +   HNO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    Mg(NO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baseline="-25000" dirty="0"/>
          </a:p>
          <a:p>
            <a:pPr marL="342900" indent="-342900">
              <a:buAutoNum type="arabicPeriod"/>
            </a:pPr>
            <a:endParaRPr lang="en-GB" sz="2700" dirty="0"/>
          </a:p>
          <a:p>
            <a:pPr lvl="1"/>
            <a:endParaRPr lang="en-GB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600535" y="410801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6758" y="908422"/>
            <a:ext cx="3324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Already balanced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157" y="140841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7004" y="139907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53692" y="139907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753" y="189854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0177" y="189854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777" y="1890924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2291" y="1890923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4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8860" y="2413771"/>
            <a:ext cx="3324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Already balanced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16" y="2888014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535" y="3386423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143" y="388996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155" y="3885686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82420" y="388996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53762" y="4381942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61283" y="439117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707" y="438682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4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813693-4CBB-4BA3-B8EF-DE4DFE5C690F}"/>
              </a:ext>
            </a:extLst>
          </p:cNvPr>
          <p:cNvSpPr txBox="1"/>
          <p:nvPr/>
        </p:nvSpPr>
        <p:spPr>
          <a:xfrm>
            <a:off x="1590615" y="488477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20F194-F6E9-41C9-9310-B4C391E04F76}"/>
              </a:ext>
            </a:extLst>
          </p:cNvPr>
          <p:cNvSpPr txBox="1"/>
          <p:nvPr/>
        </p:nvSpPr>
        <p:spPr>
          <a:xfrm>
            <a:off x="3161204" y="488477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54A3E4-E2C8-4524-9E2E-C21BEA6D9990}"/>
              </a:ext>
            </a:extLst>
          </p:cNvPr>
          <p:cNvSpPr txBox="1"/>
          <p:nvPr/>
        </p:nvSpPr>
        <p:spPr>
          <a:xfrm>
            <a:off x="620632" y="489239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946C42-99A4-4BE5-9280-74818AB4ABFE}"/>
              </a:ext>
            </a:extLst>
          </p:cNvPr>
          <p:cNvSpPr/>
          <p:nvPr/>
        </p:nvSpPr>
        <p:spPr>
          <a:xfrm>
            <a:off x="109695" y="0"/>
            <a:ext cx="270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SELF-ASSESS IN RED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45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CA5-7A96-4581-96EC-6B25F803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58728"/>
            <a:ext cx="7965649" cy="662782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DEMONSTRATE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02089"/>
            <a:ext cx="9144001" cy="641145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700" dirty="0"/>
              <a:t>Sodium reacts with oxygen to form sodium oxide. Write a word equation and label the reactant(s) and product(s)	</a:t>
            </a:r>
            <a:r>
              <a:rPr lang="en-GB" sz="2700" b="1" dirty="0"/>
              <a:t>(3)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Name the following compounds:				</a:t>
            </a:r>
            <a:r>
              <a:rPr lang="en-GB" b="1" dirty="0"/>
              <a:t>(3)</a:t>
            </a:r>
            <a:r>
              <a:rPr lang="en-GB" dirty="0"/>
              <a:t>       a) 	</a:t>
            </a:r>
            <a:r>
              <a:rPr lang="en-GB" dirty="0" err="1"/>
              <a:t>CaO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b) NaCl</a:t>
            </a:r>
          </a:p>
          <a:p>
            <a:pPr marL="0" indent="0">
              <a:buNone/>
            </a:pPr>
            <a:r>
              <a:rPr lang="en-GB" dirty="0"/>
              <a:t>      c) NiCO</a:t>
            </a:r>
            <a:r>
              <a:rPr lang="en-GB" baseline="-25000" dirty="0"/>
              <a:t>3</a:t>
            </a:r>
          </a:p>
          <a:p>
            <a:pPr marL="0" indent="0">
              <a:buNone/>
            </a:pPr>
            <a:r>
              <a:rPr lang="en-GB" dirty="0"/>
              <a:t>3. Balance the equations below:				</a:t>
            </a:r>
            <a:r>
              <a:rPr lang="en-GB" b="1" dirty="0"/>
              <a:t>(3)</a:t>
            </a:r>
          </a:p>
          <a:p>
            <a:pPr marL="0" indent="0">
              <a:buNone/>
            </a:pPr>
            <a:r>
              <a:rPr lang="en-GB" dirty="0"/>
              <a:t>    a) __ </a:t>
            </a:r>
            <a:r>
              <a:rPr lang="en-GB" dirty="0" err="1"/>
              <a:t>CuO</a:t>
            </a:r>
            <a:r>
              <a:rPr lang="en-GB" dirty="0"/>
              <a:t> + __ HCl </a:t>
            </a:r>
            <a:r>
              <a:rPr lang="en-GB" dirty="0">
                <a:sym typeface="Wingdings" panose="05000000000000000000" pitchFamily="2" charset="2"/>
              </a:rPr>
              <a:t> __CuCl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__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b) __ </a:t>
            </a:r>
            <a:r>
              <a:rPr lang="en-GB" dirty="0" err="1"/>
              <a:t>PbO</a:t>
            </a:r>
            <a:r>
              <a:rPr lang="en-GB" dirty="0"/>
              <a:t> + __ C </a:t>
            </a:r>
            <a:r>
              <a:rPr lang="en-GB" dirty="0">
                <a:sym typeface="Wingdings" panose="05000000000000000000" pitchFamily="2" charset="2"/>
              </a:rPr>
              <a:t> __ Pb + __ 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baseline="-25000" dirty="0"/>
          </a:p>
          <a:p>
            <a:pPr marL="0" indent="0">
              <a:buNone/>
            </a:pPr>
            <a:r>
              <a:rPr lang="en-GB" dirty="0"/>
              <a:t>    c) __ Cs + __ 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__ Cs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baseline="-25000" dirty="0"/>
          </a:p>
          <a:p>
            <a:pPr marL="0" indent="0">
              <a:buNone/>
            </a:pPr>
            <a:r>
              <a:rPr lang="en-GB" dirty="0"/>
              <a:t>4. Construct a balanced symbol equation for methane (CH</a:t>
            </a:r>
            <a:r>
              <a:rPr lang="en-GB" baseline="-25000" dirty="0"/>
              <a:t>4</a:t>
            </a:r>
            <a:r>
              <a:rPr lang="en-GB" dirty="0"/>
              <a:t>) reacting with oxygen (O</a:t>
            </a:r>
            <a:r>
              <a:rPr lang="en-GB" baseline="-25000" dirty="0"/>
              <a:t>2</a:t>
            </a:r>
            <a:r>
              <a:rPr lang="en-GB" dirty="0"/>
              <a:t>) to form carbon dioxide and water									</a:t>
            </a:r>
            <a:r>
              <a:rPr lang="en-GB" b="1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65215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CA5-7A96-4581-96EC-6B25F803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58728"/>
            <a:ext cx="7965649" cy="662782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DEMONSTRATE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8" y="602089"/>
            <a:ext cx="9065052" cy="641145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700" dirty="0"/>
              <a:t>Sodium reacts with oxygen to form sodium oxide. Write a word equation and label the reactant(s) and product(s)	</a:t>
            </a:r>
            <a:r>
              <a:rPr lang="en-GB" sz="2700" b="1" dirty="0"/>
              <a:t>(3)</a:t>
            </a:r>
          </a:p>
          <a:p>
            <a:pPr marL="514350" indent="-514350">
              <a:buAutoNum type="arabicPeriod"/>
            </a:pPr>
            <a:endParaRPr lang="en-GB" b="1" dirty="0"/>
          </a:p>
          <a:p>
            <a:pPr marL="514350" indent="-514350">
              <a:buAutoNum type="arabicPeriod"/>
            </a:pPr>
            <a:endParaRPr lang="en-GB" b="1" dirty="0"/>
          </a:p>
          <a:p>
            <a:pPr marL="514350" indent="-514350">
              <a:buAutoNum type="arabicPeriod"/>
            </a:pPr>
            <a:endParaRPr lang="en-GB" b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Name the following compounds:				</a:t>
            </a:r>
            <a:r>
              <a:rPr lang="en-GB" b="1" dirty="0"/>
              <a:t>(3)</a:t>
            </a:r>
            <a:r>
              <a:rPr lang="en-GB" dirty="0"/>
              <a:t>       a) 	</a:t>
            </a:r>
            <a:r>
              <a:rPr lang="en-GB" dirty="0" err="1"/>
              <a:t>CaO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= calcium oxide</a:t>
            </a:r>
          </a:p>
          <a:p>
            <a:pPr marL="0" indent="0">
              <a:buNone/>
            </a:pPr>
            <a:r>
              <a:rPr lang="en-GB" dirty="0"/>
              <a:t>      b) NaCl </a:t>
            </a:r>
            <a:r>
              <a:rPr lang="en-GB" b="1" dirty="0">
                <a:solidFill>
                  <a:srgbClr val="C00000"/>
                </a:solidFill>
              </a:rPr>
              <a:t>= sodium chloride</a:t>
            </a:r>
          </a:p>
          <a:p>
            <a:pPr marL="0" indent="0">
              <a:buNone/>
            </a:pPr>
            <a:r>
              <a:rPr lang="en-GB" dirty="0"/>
              <a:t>      c) NiCO</a:t>
            </a:r>
            <a:r>
              <a:rPr lang="en-GB" baseline="-25000" dirty="0"/>
              <a:t>3 </a:t>
            </a:r>
            <a:r>
              <a:rPr lang="en-GB" b="1" dirty="0">
                <a:solidFill>
                  <a:srgbClr val="C00000"/>
                </a:solidFill>
              </a:rPr>
              <a:t>= nickel carbonate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33D4-80BB-4173-9138-6F3F57D26FF6}"/>
              </a:ext>
            </a:extLst>
          </p:cNvPr>
          <p:cNvSpPr txBox="1"/>
          <p:nvPr/>
        </p:nvSpPr>
        <p:spPr>
          <a:xfrm>
            <a:off x="350520" y="1607820"/>
            <a:ext cx="842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</a:rPr>
              <a:t>Sodium + oxygen </a:t>
            </a:r>
            <a:r>
              <a:rPr lang="en-GB" sz="3600" b="1" dirty="0">
                <a:solidFill>
                  <a:srgbClr val="C00000"/>
                </a:solidFill>
                <a:sym typeface="Wingdings" panose="05000000000000000000" pitchFamily="2" charset="2"/>
              </a:rPr>
              <a:t> sodium oxide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91FFD0E-8349-4525-AF96-3C390AEB2D8C}"/>
              </a:ext>
            </a:extLst>
          </p:cNvPr>
          <p:cNvSpPr/>
          <p:nvPr/>
        </p:nvSpPr>
        <p:spPr>
          <a:xfrm rot="16200000">
            <a:off x="2783205" y="514185"/>
            <a:ext cx="289560" cy="340995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0A36862F-AFED-427B-B157-A575FC8F2F99}"/>
              </a:ext>
            </a:extLst>
          </p:cNvPr>
          <p:cNvSpPr/>
          <p:nvPr/>
        </p:nvSpPr>
        <p:spPr>
          <a:xfrm rot="16200000">
            <a:off x="6363653" y="894232"/>
            <a:ext cx="289560" cy="2649855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50D91-C761-4D39-83C4-5635C4A05378}"/>
              </a:ext>
            </a:extLst>
          </p:cNvPr>
          <p:cNvSpPr txBox="1"/>
          <p:nvPr/>
        </p:nvSpPr>
        <p:spPr>
          <a:xfrm>
            <a:off x="2001623" y="2568889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REACTANTS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33D772-EB15-4ABC-86DD-B65BCBDAC79C}"/>
              </a:ext>
            </a:extLst>
          </p:cNvPr>
          <p:cNvSpPr txBox="1"/>
          <p:nvPr/>
        </p:nvSpPr>
        <p:spPr>
          <a:xfrm>
            <a:off x="5628743" y="2520954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PRODUCT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10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CA5-7A96-4581-96EC-6B25F803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58728"/>
            <a:ext cx="7965649" cy="662782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DEMONSTRATE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8" y="602089"/>
            <a:ext cx="9065052" cy="6411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3. Balance the equations below:				</a:t>
            </a:r>
            <a:r>
              <a:rPr lang="en-GB" b="1" dirty="0"/>
              <a:t>(3)</a:t>
            </a:r>
          </a:p>
          <a:p>
            <a:pPr marL="0" indent="0">
              <a:buNone/>
            </a:pPr>
            <a:r>
              <a:rPr lang="en-GB" dirty="0"/>
              <a:t>    a) __ </a:t>
            </a:r>
            <a:r>
              <a:rPr lang="en-GB" dirty="0" err="1"/>
              <a:t>CuO</a:t>
            </a:r>
            <a:r>
              <a:rPr lang="en-GB" dirty="0"/>
              <a:t> + </a:t>
            </a:r>
            <a:r>
              <a:rPr lang="en-GB" b="1" dirty="0">
                <a:solidFill>
                  <a:srgbClr val="C00000"/>
                </a:solidFill>
              </a:rPr>
              <a:t>2 </a:t>
            </a:r>
            <a:r>
              <a:rPr lang="en-GB" dirty="0"/>
              <a:t>HCl </a:t>
            </a:r>
            <a:r>
              <a:rPr lang="en-GB" dirty="0">
                <a:sym typeface="Wingdings" panose="05000000000000000000" pitchFamily="2" charset="2"/>
              </a:rPr>
              <a:t> __CuCl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__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b) </a:t>
            </a:r>
            <a:r>
              <a:rPr lang="en-GB" b="1" dirty="0">
                <a:solidFill>
                  <a:srgbClr val="C00000"/>
                </a:solidFill>
              </a:rPr>
              <a:t>2</a:t>
            </a:r>
            <a:r>
              <a:rPr lang="en-GB" dirty="0"/>
              <a:t> </a:t>
            </a:r>
            <a:r>
              <a:rPr lang="en-GB" dirty="0" err="1"/>
              <a:t>PbO</a:t>
            </a:r>
            <a:r>
              <a:rPr lang="en-GB" dirty="0"/>
              <a:t> + __ C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Pb + __ 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baseline="-25000" dirty="0"/>
          </a:p>
          <a:p>
            <a:pPr marL="0" indent="0">
              <a:buNone/>
            </a:pPr>
            <a:r>
              <a:rPr lang="en-GB" dirty="0"/>
              <a:t>    c) </a:t>
            </a:r>
            <a:r>
              <a:rPr lang="en-GB" b="1" dirty="0">
                <a:solidFill>
                  <a:srgbClr val="C00000"/>
                </a:solidFill>
              </a:rPr>
              <a:t>4</a:t>
            </a:r>
            <a:r>
              <a:rPr lang="en-GB" dirty="0"/>
              <a:t> Cs + __ 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Cs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GB" baseline="-25000" dirty="0"/>
          </a:p>
          <a:p>
            <a:pPr marL="0" indent="0">
              <a:buNone/>
            </a:pPr>
            <a:r>
              <a:rPr lang="en-GB" dirty="0"/>
              <a:t>4. Construct a balanced symbol equation for methane (CH</a:t>
            </a:r>
            <a:r>
              <a:rPr lang="en-GB" baseline="-25000" dirty="0"/>
              <a:t>4</a:t>
            </a:r>
            <a:r>
              <a:rPr lang="en-GB" dirty="0"/>
              <a:t>) reacting with oxygen (O</a:t>
            </a:r>
            <a:r>
              <a:rPr lang="en-GB" baseline="-25000" dirty="0"/>
              <a:t>2</a:t>
            </a:r>
            <a:r>
              <a:rPr lang="en-GB" dirty="0"/>
              <a:t>) to form carbon dioxide and water									</a:t>
            </a:r>
            <a:r>
              <a:rPr lang="en-GB" b="1" dirty="0"/>
              <a:t>(3)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83E16-D4AB-40A2-A9E1-36F335DAEE28}"/>
              </a:ext>
            </a:extLst>
          </p:cNvPr>
          <p:cNvSpPr txBox="1"/>
          <p:nvPr/>
        </p:nvSpPr>
        <p:spPr>
          <a:xfrm>
            <a:off x="278130" y="3947160"/>
            <a:ext cx="8420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</a:rPr>
              <a:t>CH</a:t>
            </a:r>
            <a:r>
              <a:rPr lang="en-GB" sz="3600" b="1" baseline="-25000" dirty="0">
                <a:solidFill>
                  <a:srgbClr val="C00000"/>
                </a:solidFill>
              </a:rPr>
              <a:t>4</a:t>
            </a:r>
            <a:r>
              <a:rPr lang="en-GB" sz="3600" b="1" dirty="0">
                <a:solidFill>
                  <a:srgbClr val="C00000"/>
                </a:solidFill>
              </a:rPr>
              <a:t> + 2O</a:t>
            </a:r>
            <a:r>
              <a:rPr lang="en-GB" sz="3600" b="1" baseline="-25000" dirty="0">
                <a:solidFill>
                  <a:srgbClr val="C00000"/>
                </a:solidFill>
              </a:rPr>
              <a:t>2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>
                <a:solidFill>
                  <a:srgbClr val="C00000"/>
                </a:solidFill>
                <a:sym typeface="Wingdings" panose="05000000000000000000" pitchFamily="2" charset="2"/>
              </a:rPr>
              <a:t> CO</a:t>
            </a:r>
            <a:r>
              <a:rPr lang="en-GB" sz="3600" b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sz="3600" b="1" dirty="0">
                <a:solidFill>
                  <a:srgbClr val="C00000"/>
                </a:solidFill>
                <a:sym typeface="Wingdings" panose="05000000000000000000" pitchFamily="2" charset="2"/>
              </a:rPr>
              <a:t> + 2H</a:t>
            </a:r>
            <a:r>
              <a:rPr lang="en-GB" sz="3600" b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sz="3600" b="1" dirty="0">
                <a:solidFill>
                  <a:srgbClr val="C00000"/>
                </a:solidFill>
                <a:sym typeface="Wingdings" panose="05000000000000000000" pitchFamily="2" charset="2"/>
              </a:rPr>
              <a:t>O</a:t>
            </a:r>
          </a:p>
          <a:p>
            <a:pPr algn="ctr"/>
            <a:endParaRPr lang="en-GB" sz="3600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-1 mark for correct formulae in products (CO</a:t>
            </a:r>
            <a:r>
              <a:rPr lang="en-GB" sz="2400" b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 and H</a:t>
            </a:r>
            <a:r>
              <a:rPr lang="en-GB" sz="2400" b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O)</a:t>
            </a:r>
          </a:p>
          <a:p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-1 mark for reactants and products symbols in correct place</a:t>
            </a:r>
          </a:p>
          <a:p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-1 mark for balancing equation correctly</a:t>
            </a:r>
            <a:endParaRPr lang="en-GB" sz="3600" b="1" dirty="0">
              <a:solidFill>
                <a:srgbClr val="C0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692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F545-CEBC-4195-9A83-4057855CB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873" y="514780"/>
            <a:ext cx="8954690" cy="711466"/>
          </a:xfr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u="sng" dirty="0">
                <a:solidFill>
                  <a:schemeClr val="tx1"/>
                </a:solidFill>
              </a:rPr>
              <a:t>Balancing equations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quarter" idx="16"/>
          </p:nvPr>
        </p:nvSpPr>
        <p:spPr>
          <a:xfrm>
            <a:off x="4289638" y="105364"/>
            <a:ext cx="4737187" cy="330279"/>
          </a:xfrm>
        </p:spPr>
        <p:txBody>
          <a:bodyPr/>
          <a:lstStyle/>
          <a:p>
            <a:pPr defTabSz="257175">
              <a:defRPr/>
            </a:pPr>
            <a:fld id="{AB060160-A774-4983-9FF4-98227D6120C8}" type="datetime2">
              <a:rPr lang="en-GB" sz="2800">
                <a:solidFill>
                  <a:srgbClr val="000000">
                    <a:alpha val="70000"/>
                  </a:srgbClr>
                </a:solidFill>
                <a:latin typeface="Gill Sans MT" panose="020B0502020104020203"/>
              </a:rPr>
              <a:pPr defTabSz="257175">
                <a:defRPr/>
              </a:pPr>
              <a:t>Friday, 05 June 2020</a:t>
            </a:fld>
            <a:endParaRPr lang="en-US" sz="2800" dirty="0">
              <a:solidFill>
                <a:srgbClr val="000000">
                  <a:alpha val="70000"/>
                </a:srgbClr>
              </a:solidFill>
              <a:latin typeface="Gill Sans MT" panose="020B0502020104020203"/>
            </a:endParaRPr>
          </a:p>
        </p:txBody>
      </p:sp>
      <p:sp>
        <p:nvSpPr>
          <p:cNvPr id="8196" name="Text Placeholder 9">
            <a:extLst>
              <a:ext uri="{FF2B5EF4-FFF2-40B4-BE49-F238E27FC236}">
                <a16:creationId xmlns:a16="http://schemas.microsoft.com/office/drawing/2014/main" id="{DABC72EF-AD99-440F-B53E-D41C43BEFD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117873" y="1323142"/>
            <a:ext cx="8908952" cy="5275621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2800" u="none" dirty="0">
                <a:solidFill>
                  <a:schemeClr val="tx1"/>
                </a:solidFill>
              </a:rPr>
              <a:t>DO NOW ACTIVITY: Name the compounds based on the symbol formulae:</a:t>
            </a: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CO</a:t>
            </a:r>
            <a:r>
              <a:rPr lang="en-GB" sz="2800" u="none" baseline="-25000" dirty="0"/>
              <a:t>2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 err="1"/>
              <a:t>CaS</a:t>
            </a:r>
            <a:endParaRPr lang="en-GB" sz="2800" u="none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NaNO</a:t>
            </a:r>
            <a:r>
              <a:rPr lang="en-GB" sz="2800" u="none" baseline="-25000" dirty="0"/>
              <a:t>3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 err="1"/>
              <a:t>RbBr</a:t>
            </a:r>
            <a:endParaRPr lang="en-GB" sz="2800" u="none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CuSO</a:t>
            </a:r>
            <a:r>
              <a:rPr lang="en-GB" sz="2800" u="none" baseline="-25000" dirty="0"/>
              <a:t>4</a:t>
            </a: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/>
          </a:p>
        </p:txBody>
      </p:sp>
      <p:sp>
        <p:nvSpPr>
          <p:cNvPr id="8197" name="TextBox 2">
            <a:extLst>
              <a:ext uri="{FF2B5EF4-FFF2-40B4-BE49-F238E27FC236}">
                <a16:creationId xmlns:a16="http://schemas.microsoft.com/office/drawing/2014/main" id="{66359845-0CFD-4F3D-8F99-00CAF0E7E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9" y="7824"/>
            <a:ext cx="978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u="sng" dirty="0">
                <a:solidFill>
                  <a:srgbClr val="000000"/>
                </a:solidFill>
              </a:rPr>
              <a:t>CWK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2B6E8-B96A-40FD-9661-943711743941}"/>
              </a:ext>
            </a:extLst>
          </p:cNvPr>
          <p:cNvSpPr txBox="1"/>
          <p:nvPr/>
        </p:nvSpPr>
        <p:spPr>
          <a:xfrm>
            <a:off x="1470581" y="2627764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Carbon dioxide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142A4F-9E22-4AF6-A79B-D42329141349}"/>
              </a:ext>
            </a:extLst>
          </p:cNvPr>
          <p:cNvSpPr txBox="1"/>
          <p:nvPr/>
        </p:nvSpPr>
        <p:spPr>
          <a:xfrm>
            <a:off x="1470581" y="3198167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Calcium </a:t>
            </a:r>
            <a:r>
              <a:rPr lang="en-GB" sz="2400" b="1" dirty="0" err="1">
                <a:solidFill>
                  <a:srgbClr val="C00000"/>
                </a:solidFill>
              </a:rPr>
              <a:t>sulfide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CB8FB4-9C04-483A-86DC-7F926871C736}"/>
              </a:ext>
            </a:extLst>
          </p:cNvPr>
          <p:cNvSpPr txBox="1"/>
          <p:nvPr/>
        </p:nvSpPr>
        <p:spPr>
          <a:xfrm>
            <a:off x="1904215" y="3756728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Sodium nitrate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2D246E-C119-45F4-9695-26964B4E4E4D}"/>
              </a:ext>
            </a:extLst>
          </p:cNvPr>
          <p:cNvSpPr txBox="1"/>
          <p:nvPr/>
        </p:nvSpPr>
        <p:spPr>
          <a:xfrm>
            <a:off x="1583704" y="4368251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Rubidium bromide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E5FD3-9075-4085-99E6-12FCC7661870}"/>
              </a:ext>
            </a:extLst>
          </p:cNvPr>
          <p:cNvSpPr txBox="1"/>
          <p:nvPr/>
        </p:nvSpPr>
        <p:spPr>
          <a:xfrm>
            <a:off x="1845627" y="4932705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Copper </a:t>
            </a:r>
            <a:r>
              <a:rPr lang="en-GB" sz="2400" b="1" dirty="0" err="1">
                <a:solidFill>
                  <a:srgbClr val="C00000"/>
                </a:solidFill>
              </a:rPr>
              <a:t>sulfate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E29-28B0-4070-A223-5D7DDE554E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u="sng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A958-8465-40DB-88D9-F4AAE6F5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E1E85-04BC-46D3-ACA2-C7BCC81A7865}"/>
              </a:ext>
            </a:extLst>
          </p:cNvPr>
          <p:cNvSpPr txBox="1"/>
          <p:nvPr/>
        </p:nvSpPr>
        <p:spPr>
          <a:xfrm>
            <a:off x="628651" y="1825625"/>
            <a:ext cx="7886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Conservation – </a:t>
            </a:r>
            <a:r>
              <a:rPr lang="en-GB" sz="2800" dirty="0"/>
              <a:t>remains the same (e.g. mass in a reaction)</a:t>
            </a:r>
          </a:p>
        </p:txBody>
      </p:sp>
    </p:spTree>
    <p:extLst>
      <p:ext uri="{BB962C8B-B14F-4D97-AF65-F5344CB8AC3E}">
        <p14:creationId xmlns:p14="http://schemas.microsoft.com/office/powerpoint/2010/main" val="73712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AF5CFC-314D-407F-9466-CF8393D7A83C}"/>
              </a:ext>
            </a:extLst>
          </p:cNvPr>
          <p:cNvSpPr txBox="1"/>
          <p:nvPr/>
        </p:nvSpPr>
        <p:spPr>
          <a:xfrm>
            <a:off x="276575" y="1080387"/>
            <a:ext cx="443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Which way would the see-saw tilt, and why?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6C6699D-4842-47D5-83CB-5122EEC800A5}"/>
              </a:ext>
            </a:extLst>
          </p:cNvPr>
          <p:cNvSpPr/>
          <p:nvPr/>
        </p:nvSpPr>
        <p:spPr>
          <a:xfrm>
            <a:off x="3818344" y="4420842"/>
            <a:ext cx="1864760" cy="159763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B70733-F6DF-41B6-93E9-F8B1A9CCB5B6}"/>
              </a:ext>
            </a:extLst>
          </p:cNvPr>
          <p:cNvGrpSpPr/>
          <p:nvPr/>
        </p:nvGrpSpPr>
        <p:grpSpPr>
          <a:xfrm>
            <a:off x="628650" y="3290684"/>
            <a:ext cx="8060077" cy="1109609"/>
            <a:chOff x="1547060" y="3539447"/>
            <a:chExt cx="8060077" cy="11096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41AE45-BB4F-4C9B-84EE-6176E0302FAC}"/>
                </a:ext>
              </a:extLst>
            </p:cNvPr>
            <p:cNvSpPr/>
            <p:nvPr/>
          </p:nvSpPr>
          <p:spPr>
            <a:xfrm>
              <a:off x="1547060" y="4448710"/>
              <a:ext cx="8060077" cy="20034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93834F-E4B3-436B-86C1-238BEA9412E5}"/>
                </a:ext>
              </a:extLst>
            </p:cNvPr>
            <p:cNvSpPr/>
            <p:nvPr/>
          </p:nvSpPr>
          <p:spPr>
            <a:xfrm>
              <a:off x="1824062" y="3837399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FDE5E5-0949-425C-9292-7254FCF2517D}"/>
                </a:ext>
              </a:extLst>
            </p:cNvPr>
            <p:cNvSpPr/>
            <p:nvPr/>
          </p:nvSpPr>
          <p:spPr>
            <a:xfrm>
              <a:off x="2355749" y="3837398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F3CB24D-93FB-4BF2-89AA-2F0BF68A0DAF}"/>
                </a:ext>
              </a:extLst>
            </p:cNvPr>
            <p:cNvSpPr/>
            <p:nvPr/>
          </p:nvSpPr>
          <p:spPr>
            <a:xfrm>
              <a:off x="3368610" y="3837398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50B48DB-2F6E-46EF-83C6-C81766BD075F}"/>
                </a:ext>
              </a:extLst>
            </p:cNvPr>
            <p:cNvSpPr/>
            <p:nvPr/>
          </p:nvSpPr>
          <p:spPr>
            <a:xfrm>
              <a:off x="3900297" y="3837397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EB3C044-BC18-4784-97C8-8FE1BEDAE1E0}"/>
                </a:ext>
              </a:extLst>
            </p:cNvPr>
            <p:cNvSpPr/>
            <p:nvPr/>
          </p:nvSpPr>
          <p:spPr>
            <a:xfrm>
              <a:off x="6929461" y="3552289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FF538E-DE29-49E1-965B-34B2EF08C5F7}"/>
                </a:ext>
              </a:extLst>
            </p:cNvPr>
            <p:cNvSpPr/>
            <p:nvPr/>
          </p:nvSpPr>
          <p:spPr>
            <a:xfrm>
              <a:off x="6509479" y="3857946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5B794A4-FCD4-4277-B410-C83F7B9D9554}"/>
                </a:ext>
              </a:extLst>
            </p:cNvPr>
            <p:cNvSpPr/>
            <p:nvPr/>
          </p:nvSpPr>
          <p:spPr>
            <a:xfrm>
              <a:off x="7369991" y="3850239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D0A9F8-879B-4347-85D8-7AFEEBE130DE}"/>
                </a:ext>
              </a:extLst>
            </p:cNvPr>
            <p:cNvSpPr/>
            <p:nvPr/>
          </p:nvSpPr>
          <p:spPr>
            <a:xfrm>
              <a:off x="8474009" y="3539447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7E702C3-D8D0-4844-9D9C-EF8E51C434A5}"/>
                </a:ext>
              </a:extLst>
            </p:cNvPr>
            <p:cNvSpPr/>
            <p:nvPr/>
          </p:nvSpPr>
          <p:spPr>
            <a:xfrm>
              <a:off x="8054027" y="3845104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2A82D0D-D1C3-4F10-B044-BE1855E03F61}"/>
                </a:ext>
              </a:extLst>
            </p:cNvPr>
            <p:cNvSpPr/>
            <p:nvPr/>
          </p:nvSpPr>
          <p:spPr>
            <a:xfrm>
              <a:off x="8914539" y="3837397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CDD0C52-0309-4E55-8C92-AD41ADC9B7D4}"/>
              </a:ext>
            </a:extLst>
          </p:cNvPr>
          <p:cNvGrpSpPr/>
          <p:nvPr/>
        </p:nvGrpSpPr>
        <p:grpSpPr>
          <a:xfrm>
            <a:off x="628649" y="2065261"/>
            <a:ext cx="8060077" cy="2335032"/>
            <a:chOff x="2065960" y="2329212"/>
            <a:chExt cx="8060077" cy="233503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6DCE01-F29E-45BC-AF7B-ADE83E8A1CDB}"/>
                </a:ext>
              </a:extLst>
            </p:cNvPr>
            <p:cNvGrpSpPr/>
            <p:nvPr/>
          </p:nvGrpSpPr>
          <p:grpSpPr>
            <a:xfrm rot="1320000">
              <a:off x="2065960" y="3554635"/>
              <a:ext cx="8060077" cy="1109609"/>
              <a:chOff x="1547060" y="3539447"/>
              <a:chExt cx="8060077" cy="110960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72F1121-80F2-40E7-A78A-2FE17011CEC1}"/>
                  </a:ext>
                </a:extLst>
              </p:cNvPr>
              <p:cNvSpPr/>
              <p:nvPr/>
            </p:nvSpPr>
            <p:spPr>
              <a:xfrm>
                <a:off x="1547060" y="4448710"/>
                <a:ext cx="8060077" cy="20034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72ADF4C-DDA8-4F6C-B42E-0293FEF95F2C}"/>
                  </a:ext>
                </a:extLst>
              </p:cNvPr>
              <p:cNvSpPr/>
              <p:nvPr/>
            </p:nvSpPr>
            <p:spPr>
              <a:xfrm>
                <a:off x="1824062" y="3837399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81B714C-C729-4ADF-BC46-D7E5BC8FE296}"/>
                  </a:ext>
                </a:extLst>
              </p:cNvPr>
              <p:cNvSpPr/>
              <p:nvPr/>
            </p:nvSpPr>
            <p:spPr>
              <a:xfrm>
                <a:off x="2355749" y="3837398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FD5C826-37D0-4C89-8B33-0C0065811BE7}"/>
                  </a:ext>
                </a:extLst>
              </p:cNvPr>
              <p:cNvSpPr/>
              <p:nvPr/>
            </p:nvSpPr>
            <p:spPr>
              <a:xfrm>
                <a:off x="3368610" y="3837398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F53A2E5-6901-4FD3-8D7E-0D0608735F71}"/>
                  </a:ext>
                </a:extLst>
              </p:cNvPr>
              <p:cNvSpPr/>
              <p:nvPr/>
            </p:nvSpPr>
            <p:spPr>
              <a:xfrm>
                <a:off x="3900297" y="3837397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098604E-4B7D-4111-807E-2B285BDB871C}"/>
                  </a:ext>
                </a:extLst>
              </p:cNvPr>
              <p:cNvSpPr/>
              <p:nvPr/>
            </p:nvSpPr>
            <p:spPr>
              <a:xfrm>
                <a:off x="6929461" y="3552289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312D4FC-D010-4950-A482-FBEEC56A6CB2}"/>
                  </a:ext>
                </a:extLst>
              </p:cNvPr>
              <p:cNvSpPr/>
              <p:nvPr/>
            </p:nvSpPr>
            <p:spPr>
              <a:xfrm>
                <a:off x="6509479" y="3857946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3A36AC2-787C-40E5-A327-0D0C7E089E31}"/>
                  </a:ext>
                </a:extLst>
              </p:cNvPr>
              <p:cNvSpPr/>
              <p:nvPr/>
            </p:nvSpPr>
            <p:spPr>
              <a:xfrm>
                <a:off x="7369991" y="3850239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13A3EEA-701B-4C54-A6E3-1CE8CB1D2407}"/>
                  </a:ext>
                </a:extLst>
              </p:cNvPr>
              <p:cNvSpPr/>
              <p:nvPr/>
            </p:nvSpPr>
            <p:spPr>
              <a:xfrm>
                <a:off x="8474009" y="3539447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8208EA5F-580C-4F16-81E9-E97040C4F7A8}"/>
                  </a:ext>
                </a:extLst>
              </p:cNvPr>
              <p:cNvSpPr/>
              <p:nvPr/>
            </p:nvSpPr>
            <p:spPr>
              <a:xfrm>
                <a:off x="8054027" y="3845104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2B272DFC-EDDA-4C70-B2E6-5639393E9D8A}"/>
                  </a:ext>
                </a:extLst>
              </p:cNvPr>
              <p:cNvSpPr/>
              <p:nvPr/>
            </p:nvSpPr>
            <p:spPr>
              <a:xfrm>
                <a:off x="8914539" y="3837397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EF97502-C850-4A95-97A4-0E1ACA46D57C}"/>
                </a:ext>
              </a:extLst>
            </p:cNvPr>
            <p:cNvSpPr/>
            <p:nvPr/>
          </p:nvSpPr>
          <p:spPr>
            <a:xfrm rot="1320000">
              <a:off x="3525534" y="23292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2035DB2-C827-49EA-B866-9D2533120E21}"/>
                </a:ext>
              </a:extLst>
            </p:cNvPr>
            <p:cNvSpPr/>
            <p:nvPr/>
          </p:nvSpPr>
          <p:spPr>
            <a:xfrm rot="1320000">
              <a:off x="4018506" y="25283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45A6954-6A07-479F-81B8-2E7A8EDFB15F}"/>
              </a:ext>
            </a:extLst>
          </p:cNvPr>
          <p:cNvGrpSpPr/>
          <p:nvPr/>
        </p:nvGrpSpPr>
        <p:grpSpPr>
          <a:xfrm>
            <a:off x="2086033" y="2064285"/>
            <a:ext cx="1083736" cy="769388"/>
            <a:chOff x="3677934" y="2481612"/>
            <a:chExt cx="1083736" cy="76938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E64946-2FAA-4A66-B5AB-5EEEF5C1531C}"/>
                </a:ext>
              </a:extLst>
            </p:cNvPr>
            <p:cNvSpPr/>
            <p:nvPr/>
          </p:nvSpPr>
          <p:spPr>
            <a:xfrm rot="1320000">
              <a:off x="3677934" y="24816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BD5B90C-4748-4409-8EEF-2619F101A7E8}"/>
                </a:ext>
              </a:extLst>
            </p:cNvPr>
            <p:cNvSpPr/>
            <p:nvPr/>
          </p:nvSpPr>
          <p:spPr>
            <a:xfrm rot="1320000">
              <a:off x="4170906" y="26807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738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iografiasyvidas.com/biografia/l/fotos/lavoisier_antoin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91" y="1407758"/>
            <a:ext cx="4506734" cy="350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3092" y="5044240"/>
            <a:ext cx="503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Antoine Lavoisier – Old School Chemist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47937" y="1407757"/>
            <a:ext cx="4247147" cy="2818334"/>
          </a:xfrm>
          <a:prstGeom prst="wedgeRoundRectCallout">
            <a:avLst>
              <a:gd name="adj1" fmla="val -86272"/>
              <a:gd name="adj2" fmla="val -324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Conservation of Mass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Mass is neither created nor destroyed during chemical processes. It is conserved.</a:t>
            </a:r>
          </a:p>
        </p:txBody>
      </p:sp>
    </p:spTree>
    <p:extLst>
      <p:ext uri="{BB962C8B-B14F-4D97-AF65-F5344CB8AC3E}">
        <p14:creationId xmlns:p14="http://schemas.microsoft.com/office/powerpoint/2010/main" val="36746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942" y="280294"/>
            <a:ext cx="9144000" cy="9941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Calculate the number of atoms in an equation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896" y="2054841"/>
            <a:ext cx="86083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dirty="0"/>
              <a:t>e.g. Li + Br</a:t>
            </a:r>
            <a:r>
              <a:rPr lang="en-GB" sz="3300" baseline="-25000" dirty="0"/>
              <a:t>2</a:t>
            </a:r>
            <a:r>
              <a:rPr lang="en-GB" sz="3300" dirty="0"/>
              <a:t> </a:t>
            </a:r>
            <a:r>
              <a:rPr lang="en-GB" sz="3300" dirty="0">
                <a:sym typeface="Wingdings" panose="05000000000000000000" pitchFamily="2" charset="2"/>
              </a:rPr>
              <a:t> LiBr</a:t>
            </a:r>
            <a:endParaRPr lang="en-GB" sz="33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63970" y="2505218"/>
            <a:ext cx="5120" cy="1924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50275" y="2894178"/>
            <a:ext cx="1791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Li =</a:t>
            </a:r>
          </a:p>
          <a:p>
            <a:endParaRPr lang="en-GB" sz="3000" dirty="0"/>
          </a:p>
          <a:p>
            <a:r>
              <a:rPr lang="en-GB" sz="3000" dirty="0"/>
              <a:t>Br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6927" y="2848154"/>
            <a:ext cx="1791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Li =</a:t>
            </a:r>
          </a:p>
          <a:p>
            <a:endParaRPr lang="en-GB" sz="3000" dirty="0"/>
          </a:p>
          <a:p>
            <a:r>
              <a:rPr lang="en-GB" sz="3000" dirty="0"/>
              <a:t>Br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6073" y="2883940"/>
            <a:ext cx="805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2060"/>
                </a:solidFill>
              </a:rPr>
              <a:t>1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7107" y="3771483"/>
            <a:ext cx="805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2490" y="2835340"/>
            <a:ext cx="805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2060"/>
                </a:solidFill>
              </a:rPr>
              <a:t>1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0020" y="3751910"/>
            <a:ext cx="805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2060"/>
                </a:solidFill>
              </a:rPr>
              <a:t>1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988" y="4705050"/>
            <a:ext cx="8536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The equation is </a:t>
            </a:r>
            <a:r>
              <a:rPr lang="en-GB" sz="2400" b="1" u="sng" dirty="0">
                <a:solidFill>
                  <a:srgbClr val="002060"/>
                </a:solidFill>
              </a:rPr>
              <a:t>NOT</a:t>
            </a:r>
            <a:r>
              <a:rPr lang="en-GB" sz="2400" dirty="0">
                <a:solidFill>
                  <a:srgbClr val="002060"/>
                </a:solidFill>
              </a:rPr>
              <a:t> balanced as there are 2 bromines in the reactants and 1 bromine atom in the products</a:t>
            </a:r>
          </a:p>
        </p:txBody>
      </p:sp>
    </p:spTree>
    <p:extLst>
      <p:ext uri="{BB962C8B-B14F-4D97-AF65-F5344CB8AC3E}">
        <p14:creationId xmlns:p14="http://schemas.microsoft.com/office/powerpoint/2010/main" val="33143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22" y="365127"/>
            <a:ext cx="8591018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Task- Are these equations balanced?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700" dirty="0"/>
              <a:t>For each equation, write the number of atoms on each side and then explain whether it is balanced or not</a:t>
            </a:r>
          </a:p>
          <a:p>
            <a:pPr marL="385763" indent="-385763">
              <a:buAutoNum type="arabicPeriod"/>
            </a:pPr>
            <a:r>
              <a:rPr lang="en-GB" sz="2700" dirty="0"/>
              <a:t>CaCO</a:t>
            </a:r>
            <a:r>
              <a:rPr lang="en-GB" sz="2700" baseline="-25000" dirty="0"/>
              <a:t>3</a:t>
            </a:r>
            <a:r>
              <a:rPr lang="en-GB" sz="2700" dirty="0"/>
              <a:t> </a:t>
            </a:r>
            <a:r>
              <a:rPr lang="en-GB" sz="2700" dirty="0">
                <a:sym typeface="Wingdings" panose="05000000000000000000" pitchFamily="2" charset="2"/>
              </a:rPr>
              <a:t> </a:t>
            </a:r>
            <a:r>
              <a:rPr lang="en-GB" sz="2700" dirty="0" err="1">
                <a:sym typeface="Wingdings" panose="05000000000000000000" pitchFamily="2" charset="2"/>
              </a:rPr>
              <a:t>CaO</a:t>
            </a:r>
            <a:r>
              <a:rPr lang="en-GB" sz="2700" dirty="0">
                <a:sym typeface="Wingdings" panose="05000000000000000000" pitchFamily="2" charset="2"/>
              </a:rPr>
              <a:t> +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85763" indent="-385763">
              <a:buAutoNum type="arabicPeriod"/>
            </a:pPr>
            <a:r>
              <a:rPr lang="en-GB" sz="2700" dirty="0"/>
              <a:t>H</a:t>
            </a:r>
            <a:r>
              <a:rPr lang="en-GB" sz="2700" baseline="-25000" dirty="0"/>
              <a:t>2</a:t>
            </a:r>
            <a:r>
              <a:rPr lang="en-GB" sz="2700" dirty="0"/>
              <a:t>O</a:t>
            </a:r>
            <a:r>
              <a:rPr lang="en-GB" sz="2700" baseline="-25000" dirty="0"/>
              <a:t>2</a:t>
            </a:r>
            <a:r>
              <a:rPr lang="en-GB" sz="2700" dirty="0"/>
              <a:t> </a:t>
            </a:r>
            <a:r>
              <a:rPr lang="en-GB" sz="2700" dirty="0">
                <a:sym typeface="Wingdings" panose="05000000000000000000" pitchFamily="2" charset="2"/>
              </a:rPr>
              <a:t>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+ 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85763" indent="-385763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Na +Cl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 </a:t>
            </a:r>
            <a:r>
              <a:rPr lang="en-GB" sz="2700" dirty="0" err="1">
                <a:sym typeface="Wingdings" panose="05000000000000000000" pitchFamily="2" charset="2"/>
              </a:rPr>
              <a:t>NaCl</a:t>
            </a:r>
            <a:endParaRPr lang="en-GB" sz="27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Mg +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 MgCl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85763" indent="-385763">
              <a:buAutoNum type="arabicPeriod"/>
            </a:pPr>
            <a:r>
              <a:rPr lang="en-GB" sz="2700" dirty="0" err="1">
                <a:sym typeface="Wingdings" panose="05000000000000000000" pitchFamily="2" charset="2"/>
              </a:rPr>
              <a:t>NaOH</a:t>
            </a:r>
            <a:r>
              <a:rPr lang="en-GB" sz="2700" dirty="0">
                <a:sym typeface="Wingdings" panose="05000000000000000000" pitchFamily="2" charset="2"/>
              </a:rPr>
              <a:t> +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 </a:t>
            </a:r>
            <a:r>
              <a:rPr lang="en-GB" sz="2700" dirty="0" err="1">
                <a:sym typeface="Wingdings" panose="05000000000000000000" pitchFamily="2" charset="2"/>
              </a:rPr>
              <a:t>NaCl</a:t>
            </a:r>
            <a:r>
              <a:rPr lang="en-GB" sz="2700" dirty="0">
                <a:sym typeface="Wingdings" panose="05000000000000000000" pitchFamily="2" charset="2"/>
              </a:rPr>
              <a:t>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  <a:endParaRPr lang="en-GB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307322" y="5562169"/>
            <a:ext cx="8591018" cy="461665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Challenge: How can we balance the equations?</a:t>
            </a:r>
            <a:endParaRPr lang="en-GB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21424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7323" y="1020128"/>
            <a:ext cx="8592329" cy="4361355"/>
          </a:xfrm>
        </p:spPr>
        <p:txBody>
          <a:bodyPr>
            <a:noAutofit/>
          </a:bodyPr>
          <a:lstStyle/>
          <a:p>
            <a:pPr marL="385763" indent="-385763" algn="ctr">
              <a:buAutoNum type="arabicPeriod"/>
            </a:pPr>
            <a:r>
              <a:rPr lang="en-GB" sz="2700" dirty="0"/>
              <a:t>CaCO</a:t>
            </a:r>
            <a:r>
              <a:rPr lang="en-GB" sz="2700" baseline="-25000" dirty="0"/>
              <a:t>3</a:t>
            </a:r>
            <a:r>
              <a:rPr lang="en-GB" sz="2700" dirty="0"/>
              <a:t> </a:t>
            </a:r>
            <a:r>
              <a:rPr lang="en-GB" sz="2700" dirty="0">
                <a:sym typeface="Wingdings" panose="05000000000000000000" pitchFamily="2" charset="2"/>
              </a:rPr>
              <a:t> </a:t>
            </a:r>
            <a:r>
              <a:rPr lang="en-GB" sz="2700" dirty="0" err="1">
                <a:sym typeface="Wingdings" panose="05000000000000000000" pitchFamily="2" charset="2"/>
              </a:rPr>
              <a:t>CaO</a:t>
            </a:r>
            <a:r>
              <a:rPr lang="en-GB" sz="2700" dirty="0">
                <a:sym typeface="Wingdings" panose="05000000000000000000" pitchFamily="2" charset="2"/>
              </a:rPr>
              <a:t> +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 algn="ctr">
              <a:buAutoNum type="arabicPeriod"/>
            </a:pPr>
            <a:r>
              <a:rPr lang="en-GB" sz="2700" dirty="0"/>
              <a:t>H</a:t>
            </a:r>
            <a:r>
              <a:rPr lang="en-GB" sz="2700" baseline="-25000" dirty="0"/>
              <a:t>2</a:t>
            </a:r>
            <a:r>
              <a:rPr lang="en-GB" sz="2700" dirty="0"/>
              <a:t>O</a:t>
            </a:r>
            <a:r>
              <a:rPr lang="en-GB" sz="2700" baseline="-25000" dirty="0"/>
              <a:t>2</a:t>
            </a:r>
            <a:r>
              <a:rPr lang="en-GB" sz="2700" dirty="0"/>
              <a:t> </a:t>
            </a:r>
            <a:r>
              <a:rPr lang="en-GB" sz="2700" dirty="0">
                <a:sym typeface="Wingdings" panose="05000000000000000000" pitchFamily="2" charset="2"/>
              </a:rPr>
              <a:t>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+ 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  <a:p>
            <a:pPr marL="385763" indent="-385763">
              <a:buAutoNum type="arabicPeriod"/>
            </a:pPr>
            <a:endParaRPr lang="en-GB" sz="2700" baseline="-25000" dirty="0">
              <a:sym typeface="Wingdings" panose="05000000000000000000" pitchFamily="2" charset="2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49337" y="1451053"/>
            <a:ext cx="0" cy="171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49337" y="3882019"/>
            <a:ext cx="0" cy="171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49037" y="1568141"/>
            <a:ext cx="21661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Ca =</a:t>
            </a:r>
          </a:p>
          <a:p>
            <a:endParaRPr lang="en-GB" sz="2100" dirty="0"/>
          </a:p>
          <a:p>
            <a:r>
              <a:rPr lang="en-GB" sz="2100" dirty="0"/>
              <a:t>C =</a:t>
            </a:r>
          </a:p>
          <a:p>
            <a:endParaRPr lang="en-GB" sz="2100" dirty="0"/>
          </a:p>
          <a:p>
            <a:r>
              <a:rPr lang="en-GB" sz="2100" dirty="0"/>
              <a:t>O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83513" y="1568140"/>
            <a:ext cx="21661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Ca =</a:t>
            </a:r>
          </a:p>
          <a:p>
            <a:endParaRPr lang="en-GB" sz="2100" dirty="0"/>
          </a:p>
          <a:p>
            <a:r>
              <a:rPr lang="en-GB" sz="2100" dirty="0"/>
              <a:t>C =</a:t>
            </a:r>
          </a:p>
          <a:p>
            <a:endParaRPr lang="en-GB" sz="2100" dirty="0"/>
          </a:p>
          <a:p>
            <a:r>
              <a:rPr lang="en-GB" sz="2100" dirty="0"/>
              <a:t>O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6654" y="1568140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1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3074" y="1568140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1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6654" y="2197744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1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4349" y="2197744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1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1" y="2827348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3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1076" y="2825958"/>
            <a:ext cx="702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002060"/>
                </a:solidFill>
              </a:rPr>
              <a:t>3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4190" y="1568140"/>
            <a:ext cx="291981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This equation is balanced as it has the same number of atoms of each element in the reactants and products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44855" y="3896730"/>
            <a:ext cx="21661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H = 2 </a:t>
            </a:r>
          </a:p>
          <a:p>
            <a:endParaRPr lang="en-GB" sz="2100" dirty="0"/>
          </a:p>
          <a:p>
            <a:r>
              <a:rPr lang="en-GB" sz="2100" dirty="0"/>
              <a:t>O =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3513" y="3930882"/>
            <a:ext cx="21661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H = 2</a:t>
            </a:r>
          </a:p>
          <a:p>
            <a:endParaRPr lang="en-GB" sz="2100" dirty="0"/>
          </a:p>
          <a:p>
            <a:r>
              <a:rPr lang="en-GB" sz="2100" dirty="0"/>
              <a:t>O = 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55601" y="3930882"/>
            <a:ext cx="291981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This equation is </a:t>
            </a:r>
            <a:r>
              <a:rPr lang="en-GB" sz="2100" b="1" dirty="0"/>
              <a:t>NOT</a:t>
            </a:r>
            <a:r>
              <a:rPr lang="en-GB" sz="2100" dirty="0"/>
              <a:t> balanced as it has 2 oxygen atoms in the reactants and 3 oxygen atoms in the products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3B33A-1E4C-463D-ACCF-CD9945383BC1}"/>
              </a:ext>
            </a:extLst>
          </p:cNvPr>
          <p:cNvSpPr txBox="1"/>
          <p:nvPr/>
        </p:nvSpPr>
        <p:spPr>
          <a:xfrm>
            <a:off x="113122" y="122548"/>
            <a:ext cx="3366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SELF-ASSESS IN RED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0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D6091-BE03-4B6D-AE79-104D18827602}"/>
</file>

<file path=customXml/itemProps2.xml><?xml version="1.0" encoding="utf-8"?>
<ds:datastoreItem xmlns:ds="http://schemas.openxmlformats.org/officeDocument/2006/customXml" ds:itemID="{293DEE7E-2541-41CF-BEEA-5E6B148CE569}"/>
</file>

<file path=customXml/itemProps3.xml><?xml version="1.0" encoding="utf-8"?>
<ds:datastoreItem xmlns:ds="http://schemas.openxmlformats.org/officeDocument/2006/customXml" ds:itemID="{8AB3812E-A1C8-4C02-B3D2-C26ED769474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1046</Words>
  <Application>Microsoft Office PowerPoint</Application>
  <PresentationFormat>On-screen Show (4:3)</PresentationFormat>
  <Paragraphs>319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Gill Sans MT</vt:lpstr>
      <vt:lpstr>Office Theme</vt:lpstr>
      <vt:lpstr>Parcel</vt:lpstr>
      <vt:lpstr>80/20 – THINK! What do you NEED to cover with your set</vt:lpstr>
      <vt:lpstr>Balancing equations</vt:lpstr>
      <vt:lpstr>PowerPoint Presentation</vt:lpstr>
      <vt:lpstr>Word consciousness</vt:lpstr>
      <vt:lpstr>PowerPoint Presentation</vt:lpstr>
      <vt:lpstr>PowerPoint Presentation</vt:lpstr>
      <vt:lpstr>Calculate the number of atoms in an equation</vt:lpstr>
      <vt:lpstr>Task- Are these equations balanced?</vt:lpstr>
      <vt:lpstr>PowerPoint Presentation</vt:lpstr>
      <vt:lpstr>PowerPoint Presentation</vt:lpstr>
      <vt:lpstr>PowerPoint Presentation</vt:lpstr>
      <vt:lpstr>How to balance symbol equations</vt:lpstr>
      <vt:lpstr>PowerPoint Presentation</vt:lpstr>
      <vt:lpstr>PowerPoint Presentation</vt:lpstr>
      <vt:lpstr>PowerPoint Presentation</vt:lpstr>
      <vt:lpstr>PowerPoint Presentation</vt:lpstr>
      <vt:lpstr>DEMONSTRATE</vt:lpstr>
      <vt:lpstr>DEMONSTRATE</vt:lpstr>
      <vt:lpstr>DEMONSTRATE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My Computer</cp:lastModifiedBy>
  <cp:revision>99</cp:revision>
  <dcterms:created xsi:type="dcterms:W3CDTF">2020-04-05T08:55:12Z</dcterms:created>
  <dcterms:modified xsi:type="dcterms:W3CDTF">2020-06-05T14:56:30Z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