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336" r:id="rId3"/>
    <p:sldId id="33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0B6E-82C1-4C11-9FF7-93BD1B5E9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E4EA9D-4AB7-4AC5-B2E3-8A288F889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44FC2-2799-4936-A1A3-158A68F393C4}"/>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029F84F3-9ECF-43BC-8B27-ECEA00AA81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1E937F-5518-4FC5-AEC1-EAD703F59982}"/>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286564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5056-0ECA-4165-BD8F-67ABAB357D6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8B6ED-31B9-4384-99C4-F39139499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5D9DF-EF56-4BD3-847D-04BB72B2F67B}"/>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75468ED0-96C7-4811-A60A-13AFB25D6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20A371-D5A3-4FA6-890A-541102C6B2E6}"/>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368203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E3FCC-5F1B-4211-B917-E5B84EF863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ED999B-09F1-45C1-BC7F-33A288446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182159-1EBE-4023-8D70-853FFC4177B6}"/>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EEAEBFAE-5603-4E15-A1EF-C2808ED3A3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50A10C-D401-4B15-B8E8-A421E431E043}"/>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59091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0B95-C305-448E-8BB7-EC56214991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826691-7E5D-4450-9DAF-24F1E2E92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53B11-63F8-48AD-9C10-9CD7C00A535C}"/>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C41AC9D4-D122-4CC4-9422-9190FB0CC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638E2A-950C-49F3-8A55-981FFC70E427}"/>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19319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7DC9-6BCE-4F9A-B646-1C68B63654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7231E2-46E6-4DB4-9048-8E0EBF0E6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69FF19-62AF-47E6-85D8-F9F7CBC6BCC6}"/>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B3E55EFA-00FD-4F0A-89FF-23F49F31C6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760B7-5746-4593-8903-E6D7DD64D3B5}"/>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183666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5C92-0405-47C1-96EA-D399823F8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8B2D74-26B0-49DB-A757-2C5B97B43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60CD09-8696-40D5-AF9D-A96354B6A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48B79E-F7A2-4109-8144-94432FBEAA21}"/>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6" name="Footer Placeholder 5">
            <a:extLst>
              <a:ext uri="{FF2B5EF4-FFF2-40B4-BE49-F238E27FC236}">
                <a16:creationId xmlns:a16="http://schemas.microsoft.com/office/drawing/2014/main" id="{8D56F02E-14AF-465F-81E9-AEE738B843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3A9C1E-DE10-431F-821C-961584607C68}"/>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70614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54C7-DA1B-4C2B-AAA9-B2AA594798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1B50-1D73-4855-8F51-A082C69D2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8B809F-8D1D-4424-B407-7654A9BCBE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67B280-A2AC-48BD-990A-FE6F3471C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BFA1E-BEC7-4B64-93E4-241D456E2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ED6142-30F2-4ED1-871D-91CF7DB3053C}"/>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8" name="Footer Placeholder 7">
            <a:extLst>
              <a:ext uri="{FF2B5EF4-FFF2-40B4-BE49-F238E27FC236}">
                <a16:creationId xmlns:a16="http://schemas.microsoft.com/office/drawing/2014/main" id="{74128E14-D80F-4372-B21A-64583E4842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9901E3-BF27-4C32-950A-4A6E5E82B067}"/>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232029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D8E2-2617-44E4-AA27-BA2427CE54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F9272E-C15D-4401-955C-B9461CDC1D31}"/>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4" name="Footer Placeholder 3">
            <a:extLst>
              <a:ext uri="{FF2B5EF4-FFF2-40B4-BE49-F238E27FC236}">
                <a16:creationId xmlns:a16="http://schemas.microsoft.com/office/drawing/2014/main" id="{6E28535E-A0DB-46B1-8620-061321438E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ACAB39-CB59-49C7-AB12-A5ECB015A459}"/>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184501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A04C4F-E7E7-4ECB-9677-DDC29B4B61F7}"/>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3" name="Footer Placeholder 2">
            <a:extLst>
              <a:ext uri="{FF2B5EF4-FFF2-40B4-BE49-F238E27FC236}">
                <a16:creationId xmlns:a16="http://schemas.microsoft.com/office/drawing/2014/main" id="{9499553A-C58C-4DCC-B802-709EFD8CE5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659885-45AE-44BA-A72B-A3FC0FE5F245}"/>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4880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B04E-4DFF-4D49-8AA1-87B1174B0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8DB9C9-828C-4613-B75F-59400AE37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024CC-E1F2-48B1-AD32-3AFCC4010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0C816-3ED2-4D25-ADF4-4D138643DC68}"/>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6" name="Footer Placeholder 5">
            <a:extLst>
              <a:ext uri="{FF2B5EF4-FFF2-40B4-BE49-F238E27FC236}">
                <a16:creationId xmlns:a16="http://schemas.microsoft.com/office/drawing/2014/main" id="{6E502257-C520-4EE7-A378-1B36A9F8AF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F8848-3E0F-452D-A042-D9566CCE9E23}"/>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166664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1DD9-1E72-46E9-B9EB-BF1194E95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B57E52-983C-4338-9D99-3375E4615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95C379-9FAE-4C7F-AD36-9EA8EC395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689E1-6D58-425F-8E3C-70D75BD09673}"/>
              </a:ext>
            </a:extLst>
          </p:cNvPr>
          <p:cNvSpPr>
            <a:spLocks noGrp="1"/>
          </p:cNvSpPr>
          <p:nvPr>
            <p:ph type="dt" sz="half" idx="10"/>
          </p:nvPr>
        </p:nvSpPr>
        <p:spPr/>
        <p:txBody>
          <a:bodyPr/>
          <a:lstStyle/>
          <a:p>
            <a:fld id="{0DB3D3D2-6A52-4964-AE0A-926C8C2F93B7}" type="datetimeFigureOut">
              <a:rPr lang="en-GB" smtClean="0"/>
              <a:t>18/03/2020</a:t>
            </a:fld>
            <a:endParaRPr lang="en-GB"/>
          </a:p>
        </p:txBody>
      </p:sp>
      <p:sp>
        <p:nvSpPr>
          <p:cNvPr id="6" name="Footer Placeholder 5">
            <a:extLst>
              <a:ext uri="{FF2B5EF4-FFF2-40B4-BE49-F238E27FC236}">
                <a16:creationId xmlns:a16="http://schemas.microsoft.com/office/drawing/2014/main" id="{468925B9-1D01-45CD-B203-AB54BFCF7C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8F0642-571E-412A-9CD4-ADF516ED5835}"/>
              </a:ext>
            </a:extLst>
          </p:cNvPr>
          <p:cNvSpPr>
            <a:spLocks noGrp="1"/>
          </p:cNvSpPr>
          <p:nvPr>
            <p:ph type="sldNum" sz="quarter" idx="12"/>
          </p:nvPr>
        </p:nvSpPr>
        <p:spPr/>
        <p:txBody>
          <a:bodyPr/>
          <a:lstStyle/>
          <a:p>
            <a:fld id="{36CA100D-0334-4130-B25A-E43E5A512562}" type="slidenum">
              <a:rPr lang="en-GB" smtClean="0"/>
              <a:t>‹#›</a:t>
            </a:fld>
            <a:endParaRPr lang="en-GB"/>
          </a:p>
        </p:txBody>
      </p:sp>
    </p:spTree>
    <p:extLst>
      <p:ext uri="{BB962C8B-B14F-4D97-AF65-F5344CB8AC3E}">
        <p14:creationId xmlns:p14="http://schemas.microsoft.com/office/powerpoint/2010/main" val="120466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CE83C-F29B-483F-B037-BDB4AD244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1257EE-873A-4B50-A591-8BA988017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8F544-3326-41ED-82B0-38A9E1F62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3D3D2-6A52-4964-AE0A-926C8C2F93B7}" type="datetimeFigureOut">
              <a:rPr lang="en-GB" smtClean="0"/>
              <a:t>18/03/2020</a:t>
            </a:fld>
            <a:endParaRPr lang="en-GB"/>
          </a:p>
        </p:txBody>
      </p:sp>
      <p:sp>
        <p:nvSpPr>
          <p:cNvPr id="5" name="Footer Placeholder 4">
            <a:extLst>
              <a:ext uri="{FF2B5EF4-FFF2-40B4-BE49-F238E27FC236}">
                <a16:creationId xmlns:a16="http://schemas.microsoft.com/office/drawing/2014/main" id="{216A4B74-9F03-4166-9010-A44D3FCEA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2E8BE2-8117-4513-BDD5-B30448B8DA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A100D-0334-4130-B25A-E43E5A512562}" type="slidenum">
              <a:rPr lang="en-GB" smtClean="0"/>
              <a:t>‹#›</a:t>
            </a:fld>
            <a:endParaRPr lang="en-GB"/>
          </a:p>
        </p:txBody>
      </p:sp>
    </p:spTree>
    <p:extLst>
      <p:ext uri="{BB962C8B-B14F-4D97-AF65-F5344CB8AC3E}">
        <p14:creationId xmlns:p14="http://schemas.microsoft.com/office/powerpoint/2010/main" val="36285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C57C-DA0E-4C55-BCB7-4ACDEBF695B4}"/>
              </a:ext>
            </a:extLst>
          </p:cNvPr>
          <p:cNvSpPr>
            <a:spLocks noGrp="1"/>
          </p:cNvSpPr>
          <p:nvPr>
            <p:ph type="title"/>
          </p:nvPr>
        </p:nvSpPr>
        <p:spPr>
          <a:xfrm>
            <a:off x="2152650" y="365127"/>
            <a:ext cx="8159768" cy="1325563"/>
          </a:xfr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600" dirty="0"/>
              <a:t>Using the example given to you, create your own writing to advise text.</a:t>
            </a:r>
          </a:p>
        </p:txBody>
      </p:sp>
      <p:sp>
        <p:nvSpPr>
          <p:cNvPr id="3" name="Content Placeholder 2">
            <a:extLst>
              <a:ext uri="{FF2B5EF4-FFF2-40B4-BE49-F238E27FC236}">
                <a16:creationId xmlns:a16="http://schemas.microsoft.com/office/drawing/2014/main" id="{5F073BE1-85DC-41B7-AE1C-ABD376C4BEA3}"/>
              </a:ext>
            </a:extLst>
          </p:cNvPr>
          <p:cNvSpPr>
            <a:spLocks noGrp="1"/>
          </p:cNvSpPr>
          <p:nvPr>
            <p:ph idx="1"/>
          </p:nvPr>
        </p:nvSpPr>
        <p:spPr>
          <a:xfrm>
            <a:off x="2152650" y="1784873"/>
            <a:ext cx="5922266" cy="652104"/>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You could write it on any topic.</a:t>
            </a:r>
          </a:p>
        </p:txBody>
      </p:sp>
      <p:sp>
        <p:nvSpPr>
          <p:cNvPr id="4" name="TextBox 3">
            <a:extLst>
              <a:ext uri="{FF2B5EF4-FFF2-40B4-BE49-F238E27FC236}">
                <a16:creationId xmlns:a16="http://schemas.microsoft.com/office/drawing/2014/main" id="{D883E514-A9D7-4FC6-90E8-7BCF68AF9A32}"/>
              </a:ext>
            </a:extLst>
          </p:cNvPr>
          <p:cNvSpPr txBox="1"/>
          <p:nvPr/>
        </p:nvSpPr>
        <p:spPr>
          <a:xfrm rot="646427">
            <a:off x="2894719" y="3094632"/>
            <a:ext cx="5191432"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dirty="0">
                <a:solidFill>
                  <a:prstClr val="black"/>
                </a:solidFill>
                <a:latin typeface="Calibri" panose="020F0502020204030204"/>
              </a:rPr>
              <a:t>The best type of football boots to buy...</a:t>
            </a:r>
          </a:p>
        </p:txBody>
      </p:sp>
      <p:sp>
        <p:nvSpPr>
          <p:cNvPr id="5" name="TextBox 4">
            <a:extLst>
              <a:ext uri="{FF2B5EF4-FFF2-40B4-BE49-F238E27FC236}">
                <a16:creationId xmlns:a16="http://schemas.microsoft.com/office/drawing/2014/main" id="{7835CD4B-673E-4CDE-9773-F34A39A49B6F}"/>
              </a:ext>
            </a:extLst>
          </p:cNvPr>
          <p:cNvSpPr txBox="1"/>
          <p:nvPr/>
        </p:nvSpPr>
        <p:spPr>
          <a:xfrm rot="646427">
            <a:off x="2582284" y="3532248"/>
            <a:ext cx="5191432"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dirty="0">
                <a:solidFill>
                  <a:prstClr val="black"/>
                </a:solidFill>
                <a:latin typeface="Calibri" panose="020F0502020204030204"/>
              </a:rPr>
              <a:t>How to boil an egg...</a:t>
            </a:r>
          </a:p>
        </p:txBody>
      </p:sp>
      <p:sp>
        <p:nvSpPr>
          <p:cNvPr id="6" name="TextBox 5">
            <a:extLst>
              <a:ext uri="{FF2B5EF4-FFF2-40B4-BE49-F238E27FC236}">
                <a16:creationId xmlns:a16="http://schemas.microsoft.com/office/drawing/2014/main" id="{0FCB89AB-8515-4A8B-BCCC-8562D84A6EC4}"/>
              </a:ext>
            </a:extLst>
          </p:cNvPr>
          <p:cNvSpPr txBox="1"/>
          <p:nvPr/>
        </p:nvSpPr>
        <p:spPr>
          <a:xfrm rot="646427">
            <a:off x="2308602" y="3964367"/>
            <a:ext cx="5191432"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dirty="0">
                <a:solidFill>
                  <a:prstClr val="black"/>
                </a:solidFill>
                <a:latin typeface="Calibri" panose="020F0502020204030204"/>
              </a:rPr>
              <a:t>Where to go on a first date… </a:t>
            </a:r>
          </a:p>
        </p:txBody>
      </p:sp>
      <p:sp>
        <p:nvSpPr>
          <p:cNvPr id="7" name="TextBox 6">
            <a:extLst>
              <a:ext uri="{FF2B5EF4-FFF2-40B4-BE49-F238E27FC236}">
                <a16:creationId xmlns:a16="http://schemas.microsoft.com/office/drawing/2014/main" id="{8885BA89-82B2-4703-B13D-E209662B6F56}"/>
              </a:ext>
            </a:extLst>
          </p:cNvPr>
          <p:cNvSpPr txBox="1"/>
          <p:nvPr/>
        </p:nvSpPr>
        <p:spPr>
          <a:xfrm rot="646427">
            <a:off x="1941777" y="4396486"/>
            <a:ext cx="5191432" cy="369332"/>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dirty="0">
                <a:solidFill>
                  <a:prstClr val="black"/>
                </a:solidFill>
                <a:latin typeface="Calibri" panose="020F0502020204030204"/>
              </a:rPr>
              <a:t>The best places to get free wi-fi…</a:t>
            </a:r>
          </a:p>
        </p:txBody>
      </p:sp>
      <p:sp>
        <p:nvSpPr>
          <p:cNvPr id="8" name="TextBox 7">
            <a:extLst>
              <a:ext uri="{FF2B5EF4-FFF2-40B4-BE49-F238E27FC236}">
                <a16:creationId xmlns:a16="http://schemas.microsoft.com/office/drawing/2014/main" id="{0B139D18-6165-4F56-B8B7-A3902169D6D4}"/>
              </a:ext>
            </a:extLst>
          </p:cNvPr>
          <p:cNvSpPr txBox="1"/>
          <p:nvPr/>
        </p:nvSpPr>
        <p:spPr>
          <a:xfrm>
            <a:off x="8259674" y="1784873"/>
            <a:ext cx="2052744" cy="48013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b="1" dirty="0">
                <a:solidFill>
                  <a:prstClr val="black"/>
                </a:solidFill>
                <a:latin typeface="Calibri" panose="020F0502020204030204"/>
              </a:rPr>
              <a:t>Success criteria:</a:t>
            </a:r>
          </a:p>
          <a:p>
            <a:pPr defTabSz="457200">
              <a:defRPr/>
            </a:pPr>
            <a:endParaRPr lang="en-GB" b="1" dirty="0">
              <a:solidFill>
                <a:prstClr val="black"/>
              </a:solidFill>
              <a:latin typeface="Calibri" panose="020F0502020204030204"/>
            </a:endParaRPr>
          </a:p>
          <a:p>
            <a:pPr defTabSz="457200">
              <a:defRPr/>
            </a:pPr>
            <a:r>
              <a:rPr lang="en-GB" b="1" dirty="0">
                <a:solidFill>
                  <a:prstClr val="black"/>
                </a:solidFill>
                <a:latin typeface="Calibri" panose="020F0502020204030204"/>
              </a:rPr>
              <a:t>Modal verbs: </a:t>
            </a:r>
            <a:r>
              <a:rPr lang="en-GB" dirty="0">
                <a:solidFill>
                  <a:prstClr val="black"/>
                </a:solidFill>
                <a:latin typeface="Calibri" panose="020F0502020204030204"/>
              </a:rPr>
              <a:t>Should, could, must, will, won’t, etc.</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Imperatives: </a:t>
            </a:r>
            <a:r>
              <a:rPr lang="en-GB" dirty="0">
                <a:solidFill>
                  <a:prstClr val="black"/>
                </a:solidFill>
                <a:latin typeface="Calibri" panose="020F0502020204030204"/>
              </a:rPr>
              <a:t>Go, buy, find, discover, try, enjoy…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Pronouns: </a:t>
            </a:r>
            <a:r>
              <a:rPr lang="en-GB" dirty="0">
                <a:solidFill>
                  <a:prstClr val="black"/>
                </a:solidFill>
                <a:latin typeface="Calibri" panose="020F0502020204030204"/>
              </a:rPr>
              <a:t>You, I, he, she, they…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Empathetic tone: </a:t>
            </a:r>
            <a:r>
              <a:rPr lang="en-GB" dirty="0">
                <a:solidFill>
                  <a:prstClr val="black"/>
                </a:solidFill>
                <a:latin typeface="Calibri" panose="020F0502020204030204"/>
              </a:rPr>
              <a:t>I understand that… We all know that…</a:t>
            </a:r>
          </a:p>
        </p:txBody>
      </p:sp>
      <p:pic>
        <p:nvPicPr>
          <p:cNvPr id="11" name="Picture 10">
            <a:extLst>
              <a:ext uri="{FF2B5EF4-FFF2-40B4-BE49-F238E27FC236}">
                <a16:creationId xmlns:a16="http://schemas.microsoft.com/office/drawing/2014/main" id="{83AD577B-8B1B-4656-A415-F91FBBB4E46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12400" y="4641391"/>
            <a:ext cx="1969930" cy="20770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55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B54433-6187-4910-82B4-B8C4DB09680A}"/>
              </a:ext>
            </a:extLst>
          </p:cNvPr>
          <p:cNvSpPr/>
          <p:nvPr/>
        </p:nvSpPr>
        <p:spPr>
          <a:xfrm>
            <a:off x="1802524" y="197346"/>
            <a:ext cx="6521669" cy="6463308"/>
          </a:xfrm>
          <a:prstGeom prst="rect">
            <a:avLst/>
          </a:prstGeom>
        </p:spPr>
        <p:txBody>
          <a:bodyPr wrap="square">
            <a:spAutoFit/>
          </a:bodyPr>
          <a:lstStyle/>
          <a:p>
            <a:r>
              <a:rPr lang="en-GB" dirty="0"/>
              <a:t>Task: “I have no idea what to do with my future.” A student comes to you for advice on their future and their future career. Advise the reader on the best way forward for them.</a:t>
            </a:r>
          </a:p>
          <a:p>
            <a:r>
              <a:rPr lang="en-GB" dirty="0"/>
              <a:t>	What you are going through is a totally understandable situation – it is one every teenager goes through at some point. When you are at school you know you are studying subjects that everyone tells you are so important, but then suddenly you are asked to make your own choices and it becomes quite challenging.</a:t>
            </a:r>
          </a:p>
          <a:p>
            <a:r>
              <a:rPr lang="en-GB" dirty="0"/>
              <a:t>	However, don’t be put off by this. This is your first time to start to really make decisions for yourself and you should see that as something exciting. You must take your time over these decisions and you will need to do your research, whether that is on the internet, through contacting people or asking those friends and family close to you for advice. Never keep your worries to yourself.</a:t>
            </a:r>
          </a:p>
          <a:p>
            <a:r>
              <a:rPr lang="en-GB" dirty="0"/>
              <a:t>	If you want to become a teacher, go to schools and spend time understanding what the job is about. If you are thinking of moving into construction, find a local construction company and discover exactly what working in the industry means. You won’t get anywhere without going out and finding things out for yourself. Remember that.</a:t>
            </a:r>
          </a:p>
          <a:p>
            <a:r>
              <a:rPr lang="en-GB" dirty="0"/>
              <a:t>	Ultimately, whatever you decide to do with your future be proactive and be enthusiastic. This is not a scary thought but a liberating and enthralling opportunity opening up just for you. </a:t>
            </a:r>
          </a:p>
        </p:txBody>
      </p:sp>
      <p:sp>
        <p:nvSpPr>
          <p:cNvPr id="8" name="TextBox 7">
            <a:extLst>
              <a:ext uri="{FF2B5EF4-FFF2-40B4-BE49-F238E27FC236}">
                <a16:creationId xmlns:a16="http://schemas.microsoft.com/office/drawing/2014/main" id="{42A734FF-9761-4705-83DB-1546B4505A6E}"/>
              </a:ext>
            </a:extLst>
          </p:cNvPr>
          <p:cNvSpPr txBox="1"/>
          <p:nvPr/>
        </p:nvSpPr>
        <p:spPr>
          <a:xfrm>
            <a:off x="8459370" y="272663"/>
            <a:ext cx="2052744" cy="4801314"/>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defTabSz="457200">
              <a:defRPr/>
            </a:pPr>
            <a:r>
              <a:rPr lang="en-GB" b="1" dirty="0">
                <a:solidFill>
                  <a:prstClr val="black"/>
                </a:solidFill>
                <a:latin typeface="Calibri" panose="020F0502020204030204"/>
              </a:rPr>
              <a:t>Success criteria:</a:t>
            </a:r>
          </a:p>
          <a:p>
            <a:pPr defTabSz="457200">
              <a:defRPr/>
            </a:pPr>
            <a:endParaRPr lang="en-GB" b="1" dirty="0">
              <a:solidFill>
                <a:prstClr val="black"/>
              </a:solidFill>
              <a:latin typeface="Calibri" panose="020F0502020204030204"/>
            </a:endParaRPr>
          </a:p>
          <a:p>
            <a:pPr defTabSz="457200">
              <a:defRPr/>
            </a:pPr>
            <a:r>
              <a:rPr lang="en-GB" b="1" dirty="0">
                <a:solidFill>
                  <a:prstClr val="black"/>
                </a:solidFill>
                <a:latin typeface="Calibri" panose="020F0502020204030204"/>
              </a:rPr>
              <a:t>Modal verbs: </a:t>
            </a:r>
            <a:r>
              <a:rPr lang="en-GB" dirty="0">
                <a:solidFill>
                  <a:prstClr val="black"/>
                </a:solidFill>
                <a:latin typeface="Calibri" panose="020F0502020204030204"/>
              </a:rPr>
              <a:t>Should, could, must, will, won’t, etc.</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Imperatives: </a:t>
            </a:r>
            <a:r>
              <a:rPr lang="en-GB" dirty="0">
                <a:solidFill>
                  <a:prstClr val="black"/>
                </a:solidFill>
                <a:latin typeface="Calibri" panose="020F0502020204030204"/>
              </a:rPr>
              <a:t>Go, buy, find, discover, try, enjoy…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Pronouns: </a:t>
            </a:r>
            <a:r>
              <a:rPr lang="en-GB" dirty="0">
                <a:solidFill>
                  <a:prstClr val="black"/>
                </a:solidFill>
                <a:latin typeface="Calibri" panose="020F0502020204030204"/>
              </a:rPr>
              <a:t>You, I, he, she, they…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Empathetic tone: </a:t>
            </a:r>
            <a:r>
              <a:rPr lang="en-GB" dirty="0">
                <a:solidFill>
                  <a:prstClr val="black"/>
                </a:solidFill>
                <a:latin typeface="Calibri" panose="020F0502020204030204"/>
              </a:rPr>
              <a:t>I understand that… We all know that…</a:t>
            </a:r>
          </a:p>
        </p:txBody>
      </p:sp>
    </p:spTree>
    <p:extLst>
      <p:ext uri="{BB962C8B-B14F-4D97-AF65-F5344CB8AC3E}">
        <p14:creationId xmlns:p14="http://schemas.microsoft.com/office/powerpoint/2010/main" val="1008062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ree&#10;&#10;Description generated with high confidence">
            <a:extLst>
              <a:ext uri="{FF2B5EF4-FFF2-40B4-BE49-F238E27FC236}">
                <a16:creationId xmlns:a16="http://schemas.microsoft.com/office/drawing/2014/main" id="{007075C3-91C3-4D59-A8C5-66B271E84309}"/>
              </a:ext>
            </a:extLst>
          </p:cNvPr>
          <p:cNvPicPr>
            <a:picLocks noChangeAspect="1"/>
          </p:cNvPicPr>
          <p:nvPr/>
        </p:nvPicPr>
        <p:blipFill rotWithShape="1">
          <a:blip r:embed="rId2">
            <a:extLst>
              <a:ext uri="{28A0092B-C50C-407E-A947-70E740481C1C}">
                <a14:useLocalDpi xmlns:a14="http://schemas.microsoft.com/office/drawing/2010/main" val="0"/>
              </a:ext>
            </a:extLst>
          </a:blip>
          <a:srcRect l="6154" t="9091" r="13240"/>
          <a:stretch/>
        </p:blipFill>
        <p:spPr>
          <a:xfrm>
            <a:off x="1524020" y="10"/>
            <a:ext cx="9143980" cy="6857990"/>
          </a:xfrm>
          <a:prstGeom prst="rect">
            <a:avLst/>
          </a:prstGeom>
        </p:spPr>
      </p:pic>
      <p:sp>
        <p:nvSpPr>
          <p:cNvPr id="2" name="Title 1">
            <a:extLst>
              <a:ext uri="{FF2B5EF4-FFF2-40B4-BE49-F238E27FC236}">
                <a16:creationId xmlns:a16="http://schemas.microsoft.com/office/drawing/2014/main" id="{4F09EDC2-38BC-4C0B-BFAB-1ABCB8D47E07}"/>
              </a:ext>
            </a:extLst>
          </p:cNvPr>
          <p:cNvSpPr>
            <a:spLocks noGrp="1"/>
          </p:cNvSpPr>
          <p:nvPr>
            <p:ph type="title"/>
          </p:nvPr>
        </p:nvSpPr>
        <p:spPr>
          <a:xfrm>
            <a:off x="1914181" y="632991"/>
            <a:ext cx="3219482" cy="1043409"/>
          </a:xfrm>
        </p:spPr>
        <p:txBody>
          <a:bodyPr>
            <a:normAutofit/>
          </a:bodyPr>
          <a:lstStyle/>
          <a:p>
            <a:r>
              <a:rPr lang="en-GB" sz="3100" dirty="0"/>
              <a:t>Reflection</a:t>
            </a:r>
          </a:p>
        </p:txBody>
      </p:sp>
      <p:sp>
        <p:nvSpPr>
          <p:cNvPr id="3" name="Content Placeholder 2">
            <a:extLst>
              <a:ext uri="{FF2B5EF4-FFF2-40B4-BE49-F238E27FC236}">
                <a16:creationId xmlns:a16="http://schemas.microsoft.com/office/drawing/2014/main" id="{85BDA07D-F742-4648-9BE3-26F021EBF15F}"/>
              </a:ext>
            </a:extLst>
          </p:cNvPr>
          <p:cNvSpPr>
            <a:spLocks noGrp="1"/>
          </p:cNvSpPr>
          <p:nvPr>
            <p:ph idx="1"/>
          </p:nvPr>
        </p:nvSpPr>
        <p:spPr>
          <a:xfrm>
            <a:off x="1914181" y="1774372"/>
            <a:ext cx="3046982" cy="2754086"/>
          </a:xfrm>
        </p:spPr>
        <p:txBody>
          <a:bodyPr anchor="t">
            <a:normAutofit/>
          </a:bodyPr>
          <a:lstStyle/>
          <a:p>
            <a:pPr marL="0" indent="0">
              <a:buNone/>
            </a:pPr>
            <a:r>
              <a:rPr lang="en-GB" sz="1600"/>
              <a:t>WWW: I managed to include…</a:t>
            </a:r>
          </a:p>
          <a:p>
            <a:pPr marL="0" indent="0">
              <a:buNone/>
            </a:pPr>
            <a:endParaRPr lang="en-GB" sz="1600"/>
          </a:p>
          <a:p>
            <a:pPr marL="0" indent="0">
              <a:buNone/>
            </a:pPr>
            <a:r>
              <a:rPr lang="en-GB" sz="1600"/>
              <a:t>EBI: I probably could add/change…</a:t>
            </a:r>
          </a:p>
          <a:p>
            <a:pPr marL="0" indent="0">
              <a:buNone/>
            </a:pPr>
            <a:endParaRPr lang="en-GB" sz="1600"/>
          </a:p>
          <a:p>
            <a:pPr marL="0" indent="0">
              <a:buNone/>
            </a:pPr>
            <a:r>
              <a:rPr lang="en-GB" sz="1600"/>
              <a:t>Now: I will go back and add/change…</a:t>
            </a:r>
          </a:p>
        </p:txBody>
      </p:sp>
      <p:sp>
        <p:nvSpPr>
          <p:cNvPr id="8" name="TextBox 7">
            <a:extLst>
              <a:ext uri="{FF2B5EF4-FFF2-40B4-BE49-F238E27FC236}">
                <a16:creationId xmlns:a16="http://schemas.microsoft.com/office/drawing/2014/main" id="{201C211E-6557-4C82-80D8-43A03BD8E28A}"/>
              </a:ext>
            </a:extLst>
          </p:cNvPr>
          <p:cNvSpPr txBox="1"/>
          <p:nvPr/>
        </p:nvSpPr>
        <p:spPr>
          <a:xfrm>
            <a:off x="8495649" y="138063"/>
            <a:ext cx="2052744" cy="4801314"/>
          </a:xfrm>
          <a:prstGeom prst="rect">
            <a:avLst/>
          </a:prstGeom>
          <a:solidFill>
            <a:schemeClr val="accent6">
              <a:lumMod val="20000"/>
              <a:lumOff val="80000"/>
            </a:schemeClr>
          </a:solidFill>
        </p:spPr>
        <p:txBody>
          <a:bodyPr wrap="square" rtlCol="0">
            <a:spAutoFit/>
          </a:bodyPr>
          <a:lstStyle/>
          <a:p>
            <a:pPr defTabSz="457200">
              <a:defRPr/>
            </a:pPr>
            <a:r>
              <a:rPr lang="en-GB" b="1" dirty="0">
                <a:solidFill>
                  <a:prstClr val="black"/>
                </a:solidFill>
                <a:latin typeface="Calibri" panose="020F0502020204030204"/>
              </a:rPr>
              <a:t>Success criteria:</a:t>
            </a:r>
          </a:p>
          <a:p>
            <a:pPr defTabSz="457200">
              <a:defRPr/>
            </a:pPr>
            <a:endParaRPr lang="en-GB" b="1" dirty="0">
              <a:solidFill>
                <a:prstClr val="black"/>
              </a:solidFill>
              <a:latin typeface="Calibri" panose="020F0502020204030204"/>
            </a:endParaRPr>
          </a:p>
          <a:p>
            <a:pPr defTabSz="457200">
              <a:defRPr/>
            </a:pPr>
            <a:r>
              <a:rPr lang="en-GB" b="1" dirty="0">
                <a:solidFill>
                  <a:prstClr val="black"/>
                </a:solidFill>
                <a:latin typeface="Calibri" panose="020F0502020204030204"/>
              </a:rPr>
              <a:t>Modal verbs: </a:t>
            </a:r>
            <a:r>
              <a:rPr lang="en-GB" dirty="0">
                <a:solidFill>
                  <a:prstClr val="black"/>
                </a:solidFill>
                <a:latin typeface="Calibri" panose="020F0502020204030204"/>
              </a:rPr>
              <a:t>Should, could, must, will, won’t, etc.</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Imperatives: </a:t>
            </a:r>
            <a:r>
              <a:rPr lang="en-GB" dirty="0">
                <a:solidFill>
                  <a:prstClr val="black"/>
                </a:solidFill>
                <a:latin typeface="Calibri" panose="020F0502020204030204"/>
              </a:rPr>
              <a:t>Go, buy, find, discover, try, enjoy…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Pronouns: </a:t>
            </a:r>
            <a:r>
              <a:rPr lang="en-GB" dirty="0">
                <a:solidFill>
                  <a:prstClr val="black"/>
                </a:solidFill>
                <a:latin typeface="Calibri" panose="020F0502020204030204"/>
              </a:rPr>
              <a:t>You, I, he, she, they…</a:t>
            </a:r>
          </a:p>
          <a:p>
            <a:pPr defTabSz="457200">
              <a:defRPr/>
            </a:pPr>
            <a:endParaRPr lang="en-GB" dirty="0">
              <a:solidFill>
                <a:prstClr val="black"/>
              </a:solidFill>
              <a:latin typeface="Calibri" panose="020F0502020204030204"/>
            </a:endParaRPr>
          </a:p>
          <a:p>
            <a:pPr defTabSz="457200">
              <a:defRPr/>
            </a:pPr>
            <a:r>
              <a:rPr lang="en-GB" b="1" dirty="0">
                <a:solidFill>
                  <a:prstClr val="black"/>
                </a:solidFill>
                <a:latin typeface="Calibri" panose="020F0502020204030204"/>
              </a:rPr>
              <a:t>Empathetic tone: </a:t>
            </a:r>
            <a:r>
              <a:rPr lang="en-GB" dirty="0">
                <a:solidFill>
                  <a:prstClr val="black"/>
                </a:solidFill>
                <a:latin typeface="Calibri" panose="020F0502020204030204"/>
              </a:rPr>
              <a:t>I understand that… We all know that…</a:t>
            </a:r>
          </a:p>
        </p:txBody>
      </p:sp>
      <p:sp>
        <p:nvSpPr>
          <p:cNvPr id="6" name="Arrow: Right 5">
            <a:extLst>
              <a:ext uri="{FF2B5EF4-FFF2-40B4-BE49-F238E27FC236}">
                <a16:creationId xmlns:a16="http://schemas.microsoft.com/office/drawing/2014/main" id="{829DEB4B-264F-4B4C-8A80-EDD53457DD7E}"/>
              </a:ext>
            </a:extLst>
          </p:cNvPr>
          <p:cNvSpPr/>
          <p:nvPr/>
        </p:nvSpPr>
        <p:spPr>
          <a:xfrm>
            <a:off x="5243465" y="108155"/>
            <a:ext cx="3219482" cy="766916"/>
          </a:xfrm>
          <a:prstGeom prst="rightArrow">
            <a:avLst>
              <a:gd name="adj1" fmla="val 50000"/>
              <a:gd name="adj2" fmla="val 133333"/>
            </a:avLst>
          </a:prstGeom>
          <a:solidFill>
            <a:schemeClr val="accent4">
              <a:lumMod val="40000"/>
              <a:lumOff val="60000"/>
            </a:schemeClr>
          </a:solidFill>
          <a:ln>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Tree>
    <p:extLst>
      <p:ext uri="{BB962C8B-B14F-4D97-AF65-F5344CB8AC3E}">
        <p14:creationId xmlns:p14="http://schemas.microsoft.com/office/powerpoint/2010/main" val="1626212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Words>
  <Application>Microsoft Office PowerPoint</Application>
  <PresentationFormat>Widescreen</PresentationFormat>
  <Paragraphs>44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Using the example given to you, create your own writing to advise text.</vt:lpstr>
      <vt:lpstr>PowerPoint Presentation</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example given to you, create your own writing to advise text.</dc:title>
  <dc:creator>lucy hignett</dc:creator>
  <cp:lastModifiedBy>lucy hignett</cp:lastModifiedBy>
  <cp:revision>1</cp:revision>
  <dcterms:created xsi:type="dcterms:W3CDTF">2020-03-18T09:12:38Z</dcterms:created>
  <dcterms:modified xsi:type="dcterms:W3CDTF">2020-03-18T09:13:15Z</dcterms:modified>
</cp:coreProperties>
</file>