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2" r:id="rId2"/>
    <p:sldId id="265" r:id="rId3"/>
    <p:sldId id="267" r:id="rId4"/>
    <p:sldId id="264" r:id="rId5"/>
    <p:sldId id="261" r:id="rId6"/>
    <p:sldId id="263" r:id="rId7"/>
    <p:sldId id="266" r:id="rId8"/>
    <p:sldId id="260" r:id="rId9"/>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18" autoAdjust="0"/>
    <p:restoredTop sz="90018" autoAdjust="0"/>
  </p:normalViewPr>
  <p:slideViewPr>
    <p:cSldViewPr snapToGrid="0" snapToObjects="1">
      <p:cViewPr varScale="1">
        <p:scale>
          <a:sx n="73" d="100"/>
          <a:sy n="73" d="100"/>
        </p:scale>
        <p:origin x="408" y="7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732EFA6E-0177-5147-884B-282D319C36F6}"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91B04-A6C3-8A44-A785-E8683BEADD64}" type="slidenum">
              <a:rPr lang="en-US" smtClean="0"/>
              <a:t>‹#›</a:t>
            </a:fld>
            <a:endParaRPr lang="en-US"/>
          </a:p>
        </p:txBody>
      </p:sp>
    </p:spTree>
    <p:extLst>
      <p:ext uri="{BB962C8B-B14F-4D97-AF65-F5344CB8AC3E}">
        <p14:creationId xmlns:p14="http://schemas.microsoft.com/office/powerpoint/2010/main" val="1123273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32EFA6E-0177-5147-884B-282D319C36F6}"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91B04-A6C3-8A44-A785-E8683BEADD64}" type="slidenum">
              <a:rPr lang="en-US" smtClean="0"/>
              <a:t>‹#›</a:t>
            </a:fld>
            <a:endParaRPr lang="en-US"/>
          </a:p>
        </p:txBody>
      </p:sp>
    </p:spTree>
    <p:extLst>
      <p:ext uri="{BB962C8B-B14F-4D97-AF65-F5344CB8AC3E}">
        <p14:creationId xmlns:p14="http://schemas.microsoft.com/office/powerpoint/2010/main" val="1615771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32EFA6E-0177-5147-884B-282D319C36F6}"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91B04-A6C3-8A44-A785-E8683BEADD64}" type="slidenum">
              <a:rPr lang="en-US" smtClean="0"/>
              <a:t>‹#›</a:t>
            </a:fld>
            <a:endParaRPr lang="en-US"/>
          </a:p>
        </p:txBody>
      </p:sp>
    </p:spTree>
    <p:extLst>
      <p:ext uri="{BB962C8B-B14F-4D97-AF65-F5344CB8AC3E}">
        <p14:creationId xmlns:p14="http://schemas.microsoft.com/office/powerpoint/2010/main" val="315695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32EFA6E-0177-5147-884B-282D319C36F6}"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91B04-A6C3-8A44-A785-E8683BEADD64}" type="slidenum">
              <a:rPr lang="en-US" smtClean="0"/>
              <a:t>‹#›</a:t>
            </a:fld>
            <a:endParaRPr lang="en-US"/>
          </a:p>
        </p:txBody>
      </p:sp>
    </p:spTree>
    <p:extLst>
      <p:ext uri="{BB962C8B-B14F-4D97-AF65-F5344CB8AC3E}">
        <p14:creationId xmlns:p14="http://schemas.microsoft.com/office/powerpoint/2010/main" val="1978539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732EFA6E-0177-5147-884B-282D319C36F6}" type="datetimeFigureOut">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91B04-A6C3-8A44-A785-E8683BEADD64}" type="slidenum">
              <a:rPr lang="en-US" smtClean="0"/>
              <a:t>‹#›</a:t>
            </a:fld>
            <a:endParaRPr lang="en-US"/>
          </a:p>
        </p:txBody>
      </p:sp>
    </p:spTree>
    <p:extLst>
      <p:ext uri="{BB962C8B-B14F-4D97-AF65-F5344CB8AC3E}">
        <p14:creationId xmlns:p14="http://schemas.microsoft.com/office/powerpoint/2010/main" val="3666879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732EFA6E-0177-5147-884B-282D319C36F6}" type="datetimeFigureOut">
              <a:rPr lang="en-US" smtClean="0"/>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91B04-A6C3-8A44-A785-E8683BEADD64}" type="slidenum">
              <a:rPr lang="en-US" smtClean="0"/>
              <a:t>‹#›</a:t>
            </a:fld>
            <a:endParaRPr lang="en-US"/>
          </a:p>
        </p:txBody>
      </p:sp>
    </p:spTree>
    <p:extLst>
      <p:ext uri="{BB962C8B-B14F-4D97-AF65-F5344CB8AC3E}">
        <p14:creationId xmlns:p14="http://schemas.microsoft.com/office/powerpoint/2010/main" val="2641700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732EFA6E-0177-5147-884B-282D319C36F6}" type="datetimeFigureOut">
              <a:rPr lang="en-US" smtClean="0"/>
              <a:t>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991B04-A6C3-8A44-A785-E8683BEADD64}" type="slidenum">
              <a:rPr lang="en-US" smtClean="0"/>
              <a:t>‹#›</a:t>
            </a:fld>
            <a:endParaRPr lang="en-US"/>
          </a:p>
        </p:txBody>
      </p:sp>
    </p:spTree>
    <p:extLst>
      <p:ext uri="{BB962C8B-B14F-4D97-AF65-F5344CB8AC3E}">
        <p14:creationId xmlns:p14="http://schemas.microsoft.com/office/powerpoint/2010/main" val="2838193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732EFA6E-0177-5147-884B-282D319C36F6}" type="datetimeFigureOut">
              <a:rPr lang="en-US" smtClean="0"/>
              <a:t>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991B04-A6C3-8A44-A785-E8683BEADD64}" type="slidenum">
              <a:rPr lang="en-US" smtClean="0"/>
              <a:t>‹#›</a:t>
            </a:fld>
            <a:endParaRPr lang="en-US"/>
          </a:p>
        </p:txBody>
      </p:sp>
    </p:spTree>
    <p:extLst>
      <p:ext uri="{BB962C8B-B14F-4D97-AF65-F5344CB8AC3E}">
        <p14:creationId xmlns:p14="http://schemas.microsoft.com/office/powerpoint/2010/main" val="2732684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EFA6E-0177-5147-884B-282D319C36F6}" type="datetimeFigureOut">
              <a:rPr lang="en-US" smtClean="0"/>
              <a:t>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991B04-A6C3-8A44-A785-E8683BEADD64}" type="slidenum">
              <a:rPr lang="en-US" smtClean="0"/>
              <a:t>‹#›</a:t>
            </a:fld>
            <a:endParaRPr lang="en-US"/>
          </a:p>
        </p:txBody>
      </p:sp>
    </p:spTree>
    <p:extLst>
      <p:ext uri="{BB962C8B-B14F-4D97-AF65-F5344CB8AC3E}">
        <p14:creationId xmlns:p14="http://schemas.microsoft.com/office/powerpoint/2010/main" val="4051944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32EFA6E-0177-5147-884B-282D319C36F6}" type="datetimeFigureOut">
              <a:rPr lang="en-US" smtClean="0"/>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91B04-A6C3-8A44-A785-E8683BEADD64}" type="slidenum">
              <a:rPr lang="en-US" smtClean="0"/>
              <a:t>‹#›</a:t>
            </a:fld>
            <a:endParaRPr lang="en-US"/>
          </a:p>
        </p:txBody>
      </p:sp>
    </p:spTree>
    <p:extLst>
      <p:ext uri="{BB962C8B-B14F-4D97-AF65-F5344CB8AC3E}">
        <p14:creationId xmlns:p14="http://schemas.microsoft.com/office/powerpoint/2010/main" val="2595478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32EFA6E-0177-5147-884B-282D319C36F6}" type="datetimeFigureOut">
              <a:rPr lang="en-US" smtClean="0"/>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91B04-A6C3-8A44-A785-E8683BEADD64}" type="slidenum">
              <a:rPr lang="en-US" smtClean="0"/>
              <a:t>‹#›</a:t>
            </a:fld>
            <a:endParaRPr lang="en-US"/>
          </a:p>
        </p:txBody>
      </p:sp>
    </p:spTree>
    <p:extLst>
      <p:ext uri="{BB962C8B-B14F-4D97-AF65-F5344CB8AC3E}">
        <p14:creationId xmlns:p14="http://schemas.microsoft.com/office/powerpoint/2010/main" val="4245461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2EFA6E-0177-5147-884B-282D319C36F6}" type="datetimeFigureOut">
              <a:rPr lang="en-US" smtClean="0"/>
              <a:t>2/4/2020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991B04-A6C3-8A44-A785-E8683BEADD64}" type="slidenum">
              <a:rPr lang="en-US" smtClean="0"/>
              <a:t>‹#›</a:t>
            </a:fld>
            <a:endParaRPr lang="en-US"/>
          </a:p>
        </p:txBody>
      </p:sp>
    </p:spTree>
    <p:extLst>
      <p:ext uri="{BB962C8B-B14F-4D97-AF65-F5344CB8AC3E}">
        <p14:creationId xmlns:p14="http://schemas.microsoft.com/office/powerpoint/2010/main" val="2028427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s://www.bbc.com/news/uk-42466312"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wwos.nine.com.au/football/cristiano-ronaldo-header-stuns-football-world/4d122f16-aef6-4f3c-adf4-6abdbeb8cdaf" TargetMode="Externa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1.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23.png"/><Relationship Id="rId4" Type="http://schemas.openxmlformats.org/officeDocument/2006/relationships/image" Target="../media/image20.png"/><Relationship Id="rId9"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5167770" y="4209393"/>
            <a:ext cx="2983483" cy="2475186"/>
          </a:xfrm>
          <a:prstGeom prst="rect">
            <a:avLst/>
          </a:prstGeom>
        </p:spPr>
      </p:pic>
      <p:pic>
        <p:nvPicPr>
          <p:cNvPr id="2050" name="Picture 2" descr="Image by FlamingText.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 y="98902"/>
            <a:ext cx="9142072" cy="14876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332597" y="1367316"/>
            <a:ext cx="2936507" cy="2540312"/>
          </a:xfrm>
          <a:prstGeom prst="rect">
            <a:avLst/>
          </a:prstGeom>
        </p:spPr>
      </p:pic>
      <p:pic>
        <p:nvPicPr>
          <p:cNvPr id="8" name="Picture 7"/>
          <p:cNvPicPr>
            <a:picLocks noChangeAspect="1"/>
          </p:cNvPicPr>
          <p:nvPr/>
        </p:nvPicPr>
        <p:blipFill>
          <a:blip r:embed="rId5"/>
          <a:stretch>
            <a:fillRect/>
          </a:stretch>
        </p:blipFill>
        <p:spPr>
          <a:xfrm>
            <a:off x="2871326" y="2160156"/>
            <a:ext cx="2478439" cy="3731583"/>
          </a:xfrm>
          <a:prstGeom prst="rect">
            <a:avLst/>
          </a:prstGeom>
        </p:spPr>
      </p:pic>
      <p:sp>
        <p:nvSpPr>
          <p:cNvPr id="2" name="TextBox 1"/>
          <p:cNvSpPr txBox="1"/>
          <p:nvPr/>
        </p:nvSpPr>
        <p:spPr>
          <a:xfrm>
            <a:off x="5485893" y="1323539"/>
            <a:ext cx="3056709" cy="2800767"/>
          </a:xfrm>
          <a:prstGeom prst="rect">
            <a:avLst/>
          </a:prstGeom>
          <a:solidFill>
            <a:srgbClr val="FFFF00"/>
          </a:solidFill>
          <a:ln>
            <a:solidFill>
              <a:schemeClr val="tx1"/>
            </a:solidFill>
          </a:ln>
        </p:spPr>
        <p:txBody>
          <a:bodyPr wrap="square" rtlCol="0">
            <a:spAutoFit/>
          </a:bodyPr>
          <a:lstStyle/>
          <a:p>
            <a:pPr algn="ctr"/>
            <a:r>
              <a:rPr lang="en-GB" sz="4800" b="1" u="sng" dirty="0" smtClean="0"/>
              <a:t>DNA: </a:t>
            </a:r>
            <a:endParaRPr lang="en-GB" sz="4800" dirty="0"/>
          </a:p>
          <a:p>
            <a:pPr algn="ctr"/>
            <a:r>
              <a:rPr lang="en-GB" sz="3200" dirty="0" smtClean="0"/>
              <a:t>Name the positives effects of media on sport</a:t>
            </a:r>
            <a:endParaRPr lang="en-GB" sz="3200" dirty="0"/>
          </a:p>
        </p:txBody>
      </p:sp>
    </p:spTree>
    <p:extLst>
      <p:ext uri="{BB962C8B-B14F-4D97-AF65-F5344CB8AC3E}">
        <p14:creationId xmlns:p14="http://schemas.microsoft.com/office/powerpoint/2010/main" val="17527825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769068" y="3941379"/>
            <a:ext cx="4374932" cy="2916621"/>
          </a:xfrm>
          <a:prstGeom prst="rect">
            <a:avLst/>
          </a:prstGeom>
        </p:spPr>
      </p:pic>
      <p:sp>
        <p:nvSpPr>
          <p:cNvPr id="5" name="TextBox 4"/>
          <p:cNvSpPr txBox="1"/>
          <p:nvPr/>
        </p:nvSpPr>
        <p:spPr>
          <a:xfrm>
            <a:off x="2500148" y="2225648"/>
            <a:ext cx="4456386" cy="646331"/>
          </a:xfrm>
          <a:prstGeom prst="rect">
            <a:avLst/>
          </a:prstGeom>
          <a:noFill/>
        </p:spPr>
        <p:txBody>
          <a:bodyPr wrap="square" rtlCol="0">
            <a:spAutoFit/>
          </a:bodyPr>
          <a:lstStyle/>
          <a:p>
            <a:r>
              <a:rPr lang="en-GB" i="1" dirty="0" smtClean="0"/>
              <a:t>Looks at the positive effects that media you learnt about in LO1 can provide</a:t>
            </a:r>
            <a:endParaRPr lang="en-GB" i="1" dirty="0"/>
          </a:p>
        </p:txBody>
      </p:sp>
      <p:pic>
        <p:nvPicPr>
          <p:cNvPr id="1026" name="Picture 2" descr="Image by FlamingText.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852"/>
            <a:ext cx="5229225" cy="1181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2035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7226" t="16176" r="18159" b="13051"/>
          <a:stretch/>
        </p:blipFill>
        <p:spPr>
          <a:xfrm>
            <a:off x="0" y="0"/>
            <a:ext cx="9120034" cy="6858000"/>
          </a:xfrm>
          <a:prstGeom prst="rect">
            <a:avLst/>
          </a:prstGeom>
        </p:spPr>
      </p:pic>
    </p:spTree>
    <p:extLst>
      <p:ext uri="{BB962C8B-B14F-4D97-AF65-F5344CB8AC3E}">
        <p14:creationId xmlns:p14="http://schemas.microsoft.com/office/powerpoint/2010/main" val="6055074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2145"/>
            <a:ext cx="8229600" cy="4525963"/>
          </a:xfrm>
          <a:ln>
            <a:solidFill>
              <a:schemeClr val="tx1"/>
            </a:solidFill>
          </a:ln>
        </p:spPr>
        <p:txBody>
          <a:bodyPr>
            <a:normAutofit/>
          </a:bodyPr>
          <a:lstStyle/>
          <a:p>
            <a:pPr marL="0" indent="0" algn="ctr">
              <a:buNone/>
            </a:pPr>
            <a:r>
              <a:rPr lang="en-GB" dirty="0"/>
              <a:t>Inspiring </a:t>
            </a:r>
            <a:r>
              <a:rPr lang="en-GB" dirty="0" smtClean="0"/>
              <a:t>People </a:t>
            </a:r>
            <a:r>
              <a:rPr lang="en-GB" dirty="0"/>
              <a:t>to P</a:t>
            </a:r>
            <a:r>
              <a:rPr lang="en-GB" dirty="0" smtClean="0"/>
              <a:t>articipate</a:t>
            </a:r>
            <a:endParaRPr lang="en-GB" dirty="0"/>
          </a:p>
          <a:p>
            <a:pPr marL="0" indent="0">
              <a:buNone/>
            </a:pPr>
            <a:endParaRPr lang="en-GB" sz="2000" dirty="0" smtClean="0"/>
          </a:p>
          <a:p>
            <a:pPr marL="0" indent="0">
              <a:buNone/>
            </a:pPr>
            <a:r>
              <a:rPr lang="en-GB" sz="1600" dirty="0" smtClean="0"/>
              <a:t>Exposure/coverage </a:t>
            </a:r>
            <a:r>
              <a:rPr lang="en-GB" sz="1600" dirty="0"/>
              <a:t>in media makes more people want to take part (e.g. participation in tennis usually increases around the time of Wimbledon). </a:t>
            </a:r>
            <a:r>
              <a:rPr lang="en-GB" sz="1600" dirty="0" smtClean="0"/>
              <a:t>It Creates positive </a:t>
            </a:r>
            <a:r>
              <a:rPr lang="en-GB" sz="1600" dirty="0"/>
              <a:t>role models </a:t>
            </a:r>
            <a:r>
              <a:rPr lang="en-GB" sz="1600" dirty="0" smtClean="0"/>
              <a:t>for example Baroness </a:t>
            </a:r>
            <a:r>
              <a:rPr lang="en-GB" sz="1600" dirty="0" err="1"/>
              <a:t>Tanni</a:t>
            </a:r>
            <a:r>
              <a:rPr lang="en-GB" sz="1600" dirty="0"/>
              <a:t> Grey-Thompson DBE has become a prominent role model through coverage of her success in the </a:t>
            </a:r>
            <a:r>
              <a:rPr lang="en-GB" sz="1600" dirty="0" smtClean="0"/>
              <a:t>Paralympics. Another example is the numerous good things that sports stars do in there local community. For example Aston Villa player often visit sick children in hospital. This inspires the younger generation. Another example is when sports stars do incredible things on the pitch. For example Cristiano Ronaldo scoring an amazing header will inspire younger generations to be like him and take up the sport. </a:t>
            </a:r>
            <a:endParaRPr lang="en-GB" sz="1600" dirty="0"/>
          </a:p>
          <a:p>
            <a:pPr marL="0" indent="0">
              <a:buNone/>
            </a:pPr>
            <a:endParaRPr lang="en-GB" dirty="0"/>
          </a:p>
        </p:txBody>
      </p:sp>
      <p:pic>
        <p:nvPicPr>
          <p:cNvPr id="4098" name="Picture 2" descr="Image by FlamingText.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483"/>
            <a:ext cx="5276850" cy="12287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0" y="1149243"/>
            <a:ext cx="3226676" cy="369332"/>
          </a:xfrm>
          <a:prstGeom prst="rect">
            <a:avLst/>
          </a:prstGeom>
          <a:noFill/>
        </p:spPr>
        <p:txBody>
          <a:bodyPr wrap="square" rtlCol="0">
            <a:spAutoFit/>
          </a:bodyPr>
          <a:lstStyle/>
          <a:p>
            <a:r>
              <a:rPr lang="en-GB" dirty="0" smtClean="0"/>
              <a:t>This is what a MB3 slide look like </a:t>
            </a:r>
            <a:endParaRPr lang="en-GB" dirty="0"/>
          </a:p>
        </p:txBody>
      </p:sp>
      <p:pic>
        <p:nvPicPr>
          <p:cNvPr id="6" name="Picture 5"/>
          <p:cNvPicPr>
            <a:picLocks noChangeAspect="1"/>
          </p:cNvPicPr>
          <p:nvPr/>
        </p:nvPicPr>
        <p:blipFill>
          <a:blip r:embed="rId3"/>
          <a:stretch>
            <a:fillRect/>
          </a:stretch>
        </p:blipFill>
        <p:spPr>
          <a:xfrm>
            <a:off x="7883579" y="534880"/>
            <a:ext cx="1133475" cy="1352550"/>
          </a:xfrm>
          <a:prstGeom prst="rect">
            <a:avLst/>
          </a:prstGeom>
        </p:spPr>
      </p:pic>
      <p:pic>
        <p:nvPicPr>
          <p:cNvPr id="7" name="Picture 6"/>
          <p:cNvPicPr>
            <a:picLocks noChangeAspect="1"/>
          </p:cNvPicPr>
          <p:nvPr/>
        </p:nvPicPr>
        <p:blipFill>
          <a:blip r:embed="rId4"/>
          <a:stretch>
            <a:fillRect/>
          </a:stretch>
        </p:blipFill>
        <p:spPr>
          <a:xfrm>
            <a:off x="5783248" y="4761930"/>
            <a:ext cx="2627723" cy="1477624"/>
          </a:xfrm>
          <a:prstGeom prst="rect">
            <a:avLst/>
          </a:prstGeom>
        </p:spPr>
      </p:pic>
      <p:sp>
        <p:nvSpPr>
          <p:cNvPr id="9" name="TextBox 8"/>
          <p:cNvSpPr txBox="1"/>
          <p:nvPr/>
        </p:nvSpPr>
        <p:spPr>
          <a:xfrm>
            <a:off x="5704488" y="6230361"/>
            <a:ext cx="2785241" cy="338554"/>
          </a:xfrm>
          <a:prstGeom prst="rect">
            <a:avLst/>
          </a:prstGeom>
          <a:noFill/>
        </p:spPr>
        <p:txBody>
          <a:bodyPr wrap="square" rtlCol="0">
            <a:spAutoFit/>
          </a:bodyPr>
          <a:lstStyle/>
          <a:p>
            <a:pPr lvl="0">
              <a:spcBef>
                <a:spcPct val="20000"/>
              </a:spcBef>
            </a:pPr>
            <a:r>
              <a:rPr lang="en-GB" sz="800" dirty="0">
                <a:solidFill>
                  <a:prstClr val="black"/>
                </a:solidFill>
                <a:hlinkClick r:id="rId5"/>
              </a:rPr>
              <a:t>https://wwos.nine.com.au/football/cristiano-ronaldo-header-stuns-football-world/4d122f16-aef6-4f3c-adf4-6abdbeb8cdaf</a:t>
            </a:r>
            <a:endParaRPr lang="en-GB" sz="800" dirty="0">
              <a:solidFill>
                <a:prstClr val="black"/>
              </a:solidFill>
            </a:endParaRPr>
          </a:p>
        </p:txBody>
      </p:sp>
      <p:pic>
        <p:nvPicPr>
          <p:cNvPr id="10" name="Picture 9"/>
          <p:cNvPicPr>
            <a:picLocks noChangeAspect="1"/>
          </p:cNvPicPr>
          <p:nvPr/>
        </p:nvPicPr>
        <p:blipFill>
          <a:blip r:embed="rId6"/>
          <a:stretch>
            <a:fillRect/>
          </a:stretch>
        </p:blipFill>
        <p:spPr>
          <a:xfrm>
            <a:off x="3139524" y="4987374"/>
            <a:ext cx="2448253" cy="1377142"/>
          </a:xfrm>
          <a:prstGeom prst="rect">
            <a:avLst/>
          </a:prstGeom>
        </p:spPr>
      </p:pic>
      <p:sp>
        <p:nvSpPr>
          <p:cNvPr id="11" name="TextBox 10"/>
          <p:cNvSpPr txBox="1"/>
          <p:nvPr/>
        </p:nvSpPr>
        <p:spPr>
          <a:xfrm>
            <a:off x="3268133" y="6338083"/>
            <a:ext cx="2417379" cy="230832"/>
          </a:xfrm>
          <a:prstGeom prst="rect">
            <a:avLst/>
          </a:prstGeom>
          <a:noFill/>
        </p:spPr>
        <p:txBody>
          <a:bodyPr wrap="square" rtlCol="0">
            <a:spAutoFit/>
          </a:bodyPr>
          <a:lstStyle/>
          <a:p>
            <a:r>
              <a:rPr lang="en-GB" sz="900" dirty="0">
                <a:hlinkClick r:id="rId7"/>
              </a:rPr>
              <a:t>https://www.bbc.com/news/uk-42466312</a:t>
            </a:r>
            <a:endParaRPr lang="en-GB" sz="900" dirty="0"/>
          </a:p>
        </p:txBody>
      </p:sp>
      <p:sp>
        <p:nvSpPr>
          <p:cNvPr id="12" name="TextBox 11"/>
          <p:cNvSpPr txBox="1"/>
          <p:nvPr/>
        </p:nvSpPr>
        <p:spPr>
          <a:xfrm>
            <a:off x="190280" y="5871898"/>
            <a:ext cx="3216165" cy="369332"/>
          </a:xfrm>
          <a:prstGeom prst="rect">
            <a:avLst/>
          </a:prstGeom>
          <a:solidFill>
            <a:schemeClr val="bg1"/>
          </a:solidFill>
          <a:ln>
            <a:solidFill>
              <a:srgbClr val="FF0000"/>
            </a:solidFill>
          </a:ln>
        </p:spPr>
        <p:txBody>
          <a:bodyPr wrap="square" rtlCol="0">
            <a:spAutoFit/>
          </a:bodyPr>
          <a:lstStyle/>
          <a:p>
            <a:r>
              <a:rPr lang="en-GB" dirty="0" smtClean="0"/>
              <a:t>Two or more sporting examples </a:t>
            </a:r>
            <a:endParaRPr lang="en-GB" dirty="0"/>
          </a:p>
        </p:txBody>
      </p:sp>
      <p:cxnSp>
        <p:nvCxnSpPr>
          <p:cNvPr id="14" name="Straight Arrow Connector 13"/>
          <p:cNvCxnSpPr/>
          <p:nvPr/>
        </p:nvCxnSpPr>
        <p:spPr>
          <a:xfrm flipV="1">
            <a:off x="2175641" y="4978181"/>
            <a:ext cx="462784" cy="89371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1457" y="1498147"/>
            <a:ext cx="3577679" cy="369332"/>
          </a:xfrm>
          <a:prstGeom prst="rect">
            <a:avLst/>
          </a:prstGeom>
          <a:solidFill>
            <a:schemeClr val="bg1"/>
          </a:solidFill>
          <a:ln>
            <a:solidFill>
              <a:srgbClr val="FF0000"/>
            </a:solidFill>
          </a:ln>
        </p:spPr>
        <p:txBody>
          <a:bodyPr wrap="square" rtlCol="0">
            <a:spAutoFit/>
          </a:bodyPr>
          <a:lstStyle/>
          <a:p>
            <a:r>
              <a:rPr lang="en-GB" dirty="0" smtClean="0"/>
              <a:t>Relevant positive effect explanation </a:t>
            </a:r>
            <a:endParaRPr lang="en-GB" dirty="0"/>
          </a:p>
        </p:txBody>
      </p:sp>
      <p:cxnSp>
        <p:nvCxnSpPr>
          <p:cNvPr id="18" name="Straight Arrow Connector 17"/>
          <p:cNvCxnSpPr/>
          <p:nvPr/>
        </p:nvCxnSpPr>
        <p:spPr>
          <a:xfrm>
            <a:off x="1479796" y="1887430"/>
            <a:ext cx="443597" cy="11395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87548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Mark bands </a:t>
            </a:r>
            <a:endParaRPr lang="en-GB" dirty="0"/>
          </a:p>
        </p:txBody>
      </p:sp>
      <p:pic>
        <p:nvPicPr>
          <p:cNvPr id="4" name="Content Placeholder 3"/>
          <p:cNvPicPr>
            <a:picLocks noGrp="1" noChangeAspect="1"/>
          </p:cNvPicPr>
          <p:nvPr>
            <p:ph idx="1"/>
          </p:nvPr>
        </p:nvPicPr>
        <p:blipFill rotWithShape="1">
          <a:blip r:embed="rId2"/>
          <a:srcRect l="25205" t="14234" r="26812" b="73102"/>
          <a:stretch/>
        </p:blipFill>
        <p:spPr>
          <a:xfrm>
            <a:off x="92161" y="2001149"/>
            <a:ext cx="8959677" cy="1250375"/>
          </a:xfrm>
          <a:prstGeom prst="rect">
            <a:avLst/>
          </a:prstGeom>
        </p:spPr>
      </p:pic>
      <p:pic>
        <p:nvPicPr>
          <p:cNvPr id="5" name="Picture 4"/>
          <p:cNvPicPr>
            <a:picLocks noChangeAspect="1"/>
          </p:cNvPicPr>
          <p:nvPr/>
        </p:nvPicPr>
        <p:blipFill rotWithShape="1">
          <a:blip r:embed="rId3"/>
          <a:srcRect l="25764" t="24180" r="27334" b="51851"/>
          <a:stretch/>
        </p:blipFill>
        <p:spPr>
          <a:xfrm>
            <a:off x="140332" y="4096370"/>
            <a:ext cx="8666829" cy="2768169"/>
          </a:xfrm>
          <a:prstGeom prst="rect">
            <a:avLst/>
          </a:prstGeom>
        </p:spPr>
      </p:pic>
      <p:pic>
        <p:nvPicPr>
          <p:cNvPr id="6" name="Picture 5"/>
          <p:cNvPicPr>
            <a:picLocks noChangeAspect="1"/>
          </p:cNvPicPr>
          <p:nvPr/>
        </p:nvPicPr>
        <p:blipFill>
          <a:blip r:embed="rId4"/>
          <a:stretch>
            <a:fillRect/>
          </a:stretch>
        </p:blipFill>
        <p:spPr>
          <a:xfrm>
            <a:off x="7425254" y="24713"/>
            <a:ext cx="1718746" cy="1718746"/>
          </a:xfrm>
          <a:prstGeom prst="rect">
            <a:avLst/>
          </a:prstGeom>
        </p:spPr>
      </p:pic>
      <p:cxnSp>
        <p:nvCxnSpPr>
          <p:cNvPr id="8" name="Straight Arrow Connector 7"/>
          <p:cNvCxnSpPr/>
          <p:nvPr/>
        </p:nvCxnSpPr>
        <p:spPr>
          <a:xfrm flipV="1">
            <a:off x="5969876" y="493986"/>
            <a:ext cx="1376855" cy="3521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5"/>
          <a:stretch>
            <a:fillRect/>
          </a:stretch>
        </p:blipFill>
        <p:spPr>
          <a:xfrm>
            <a:off x="5255" y="-1"/>
            <a:ext cx="1976958" cy="1743459"/>
          </a:xfrm>
          <a:prstGeom prst="rect">
            <a:avLst/>
          </a:prstGeom>
        </p:spPr>
      </p:pic>
      <p:pic>
        <p:nvPicPr>
          <p:cNvPr id="1026" name="Picture 2" descr="Image by FlamingText.co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2914" y="3024900"/>
            <a:ext cx="1333500" cy="118110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128031" y="2001149"/>
            <a:ext cx="691430" cy="369332"/>
          </a:xfrm>
          <a:prstGeom prst="rect">
            <a:avLst/>
          </a:prstGeom>
          <a:solidFill>
            <a:schemeClr val="bg1"/>
          </a:solidFill>
          <a:ln>
            <a:solidFill>
              <a:srgbClr val="FF0000"/>
            </a:solidFill>
          </a:ln>
        </p:spPr>
        <p:txBody>
          <a:bodyPr wrap="square" rtlCol="0">
            <a:spAutoFit/>
          </a:bodyPr>
          <a:lstStyle/>
          <a:p>
            <a:r>
              <a:rPr lang="en-GB" dirty="0" smtClean="0"/>
              <a:t>MB1</a:t>
            </a:r>
            <a:endParaRPr lang="en-GB" dirty="0"/>
          </a:p>
        </p:txBody>
      </p:sp>
      <p:sp>
        <p:nvSpPr>
          <p:cNvPr id="12" name="TextBox 11"/>
          <p:cNvSpPr txBox="1"/>
          <p:nvPr/>
        </p:nvSpPr>
        <p:spPr>
          <a:xfrm>
            <a:off x="4128031" y="4083359"/>
            <a:ext cx="691430" cy="369332"/>
          </a:xfrm>
          <a:prstGeom prst="rect">
            <a:avLst/>
          </a:prstGeom>
          <a:solidFill>
            <a:schemeClr val="bg1"/>
          </a:solidFill>
          <a:ln>
            <a:solidFill>
              <a:srgbClr val="FF0000"/>
            </a:solidFill>
          </a:ln>
        </p:spPr>
        <p:txBody>
          <a:bodyPr wrap="square" rtlCol="0">
            <a:spAutoFit/>
          </a:bodyPr>
          <a:lstStyle/>
          <a:p>
            <a:r>
              <a:rPr lang="en-GB" dirty="0" smtClean="0"/>
              <a:t>MB3</a:t>
            </a:r>
            <a:endParaRPr lang="en-GB" dirty="0"/>
          </a:p>
        </p:txBody>
      </p:sp>
      <p:sp>
        <p:nvSpPr>
          <p:cNvPr id="13" name="Rectangle 12"/>
          <p:cNvSpPr/>
          <p:nvPr/>
        </p:nvSpPr>
        <p:spPr>
          <a:xfrm>
            <a:off x="5897551" y="3509214"/>
            <a:ext cx="2305426" cy="830997"/>
          </a:xfrm>
          <a:prstGeom prst="rect">
            <a:avLst/>
          </a:prstGeom>
          <a:solidFill>
            <a:schemeClr val="bg1"/>
          </a:solidFill>
          <a:ln>
            <a:solidFill>
              <a:srgbClr val="7030A0"/>
            </a:solidFill>
          </a:ln>
        </p:spPr>
        <p:txBody>
          <a:bodyPr wrap="square">
            <a:spAutoFit/>
          </a:bodyPr>
          <a:lstStyle/>
          <a:p>
            <a:r>
              <a:rPr lang="en-GB" sz="1200" b="1" dirty="0" smtClean="0"/>
              <a:t>Why a MB3???</a:t>
            </a:r>
          </a:p>
          <a:p>
            <a:r>
              <a:rPr lang="en-GB" sz="1200" dirty="0" smtClean="0"/>
              <a:t>A </a:t>
            </a:r>
            <a:r>
              <a:rPr lang="en-GB" sz="1200" dirty="0"/>
              <a:t>wide range of possible positive effects that the media has on sport have been described</a:t>
            </a:r>
            <a:r>
              <a:rPr lang="en-GB" sz="1200" dirty="0" smtClean="0"/>
              <a:t>.</a:t>
            </a:r>
            <a:endParaRPr lang="en-GB" sz="1200" dirty="0"/>
          </a:p>
        </p:txBody>
      </p:sp>
      <p:sp>
        <p:nvSpPr>
          <p:cNvPr id="14" name="TextBox 13"/>
          <p:cNvSpPr txBox="1"/>
          <p:nvPr/>
        </p:nvSpPr>
        <p:spPr>
          <a:xfrm>
            <a:off x="234018" y="3451663"/>
            <a:ext cx="2530203" cy="646331"/>
          </a:xfrm>
          <a:prstGeom prst="rect">
            <a:avLst/>
          </a:prstGeom>
          <a:solidFill>
            <a:schemeClr val="bg1"/>
          </a:solidFill>
          <a:ln>
            <a:solidFill>
              <a:srgbClr val="00B0F0"/>
            </a:solidFill>
          </a:ln>
        </p:spPr>
        <p:txBody>
          <a:bodyPr wrap="square" rtlCol="0">
            <a:spAutoFit/>
          </a:bodyPr>
          <a:lstStyle/>
          <a:p>
            <a:r>
              <a:rPr lang="en-GB" sz="1200" dirty="0" smtClean="0"/>
              <a:t>The </a:t>
            </a:r>
            <a:r>
              <a:rPr lang="en-GB" sz="1200" dirty="0"/>
              <a:t>descriptions have been supported by </a:t>
            </a:r>
            <a:r>
              <a:rPr lang="en-GB" sz="1200" dirty="0" smtClean="0"/>
              <a:t>two or more relevant</a:t>
            </a:r>
            <a:endParaRPr lang="en-GB" sz="1200" dirty="0"/>
          </a:p>
          <a:p>
            <a:r>
              <a:rPr lang="en-GB" sz="1200" dirty="0"/>
              <a:t>examples</a:t>
            </a:r>
            <a:r>
              <a:rPr lang="en-GB" sz="1200" dirty="0" smtClean="0"/>
              <a:t>.</a:t>
            </a:r>
            <a:endParaRPr lang="en-GB" sz="1200" dirty="0"/>
          </a:p>
        </p:txBody>
      </p:sp>
      <p:cxnSp>
        <p:nvCxnSpPr>
          <p:cNvPr id="18" name="Straight Arrow Connector 17"/>
          <p:cNvCxnSpPr/>
          <p:nvPr/>
        </p:nvCxnSpPr>
        <p:spPr>
          <a:xfrm flipH="1" flipV="1">
            <a:off x="1982213" y="672662"/>
            <a:ext cx="1202421" cy="1990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2037244" y="4097994"/>
            <a:ext cx="5806908" cy="2071578"/>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7844152" y="6295697"/>
            <a:ext cx="842648" cy="0"/>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34018" y="6516414"/>
            <a:ext cx="8163748" cy="10510"/>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6348248" y="4340211"/>
            <a:ext cx="310055" cy="893941"/>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321955" y="5406882"/>
            <a:ext cx="2962672"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140332" y="5644055"/>
            <a:ext cx="8436109"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178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41029"/>
            <a:ext cx="8229600" cy="4525963"/>
          </a:xfrm>
        </p:spPr>
        <p:txBody>
          <a:bodyPr/>
          <a:lstStyle/>
          <a:p>
            <a:pPr marL="0" indent="0">
              <a:buNone/>
            </a:pPr>
            <a:r>
              <a:rPr lang="en-GB" dirty="0" smtClean="0"/>
              <a:t>For each category you are given on the tick sheet state:</a:t>
            </a:r>
          </a:p>
          <a:p>
            <a:pPr marL="514350" indent="-514350">
              <a:buFont typeface="+mj-lt"/>
              <a:buAutoNum type="arabicPeriod"/>
            </a:pPr>
            <a:r>
              <a:rPr lang="en-GB" dirty="0" smtClean="0"/>
              <a:t>Positive effects it has </a:t>
            </a:r>
          </a:p>
          <a:p>
            <a:pPr marL="514350" indent="-514350">
              <a:buFont typeface="+mj-lt"/>
              <a:buAutoNum type="arabicPeriod"/>
            </a:pPr>
            <a:r>
              <a:rPr lang="en-GB" dirty="0" smtClean="0"/>
              <a:t>Sporting examples of how a team or sport has used that type of media positively </a:t>
            </a:r>
          </a:p>
          <a:p>
            <a:pPr marL="514350" indent="-514350">
              <a:buFont typeface="+mj-lt"/>
              <a:buAutoNum type="arabicPeriod"/>
            </a:pPr>
            <a:endParaRPr lang="en-GB" dirty="0" smtClean="0"/>
          </a:p>
          <a:p>
            <a:endParaRPr lang="en-GB" dirty="0" smtClean="0"/>
          </a:p>
          <a:p>
            <a:pPr marL="0" indent="0">
              <a:buNone/>
            </a:pPr>
            <a:endParaRPr lang="en-GB" dirty="0"/>
          </a:p>
          <a:p>
            <a:endParaRPr lang="en-GB" dirty="0"/>
          </a:p>
        </p:txBody>
      </p:sp>
      <p:pic>
        <p:nvPicPr>
          <p:cNvPr id="3074" name="Picture 2" descr="Image by FlamingText.com"/>
          <p:cNvPicPr>
            <a:picLocks noChangeAspect="1" noChangeArrowheads="1"/>
          </p:cNvPicPr>
          <p:nvPr/>
        </p:nvPicPr>
        <p:blipFill rotWithShape="1">
          <a:blip r:embed="rId2">
            <a:extLst>
              <a:ext uri="{28A0092B-C50C-407E-A947-70E740481C1C}">
                <a14:useLocalDpi xmlns:a14="http://schemas.microsoft.com/office/drawing/2010/main" val="0"/>
              </a:ext>
            </a:extLst>
          </a:blip>
          <a:srcRect b="45870"/>
          <a:stretch/>
        </p:blipFill>
        <p:spPr bwMode="auto">
          <a:xfrm>
            <a:off x="0" y="42862"/>
            <a:ext cx="6619875" cy="11342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1240221" y="746235"/>
            <a:ext cx="0" cy="6411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7608" y="1313793"/>
            <a:ext cx="3347545" cy="523220"/>
          </a:xfrm>
          <a:prstGeom prst="rect">
            <a:avLst/>
          </a:prstGeom>
          <a:noFill/>
        </p:spPr>
        <p:txBody>
          <a:bodyPr wrap="square" rtlCol="0">
            <a:spAutoFit/>
          </a:bodyPr>
          <a:lstStyle/>
          <a:p>
            <a:r>
              <a:rPr lang="en-GB" sz="2800" dirty="0" err="1" smtClean="0"/>
              <a:t>Basicalllllyyyyyyyyyy</a:t>
            </a:r>
            <a:r>
              <a:rPr lang="en-GB" sz="2800" dirty="0" smtClean="0"/>
              <a:t>!</a:t>
            </a:r>
            <a:endParaRPr lang="en-GB" sz="2800" dirty="0"/>
          </a:p>
        </p:txBody>
      </p:sp>
    </p:spTree>
    <p:extLst>
      <p:ext uri="{BB962C8B-B14F-4D97-AF65-F5344CB8AC3E}">
        <p14:creationId xmlns:p14="http://schemas.microsoft.com/office/powerpoint/2010/main" val="33390177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372" y="478196"/>
            <a:ext cx="8177049" cy="703312"/>
          </a:xfrm>
          <a:solidFill>
            <a:schemeClr val="accent4">
              <a:lumMod val="20000"/>
              <a:lumOff val="80000"/>
            </a:schemeClr>
          </a:solidFill>
          <a:ln>
            <a:solidFill>
              <a:schemeClr val="tx1"/>
            </a:solidFill>
          </a:ln>
        </p:spPr>
        <p:txBody>
          <a:bodyPr>
            <a:noAutofit/>
          </a:bodyPr>
          <a:lstStyle/>
          <a:p>
            <a:r>
              <a:rPr lang="en-US" sz="3600" b="1" u="sng" dirty="0">
                <a:solidFill>
                  <a:schemeClr val="accent4"/>
                </a:solidFill>
              </a:rPr>
              <a:t>Increased promotional opportunities</a:t>
            </a:r>
            <a:r>
              <a:rPr lang="en-US" sz="3600" dirty="0" smtClean="0">
                <a:solidFill>
                  <a:schemeClr val="accent4"/>
                </a:solidFill>
              </a:rPr>
              <a:t>:</a:t>
            </a:r>
            <a:endParaRPr lang="en-GB" sz="3600" dirty="0">
              <a:solidFill>
                <a:schemeClr val="accent4"/>
              </a:solidFill>
            </a:endParaRPr>
          </a:p>
        </p:txBody>
      </p:sp>
      <p:sp>
        <p:nvSpPr>
          <p:cNvPr id="4" name="Rectangle 3"/>
          <p:cNvSpPr/>
          <p:nvPr/>
        </p:nvSpPr>
        <p:spPr>
          <a:xfrm>
            <a:off x="118573" y="4024295"/>
            <a:ext cx="5020986" cy="646331"/>
          </a:xfrm>
          <a:prstGeom prst="rect">
            <a:avLst/>
          </a:prstGeom>
        </p:spPr>
        <p:txBody>
          <a:bodyPr wrap="square">
            <a:spAutoFit/>
          </a:bodyPr>
          <a:lstStyle/>
          <a:p>
            <a:pPr marL="285750" indent="-285750">
              <a:buFont typeface="Arial"/>
              <a:buChar char="•"/>
            </a:pPr>
            <a:r>
              <a:rPr lang="en-US" dirty="0">
                <a:solidFill>
                  <a:schemeClr val="accent4">
                    <a:lumMod val="50000"/>
                  </a:schemeClr>
                </a:solidFill>
              </a:rPr>
              <a:t>I</a:t>
            </a:r>
            <a:r>
              <a:rPr lang="en-US" dirty="0" smtClean="0">
                <a:solidFill>
                  <a:schemeClr val="accent4">
                    <a:lumMod val="50000"/>
                  </a:schemeClr>
                </a:solidFill>
              </a:rPr>
              <a:t>ndividuals can have almost unlimited access to information:</a:t>
            </a:r>
          </a:p>
        </p:txBody>
      </p:sp>
      <p:sp>
        <p:nvSpPr>
          <p:cNvPr id="5" name="Rectangle 4"/>
          <p:cNvSpPr/>
          <p:nvPr/>
        </p:nvSpPr>
        <p:spPr>
          <a:xfrm>
            <a:off x="213166" y="1426622"/>
            <a:ext cx="6050999" cy="369332"/>
          </a:xfrm>
          <a:prstGeom prst="rect">
            <a:avLst/>
          </a:prstGeom>
        </p:spPr>
        <p:txBody>
          <a:bodyPr wrap="square">
            <a:spAutoFit/>
          </a:bodyPr>
          <a:lstStyle/>
          <a:p>
            <a:pPr marL="285750" indent="-285750">
              <a:buFont typeface="Arial"/>
              <a:buChar char="•"/>
            </a:pPr>
            <a:r>
              <a:rPr lang="en-US" u="sng" dirty="0">
                <a:solidFill>
                  <a:schemeClr val="accent4">
                    <a:lumMod val="50000"/>
                  </a:schemeClr>
                </a:solidFill>
              </a:rPr>
              <a:t>C</a:t>
            </a:r>
            <a:r>
              <a:rPr lang="en-US" u="sng" dirty="0" smtClean="0">
                <a:solidFill>
                  <a:schemeClr val="accent4">
                    <a:lumMod val="50000"/>
                  </a:schemeClr>
                </a:solidFill>
              </a:rPr>
              <a:t>lubs/sports can promote themselves more:</a:t>
            </a:r>
            <a:endParaRPr lang="en-US" dirty="0" smtClean="0">
              <a:solidFill>
                <a:schemeClr val="accent4">
                  <a:lumMod val="50000"/>
                </a:schemeClr>
              </a:solidFill>
            </a:endParaRPr>
          </a:p>
        </p:txBody>
      </p:sp>
      <p:sp>
        <p:nvSpPr>
          <p:cNvPr id="6" name="TextBox 5"/>
          <p:cNvSpPr txBox="1"/>
          <p:nvPr/>
        </p:nvSpPr>
        <p:spPr>
          <a:xfrm>
            <a:off x="0" y="55448"/>
            <a:ext cx="3321269" cy="369332"/>
          </a:xfrm>
          <a:prstGeom prst="rect">
            <a:avLst/>
          </a:prstGeom>
          <a:solidFill>
            <a:srgbClr val="FFFF00"/>
          </a:solidFill>
          <a:ln>
            <a:solidFill>
              <a:schemeClr val="tx1"/>
            </a:solidFill>
          </a:ln>
        </p:spPr>
        <p:txBody>
          <a:bodyPr wrap="square" rtlCol="0">
            <a:spAutoFit/>
          </a:bodyPr>
          <a:lstStyle/>
          <a:p>
            <a:r>
              <a:rPr lang="en-GB" dirty="0" smtClean="0"/>
              <a:t>Example of where I would start….</a:t>
            </a:r>
            <a:endParaRPr lang="en-GB" dirty="0"/>
          </a:p>
        </p:txBody>
      </p:sp>
      <p:sp>
        <p:nvSpPr>
          <p:cNvPr id="7" name="TextBox 6"/>
          <p:cNvSpPr txBox="1"/>
          <p:nvPr/>
        </p:nvSpPr>
        <p:spPr>
          <a:xfrm>
            <a:off x="7336221" y="1241956"/>
            <a:ext cx="1555532" cy="369332"/>
          </a:xfrm>
          <a:prstGeom prst="rect">
            <a:avLst/>
          </a:prstGeom>
          <a:solidFill>
            <a:srgbClr val="FFFF00"/>
          </a:solidFill>
          <a:ln>
            <a:solidFill>
              <a:schemeClr val="tx1"/>
            </a:solidFill>
          </a:ln>
        </p:spPr>
        <p:txBody>
          <a:bodyPr wrap="square" rtlCol="0">
            <a:spAutoFit/>
          </a:bodyPr>
          <a:lstStyle/>
          <a:p>
            <a:pPr algn="ctr"/>
            <a:r>
              <a:rPr lang="en-GB" b="1" dirty="0" smtClean="0"/>
              <a:t>Title </a:t>
            </a:r>
            <a:endParaRPr lang="en-GB" b="1" dirty="0"/>
          </a:p>
        </p:txBody>
      </p:sp>
      <p:cxnSp>
        <p:nvCxnSpPr>
          <p:cNvPr id="9" name="Straight Arrow Connector 8"/>
          <p:cNvCxnSpPr/>
          <p:nvPr/>
        </p:nvCxnSpPr>
        <p:spPr>
          <a:xfrm flipH="1" flipV="1">
            <a:off x="6821214" y="1093076"/>
            <a:ext cx="515007" cy="1488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821215" y="1719011"/>
            <a:ext cx="2070539" cy="1169551"/>
          </a:xfrm>
          <a:prstGeom prst="rect">
            <a:avLst/>
          </a:prstGeom>
          <a:solidFill>
            <a:srgbClr val="FFFF00"/>
          </a:solidFill>
          <a:ln>
            <a:solidFill>
              <a:schemeClr val="tx1"/>
            </a:solidFill>
          </a:ln>
        </p:spPr>
        <p:txBody>
          <a:bodyPr wrap="square" rtlCol="0">
            <a:spAutoFit/>
          </a:bodyPr>
          <a:lstStyle/>
          <a:p>
            <a:pPr algn="ctr"/>
            <a:r>
              <a:rPr lang="en-GB" sz="1400" b="1" dirty="0" smtClean="0"/>
              <a:t>See how many subtitles go into the main title.</a:t>
            </a:r>
          </a:p>
          <a:p>
            <a:pPr algn="ctr"/>
            <a:endParaRPr lang="en-GB" sz="1400" b="1" dirty="0"/>
          </a:p>
          <a:p>
            <a:pPr algn="ctr"/>
            <a:r>
              <a:rPr lang="en-GB" sz="1400" b="1" dirty="0" smtClean="0"/>
              <a:t>Add them on (so I know I have to talk about them) </a:t>
            </a:r>
            <a:endParaRPr lang="en-GB" sz="1400" b="1" dirty="0"/>
          </a:p>
        </p:txBody>
      </p:sp>
      <p:cxnSp>
        <p:nvCxnSpPr>
          <p:cNvPr id="11" name="Straight Arrow Connector 10"/>
          <p:cNvCxnSpPr>
            <a:stCxn id="10" idx="1"/>
          </p:cNvCxnSpPr>
          <p:nvPr/>
        </p:nvCxnSpPr>
        <p:spPr>
          <a:xfrm flipH="1" flipV="1">
            <a:off x="4908331" y="1760168"/>
            <a:ext cx="1912884" cy="54361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0" idx="1"/>
          </p:cNvCxnSpPr>
          <p:nvPr/>
        </p:nvCxnSpPr>
        <p:spPr>
          <a:xfrm flipH="1">
            <a:off x="4761186" y="2303787"/>
            <a:ext cx="2060029" cy="15429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p:nvPicPr>
        <p:blipFill rotWithShape="1">
          <a:blip r:embed="rId2"/>
          <a:srcRect l="11912" t="22473" r="62750" b="6814"/>
          <a:stretch/>
        </p:blipFill>
        <p:spPr>
          <a:xfrm>
            <a:off x="5591292" y="3846786"/>
            <a:ext cx="3300462" cy="2878372"/>
          </a:xfrm>
          <a:prstGeom prst="rect">
            <a:avLst/>
          </a:prstGeom>
        </p:spPr>
      </p:pic>
      <p:cxnSp>
        <p:nvCxnSpPr>
          <p:cNvPr id="17" name="Straight Arrow Connector 16"/>
          <p:cNvCxnSpPr>
            <a:stCxn id="10" idx="2"/>
          </p:cNvCxnSpPr>
          <p:nvPr/>
        </p:nvCxnSpPr>
        <p:spPr>
          <a:xfrm flipH="1">
            <a:off x="5864773" y="2888562"/>
            <a:ext cx="1991712" cy="26609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22" name="Picture 2" descr="Image by FlamingText.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9867" y="32525"/>
            <a:ext cx="3552708" cy="578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45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7"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73856458"/>
              </p:ext>
            </p:extLst>
          </p:nvPr>
        </p:nvGraphicFramePr>
        <p:xfrm>
          <a:off x="0" y="461666"/>
          <a:ext cx="9144000" cy="6396333"/>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2175355">
                <a:tc>
                  <a:txBody>
                    <a:bodyPr/>
                    <a:lstStyle/>
                    <a:p>
                      <a:endParaRPr lang="en-US"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2045623">
                <a:tc>
                  <a:txBody>
                    <a:bodyPr/>
                    <a:lstStyle/>
                    <a:p>
                      <a:endParaRPr lang="en-US"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175355">
                <a:tc>
                  <a:txBody>
                    <a:bodyPr/>
                    <a:lstStyle/>
                    <a:p>
                      <a:endParaRPr lang="en-US"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5" name="Rectangle 4"/>
          <p:cNvSpPr/>
          <p:nvPr/>
        </p:nvSpPr>
        <p:spPr>
          <a:xfrm>
            <a:off x="0" y="0"/>
            <a:ext cx="9144000" cy="461665"/>
          </a:xfrm>
          <a:prstGeom prst="rect">
            <a:avLst/>
          </a:prstGeom>
          <a:solidFill>
            <a:srgbClr val="FFFF00"/>
          </a:solidFill>
          <a:ln>
            <a:solidFill>
              <a:srgbClr val="000000"/>
            </a:solidFill>
          </a:ln>
        </p:spPr>
        <p:txBody>
          <a:bodyPr wrap="square">
            <a:spAutoFit/>
          </a:bodyPr>
          <a:lstStyle/>
          <a:p>
            <a:pPr algn="ctr"/>
            <a:r>
              <a:rPr lang="en-US" sz="2400" dirty="0" smtClean="0"/>
              <a:t>Understand </a:t>
            </a:r>
            <a:r>
              <a:rPr lang="en-US" sz="2400" i="1" u="sng" dirty="0" smtClean="0"/>
              <a:t>POSITIVE</a:t>
            </a:r>
            <a:r>
              <a:rPr lang="en-US" sz="2400" dirty="0" smtClean="0"/>
              <a:t> effects that the media can have on sport</a:t>
            </a:r>
            <a:endParaRPr lang="en-US" sz="2400" dirty="0"/>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ackgroundRemoval t="484" b="95806" l="10000" r="93167">
                        <a14:foregroundMark x1="43500" y1="38871" x2="43500" y2="42903"/>
                        <a14:foregroundMark x1="61167" y1="42419" x2="61167" y2="45161"/>
                        <a14:foregroundMark x1="54500" y1="43226" x2="54500" y2="43226"/>
                        <a14:foregroundMark x1="36333" y1="38065" x2="37000" y2="39839"/>
                      </a14:backgroundRemoval>
                    </a14:imgEffect>
                  </a14:imgLayer>
                </a14:imgProps>
              </a:ext>
            </a:extLst>
          </a:blip>
          <a:stretch>
            <a:fillRect/>
          </a:stretch>
        </p:blipFill>
        <p:spPr>
          <a:xfrm>
            <a:off x="3714675" y="3644714"/>
            <a:ext cx="1047008" cy="1081909"/>
          </a:xfrm>
          <a:prstGeom prst="rect">
            <a:avLst/>
          </a:prstGeom>
        </p:spPr>
      </p:pic>
      <p:pic>
        <p:nvPicPr>
          <p:cNvPr id="8" name="Picture 7" descr="62160871-rainbow-cute-cartoon-tv-illustration.jpg"/>
          <p:cNvPicPr>
            <a:picLocks noChangeAspect="1"/>
          </p:cNvPicPr>
          <p:nvPr/>
        </p:nvPicPr>
        <p:blipFill>
          <a:blip r:embed="rId4">
            <a:extLst>
              <a:ext uri="{BEBA8EAE-BF5A-486C-A8C5-ECC9F3942E4B}">
                <a14:imgProps xmlns:a14="http://schemas.microsoft.com/office/drawing/2010/main">
                  <a14:imgLayer r:embed="rId5">
                    <a14:imgEffect>
                      <a14:backgroundRemoval t="0" b="99308" l="9946" r="89964">
                        <a14:foregroundMark x1="23508" y1="17000" x2="45479" y2="47538"/>
                      </a14:backgroundRemoval>
                    </a14:imgEffect>
                  </a14:imgLayer>
                </a14:imgProps>
              </a:ext>
              <a:ext uri="{28A0092B-C50C-407E-A947-70E740481C1C}">
                <a14:useLocalDpi xmlns:a14="http://schemas.microsoft.com/office/drawing/2010/main" val="0"/>
              </a:ext>
            </a:extLst>
          </a:blip>
          <a:stretch>
            <a:fillRect/>
          </a:stretch>
        </p:blipFill>
        <p:spPr>
          <a:xfrm>
            <a:off x="-48402" y="690800"/>
            <a:ext cx="1083767" cy="1273867"/>
          </a:xfrm>
          <a:prstGeom prst="rect">
            <a:avLst/>
          </a:prstGeom>
        </p:spPr>
      </p:pic>
      <p:pic>
        <p:nvPicPr>
          <p:cNvPr id="9" name="Picture 8" descr="d1eeb4c4156106ccb4c20a489a112ed7_b53ae81db1bad04b663858762e02bd75.jpg"/>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87026" y="5656852"/>
            <a:ext cx="1322391" cy="1322391"/>
          </a:xfrm>
          <a:prstGeom prst="rect">
            <a:avLst/>
          </a:prstGeom>
        </p:spPr>
      </p:pic>
      <p:pic>
        <p:nvPicPr>
          <p:cNvPr id="10" name="Picture 9" descr="darts-target-icon-cartoon-style-vector-21052472.jpg"/>
          <p:cNvPicPr>
            <a:picLocks noChangeAspect="1"/>
          </p:cNvPicPr>
          <p:nvPr/>
        </p:nvPicPr>
        <p:blipFill>
          <a:blip r:embed="rId8">
            <a:extLst>
              <a:ext uri="{BEBA8EAE-BF5A-486C-A8C5-ECC9F3942E4B}">
                <a14:imgProps xmlns:a14="http://schemas.microsoft.com/office/drawing/2010/main">
                  <a14:imgLayer r:embed="rId9">
                    <a14:imgEffect>
                      <a14:backgroundRemoval t="10000" b="90000" l="4600" r="95200"/>
                    </a14:imgEffect>
                  </a14:imgLayer>
                </a14:imgProps>
              </a:ext>
              <a:ext uri="{28A0092B-C50C-407E-A947-70E740481C1C}">
                <a14:useLocalDpi xmlns:a14="http://schemas.microsoft.com/office/drawing/2010/main" val="0"/>
              </a:ext>
            </a:extLst>
          </a:blip>
          <a:stretch>
            <a:fillRect/>
          </a:stretch>
        </p:blipFill>
        <p:spPr>
          <a:xfrm>
            <a:off x="4583336" y="1891386"/>
            <a:ext cx="833273" cy="899935"/>
          </a:xfrm>
          <a:prstGeom prst="rect">
            <a:avLst/>
          </a:prstGeom>
        </p:spPr>
      </p:pic>
      <p:pic>
        <p:nvPicPr>
          <p:cNvPr id="11" name="Picture 10" descr="money-eye-volley-ball-character-cartoon-vector-18675396.jpg"/>
          <p:cNvPicPr>
            <a:picLocks noChangeAspect="1"/>
          </p:cNvPicPr>
          <p:nvPr/>
        </p:nvPicPr>
        <p:blipFill>
          <a:blip r:embed="rId10">
            <a:extLst>
              <a:ext uri="{BEBA8EAE-BF5A-486C-A8C5-ECC9F3942E4B}">
                <a14:imgProps xmlns:a14="http://schemas.microsoft.com/office/drawing/2010/main">
                  <a14:imgLayer r:embed="rId11">
                    <a14:imgEffect>
                      <a14:backgroundRemoval t="10000" b="90000" l="1700" r="100000">
                        <a14:foregroundMark x1="45400" y1="21574" x2="35100" y2="27593"/>
                      </a14:backgroundRemoval>
                    </a14:imgEffect>
                  </a14:imgLayer>
                </a14:imgProps>
              </a:ext>
              <a:ext uri="{28A0092B-C50C-407E-A947-70E740481C1C}">
                <a14:useLocalDpi xmlns:a14="http://schemas.microsoft.com/office/drawing/2010/main" val="0"/>
              </a:ext>
            </a:extLst>
          </a:blip>
          <a:stretch>
            <a:fillRect/>
          </a:stretch>
        </p:blipFill>
        <p:spPr>
          <a:xfrm>
            <a:off x="7772231" y="3534268"/>
            <a:ext cx="1620256" cy="1749877"/>
          </a:xfrm>
          <a:prstGeom prst="rect">
            <a:avLst/>
          </a:prstGeom>
        </p:spPr>
      </p:pic>
      <p:pic>
        <p:nvPicPr>
          <p:cNvPr id="12" name="Picture 11" descr="six-people-vector-art-png-clip-art-thumbnail.png"/>
          <p:cNvPicPr>
            <a:picLocks noChangeAspect="1"/>
          </p:cNvPicPr>
          <p:nvPr/>
        </p:nvPicPr>
        <p:blipFill>
          <a:blip r:embed="rId12">
            <a:extLst>
              <a:ext uri="{BEBA8EAE-BF5A-486C-A8C5-ECC9F3942E4B}">
                <a14:imgProps xmlns:a14="http://schemas.microsoft.com/office/drawing/2010/main">
                  <a14:imgLayer r:embed="rId13">
                    <a14:imgEffect>
                      <a14:backgroundRemoval t="10000" b="90000" l="10000" r="90000">
                        <a14:foregroundMark x1="55143" y1="30698" x2="57429" y2="63721"/>
                        <a14:foregroundMark x1="54286" y1="50698" x2="54286" y2="50698"/>
                        <a14:foregroundMark x1="53143" y1="45581" x2="53143" y2="45581"/>
                        <a14:foregroundMark x1="60571" y1="34419" x2="61714" y2="48372"/>
                        <a14:foregroundMark x1="66571" y1="37209" x2="66571" y2="59535"/>
                      </a14:backgroundRemoval>
                    </a14:imgEffect>
                  </a14:imgLayer>
                </a14:imgProps>
              </a:ext>
              <a:ext uri="{28A0092B-C50C-407E-A947-70E740481C1C}">
                <a14:useLocalDpi xmlns:a14="http://schemas.microsoft.com/office/drawing/2010/main" val="0"/>
              </a:ext>
            </a:extLst>
          </a:blip>
          <a:stretch>
            <a:fillRect/>
          </a:stretch>
        </p:blipFill>
        <p:spPr>
          <a:xfrm>
            <a:off x="4238179" y="5853428"/>
            <a:ext cx="2043037" cy="1255008"/>
          </a:xfrm>
          <a:prstGeom prst="rect">
            <a:avLst/>
          </a:prstGeom>
        </p:spPr>
      </p:pic>
      <p:sp>
        <p:nvSpPr>
          <p:cNvPr id="13" name="Rectangle 12"/>
          <p:cNvSpPr/>
          <p:nvPr/>
        </p:nvSpPr>
        <p:spPr>
          <a:xfrm>
            <a:off x="4515250" y="4960979"/>
            <a:ext cx="4565249" cy="646331"/>
          </a:xfrm>
          <a:prstGeom prst="rect">
            <a:avLst/>
          </a:prstGeom>
        </p:spPr>
        <p:txBody>
          <a:bodyPr wrap="square">
            <a:spAutoFit/>
          </a:bodyPr>
          <a:lstStyle/>
          <a:p>
            <a:pPr marL="171450" indent="-171450">
              <a:buFont typeface="Arial"/>
              <a:buChar char="•"/>
            </a:pPr>
            <a:r>
              <a:rPr lang="en-US" sz="1200" dirty="0">
                <a:solidFill>
                  <a:srgbClr val="FF6600"/>
                </a:solidFill>
              </a:rPr>
              <a:t>C</a:t>
            </a:r>
            <a:r>
              <a:rPr lang="en-US" sz="1200" dirty="0" smtClean="0">
                <a:solidFill>
                  <a:srgbClr val="FF6600"/>
                </a:solidFill>
              </a:rPr>
              <a:t>ompetition for supporters/viewers </a:t>
            </a:r>
            <a:r>
              <a:rPr lang="en-US" sz="1200" dirty="0" smtClean="0"/>
              <a:t>means that sports and clubs need to think more about the needs of their customers and how to attract new audiences e.g. ticket offers for under 16s</a:t>
            </a:r>
            <a:endParaRPr lang="en-US" sz="1200" dirty="0"/>
          </a:p>
        </p:txBody>
      </p:sp>
      <p:sp>
        <p:nvSpPr>
          <p:cNvPr id="14" name="Rectangle 13"/>
          <p:cNvSpPr/>
          <p:nvPr/>
        </p:nvSpPr>
        <p:spPr>
          <a:xfrm>
            <a:off x="4694405" y="863917"/>
            <a:ext cx="4325466" cy="461665"/>
          </a:xfrm>
          <a:prstGeom prst="rect">
            <a:avLst/>
          </a:prstGeom>
        </p:spPr>
        <p:txBody>
          <a:bodyPr wrap="square">
            <a:spAutoFit/>
          </a:bodyPr>
          <a:lstStyle/>
          <a:p>
            <a:pPr marL="171450" indent="-171450">
              <a:buFont typeface="Arial"/>
              <a:buChar char="•"/>
            </a:pPr>
            <a:r>
              <a:rPr lang="en-US" sz="1200" dirty="0">
                <a:solidFill>
                  <a:srgbClr val="FF6600"/>
                </a:solidFill>
              </a:rPr>
              <a:t>G</a:t>
            </a:r>
            <a:r>
              <a:rPr lang="en-US" sz="1200" dirty="0" smtClean="0">
                <a:solidFill>
                  <a:srgbClr val="FF6600"/>
                </a:solidFill>
              </a:rPr>
              <a:t>reater range of sport covered in the media </a:t>
            </a:r>
            <a:r>
              <a:rPr lang="en-US" sz="1200" dirty="0" smtClean="0"/>
              <a:t>(e.g. growth in popularity of darts after Sky coverage)</a:t>
            </a:r>
          </a:p>
        </p:txBody>
      </p:sp>
      <p:sp>
        <p:nvSpPr>
          <p:cNvPr id="15" name="Rectangle 14"/>
          <p:cNvSpPr/>
          <p:nvPr/>
        </p:nvSpPr>
        <p:spPr>
          <a:xfrm>
            <a:off x="969911" y="1485284"/>
            <a:ext cx="3479885" cy="646331"/>
          </a:xfrm>
          <a:prstGeom prst="rect">
            <a:avLst/>
          </a:prstGeom>
        </p:spPr>
        <p:txBody>
          <a:bodyPr wrap="square">
            <a:spAutoFit/>
          </a:bodyPr>
          <a:lstStyle/>
          <a:p>
            <a:pPr marL="285750" indent="-285750">
              <a:buFont typeface="Arial"/>
              <a:buChar char="•"/>
            </a:pPr>
            <a:r>
              <a:rPr lang="en-US" sz="1200" dirty="0"/>
              <a:t>I</a:t>
            </a:r>
            <a:r>
              <a:rPr lang="en-US" sz="1200" dirty="0" smtClean="0"/>
              <a:t>ndividuals can </a:t>
            </a:r>
            <a:r>
              <a:rPr lang="en-US" sz="1200" dirty="0" smtClean="0">
                <a:solidFill>
                  <a:srgbClr val="FF6600"/>
                </a:solidFill>
              </a:rPr>
              <a:t>have almost unlimited access to information about their favorite team/club/ </a:t>
            </a:r>
            <a:r>
              <a:rPr lang="en-US" sz="1200" dirty="0" smtClean="0"/>
              <a:t>performer through different media.</a:t>
            </a:r>
          </a:p>
        </p:txBody>
      </p:sp>
      <p:sp>
        <p:nvSpPr>
          <p:cNvPr id="16" name="Rectangle 15"/>
          <p:cNvSpPr/>
          <p:nvPr/>
        </p:nvSpPr>
        <p:spPr>
          <a:xfrm>
            <a:off x="68086" y="3012568"/>
            <a:ext cx="4381710" cy="646331"/>
          </a:xfrm>
          <a:prstGeom prst="rect">
            <a:avLst/>
          </a:prstGeom>
        </p:spPr>
        <p:txBody>
          <a:bodyPr wrap="square">
            <a:spAutoFit/>
          </a:bodyPr>
          <a:lstStyle/>
          <a:p>
            <a:pPr marL="171450" indent="-171450">
              <a:buFont typeface="Arial"/>
              <a:buChar char="•"/>
            </a:pPr>
            <a:r>
              <a:rPr lang="en-US" sz="1200" dirty="0">
                <a:solidFill>
                  <a:srgbClr val="FF6600"/>
                </a:solidFill>
              </a:rPr>
              <a:t>D</a:t>
            </a:r>
            <a:r>
              <a:rPr lang="en-US" sz="1200" dirty="0" smtClean="0">
                <a:solidFill>
                  <a:srgbClr val="FF6600"/>
                </a:solidFill>
              </a:rPr>
              <a:t>eveloping a better understanding of sports </a:t>
            </a:r>
            <a:r>
              <a:rPr lang="en-US" sz="1200" dirty="0" smtClean="0"/>
              <a:t>through media coverage (e.g. learning about rules or techniques through expert analysis)</a:t>
            </a:r>
          </a:p>
        </p:txBody>
      </p:sp>
      <p:sp>
        <p:nvSpPr>
          <p:cNvPr id="17" name="Rectangle 16"/>
          <p:cNvSpPr/>
          <p:nvPr/>
        </p:nvSpPr>
        <p:spPr>
          <a:xfrm>
            <a:off x="4583336" y="3033362"/>
            <a:ext cx="4436535" cy="646331"/>
          </a:xfrm>
          <a:prstGeom prst="rect">
            <a:avLst/>
          </a:prstGeom>
        </p:spPr>
        <p:txBody>
          <a:bodyPr wrap="square">
            <a:spAutoFit/>
          </a:bodyPr>
          <a:lstStyle/>
          <a:p>
            <a:pPr marL="171450" indent="-171450">
              <a:buFont typeface="Arial"/>
              <a:buChar char="•"/>
            </a:pPr>
            <a:r>
              <a:rPr lang="en-US" sz="1200" dirty="0">
                <a:solidFill>
                  <a:srgbClr val="FF6600"/>
                </a:solidFill>
              </a:rPr>
              <a:t>I</a:t>
            </a:r>
            <a:r>
              <a:rPr lang="en-US" sz="1200" dirty="0" smtClean="0">
                <a:solidFill>
                  <a:srgbClr val="FF6600"/>
                </a:solidFill>
              </a:rPr>
              <a:t>ncome generated by media rights goes to the sport </a:t>
            </a:r>
            <a:r>
              <a:rPr lang="en-US" sz="1200" dirty="0" smtClean="0"/>
              <a:t>or sports clubs, which they can invest (e.g. in facilities like stadium improvements, coaching facilities, etc.)</a:t>
            </a:r>
          </a:p>
        </p:txBody>
      </p:sp>
      <p:sp>
        <p:nvSpPr>
          <p:cNvPr id="18" name="Rectangle 17"/>
          <p:cNvSpPr/>
          <p:nvPr/>
        </p:nvSpPr>
        <p:spPr>
          <a:xfrm>
            <a:off x="16694" y="4960979"/>
            <a:ext cx="4447164" cy="646331"/>
          </a:xfrm>
          <a:prstGeom prst="rect">
            <a:avLst/>
          </a:prstGeom>
        </p:spPr>
        <p:txBody>
          <a:bodyPr wrap="square">
            <a:spAutoFit/>
          </a:bodyPr>
          <a:lstStyle/>
          <a:p>
            <a:pPr marL="171450" indent="-171450">
              <a:buFont typeface="Arial"/>
              <a:buChar char="•"/>
            </a:pPr>
            <a:r>
              <a:rPr lang="en-US" sz="1200" dirty="0">
                <a:solidFill>
                  <a:srgbClr val="FF6600"/>
                </a:solidFill>
              </a:rPr>
              <a:t>E</a:t>
            </a:r>
            <a:r>
              <a:rPr lang="en-US" sz="1200" dirty="0" smtClean="0">
                <a:solidFill>
                  <a:srgbClr val="FF6600"/>
                </a:solidFill>
              </a:rPr>
              <a:t>xposure/coverage in media makes more people want to take part </a:t>
            </a:r>
            <a:r>
              <a:rPr lang="en-US" sz="1200" dirty="0" smtClean="0"/>
              <a:t>(e.g. participation in tennis usually increases around the time of Wimbledon)</a:t>
            </a:r>
          </a:p>
        </p:txBody>
      </p:sp>
      <p:sp>
        <p:nvSpPr>
          <p:cNvPr id="2" name="Rectangle 1"/>
          <p:cNvSpPr/>
          <p:nvPr/>
        </p:nvSpPr>
        <p:spPr>
          <a:xfrm>
            <a:off x="240970" y="452698"/>
            <a:ext cx="3773839" cy="369332"/>
          </a:xfrm>
          <a:prstGeom prst="rect">
            <a:avLst/>
          </a:prstGeom>
        </p:spPr>
        <p:txBody>
          <a:bodyPr wrap="none">
            <a:spAutoFit/>
          </a:bodyPr>
          <a:lstStyle/>
          <a:p>
            <a:r>
              <a:rPr lang="en-US" b="1" u="sng" dirty="0"/>
              <a:t>I</a:t>
            </a:r>
            <a:r>
              <a:rPr lang="en-US" b="1" u="sng" dirty="0" smtClean="0"/>
              <a:t>ncreased promotional opportunities</a:t>
            </a:r>
            <a:r>
              <a:rPr lang="en-US" dirty="0"/>
              <a:t>:</a:t>
            </a:r>
            <a:endParaRPr lang="en-US" dirty="0" smtClean="0"/>
          </a:p>
        </p:txBody>
      </p:sp>
      <p:sp>
        <p:nvSpPr>
          <p:cNvPr id="3" name="Rectangle 2"/>
          <p:cNvSpPr/>
          <p:nvPr/>
        </p:nvSpPr>
        <p:spPr>
          <a:xfrm>
            <a:off x="4761683" y="473598"/>
            <a:ext cx="3873025" cy="369332"/>
          </a:xfrm>
          <a:prstGeom prst="rect">
            <a:avLst/>
          </a:prstGeom>
        </p:spPr>
        <p:txBody>
          <a:bodyPr wrap="none">
            <a:spAutoFit/>
          </a:bodyPr>
          <a:lstStyle/>
          <a:p>
            <a:r>
              <a:rPr lang="en-US" b="1" u="sng" dirty="0"/>
              <a:t>I</a:t>
            </a:r>
            <a:r>
              <a:rPr lang="en-US" b="1" u="sng" dirty="0" smtClean="0"/>
              <a:t>ncreased exposure of minority sports</a:t>
            </a:r>
            <a:r>
              <a:rPr lang="en-US" dirty="0"/>
              <a:t>:</a:t>
            </a:r>
            <a:endParaRPr lang="en-US" dirty="0" smtClean="0"/>
          </a:p>
        </p:txBody>
      </p:sp>
      <p:sp>
        <p:nvSpPr>
          <p:cNvPr id="6" name="Rectangle 5"/>
          <p:cNvSpPr/>
          <p:nvPr/>
        </p:nvSpPr>
        <p:spPr>
          <a:xfrm>
            <a:off x="180203" y="2642842"/>
            <a:ext cx="1200531" cy="369332"/>
          </a:xfrm>
          <a:prstGeom prst="rect">
            <a:avLst/>
          </a:prstGeom>
        </p:spPr>
        <p:txBody>
          <a:bodyPr wrap="none">
            <a:spAutoFit/>
          </a:bodyPr>
          <a:lstStyle/>
          <a:p>
            <a:r>
              <a:rPr lang="en-US" b="1" u="sng" dirty="0" smtClean="0"/>
              <a:t>Education</a:t>
            </a:r>
            <a:r>
              <a:rPr lang="en-US" dirty="0"/>
              <a:t>:</a:t>
            </a:r>
            <a:endParaRPr lang="en-US" dirty="0" smtClean="0"/>
          </a:p>
        </p:txBody>
      </p:sp>
      <p:sp>
        <p:nvSpPr>
          <p:cNvPr id="19" name="Rectangle 18"/>
          <p:cNvSpPr/>
          <p:nvPr/>
        </p:nvSpPr>
        <p:spPr>
          <a:xfrm>
            <a:off x="4694405" y="2642842"/>
            <a:ext cx="3937947" cy="369332"/>
          </a:xfrm>
          <a:prstGeom prst="rect">
            <a:avLst/>
          </a:prstGeom>
        </p:spPr>
        <p:txBody>
          <a:bodyPr wrap="none">
            <a:spAutoFit/>
          </a:bodyPr>
          <a:lstStyle/>
          <a:p>
            <a:r>
              <a:rPr lang="en-US" b="1" u="sng" dirty="0"/>
              <a:t>I</a:t>
            </a:r>
            <a:r>
              <a:rPr lang="en-US" b="1" u="sng" dirty="0" smtClean="0"/>
              <a:t>ncreased income which benefits sport</a:t>
            </a:r>
            <a:r>
              <a:rPr lang="en-US" dirty="0"/>
              <a:t>:</a:t>
            </a:r>
            <a:endParaRPr lang="en-US" dirty="0" smtClean="0"/>
          </a:p>
        </p:txBody>
      </p:sp>
      <p:sp>
        <p:nvSpPr>
          <p:cNvPr id="20" name="Rectangle 19"/>
          <p:cNvSpPr/>
          <p:nvPr/>
        </p:nvSpPr>
        <p:spPr>
          <a:xfrm>
            <a:off x="89224" y="4666387"/>
            <a:ext cx="3136345" cy="369332"/>
          </a:xfrm>
          <a:prstGeom prst="rect">
            <a:avLst/>
          </a:prstGeom>
        </p:spPr>
        <p:txBody>
          <a:bodyPr wrap="none">
            <a:spAutoFit/>
          </a:bodyPr>
          <a:lstStyle/>
          <a:p>
            <a:r>
              <a:rPr lang="en-US" b="1" u="sng" dirty="0"/>
              <a:t>I</a:t>
            </a:r>
            <a:r>
              <a:rPr lang="en-US" b="1" u="sng" dirty="0" smtClean="0"/>
              <a:t>nspiring people to participate</a:t>
            </a:r>
            <a:r>
              <a:rPr lang="en-US" dirty="0"/>
              <a:t>:</a:t>
            </a:r>
            <a:endParaRPr lang="en-US" dirty="0" smtClean="0"/>
          </a:p>
        </p:txBody>
      </p:sp>
      <p:sp>
        <p:nvSpPr>
          <p:cNvPr id="21" name="Rectangle 20"/>
          <p:cNvSpPr/>
          <p:nvPr/>
        </p:nvSpPr>
        <p:spPr>
          <a:xfrm>
            <a:off x="4583336" y="4666387"/>
            <a:ext cx="3946851" cy="369332"/>
          </a:xfrm>
          <a:prstGeom prst="rect">
            <a:avLst/>
          </a:prstGeom>
        </p:spPr>
        <p:txBody>
          <a:bodyPr wrap="none">
            <a:spAutoFit/>
          </a:bodyPr>
          <a:lstStyle/>
          <a:p>
            <a:r>
              <a:rPr lang="en-US" b="1" u="sng" dirty="0"/>
              <a:t>C</a:t>
            </a:r>
            <a:r>
              <a:rPr lang="en-US" b="1" u="sng" dirty="0" smtClean="0"/>
              <a:t>ompetition between sports and clubs:</a:t>
            </a:r>
          </a:p>
        </p:txBody>
      </p:sp>
      <p:sp>
        <p:nvSpPr>
          <p:cNvPr id="22" name="Rectangle 21"/>
          <p:cNvSpPr/>
          <p:nvPr/>
        </p:nvSpPr>
        <p:spPr>
          <a:xfrm>
            <a:off x="969911" y="842930"/>
            <a:ext cx="3545339" cy="646331"/>
          </a:xfrm>
          <a:prstGeom prst="rect">
            <a:avLst/>
          </a:prstGeom>
        </p:spPr>
        <p:txBody>
          <a:bodyPr wrap="square">
            <a:spAutoFit/>
          </a:bodyPr>
          <a:lstStyle/>
          <a:p>
            <a:pPr marL="285750" indent="-285750">
              <a:buFont typeface="Arial"/>
              <a:buChar char="•"/>
            </a:pPr>
            <a:r>
              <a:rPr lang="en-US" sz="1200" u="sng" dirty="0">
                <a:solidFill>
                  <a:srgbClr val="FF6600"/>
                </a:solidFill>
              </a:rPr>
              <a:t>C</a:t>
            </a:r>
            <a:r>
              <a:rPr lang="en-US" sz="1200" u="sng" dirty="0" smtClean="0">
                <a:solidFill>
                  <a:srgbClr val="FF6600"/>
                </a:solidFill>
              </a:rPr>
              <a:t>lubs/sports can promote themselves more through different media </a:t>
            </a:r>
            <a:r>
              <a:rPr lang="en-US" sz="1200" dirty="0" smtClean="0"/>
              <a:t>(e.g. own websites, TV channels)</a:t>
            </a:r>
          </a:p>
        </p:txBody>
      </p:sp>
      <p:sp>
        <p:nvSpPr>
          <p:cNvPr id="23" name="Rectangle 22"/>
          <p:cNvSpPr/>
          <p:nvPr/>
        </p:nvSpPr>
        <p:spPr>
          <a:xfrm>
            <a:off x="614948" y="5566357"/>
            <a:ext cx="3968388" cy="646331"/>
          </a:xfrm>
          <a:prstGeom prst="rect">
            <a:avLst/>
          </a:prstGeom>
        </p:spPr>
        <p:txBody>
          <a:bodyPr wrap="square">
            <a:spAutoFit/>
          </a:bodyPr>
          <a:lstStyle/>
          <a:p>
            <a:pPr marL="171450" indent="-171450">
              <a:buFont typeface="Arial"/>
              <a:buChar char="•"/>
            </a:pPr>
            <a:r>
              <a:rPr lang="en-US" sz="1200" dirty="0" smtClean="0">
                <a:solidFill>
                  <a:srgbClr val="FF6600"/>
                </a:solidFill>
              </a:rPr>
              <a:t>Creation of positive role models </a:t>
            </a:r>
            <a:r>
              <a:rPr lang="en-US" sz="1200" dirty="0" smtClean="0"/>
              <a:t>(e.g. Baroness </a:t>
            </a:r>
            <a:r>
              <a:rPr lang="en-US" sz="1200" dirty="0" err="1" smtClean="0"/>
              <a:t>Tanni</a:t>
            </a:r>
            <a:r>
              <a:rPr lang="en-US" sz="1200" dirty="0" smtClean="0"/>
              <a:t> Grey-Thompson DBE has become a prominent role model through coverage of her success in the Paralympics)</a:t>
            </a:r>
            <a:endParaRPr lang="en-US" sz="1200" dirty="0"/>
          </a:p>
        </p:txBody>
      </p:sp>
      <p:sp>
        <p:nvSpPr>
          <p:cNvPr id="24" name="TextBox 23"/>
          <p:cNvSpPr txBox="1"/>
          <p:nvPr/>
        </p:nvSpPr>
        <p:spPr>
          <a:xfrm>
            <a:off x="68086" y="2131615"/>
            <a:ext cx="4381710" cy="430887"/>
          </a:xfrm>
          <a:prstGeom prst="rect">
            <a:avLst/>
          </a:prstGeom>
          <a:solidFill>
            <a:srgbClr val="F79646"/>
          </a:solidFill>
          <a:ln>
            <a:solidFill>
              <a:srgbClr val="000000"/>
            </a:solidFill>
          </a:ln>
        </p:spPr>
        <p:txBody>
          <a:bodyPr wrap="square" rtlCol="0">
            <a:spAutoFit/>
          </a:bodyPr>
          <a:lstStyle/>
          <a:p>
            <a:r>
              <a:rPr lang="en-US" sz="1100" b="1" u="sng" dirty="0" smtClean="0"/>
              <a:t>Challenge</a:t>
            </a:r>
            <a:r>
              <a:rPr lang="en-US" sz="1100" dirty="0" smtClean="0"/>
              <a:t>: Can you think of a sport / team who have used media to promote? Explain…</a:t>
            </a:r>
            <a:endParaRPr lang="en-US" sz="1100" dirty="0"/>
          </a:p>
        </p:txBody>
      </p:sp>
      <p:sp>
        <p:nvSpPr>
          <p:cNvPr id="25" name="TextBox 24"/>
          <p:cNvSpPr txBox="1"/>
          <p:nvPr/>
        </p:nvSpPr>
        <p:spPr>
          <a:xfrm>
            <a:off x="4694405" y="1492602"/>
            <a:ext cx="4381710" cy="261610"/>
          </a:xfrm>
          <a:prstGeom prst="rect">
            <a:avLst/>
          </a:prstGeom>
          <a:solidFill>
            <a:srgbClr val="F79646"/>
          </a:solidFill>
          <a:ln>
            <a:solidFill>
              <a:srgbClr val="000000"/>
            </a:solidFill>
          </a:ln>
        </p:spPr>
        <p:txBody>
          <a:bodyPr wrap="square" rtlCol="0">
            <a:spAutoFit/>
          </a:bodyPr>
          <a:lstStyle/>
          <a:p>
            <a:r>
              <a:rPr lang="en-US" sz="1100" b="1" u="sng" dirty="0" smtClean="0"/>
              <a:t>Challenge</a:t>
            </a:r>
            <a:r>
              <a:rPr lang="en-US" sz="1100" dirty="0" smtClean="0"/>
              <a:t>: What other sports have increased in popularity lately</a:t>
            </a:r>
          </a:p>
        </p:txBody>
      </p:sp>
      <p:sp>
        <p:nvSpPr>
          <p:cNvPr id="26" name="TextBox 25"/>
          <p:cNvSpPr txBox="1"/>
          <p:nvPr/>
        </p:nvSpPr>
        <p:spPr>
          <a:xfrm>
            <a:off x="68086" y="3897342"/>
            <a:ext cx="3646589" cy="430887"/>
          </a:xfrm>
          <a:prstGeom prst="rect">
            <a:avLst/>
          </a:prstGeom>
          <a:solidFill>
            <a:srgbClr val="F79646"/>
          </a:solidFill>
          <a:ln>
            <a:solidFill>
              <a:srgbClr val="000000"/>
            </a:solidFill>
          </a:ln>
        </p:spPr>
        <p:txBody>
          <a:bodyPr wrap="square" rtlCol="0">
            <a:spAutoFit/>
          </a:bodyPr>
          <a:lstStyle/>
          <a:p>
            <a:r>
              <a:rPr lang="en-US" sz="1100" b="1" u="sng" dirty="0" smtClean="0"/>
              <a:t>Challenge</a:t>
            </a:r>
            <a:r>
              <a:rPr lang="en-US" sz="1100" dirty="0" smtClean="0"/>
              <a:t>: Explain how match of they day can help increase knowledge  </a:t>
            </a:r>
          </a:p>
        </p:txBody>
      </p:sp>
      <p:sp>
        <p:nvSpPr>
          <p:cNvPr id="27" name="TextBox 26"/>
          <p:cNvSpPr txBox="1"/>
          <p:nvPr/>
        </p:nvSpPr>
        <p:spPr>
          <a:xfrm>
            <a:off x="4694405" y="4018316"/>
            <a:ext cx="2965700" cy="430887"/>
          </a:xfrm>
          <a:prstGeom prst="rect">
            <a:avLst/>
          </a:prstGeom>
          <a:solidFill>
            <a:srgbClr val="F79646"/>
          </a:solidFill>
          <a:ln>
            <a:solidFill>
              <a:srgbClr val="000000"/>
            </a:solidFill>
          </a:ln>
        </p:spPr>
        <p:txBody>
          <a:bodyPr wrap="square" rtlCol="0">
            <a:spAutoFit/>
          </a:bodyPr>
          <a:lstStyle/>
          <a:p>
            <a:r>
              <a:rPr lang="en-US" sz="1100" b="1" u="sng" dirty="0" smtClean="0"/>
              <a:t>Challenge</a:t>
            </a:r>
            <a:r>
              <a:rPr lang="en-US" sz="1100" dirty="0" smtClean="0"/>
              <a:t>: Explain how better facilities will help a teams performance in a positive way</a:t>
            </a:r>
          </a:p>
        </p:txBody>
      </p:sp>
      <p:sp>
        <p:nvSpPr>
          <p:cNvPr id="28" name="TextBox 27"/>
          <p:cNvSpPr txBox="1"/>
          <p:nvPr/>
        </p:nvSpPr>
        <p:spPr>
          <a:xfrm>
            <a:off x="803207" y="6404215"/>
            <a:ext cx="3646589" cy="261610"/>
          </a:xfrm>
          <a:prstGeom prst="rect">
            <a:avLst/>
          </a:prstGeom>
          <a:solidFill>
            <a:srgbClr val="F79646"/>
          </a:solidFill>
          <a:ln>
            <a:solidFill>
              <a:srgbClr val="000000"/>
            </a:solidFill>
          </a:ln>
        </p:spPr>
        <p:txBody>
          <a:bodyPr wrap="square" rtlCol="0">
            <a:spAutoFit/>
          </a:bodyPr>
          <a:lstStyle/>
          <a:p>
            <a:r>
              <a:rPr lang="en-US" sz="1100" b="1" u="sng" dirty="0" smtClean="0"/>
              <a:t>Challenge</a:t>
            </a:r>
            <a:r>
              <a:rPr lang="en-US" sz="1100" dirty="0" smtClean="0"/>
              <a:t>: Explain your sporting role model and why</a:t>
            </a:r>
          </a:p>
        </p:txBody>
      </p:sp>
      <p:sp>
        <p:nvSpPr>
          <p:cNvPr id="29" name="TextBox 28"/>
          <p:cNvSpPr txBox="1"/>
          <p:nvPr/>
        </p:nvSpPr>
        <p:spPr>
          <a:xfrm>
            <a:off x="5373282" y="5722623"/>
            <a:ext cx="3646589" cy="430887"/>
          </a:xfrm>
          <a:prstGeom prst="rect">
            <a:avLst/>
          </a:prstGeom>
          <a:solidFill>
            <a:srgbClr val="F79646"/>
          </a:solidFill>
          <a:ln>
            <a:solidFill>
              <a:srgbClr val="000000"/>
            </a:solidFill>
          </a:ln>
        </p:spPr>
        <p:txBody>
          <a:bodyPr wrap="square" rtlCol="0">
            <a:spAutoFit/>
          </a:bodyPr>
          <a:lstStyle/>
          <a:p>
            <a:r>
              <a:rPr lang="en-US" sz="1100" b="1" u="sng" dirty="0" smtClean="0"/>
              <a:t>Challenge</a:t>
            </a:r>
            <a:r>
              <a:rPr lang="en-US" sz="1100" dirty="0" smtClean="0"/>
              <a:t>: Explain other ways teams try and get their supporters to come and watch</a:t>
            </a:r>
          </a:p>
        </p:txBody>
      </p:sp>
      <p:sp>
        <p:nvSpPr>
          <p:cNvPr id="30" name="TextBox 29"/>
          <p:cNvSpPr txBox="1"/>
          <p:nvPr/>
        </p:nvSpPr>
        <p:spPr>
          <a:xfrm>
            <a:off x="173116" y="1456512"/>
            <a:ext cx="607859" cy="276999"/>
          </a:xfrm>
          <a:prstGeom prst="rect">
            <a:avLst/>
          </a:prstGeom>
          <a:noFill/>
        </p:spPr>
        <p:txBody>
          <a:bodyPr wrap="none" rtlCol="0">
            <a:spAutoFit/>
          </a:bodyPr>
          <a:lstStyle/>
          <a:p>
            <a:r>
              <a:rPr lang="en-US" sz="1200" dirty="0" smtClean="0"/>
              <a:t>Advert</a:t>
            </a:r>
            <a:endParaRPr lang="en-US" sz="1200" dirty="0"/>
          </a:p>
        </p:txBody>
      </p:sp>
    </p:spTree>
    <p:extLst>
      <p:ext uri="{BB962C8B-B14F-4D97-AF65-F5344CB8AC3E}">
        <p14:creationId xmlns:p14="http://schemas.microsoft.com/office/powerpoint/2010/main" val="171268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22" grpId="0"/>
      <p:bldP spid="23" grpId="0"/>
      <p:bldP spid="24" grpId="0" animBg="1"/>
      <p:bldP spid="25" grpId="0" animBg="1"/>
      <p:bldP spid="26" grpId="0" animBg="1"/>
      <p:bldP spid="27" grpId="0" animBg="1"/>
      <p:bldP spid="28"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423</TotalTime>
  <Words>600</Words>
  <Application>Microsoft Office PowerPoint</Application>
  <PresentationFormat>On-screen Show (4:3)</PresentationFormat>
  <Paragraphs>54</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PowerPoint Presentation</vt:lpstr>
      <vt:lpstr>PowerPoint Presentation</vt:lpstr>
      <vt:lpstr>PowerPoint Presentation</vt:lpstr>
      <vt:lpstr>PowerPoint Presentation</vt:lpstr>
      <vt:lpstr>Mark bands </vt:lpstr>
      <vt:lpstr>PowerPoint Presentation</vt:lpstr>
      <vt:lpstr>Increased promotional opportunities: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 ACTIVITY:</dc:title>
  <dc:creator>Rebecca Sweet</dc:creator>
  <cp:lastModifiedBy>Rebecca Sweet</cp:lastModifiedBy>
  <cp:revision>29</cp:revision>
  <cp:lastPrinted>2020-02-04T08:59:57Z</cp:lastPrinted>
  <dcterms:created xsi:type="dcterms:W3CDTF">2020-01-18T20:40:33Z</dcterms:created>
  <dcterms:modified xsi:type="dcterms:W3CDTF">2020-02-04T09:40:31Z</dcterms:modified>
</cp:coreProperties>
</file>