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3" r:id="rId7"/>
    <p:sldId id="264" r:id="rId8"/>
    <p:sldId id="265" r:id="rId9"/>
    <p:sldId id="266" r:id="rId10"/>
    <p:sldId id="268" r:id="rId11"/>
    <p:sldId id="269" r:id="rId12"/>
    <p:sldId id="270" r:id="rId13"/>
    <p:sldId id="267" r:id="rId14"/>
    <p:sldId id="272"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67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C14F62C-F9EE-DC4D-8B9B-F8EA9FE44ED9}" type="datetimeFigureOut">
              <a:rPr lang="en-US" smtClean="0"/>
              <a:t>21/10/18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B0C1E-FE24-F84F-80D3-96C4BE53D448}" type="slidenum">
              <a:rPr lang="en-US" smtClean="0"/>
              <a:t>‹#›</a:t>
            </a:fld>
            <a:endParaRPr lang="en-US"/>
          </a:p>
        </p:txBody>
      </p:sp>
    </p:spTree>
    <p:extLst>
      <p:ext uri="{BB962C8B-B14F-4D97-AF65-F5344CB8AC3E}">
        <p14:creationId xmlns:p14="http://schemas.microsoft.com/office/powerpoint/2010/main" val="325370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C14F62C-F9EE-DC4D-8B9B-F8EA9FE44ED9}" type="datetimeFigureOut">
              <a:rPr lang="en-US" smtClean="0"/>
              <a:t>21/10/18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B0C1E-FE24-F84F-80D3-96C4BE53D448}" type="slidenum">
              <a:rPr lang="en-US" smtClean="0"/>
              <a:t>‹#›</a:t>
            </a:fld>
            <a:endParaRPr lang="en-US"/>
          </a:p>
        </p:txBody>
      </p:sp>
    </p:spTree>
    <p:extLst>
      <p:ext uri="{BB962C8B-B14F-4D97-AF65-F5344CB8AC3E}">
        <p14:creationId xmlns:p14="http://schemas.microsoft.com/office/powerpoint/2010/main" val="413533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C14F62C-F9EE-DC4D-8B9B-F8EA9FE44ED9}" type="datetimeFigureOut">
              <a:rPr lang="en-US" smtClean="0"/>
              <a:t>21/10/18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B0C1E-FE24-F84F-80D3-96C4BE53D448}" type="slidenum">
              <a:rPr lang="en-US" smtClean="0"/>
              <a:t>‹#›</a:t>
            </a:fld>
            <a:endParaRPr lang="en-US"/>
          </a:p>
        </p:txBody>
      </p:sp>
    </p:spTree>
    <p:extLst>
      <p:ext uri="{BB962C8B-B14F-4D97-AF65-F5344CB8AC3E}">
        <p14:creationId xmlns:p14="http://schemas.microsoft.com/office/powerpoint/2010/main" val="121301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C14F62C-F9EE-DC4D-8B9B-F8EA9FE44ED9}" type="datetimeFigureOut">
              <a:rPr lang="en-US" smtClean="0"/>
              <a:t>21/10/18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B0C1E-FE24-F84F-80D3-96C4BE53D448}" type="slidenum">
              <a:rPr lang="en-US" smtClean="0"/>
              <a:t>‹#›</a:t>
            </a:fld>
            <a:endParaRPr lang="en-US"/>
          </a:p>
        </p:txBody>
      </p:sp>
    </p:spTree>
    <p:extLst>
      <p:ext uri="{BB962C8B-B14F-4D97-AF65-F5344CB8AC3E}">
        <p14:creationId xmlns:p14="http://schemas.microsoft.com/office/powerpoint/2010/main" val="167822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C14F62C-F9EE-DC4D-8B9B-F8EA9FE44ED9}" type="datetimeFigureOut">
              <a:rPr lang="en-US" smtClean="0"/>
              <a:t>21/10/18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B0C1E-FE24-F84F-80D3-96C4BE53D448}" type="slidenum">
              <a:rPr lang="en-US" smtClean="0"/>
              <a:t>‹#›</a:t>
            </a:fld>
            <a:endParaRPr lang="en-US"/>
          </a:p>
        </p:txBody>
      </p:sp>
    </p:spTree>
    <p:extLst>
      <p:ext uri="{BB962C8B-B14F-4D97-AF65-F5344CB8AC3E}">
        <p14:creationId xmlns:p14="http://schemas.microsoft.com/office/powerpoint/2010/main" val="247678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C14F62C-F9EE-DC4D-8B9B-F8EA9FE44ED9}" type="datetimeFigureOut">
              <a:rPr lang="en-US" smtClean="0"/>
              <a:t>21/10/18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B0C1E-FE24-F84F-80D3-96C4BE53D448}" type="slidenum">
              <a:rPr lang="en-US" smtClean="0"/>
              <a:t>‹#›</a:t>
            </a:fld>
            <a:endParaRPr lang="en-US"/>
          </a:p>
        </p:txBody>
      </p:sp>
    </p:spTree>
    <p:extLst>
      <p:ext uri="{BB962C8B-B14F-4D97-AF65-F5344CB8AC3E}">
        <p14:creationId xmlns:p14="http://schemas.microsoft.com/office/powerpoint/2010/main" val="252983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C14F62C-F9EE-DC4D-8B9B-F8EA9FE44ED9}" type="datetimeFigureOut">
              <a:rPr lang="en-US" smtClean="0"/>
              <a:t>21/10/18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B0C1E-FE24-F84F-80D3-96C4BE53D448}" type="slidenum">
              <a:rPr lang="en-US" smtClean="0"/>
              <a:t>‹#›</a:t>
            </a:fld>
            <a:endParaRPr lang="en-US"/>
          </a:p>
        </p:txBody>
      </p:sp>
    </p:spTree>
    <p:extLst>
      <p:ext uri="{BB962C8B-B14F-4D97-AF65-F5344CB8AC3E}">
        <p14:creationId xmlns:p14="http://schemas.microsoft.com/office/powerpoint/2010/main" val="78691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C14F62C-F9EE-DC4D-8B9B-F8EA9FE44ED9}" type="datetimeFigureOut">
              <a:rPr lang="en-US" smtClean="0"/>
              <a:t>21/10/18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B0C1E-FE24-F84F-80D3-96C4BE53D448}" type="slidenum">
              <a:rPr lang="en-US" smtClean="0"/>
              <a:t>‹#›</a:t>
            </a:fld>
            <a:endParaRPr lang="en-US"/>
          </a:p>
        </p:txBody>
      </p:sp>
    </p:spTree>
    <p:extLst>
      <p:ext uri="{BB962C8B-B14F-4D97-AF65-F5344CB8AC3E}">
        <p14:creationId xmlns:p14="http://schemas.microsoft.com/office/powerpoint/2010/main" val="119835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4F62C-F9EE-DC4D-8B9B-F8EA9FE44ED9}" type="datetimeFigureOut">
              <a:rPr lang="en-US" smtClean="0"/>
              <a:t>21/10/18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B0C1E-FE24-F84F-80D3-96C4BE53D448}" type="slidenum">
              <a:rPr lang="en-US" smtClean="0"/>
              <a:t>‹#›</a:t>
            </a:fld>
            <a:endParaRPr lang="en-US"/>
          </a:p>
        </p:txBody>
      </p:sp>
    </p:spTree>
    <p:extLst>
      <p:ext uri="{BB962C8B-B14F-4D97-AF65-F5344CB8AC3E}">
        <p14:creationId xmlns:p14="http://schemas.microsoft.com/office/powerpoint/2010/main" val="394128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C14F62C-F9EE-DC4D-8B9B-F8EA9FE44ED9}" type="datetimeFigureOut">
              <a:rPr lang="en-US" smtClean="0"/>
              <a:t>21/10/18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B0C1E-FE24-F84F-80D3-96C4BE53D448}" type="slidenum">
              <a:rPr lang="en-US" smtClean="0"/>
              <a:t>‹#›</a:t>
            </a:fld>
            <a:endParaRPr lang="en-US"/>
          </a:p>
        </p:txBody>
      </p:sp>
    </p:spTree>
    <p:extLst>
      <p:ext uri="{BB962C8B-B14F-4D97-AF65-F5344CB8AC3E}">
        <p14:creationId xmlns:p14="http://schemas.microsoft.com/office/powerpoint/2010/main" val="81881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C14F62C-F9EE-DC4D-8B9B-F8EA9FE44ED9}" type="datetimeFigureOut">
              <a:rPr lang="en-US" smtClean="0"/>
              <a:t>21/10/18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B0C1E-FE24-F84F-80D3-96C4BE53D448}" type="slidenum">
              <a:rPr lang="en-US" smtClean="0"/>
              <a:t>‹#›</a:t>
            </a:fld>
            <a:endParaRPr lang="en-US"/>
          </a:p>
        </p:txBody>
      </p:sp>
    </p:spTree>
    <p:extLst>
      <p:ext uri="{BB962C8B-B14F-4D97-AF65-F5344CB8AC3E}">
        <p14:creationId xmlns:p14="http://schemas.microsoft.com/office/powerpoint/2010/main" val="39856554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4F62C-F9EE-DC4D-8B9B-F8EA9FE44ED9}" type="datetimeFigureOut">
              <a:rPr lang="en-US" smtClean="0"/>
              <a:t>21/10/18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B0C1E-FE24-F84F-80D3-96C4BE53D448}" type="slidenum">
              <a:rPr lang="en-US" smtClean="0"/>
              <a:t>‹#›</a:t>
            </a:fld>
            <a:endParaRPr lang="en-US"/>
          </a:p>
        </p:txBody>
      </p:sp>
    </p:spTree>
    <p:extLst>
      <p:ext uri="{BB962C8B-B14F-4D97-AF65-F5344CB8AC3E}">
        <p14:creationId xmlns:p14="http://schemas.microsoft.com/office/powerpoint/2010/main" val="281980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3.emf"/><Relationship Id="rId5" Type="http://schemas.openxmlformats.org/officeDocument/2006/relationships/image" Target="../media/image4.png"/><Relationship Id="rId6" Type="http://schemas.microsoft.com/office/2007/relationships/hdphoto" Target="../media/hdphoto1.wdp"/><Relationship Id="rId7" Type="http://schemas.openxmlformats.org/officeDocument/2006/relationships/image" Target="../media/image5.png"/><Relationship Id="rId8" Type="http://schemas.microsoft.com/office/2007/relationships/hdphoto" Target="../media/hdphoto2.wdp"/><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6.png"/><Relationship Id="rId5" Type="http://schemas.openxmlformats.org/officeDocument/2006/relationships/image" Target="../media/image7.png"/><Relationship Id="rId6" Type="http://schemas.microsoft.com/office/2007/relationships/hdphoto" Target="../media/hdphoto3.wdp"/><Relationship Id="rId7" Type="http://schemas.openxmlformats.org/officeDocument/2006/relationships/image" Target="../media/image8.png"/><Relationship Id="rId8" Type="http://schemas.openxmlformats.org/officeDocument/2006/relationships/image" Target="../media/image4.png"/><Relationship Id="rId9" Type="http://schemas.microsoft.com/office/2007/relationships/hdphoto" Target="../media/hdphoto1.wdp"/><Relationship Id="rId10" Type="http://schemas.openxmlformats.org/officeDocument/2006/relationships/image" Target="../media/image5.png"/><Relationship Id="rId11" Type="http://schemas.microsoft.com/office/2007/relationships/hdphoto" Target="../media/hdphoto2.wdp"/><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9.png"/><Relationship Id="rId5" Type="http://schemas.openxmlformats.org/officeDocument/2006/relationships/image" Target="../media/image5.png"/><Relationship Id="rId6" Type="http://schemas.microsoft.com/office/2007/relationships/hdphoto" Target="../media/hdphoto4.wdp"/><Relationship Id="rId7" Type="http://schemas.openxmlformats.org/officeDocument/2006/relationships/image" Target="../media/image4.png"/><Relationship Id="rId8" Type="http://schemas.microsoft.com/office/2007/relationships/hdphoto" Target="../media/hdphoto1.wdp"/><Relationship Id="rId9" Type="http://schemas.microsoft.com/office/2007/relationships/hdphoto" Target="../media/hdphoto2.wdp"/><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4.png"/><Relationship Id="rId7" Type="http://schemas.microsoft.com/office/2007/relationships/hdphoto" Target="../media/hdphoto1.wdp"/><Relationship Id="rId8" Type="http://schemas.openxmlformats.org/officeDocument/2006/relationships/image" Target="../media/image5.png"/><Relationship Id="rId9" Type="http://schemas.microsoft.com/office/2007/relationships/hdphoto" Target="../media/hdphoto2.wdp"/><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594" y="226642"/>
            <a:ext cx="7772400" cy="1002853"/>
          </a:xfrm>
        </p:spPr>
        <p:txBody>
          <a:bodyPr>
            <a:noAutofit/>
          </a:bodyPr>
          <a:lstStyle/>
          <a:p>
            <a:r>
              <a:rPr lang="en-US"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EXAM RECAP</a:t>
            </a:r>
            <a:endParaRPr lang="en-US"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Picture 4"/>
          <p:cNvPicPr>
            <a:picLocks noChangeAspect="1"/>
          </p:cNvPicPr>
          <p:nvPr/>
        </p:nvPicPr>
        <p:blipFill>
          <a:blip r:embed="rId2"/>
          <a:stretch>
            <a:fillRect/>
          </a:stretch>
        </p:blipFill>
        <p:spPr>
          <a:xfrm>
            <a:off x="472084" y="1355675"/>
            <a:ext cx="3130885" cy="2316855"/>
          </a:xfrm>
          <a:prstGeom prst="rect">
            <a:avLst/>
          </a:prstGeom>
        </p:spPr>
      </p:pic>
      <p:pic>
        <p:nvPicPr>
          <p:cNvPr id="6" name="Picture 5"/>
          <p:cNvPicPr>
            <a:picLocks noChangeAspect="1"/>
          </p:cNvPicPr>
          <p:nvPr/>
        </p:nvPicPr>
        <p:blipFill>
          <a:blip r:embed="rId3"/>
          <a:stretch>
            <a:fillRect/>
          </a:stretch>
        </p:blipFill>
        <p:spPr>
          <a:xfrm>
            <a:off x="4639252" y="1355675"/>
            <a:ext cx="3626947" cy="4141973"/>
          </a:xfrm>
          <a:prstGeom prst="rect">
            <a:avLst/>
          </a:prstGeom>
        </p:spPr>
      </p:pic>
      <p:sp>
        <p:nvSpPr>
          <p:cNvPr id="7" name="TextBox 6"/>
          <p:cNvSpPr txBox="1"/>
          <p:nvPr/>
        </p:nvSpPr>
        <p:spPr>
          <a:xfrm>
            <a:off x="359520" y="4163313"/>
            <a:ext cx="2963477" cy="1200328"/>
          </a:xfrm>
          <a:prstGeom prst="rect">
            <a:avLst/>
          </a:prstGeom>
          <a:solidFill>
            <a:schemeClr val="accent6">
              <a:lumMod val="20000"/>
              <a:lumOff val="80000"/>
            </a:schemeClr>
          </a:solidFill>
          <a:ln>
            <a:solidFill>
              <a:srgbClr val="000000"/>
            </a:solidFill>
          </a:ln>
        </p:spPr>
        <p:txBody>
          <a:bodyPr wrap="square" rtlCol="0">
            <a:spAutoFit/>
          </a:bodyPr>
          <a:lstStyle/>
          <a:p>
            <a:pPr algn="ctr"/>
            <a:r>
              <a:rPr lang="en-US" sz="2400" dirty="0" smtClean="0"/>
              <a:t>Lets break down the exam questions so this never happens </a:t>
            </a:r>
            <a:endParaRPr lang="en-US" sz="2400" dirty="0"/>
          </a:p>
        </p:txBody>
      </p:sp>
      <p:cxnSp>
        <p:nvCxnSpPr>
          <p:cNvPr id="9" name="Straight Arrow Connector 8"/>
          <p:cNvCxnSpPr>
            <a:stCxn id="7" idx="3"/>
          </p:cNvCxnSpPr>
          <p:nvPr/>
        </p:nvCxnSpPr>
        <p:spPr>
          <a:xfrm flipV="1">
            <a:off x="3322997" y="3672531"/>
            <a:ext cx="2815632" cy="1090946"/>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805980" y="3739925"/>
            <a:ext cx="0" cy="423388"/>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1996" y="5655261"/>
            <a:ext cx="8354511" cy="954107"/>
          </a:xfrm>
          <a:prstGeom prst="rect">
            <a:avLst/>
          </a:prstGeom>
          <a:noFill/>
        </p:spPr>
        <p:txBody>
          <a:bodyPr wrap="square" rtlCol="0">
            <a:spAutoFit/>
          </a:bodyPr>
          <a:lstStyle/>
          <a:p>
            <a:pPr marL="342900" indent="-342900">
              <a:buAutoNum type="arabicParenR"/>
            </a:pPr>
            <a:r>
              <a:rPr lang="en-US" sz="2400" b="1" dirty="0" smtClean="0"/>
              <a:t>Mark with your </a:t>
            </a:r>
            <a:r>
              <a:rPr lang="en-US" sz="2800" b="1" u="sng" dirty="0" smtClean="0">
                <a:solidFill>
                  <a:srgbClr val="FF0000"/>
                </a:solidFill>
              </a:rPr>
              <a:t>red</a:t>
            </a:r>
            <a:r>
              <a:rPr lang="en-US" sz="2800" b="1" dirty="0" smtClean="0">
                <a:solidFill>
                  <a:srgbClr val="FF0000"/>
                </a:solidFill>
              </a:rPr>
              <a:t> </a:t>
            </a:r>
            <a:r>
              <a:rPr lang="en-US" sz="2400" b="1" dirty="0" smtClean="0"/>
              <a:t>pen</a:t>
            </a:r>
          </a:p>
          <a:p>
            <a:pPr marL="342900" indent="-342900">
              <a:buAutoNum type="arabicParenR"/>
            </a:pPr>
            <a:r>
              <a:rPr lang="en-US" sz="2400" b="1" dirty="0" smtClean="0"/>
              <a:t>Correct / add to your answers you can with your </a:t>
            </a:r>
            <a:r>
              <a:rPr lang="en-US" sz="2800" b="1" u="sng" dirty="0" smtClean="0">
                <a:solidFill>
                  <a:srgbClr val="008000"/>
                </a:solidFill>
              </a:rPr>
              <a:t>green</a:t>
            </a:r>
            <a:r>
              <a:rPr lang="en-US" sz="2800" b="1" dirty="0" smtClean="0"/>
              <a:t> </a:t>
            </a:r>
            <a:r>
              <a:rPr lang="en-US" sz="2400" b="1" dirty="0" smtClean="0"/>
              <a:t>pen</a:t>
            </a:r>
            <a:endParaRPr lang="en-US" sz="2400" b="1" dirty="0"/>
          </a:p>
        </p:txBody>
      </p:sp>
      <p:sp>
        <p:nvSpPr>
          <p:cNvPr id="14" name="Rounded Rectangle 13"/>
          <p:cNvSpPr/>
          <p:nvPr/>
        </p:nvSpPr>
        <p:spPr>
          <a:xfrm>
            <a:off x="229317" y="226642"/>
            <a:ext cx="8795668" cy="6406433"/>
          </a:xfrm>
          <a:prstGeom prst="roundRect">
            <a:avLst>
              <a:gd name="adj" fmla="val 560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3696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261520"/>
            <a:ext cx="8629650" cy="1361466"/>
          </a:xfrm>
          <a:solidFill>
            <a:schemeClr val="bg2"/>
          </a:solidFill>
          <a:ln>
            <a:solidFill>
              <a:srgbClr val="000000"/>
            </a:solidFill>
          </a:ln>
        </p:spPr>
        <p:txBody>
          <a:bodyPr>
            <a:normAutofit fontScale="92500" lnSpcReduction="10000"/>
          </a:bodyPr>
          <a:lstStyle/>
          <a:p>
            <a:pPr marL="0" indent="0">
              <a:buNone/>
            </a:pPr>
            <a:r>
              <a:rPr lang="en-US" dirty="0"/>
              <a:t>5</a:t>
            </a:r>
            <a:r>
              <a:rPr lang="en-US" dirty="0" smtClean="0"/>
              <a:t>) The </a:t>
            </a:r>
            <a:r>
              <a:rPr lang="en-US" dirty="0"/>
              <a:t>skeletal system plays an important role in allowing for a healthy, active lifestyle. Figure 5 shows the skeletal system of two basketball players. </a:t>
            </a:r>
            <a:r>
              <a:rPr lang="en-US" b="1" dirty="0"/>
              <a:t>Figure 5</a:t>
            </a:r>
            <a:endParaRPr lang="en-GB" dirty="0"/>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538399" y="2309476"/>
            <a:ext cx="2377001" cy="4283828"/>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560586854"/>
              </p:ext>
            </p:extLst>
          </p:nvPr>
        </p:nvGraphicFramePr>
        <p:xfrm>
          <a:off x="245502" y="1780671"/>
          <a:ext cx="5873656" cy="4907013"/>
        </p:xfrm>
        <a:graphic>
          <a:graphicData uri="http://schemas.openxmlformats.org/drawingml/2006/table">
            <a:tbl>
              <a:tblPr firstRow="1" firstCol="1" bandRow="1" bandCol="1">
                <a:tableStyleId>{5C22544A-7EE6-4342-B048-85BDC9FD1C3A}</a:tableStyleId>
              </a:tblPr>
              <a:tblGrid>
                <a:gridCol w="2668192"/>
                <a:gridCol w="3205464"/>
              </a:tblGrid>
              <a:tr h="756866">
                <a:tc>
                  <a:txBody>
                    <a:bodyPr/>
                    <a:lstStyle/>
                    <a:p>
                      <a:pPr>
                        <a:spcAft>
                          <a:spcPts val="1200"/>
                        </a:spcAft>
                      </a:pPr>
                      <a:r>
                        <a:rPr lang="en-US" sz="1600" dirty="0">
                          <a:effectLst/>
                        </a:rPr>
                        <a:t>Function of the skeletal system during physical activity</a:t>
                      </a:r>
                      <a:endParaRPr lang="en-GB"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1200"/>
                        </a:spcAft>
                      </a:pPr>
                      <a:r>
                        <a:rPr lang="en-US" sz="1600">
                          <a:effectLst/>
                        </a:rPr>
                        <a:t>Example of use during a basketball game</a:t>
                      </a:r>
                      <a:endParaRPr lang="en-GB" sz="1200">
                        <a:effectLst/>
                        <a:latin typeface="Times New Roman" panose="02020603050405020304" pitchFamily="18" charset="0"/>
                        <a:ea typeface="Times New Roman" panose="02020603050405020304" pitchFamily="18" charset="0"/>
                      </a:endParaRPr>
                    </a:p>
                  </a:txBody>
                  <a:tcPr marL="51435" marR="51435" marT="0" marB="0"/>
                </a:tc>
              </a:tr>
              <a:tr h="1460120">
                <a:tc>
                  <a:txBody>
                    <a:bodyPr/>
                    <a:lstStyle/>
                    <a:p>
                      <a:pPr>
                        <a:spcAft>
                          <a:spcPts val="1200"/>
                        </a:spcAft>
                      </a:pPr>
                      <a:r>
                        <a:rPr lang="en-US" sz="1200">
                          <a:effectLst/>
                        </a:rPr>
                        <a:t> </a:t>
                      </a:r>
                      <a:endParaRPr lang="en-GB" sz="1200">
                        <a:effectLst/>
                      </a:endParaRPr>
                    </a:p>
                    <a:p>
                      <a:pPr>
                        <a:spcAft>
                          <a:spcPts val="1200"/>
                        </a:spcAft>
                      </a:pPr>
                      <a:r>
                        <a:rPr lang="en-US" sz="1200">
                          <a:effectLst/>
                        </a:rPr>
                        <a:t> </a:t>
                      </a:r>
                      <a:endParaRPr lang="en-GB" sz="1200">
                        <a:effectLst/>
                      </a:endParaRPr>
                    </a:p>
                    <a:p>
                      <a:pPr>
                        <a:spcAft>
                          <a:spcPts val="1200"/>
                        </a:spcAft>
                      </a:pPr>
                      <a:r>
                        <a:rPr lang="en-US" sz="1200">
                          <a:effectLst/>
                        </a:rPr>
                        <a:t> </a:t>
                      </a:r>
                      <a:endParaRPr lang="en-GB" sz="1200">
                        <a:effectLst/>
                      </a:endParaRPr>
                    </a:p>
                    <a:p>
                      <a:pPr>
                        <a:spcAft>
                          <a:spcPts val="1200"/>
                        </a:spcAft>
                      </a:pPr>
                      <a:r>
                        <a:rPr lang="en-US" sz="1200">
                          <a:effectLst/>
                        </a:rPr>
                        <a:t> </a:t>
                      </a:r>
                      <a:endParaRPr lang="en-GB"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1200"/>
                        </a:spcAft>
                      </a:pPr>
                      <a:r>
                        <a:rPr lang="en-US" sz="1200" dirty="0">
                          <a:effectLst/>
                        </a:rPr>
                        <a:t> </a:t>
                      </a:r>
                      <a:endParaRPr lang="en-GB" sz="1200" dirty="0">
                        <a:effectLst/>
                        <a:latin typeface="Times New Roman" panose="02020603050405020304" pitchFamily="18" charset="0"/>
                        <a:ea typeface="Times New Roman" panose="02020603050405020304" pitchFamily="18" charset="0"/>
                      </a:endParaRPr>
                    </a:p>
                  </a:txBody>
                  <a:tcPr marL="51435" marR="51435" marT="0" marB="0"/>
                </a:tc>
              </a:tr>
              <a:tr h="1229907">
                <a:tc>
                  <a:txBody>
                    <a:bodyPr/>
                    <a:lstStyle/>
                    <a:p>
                      <a:pPr>
                        <a:spcAft>
                          <a:spcPts val="1200"/>
                        </a:spcAft>
                      </a:pPr>
                      <a:r>
                        <a:rPr lang="en-US" sz="1200" dirty="0">
                          <a:effectLst/>
                        </a:rPr>
                        <a:t> </a:t>
                      </a:r>
                      <a:endParaRPr lang="en-GB" sz="1200" dirty="0">
                        <a:effectLst/>
                      </a:endParaRPr>
                    </a:p>
                    <a:p>
                      <a:pPr>
                        <a:spcAft>
                          <a:spcPts val="1200"/>
                        </a:spcAft>
                      </a:pPr>
                      <a:r>
                        <a:rPr lang="en-US" sz="1200" dirty="0">
                          <a:effectLst/>
                        </a:rPr>
                        <a:t> </a:t>
                      </a:r>
                      <a:endParaRPr lang="en-GB" sz="1200" dirty="0">
                        <a:effectLst/>
                      </a:endParaRPr>
                    </a:p>
                    <a:p>
                      <a:pPr>
                        <a:spcAft>
                          <a:spcPts val="1200"/>
                        </a:spcAft>
                      </a:pPr>
                      <a:r>
                        <a:rPr lang="en-US" sz="1200" dirty="0">
                          <a:effectLst/>
                        </a:rPr>
                        <a:t> </a:t>
                      </a:r>
                      <a:endParaRPr lang="en-GB" sz="1200" dirty="0">
                        <a:effectLst/>
                      </a:endParaRPr>
                    </a:p>
                    <a:p>
                      <a:pPr>
                        <a:spcAft>
                          <a:spcPts val="1200"/>
                        </a:spcAft>
                      </a:pPr>
                      <a:r>
                        <a:rPr lang="en-US" sz="1200" dirty="0">
                          <a:effectLst/>
                        </a:rPr>
                        <a:t> </a:t>
                      </a:r>
                      <a:endParaRPr lang="en-GB"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1200"/>
                        </a:spcAft>
                      </a:pPr>
                      <a:r>
                        <a:rPr lang="en-US" sz="1200">
                          <a:effectLst/>
                        </a:rPr>
                        <a:t> </a:t>
                      </a:r>
                      <a:endParaRPr lang="en-GB" sz="1200">
                        <a:effectLst/>
                        <a:latin typeface="Times New Roman" panose="02020603050405020304" pitchFamily="18" charset="0"/>
                        <a:ea typeface="Times New Roman" panose="02020603050405020304" pitchFamily="18" charset="0"/>
                      </a:endParaRPr>
                    </a:p>
                  </a:txBody>
                  <a:tcPr marL="51435" marR="51435" marT="0" marB="0"/>
                </a:tc>
              </a:tr>
              <a:tr h="1460120">
                <a:tc>
                  <a:txBody>
                    <a:bodyPr/>
                    <a:lstStyle/>
                    <a:p>
                      <a:pPr>
                        <a:spcAft>
                          <a:spcPts val="1200"/>
                        </a:spcAft>
                      </a:pPr>
                      <a:r>
                        <a:rPr lang="en-US" sz="1200">
                          <a:effectLst/>
                        </a:rPr>
                        <a:t> </a:t>
                      </a:r>
                      <a:endParaRPr lang="en-GB" sz="1200">
                        <a:effectLst/>
                      </a:endParaRPr>
                    </a:p>
                    <a:p>
                      <a:pPr>
                        <a:spcAft>
                          <a:spcPts val="1200"/>
                        </a:spcAft>
                      </a:pPr>
                      <a:r>
                        <a:rPr lang="en-US" sz="1200">
                          <a:effectLst/>
                        </a:rPr>
                        <a:t> </a:t>
                      </a:r>
                      <a:endParaRPr lang="en-GB" sz="1200">
                        <a:effectLst/>
                      </a:endParaRPr>
                    </a:p>
                    <a:p>
                      <a:pPr>
                        <a:spcAft>
                          <a:spcPts val="1200"/>
                        </a:spcAft>
                      </a:pPr>
                      <a:r>
                        <a:rPr lang="en-US" sz="1200">
                          <a:effectLst/>
                        </a:rPr>
                        <a:t> </a:t>
                      </a:r>
                      <a:endParaRPr lang="en-GB" sz="1200">
                        <a:effectLst/>
                      </a:endParaRPr>
                    </a:p>
                    <a:p>
                      <a:pPr>
                        <a:spcAft>
                          <a:spcPts val="1200"/>
                        </a:spcAft>
                      </a:pPr>
                      <a:r>
                        <a:rPr lang="en-US" sz="1200">
                          <a:effectLst/>
                        </a:rPr>
                        <a:t> </a:t>
                      </a:r>
                      <a:endParaRPr lang="en-GB"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1200"/>
                        </a:spcAft>
                      </a:pPr>
                      <a:r>
                        <a:rPr lang="en-US" sz="1200" dirty="0">
                          <a:effectLst/>
                        </a:rPr>
                        <a:t> </a:t>
                      </a:r>
                      <a:endParaRPr lang="en-GB" sz="1200" dirty="0">
                        <a:effectLst/>
                        <a:latin typeface="Times New Roman" panose="02020603050405020304" pitchFamily="18" charset="0"/>
                        <a:ea typeface="Times New Roman" panose="02020603050405020304" pitchFamily="18" charset="0"/>
                      </a:endParaRPr>
                    </a:p>
                  </a:txBody>
                  <a:tcPr marL="51435" marR="51435" marT="0" marB="0"/>
                </a:tc>
              </a:tr>
            </a:tbl>
          </a:graphicData>
        </a:graphic>
      </p:graphicFrame>
      <p:sp>
        <p:nvSpPr>
          <p:cNvPr id="8" name="TextBox 7"/>
          <p:cNvSpPr txBox="1">
            <a:spLocks noChangeArrowheads="1"/>
          </p:cNvSpPr>
          <p:nvPr/>
        </p:nvSpPr>
        <p:spPr bwMode="auto">
          <a:xfrm>
            <a:off x="285750" y="2747963"/>
            <a:ext cx="2226469" cy="461665"/>
          </a:xfrm>
          <a:prstGeom prst="rect">
            <a:avLst/>
          </a:prstGeom>
          <a:solidFill>
            <a:srgbClr val="EEECE1"/>
          </a:solidFill>
          <a:ln w="9525">
            <a:solidFill>
              <a:srgbClr val="008000"/>
            </a:solidFill>
            <a:miter lim="800000"/>
            <a:headEnd/>
            <a:tailEnd/>
          </a:ln>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dirty="0">
                <a:solidFill>
                  <a:srgbClr val="008000"/>
                </a:solidFill>
              </a:rPr>
              <a:t>Protection</a:t>
            </a:r>
            <a:endParaRPr lang="en-US" altLang="en-US" dirty="0"/>
          </a:p>
        </p:txBody>
      </p:sp>
      <p:sp>
        <p:nvSpPr>
          <p:cNvPr id="9" name="TextBox 8"/>
          <p:cNvSpPr txBox="1">
            <a:spLocks noChangeArrowheads="1"/>
          </p:cNvSpPr>
          <p:nvPr/>
        </p:nvSpPr>
        <p:spPr bwMode="auto">
          <a:xfrm>
            <a:off x="2968290" y="2746244"/>
            <a:ext cx="2982455" cy="83099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en-US" altLang="en-US" sz="1600" dirty="0">
                <a:solidFill>
                  <a:srgbClr val="008000"/>
                </a:solidFill>
              </a:rPr>
              <a:t>protects the vital </a:t>
            </a:r>
            <a:r>
              <a:rPr lang="en-US" altLang="en-US" sz="1600" dirty="0" smtClean="0">
                <a:solidFill>
                  <a:srgbClr val="008000"/>
                </a:solidFill>
              </a:rPr>
              <a:t>organs when someone tries to charge or if you fall over </a:t>
            </a:r>
            <a:r>
              <a:rPr lang="en-GB" altLang="en-US" sz="1600" dirty="0" smtClean="0">
                <a:solidFill>
                  <a:srgbClr val="008000"/>
                </a:solidFill>
              </a:rPr>
              <a:t> </a:t>
            </a:r>
            <a:endParaRPr lang="en-GB" altLang="en-US" sz="1600" dirty="0">
              <a:solidFill>
                <a:srgbClr val="008000"/>
              </a:solidFill>
              <a:latin typeface="Calibri" panose="020F0502020204030204" pitchFamily="34" charset="0"/>
            </a:endParaRPr>
          </a:p>
        </p:txBody>
      </p:sp>
      <p:sp>
        <p:nvSpPr>
          <p:cNvPr id="10" name="TextBox 9"/>
          <p:cNvSpPr txBox="1">
            <a:spLocks noChangeArrowheads="1"/>
          </p:cNvSpPr>
          <p:nvPr/>
        </p:nvSpPr>
        <p:spPr bwMode="auto">
          <a:xfrm>
            <a:off x="437753" y="4207600"/>
            <a:ext cx="2006204" cy="461665"/>
          </a:xfrm>
          <a:prstGeom prst="rect">
            <a:avLst/>
          </a:prstGeom>
          <a:solidFill>
            <a:srgbClr val="EEECE1"/>
          </a:solidFill>
          <a:ln w="9525">
            <a:solidFill>
              <a:srgbClr val="008000"/>
            </a:solidFill>
            <a:miter lim="800000"/>
            <a:headEnd/>
            <a:tailEnd/>
          </a:ln>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dirty="0">
                <a:solidFill>
                  <a:srgbClr val="008000"/>
                </a:solidFill>
              </a:rPr>
              <a:t>M</a:t>
            </a:r>
            <a:r>
              <a:rPr lang="en-US" altLang="en-US" dirty="0" smtClean="0">
                <a:solidFill>
                  <a:srgbClr val="008000"/>
                </a:solidFill>
              </a:rPr>
              <a:t>ovement</a:t>
            </a:r>
            <a:endParaRPr lang="en-US" altLang="en-US" dirty="0">
              <a:solidFill>
                <a:srgbClr val="008000"/>
              </a:solidFill>
            </a:endParaRPr>
          </a:p>
        </p:txBody>
      </p:sp>
      <p:sp>
        <p:nvSpPr>
          <p:cNvPr id="11" name="TextBox 10"/>
          <p:cNvSpPr txBox="1">
            <a:spLocks noChangeArrowheads="1"/>
          </p:cNvSpPr>
          <p:nvPr/>
        </p:nvSpPr>
        <p:spPr bwMode="auto">
          <a:xfrm>
            <a:off x="3061158" y="4067603"/>
            <a:ext cx="2889587" cy="83099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pPr>
            <a:r>
              <a:rPr lang="en-US" altLang="en-US" sz="1600" dirty="0">
                <a:solidFill>
                  <a:srgbClr val="008000"/>
                </a:solidFill>
              </a:rPr>
              <a:t>provides points for muscle </a:t>
            </a:r>
            <a:r>
              <a:rPr lang="en-US" altLang="en-US" sz="1600" dirty="0" smtClean="0">
                <a:solidFill>
                  <a:srgbClr val="008000"/>
                </a:solidFill>
              </a:rPr>
              <a:t>attachment which means you can run or throw the ball</a:t>
            </a:r>
            <a:endParaRPr lang="en-GB" altLang="en-US" sz="1600" dirty="0">
              <a:solidFill>
                <a:srgbClr val="008000"/>
              </a:solidFill>
            </a:endParaRPr>
          </a:p>
        </p:txBody>
      </p:sp>
      <p:sp>
        <p:nvSpPr>
          <p:cNvPr id="13" name="TextBox 12"/>
          <p:cNvSpPr txBox="1">
            <a:spLocks noChangeArrowheads="1"/>
          </p:cNvSpPr>
          <p:nvPr/>
        </p:nvSpPr>
        <p:spPr bwMode="auto">
          <a:xfrm>
            <a:off x="3104836" y="5210357"/>
            <a:ext cx="2845909" cy="147732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pPr>
            <a:r>
              <a:rPr lang="en-US" altLang="en-US" sz="1800" dirty="0">
                <a:solidFill>
                  <a:srgbClr val="008000"/>
                </a:solidFill>
              </a:rPr>
              <a:t>Red blood cells carry oxygen so that the performer can work for </a:t>
            </a:r>
            <a:r>
              <a:rPr lang="en-US" altLang="en-US" sz="1800" dirty="0" smtClean="0">
                <a:solidFill>
                  <a:srgbClr val="008000"/>
                </a:solidFill>
              </a:rPr>
              <a:t>longer and last the whole game</a:t>
            </a:r>
            <a:endParaRPr lang="en-GB" altLang="en-US" sz="1800" dirty="0">
              <a:solidFill>
                <a:srgbClr val="008000"/>
              </a:solidFill>
              <a:latin typeface="Calibri" panose="020F0502020204030204" pitchFamily="34" charset="0"/>
            </a:endParaRPr>
          </a:p>
        </p:txBody>
      </p:sp>
      <p:sp>
        <p:nvSpPr>
          <p:cNvPr id="14" name="TextBox 13"/>
          <p:cNvSpPr txBox="1">
            <a:spLocks noChangeArrowheads="1"/>
          </p:cNvSpPr>
          <p:nvPr/>
        </p:nvSpPr>
        <p:spPr bwMode="auto">
          <a:xfrm>
            <a:off x="370097" y="5457333"/>
            <a:ext cx="2301635" cy="830997"/>
          </a:xfrm>
          <a:prstGeom prst="rect">
            <a:avLst/>
          </a:prstGeom>
          <a:solidFill>
            <a:srgbClr val="EEECE1"/>
          </a:solidFill>
          <a:ln w="9525">
            <a:solidFill>
              <a:srgbClr val="008000"/>
            </a:solidFill>
            <a:miter lim="800000"/>
            <a:headEnd/>
            <a:tailEnd/>
          </a:ln>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dirty="0" smtClean="0">
                <a:solidFill>
                  <a:srgbClr val="008000"/>
                </a:solidFill>
              </a:rPr>
              <a:t>Blood production</a:t>
            </a:r>
            <a:endParaRPr lang="en-US" altLang="en-US" dirty="0">
              <a:solidFill>
                <a:srgbClr val="008000"/>
              </a:solidFill>
            </a:endParaRPr>
          </a:p>
        </p:txBody>
      </p:sp>
    </p:spTree>
    <p:extLst>
      <p:ext uri="{BB962C8B-B14F-4D97-AF65-F5344CB8AC3E}">
        <p14:creationId xmlns:p14="http://schemas.microsoft.com/office/powerpoint/2010/main" val="1396725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460" y="417073"/>
            <a:ext cx="8088890" cy="5759890"/>
          </a:xfrm>
        </p:spPr>
        <p:txBody>
          <a:bodyPr>
            <a:noAutofit/>
          </a:bodyPr>
          <a:lstStyle/>
          <a:p>
            <a:r>
              <a:rPr lang="en-US" sz="2400" b="1" dirty="0" smtClean="0"/>
              <a:t>(6)</a:t>
            </a:r>
            <a:r>
              <a:rPr lang="en-US" sz="2400" dirty="0" smtClean="0"/>
              <a:t>   </a:t>
            </a:r>
            <a:r>
              <a:rPr lang="en-US" sz="2400" dirty="0"/>
              <a:t>The photo shows a member of the rounder’s team preparing to hit the ball</a:t>
            </a:r>
            <a:endParaRPr lang="en-GB" sz="2400" dirty="0"/>
          </a:p>
          <a:p>
            <a:pPr marL="0" indent="0">
              <a:buNone/>
            </a:pPr>
            <a:r>
              <a:rPr lang="en-US" sz="2400" dirty="0"/>
              <a:t> </a:t>
            </a:r>
            <a:endParaRPr lang="en-GB" sz="2400" dirty="0"/>
          </a:p>
          <a:p>
            <a:pPr marL="0" indent="0">
              <a:buNone/>
            </a:pPr>
            <a:r>
              <a:rPr lang="en-US" sz="2400" dirty="0"/>
              <a:t> </a:t>
            </a:r>
            <a:endParaRPr lang="en-GB" sz="2400" dirty="0"/>
          </a:p>
          <a:p>
            <a:pPr marL="0" indent="0">
              <a:buNone/>
            </a:pPr>
            <a:r>
              <a:rPr lang="en-US" sz="2400" dirty="0"/>
              <a:t> </a:t>
            </a:r>
            <a:endParaRPr lang="en-GB" sz="2400" dirty="0"/>
          </a:p>
          <a:p>
            <a:pPr lvl="0"/>
            <a:r>
              <a:rPr lang="en-US" sz="2400" dirty="0" smtClean="0"/>
              <a:t>Name </a:t>
            </a:r>
            <a:r>
              <a:rPr lang="en-US" sz="2400" dirty="0"/>
              <a:t>the bones of the upper and lower arm (3)</a:t>
            </a:r>
            <a:endParaRPr lang="en-GB" sz="2400" dirty="0"/>
          </a:p>
          <a:p>
            <a:r>
              <a:rPr lang="en-US" sz="2400" dirty="0"/>
              <a:t>1) </a:t>
            </a:r>
            <a:r>
              <a:rPr lang="en-GB" sz="2400" dirty="0" smtClean="0"/>
              <a:t>.</a:t>
            </a:r>
            <a:endParaRPr lang="en-GB" sz="2400" dirty="0"/>
          </a:p>
          <a:p>
            <a:r>
              <a:rPr lang="en-US" sz="2400" dirty="0"/>
              <a:t>2)  </a:t>
            </a:r>
            <a:endParaRPr lang="en-GB" sz="2400" dirty="0"/>
          </a:p>
          <a:p>
            <a:r>
              <a:rPr lang="en-US" sz="2400" dirty="0"/>
              <a:t>3</a:t>
            </a:r>
            <a:r>
              <a:rPr lang="en-US" sz="2400" dirty="0" smtClean="0"/>
              <a:t>)</a:t>
            </a:r>
            <a:endParaRPr lang="en-US" sz="24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0024" t="18298" r="26680" b="44142"/>
          <a:stretch/>
        </p:blipFill>
        <p:spPr bwMode="auto">
          <a:xfrm>
            <a:off x="5913841" y="3034939"/>
            <a:ext cx="2881892" cy="3559104"/>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341841" y="3034939"/>
            <a:ext cx="4572000" cy="1569660"/>
          </a:xfrm>
          <a:prstGeom prst="rect">
            <a:avLst/>
          </a:prstGeom>
        </p:spPr>
        <p:txBody>
          <a:bodyPr>
            <a:spAutoFit/>
          </a:bodyPr>
          <a:lstStyle/>
          <a:p>
            <a:pPr lvl="0"/>
            <a:r>
              <a:rPr lang="en-GB" sz="3200" dirty="0" err="1">
                <a:solidFill>
                  <a:srgbClr val="FF0000"/>
                </a:solidFill>
              </a:rPr>
              <a:t>Humerus</a:t>
            </a:r>
            <a:endParaRPr lang="en-GB" sz="3200" dirty="0">
              <a:solidFill>
                <a:srgbClr val="FF0000"/>
              </a:solidFill>
            </a:endParaRPr>
          </a:p>
          <a:p>
            <a:r>
              <a:rPr lang="en-GB" sz="3200" dirty="0">
                <a:solidFill>
                  <a:srgbClr val="FF0000"/>
                </a:solidFill>
              </a:rPr>
              <a:t>Radius</a:t>
            </a:r>
          </a:p>
          <a:p>
            <a:r>
              <a:rPr lang="en-GB" sz="3200" dirty="0">
                <a:solidFill>
                  <a:srgbClr val="FF0000"/>
                </a:solidFill>
              </a:rPr>
              <a:t>Ulna</a:t>
            </a:r>
          </a:p>
        </p:txBody>
      </p:sp>
    </p:spTree>
    <p:extLst>
      <p:ext uri="{BB962C8B-B14F-4D97-AF65-F5344CB8AC3E}">
        <p14:creationId xmlns:p14="http://schemas.microsoft.com/office/powerpoint/2010/main" val="1757016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23" y="957747"/>
            <a:ext cx="8733104" cy="5213099"/>
          </a:xfrm>
        </p:spPr>
        <p:txBody>
          <a:bodyPr>
            <a:normAutofit fontScale="92500" lnSpcReduction="10000"/>
          </a:bodyPr>
          <a:lstStyle/>
          <a:p>
            <a:pPr lvl="0"/>
            <a:r>
              <a:rPr lang="en-US" dirty="0"/>
              <a:t>What type of synovial joint is formed where the bones meet? (1)</a:t>
            </a:r>
            <a:endParaRPr lang="en-GB" dirty="0"/>
          </a:p>
          <a:p>
            <a:pPr marL="0" indent="0">
              <a:buNone/>
            </a:pPr>
            <a:r>
              <a:rPr lang="en-US" dirty="0"/>
              <a:t> </a:t>
            </a:r>
            <a:endParaRPr lang="en-GB" dirty="0"/>
          </a:p>
          <a:p>
            <a:pPr lvl="0"/>
            <a:r>
              <a:rPr lang="en-US" dirty="0"/>
              <a:t>Another type of synovial joint is a pivot joint. What type of movement is possible at this joint? (1)</a:t>
            </a:r>
            <a:endParaRPr lang="en-GB" dirty="0"/>
          </a:p>
          <a:p>
            <a:pPr marL="0" indent="0">
              <a:buNone/>
            </a:pPr>
            <a:r>
              <a:rPr lang="en-US" dirty="0"/>
              <a:t> </a:t>
            </a:r>
            <a:endParaRPr lang="en-GB" dirty="0"/>
          </a:p>
          <a:p>
            <a:pPr lvl="0"/>
            <a:r>
              <a:rPr lang="en-US" dirty="0"/>
              <a:t>With reference to the picture, give and example how the player is using this type of joint (1)</a:t>
            </a:r>
            <a:endParaRPr lang="en-GB" dirty="0"/>
          </a:p>
          <a:p>
            <a:endParaRPr lang="en-GB" dirty="0"/>
          </a:p>
          <a:p>
            <a:pPr lvl="0"/>
            <a:r>
              <a:rPr lang="en-US" dirty="0"/>
              <a:t>Tendons are very important components of a joint. What is its function? (1)</a:t>
            </a:r>
            <a:endParaRPr lang="en-GB" dirty="0"/>
          </a:p>
          <a:p>
            <a:endParaRPr lang="en-GB" dirty="0"/>
          </a:p>
          <a:p>
            <a:endParaRPr lang="en-US" dirty="0"/>
          </a:p>
        </p:txBody>
      </p:sp>
      <p:sp>
        <p:nvSpPr>
          <p:cNvPr id="4" name="Rectangle 3"/>
          <p:cNvSpPr/>
          <p:nvPr/>
        </p:nvSpPr>
        <p:spPr>
          <a:xfrm>
            <a:off x="2558285" y="1933261"/>
            <a:ext cx="1027119" cy="523220"/>
          </a:xfrm>
          <a:prstGeom prst="rect">
            <a:avLst/>
          </a:prstGeom>
        </p:spPr>
        <p:txBody>
          <a:bodyPr wrap="none">
            <a:spAutoFit/>
          </a:bodyPr>
          <a:lstStyle/>
          <a:p>
            <a:r>
              <a:rPr lang="en-GB" sz="2800" dirty="0">
                <a:solidFill>
                  <a:srgbClr val="FF0000"/>
                </a:solidFill>
              </a:rPr>
              <a:t>Hinge</a:t>
            </a:r>
            <a:r>
              <a:rPr lang="en-GB" sz="2800" dirty="0" smtClean="0">
                <a:solidFill>
                  <a:srgbClr val="FF0000"/>
                </a:solidFill>
                <a:effectLst/>
              </a:rPr>
              <a:t> </a:t>
            </a:r>
            <a:endParaRPr lang="en-US" sz="2800" dirty="0">
              <a:solidFill>
                <a:srgbClr val="FF0000"/>
              </a:solidFill>
            </a:endParaRPr>
          </a:p>
        </p:txBody>
      </p:sp>
      <p:sp>
        <p:nvSpPr>
          <p:cNvPr id="5" name="Rectangle 4"/>
          <p:cNvSpPr/>
          <p:nvPr/>
        </p:nvSpPr>
        <p:spPr>
          <a:xfrm>
            <a:off x="2274469" y="3260564"/>
            <a:ext cx="1369536" cy="523220"/>
          </a:xfrm>
          <a:prstGeom prst="rect">
            <a:avLst/>
          </a:prstGeom>
        </p:spPr>
        <p:txBody>
          <a:bodyPr wrap="none">
            <a:spAutoFit/>
          </a:bodyPr>
          <a:lstStyle/>
          <a:p>
            <a:r>
              <a:rPr lang="en-GB" sz="2800" dirty="0">
                <a:solidFill>
                  <a:srgbClr val="FF0000"/>
                </a:solidFill>
              </a:rPr>
              <a:t>rotation</a:t>
            </a:r>
            <a:r>
              <a:rPr lang="en-GB" sz="2800" dirty="0" smtClean="0">
                <a:solidFill>
                  <a:srgbClr val="FF0000"/>
                </a:solidFill>
                <a:effectLst/>
              </a:rPr>
              <a:t> </a:t>
            </a:r>
            <a:endParaRPr lang="en-US" sz="2800" dirty="0">
              <a:solidFill>
                <a:srgbClr val="FF0000"/>
              </a:solidFill>
            </a:endParaRPr>
          </a:p>
        </p:txBody>
      </p:sp>
      <p:sp>
        <p:nvSpPr>
          <p:cNvPr id="6" name="Rectangle 5"/>
          <p:cNvSpPr/>
          <p:nvPr/>
        </p:nvSpPr>
        <p:spPr>
          <a:xfrm>
            <a:off x="2274469" y="4626553"/>
            <a:ext cx="4602943" cy="523220"/>
          </a:xfrm>
          <a:prstGeom prst="rect">
            <a:avLst/>
          </a:prstGeom>
        </p:spPr>
        <p:txBody>
          <a:bodyPr wrap="none">
            <a:spAutoFit/>
          </a:bodyPr>
          <a:lstStyle/>
          <a:p>
            <a:r>
              <a:rPr lang="en-GB" sz="2800" dirty="0">
                <a:solidFill>
                  <a:srgbClr val="FF0000"/>
                </a:solidFill>
              </a:rPr>
              <a:t>Turn the head (to see the ball)</a:t>
            </a:r>
          </a:p>
        </p:txBody>
      </p:sp>
      <p:sp>
        <p:nvSpPr>
          <p:cNvPr id="7" name="Rectangle 6"/>
          <p:cNvSpPr/>
          <p:nvPr/>
        </p:nvSpPr>
        <p:spPr>
          <a:xfrm>
            <a:off x="2889126" y="6170846"/>
            <a:ext cx="3459977" cy="523220"/>
          </a:xfrm>
          <a:prstGeom prst="rect">
            <a:avLst/>
          </a:prstGeom>
        </p:spPr>
        <p:txBody>
          <a:bodyPr wrap="none">
            <a:spAutoFit/>
          </a:bodyPr>
          <a:lstStyle/>
          <a:p>
            <a:r>
              <a:rPr lang="en-GB" sz="2800" dirty="0">
                <a:solidFill>
                  <a:srgbClr val="FF0000"/>
                </a:solidFill>
              </a:rPr>
              <a:t>Attach muscle to bone</a:t>
            </a:r>
            <a:r>
              <a:rPr lang="en-GB" sz="2800" dirty="0" smtClean="0">
                <a:solidFill>
                  <a:srgbClr val="FF0000"/>
                </a:solidFill>
                <a:effectLst/>
              </a:rPr>
              <a:t> </a:t>
            </a:r>
            <a:endParaRPr lang="en-US" sz="2800" dirty="0">
              <a:solidFill>
                <a:srgbClr val="FF0000"/>
              </a:solidFill>
            </a:endParaRPr>
          </a:p>
        </p:txBody>
      </p:sp>
    </p:spTree>
    <p:extLst>
      <p:ext uri="{BB962C8B-B14F-4D97-AF65-F5344CB8AC3E}">
        <p14:creationId xmlns:p14="http://schemas.microsoft.com/office/powerpoint/2010/main" val="627700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758" y="231861"/>
            <a:ext cx="8596831" cy="6555642"/>
          </a:xfrm>
          <a:prstGeom prst="rect">
            <a:avLst/>
          </a:prstGeom>
        </p:spPr>
        <p:txBody>
          <a:bodyPr wrap="square">
            <a:spAutoFit/>
          </a:bodyPr>
          <a:lstStyle/>
          <a:p>
            <a:r>
              <a:rPr lang="en-US" sz="2800" b="1" dirty="0"/>
              <a:t>7</a:t>
            </a:r>
            <a:r>
              <a:rPr lang="en-US" sz="2800" b="1" dirty="0" smtClean="0"/>
              <a:t>)</a:t>
            </a:r>
            <a:r>
              <a:rPr lang="en-US" sz="2800" dirty="0" smtClean="0"/>
              <a:t> </a:t>
            </a:r>
            <a:r>
              <a:rPr lang="en-US" sz="2800" dirty="0"/>
              <a:t>a) A joint is formed where two or more bones meet. Name the bones that form the knee joint  </a:t>
            </a:r>
            <a:endParaRPr lang="en-US" sz="2800" dirty="0" smtClean="0"/>
          </a:p>
          <a:p>
            <a:endParaRPr lang="en-GB" sz="2800" dirty="0"/>
          </a:p>
          <a:p>
            <a:r>
              <a:rPr lang="en-US" sz="2800" dirty="0"/>
              <a:t>1)..............................</a:t>
            </a:r>
            <a:r>
              <a:rPr lang="en-US" sz="2800" dirty="0" smtClean="0"/>
              <a:t>. </a:t>
            </a:r>
            <a:r>
              <a:rPr lang="en-US" sz="2800" b="1" dirty="0" smtClean="0"/>
              <a:t>(</a:t>
            </a:r>
            <a:r>
              <a:rPr lang="en-US" sz="2800" b="1" dirty="0"/>
              <a:t>1</a:t>
            </a:r>
            <a:r>
              <a:rPr lang="en-US" sz="2800" b="1" dirty="0" smtClean="0"/>
              <a:t>)</a:t>
            </a:r>
          </a:p>
          <a:p>
            <a:endParaRPr lang="en-GB" sz="2800" dirty="0"/>
          </a:p>
          <a:p>
            <a:r>
              <a:rPr lang="en-US" sz="2800" dirty="0"/>
              <a:t>2)..............................</a:t>
            </a:r>
            <a:r>
              <a:rPr lang="en-US" sz="2800" dirty="0" smtClean="0"/>
              <a:t>. </a:t>
            </a:r>
            <a:r>
              <a:rPr lang="en-US" sz="2800" b="1" dirty="0" smtClean="0"/>
              <a:t>(</a:t>
            </a:r>
            <a:r>
              <a:rPr lang="en-US" sz="2800" b="1" dirty="0"/>
              <a:t>1) </a:t>
            </a:r>
            <a:endParaRPr lang="en-US" sz="2800" b="1" dirty="0" smtClean="0"/>
          </a:p>
          <a:p>
            <a:endParaRPr lang="en-GB" sz="2800" dirty="0"/>
          </a:p>
          <a:p>
            <a:r>
              <a:rPr lang="en-US" sz="2800" dirty="0"/>
              <a:t>B) The knee is a hinge joint, name another type of synovial joint </a:t>
            </a:r>
            <a:endParaRPr lang="en-US" sz="2800" dirty="0" smtClean="0"/>
          </a:p>
          <a:p>
            <a:endParaRPr lang="en-GB" sz="2800" dirty="0"/>
          </a:p>
          <a:p>
            <a:r>
              <a:rPr lang="en-US" sz="2800" dirty="0"/>
              <a:t>..................................................</a:t>
            </a:r>
            <a:r>
              <a:rPr lang="en-US" sz="2800" dirty="0" smtClean="0"/>
              <a:t>..</a:t>
            </a:r>
            <a:r>
              <a:rPr lang="en-US" sz="2800" dirty="0"/>
              <a:t>.........................</a:t>
            </a:r>
            <a:r>
              <a:rPr lang="en-US" sz="2800" dirty="0" smtClean="0"/>
              <a:t>. (</a:t>
            </a:r>
            <a:r>
              <a:rPr lang="en-US" sz="2800" dirty="0"/>
              <a:t>1) </a:t>
            </a:r>
            <a:endParaRPr lang="en-US" sz="2800" dirty="0" smtClean="0"/>
          </a:p>
          <a:p>
            <a:endParaRPr lang="en-GB" sz="2800" dirty="0"/>
          </a:p>
          <a:p>
            <a:r>
              <a:rPr lang="en-US" sz="2800" dirty="0"/>
              <a:t>(f)  What body tissue adds stability to the knee joint?  </a:t>
            </a:r>
            <a:endParaRPr lang="en-GB" sz="2800" dirty="0"/>
          </a:p>
          <a:p>
            <a:r>
              <a:rPr lang="en-US" sz="2800" dirty="0"/>
              <a:t>.............................................................................</a:t>
            </a:r>
            <a:r>
              <a:rPr lang="en-US" sz="2800" dirty="0" smtClean="0"/>
              <a:t>. </a:t>
            </a:r>
            <a:r>
              <a:rPr lang="en-US" sz="2800" b="1" dirty="0" smtClean="0"/>
              <a:t>(</a:t>
            </a:r>
            <a:r>
              <a:rPr lang="en-US" sz="2800" b="1" dirty="0"/>
              <a:t>1)</a:t>
            </a:r>
            <a:endParaRPr lang="en-GB" sz="2800" dirty="0"/>
          </a:p>
        </p:txBody>
      </p:sp>
      <p:sp>
        <p:nvSpPr>
          <p:cNvPr id="3" name="TextBox 2"/>
          <p:cNvSpPr txBox="1"/>
          <p:nvPr/>
        </p:nvSpPr>
        <p:spPr>
          <a:xfrm>
            <a:off x="1317370" y="1128715"/>
            <a:ext cx="1012216" cy="584776"/>
          </a:xfrm>
          <a:prstGeom prst="rect">
            <a:avLst/>
          </a:prstGeom>
          <a:noFill/>
        </p:spPr>
        <p:txBody>
          <a:bodyPr wrap="none" rtlCol="0">
            <a:spAutoFit/>
          </a:bodyPr>
          <a:lstStyle/>
          <a:p>
            <a:r>
              <a:rPr lang="en-US" sz="3200" b="1" dirty="0" smtClean="0">
                <a:solidFill>
                  <a:srgbClr val="008000"/>
                </a:solidFill>
              </a:rPr>
              <a:t>Tibia</a:t>
            </a:r>
            <a:endParaRPr lang="en-US" sz="3200" b="1" dirty="0">
              <a:solidFill>
                <a:srgbClr val="008000"/>
              </a:solidFill>
            </a:endParaRPr>
          </a:p>
        </p:txBody>
      </p:sp>
      <p:sp>
        <p:nvSpPr>
          <p:cNvPr id="4" name="TextBox 3"/>
          <p:cNvSpPr txBox="1"/>
          <p:nvPr/>
        </p:nvSpPr>
        <p:spPr>
          <a:xfrm>
            <a:off x="1317370" y="2115260"/>
            <a:ext cx="1279517" cy="584776"/>
          </a:xfrm>
          <a:prstGeom prst="rect">
            <a:avLst/>
          </a:prstGeom>
          <a:noFill/>
        </p:spPr>
        <p:txBody>
          <a:bodyPr wrap="none" rtlCol="0">
            <a:spAutoFit/>
          </a:bodyPr>
          <a:lstStyle/>
          <a:p>
            <a:r>
              <a:rPr lang="en-US" sz="3200" b="1" dirty="0" smtClean="0">
                <a:solidFill>
                  <a:srgbClr val="008000"/>
                </a:solidFill>
              </a:rPr>
              <a:t>Femur</a:t>
            </a:r>
            <a:endParaRPr lang="en-US" sz="3200" b="1" dirty="0">
              <a:solidFill>
                <a:srgbClr val="008000"/>
              </a:solidFill>
            </a:endParaRPr>
          </a:p>
        </p:txBody>
      </p:sp>
      <p:sp>
        <p:nvSpPr>
          <p:cNvPr id="5" name="TextBox 4"/>
          <p:cNvSpPr txBox="1"/>
          <p:nvPr/>
        </p:nvSpPr>
        <p:spPr>
          <a:xfrm>
            <a:off x="677611" y="4191162"/>
            <a:ext cx="5737669" cy="584776"/>
          </a:xfrm>
          <a:prstGeom prst="rect">
            <a:avLst/>
          </a:prstGeom>
          <a:noFill/>
        </p:spPr>
        <p:txBody>
          <a:bodyPr wrap="none" rtlCol="0">
            <a:spAutoFit/>
          </a:bodyPr>
          <a:lstStyle/>
          <a:p>
            <a:r>
              <a:rPr lang="en-US" sz="3200" b="1" dirty="0" smtClean="0">
                <a:solidFill>
                  <a:srgbClr val="008000"/>
                </a:solidFill>
              </a:rPr>
              <a:t>Ball and socket, </a:t>
            </a:r>
            <a:r>
              <a:rPr lang="en-US" sz="3200" b="1" dirty="0" err="1" smtClean="0">
                <a:solidFill>
                  <a:srgbClr val="008000"/>
                </a:solidFill>
              </a:rPr>
              <a:t>Condyloid</a:t>
            </a:r>
            <a:r>
              <a:rPr lang="en-US" sz="3200" b="1" dirty="0" smtClean="0">
                <a:solidFill>
                  <a:srgbClr val="008000"/>
                </a:solidFill>
              </a:rPr>
              <a:t>, Pivot</a:t>
            </a:r>
            <a:endParaRPr lang="en-US" sz="3200" b="1" dirty="0">
              <a:solidFill>
                <a:srgbClr val="008000"/>
              </a:solidFill>
            </a:endParaRPr>
          </a:p>
        </p:txBody>
      </p:sp>
      <p:sp>
        <p:nvSpPr>
          <p:cNvPr id="6" name="TextBox 5"/>
          <p:cNvSpPr txBox="1"/>
          <p:nvPr/>
        </p:nvSpPr>
        <p:spPr>
          <a:xfrm>
            <a:off x="2232778" y="5907566"/>
            <a:ext cx="1762021" cy="584776"/>
          </a:xfrm>
          <a:prstGeom prst="rect">
            <a:avLst/>
          </a:prstGeom>
          <a:noFill/>
        </p:spPr>
        <p:txBody>
          <a:bodyPr wrap="none" rtlCol="0">
            <a:spAutoFit/>
          </a:bodyPr>
          <a:lstStyle/>
          <a:p>
            <a:r>
              <a:rPr lang="en-US" sz="3200" b="1" dirty="0" smtClean="0">
                <a:solidFill>
                  <a:srgbClr val="008000"/>
                </a:solidFill>
              </a:rPr>
              <a:t>Ligament</a:t>
            </a:r>
            <a:endParaRPr lang="en-US" sz="3200" b="1" dirty="0">
              <a:solidFill>
                <a:srgbClr val="008000"/>
              </a:solidFill>
            </a:endParaRPr>
          </a:p>
        </p:txBody>
      </p:sp>
    </p:spTree>
    <p:extLst>
      <p:ext uri="{BB962C8B-B14F-4D97-AF65-F5344CB8AC3E}">
        <p14:creationId xmlns:p14="http://schemas.microsoft.com/office/powerpoint/2010/main" val="2215579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p:nvPr>
        </p:nvSpPr>
        <p:spPr>
          <a:xfrm>
            <a:off x="1485900" y="-296863"/>
            <a:ext cx="6172200" cy="1143001"/>
          </a:xfrm>
        </p:spPr>
        <p:txBody>
          <a:bodyPr/>
          <a:lstStyle/>
          <a:p>
            <a:r>
              <a:rPr lang="en-GB" altLang="en-US" dirty="0" smtClean="0"/>
              <a:t>Question </a:t>
            </a:r>
            <a:r>
              <a:rPr lang="en-GB" altLang="en-US" dirty="0"/>
              <a:t>8</a:t>
            </a:r>
            <a:endParaRPr lang="en-GB" altLang="en-US" dirty="0" smtClean="0"/>
          </a:p>
        </p:txBody>
      </p:sp>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r="63821"/>
          <a:stretch>
            <a:fillRect/>
          </a:stretch>
        </p:blipFill>
        <p:spPr bwMode="auto">
          <a:xfrm>
            <a:off x="86355" y="1924845"/>
            <a:ext cx="27098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p:cNvPicPr>
            <a:picLocks noChangeAspect="1" noChangeArrowheads="1"/>
          </p:cNvPicPr>
          <p:nvPr/>
        </p:nvPicPr>
        <p:blipFill>
          <a:blip r:embed="rId2">
            <a:extLst>
              <a:ext uri="{28A0092B-C50C-407E-A947-70E740481C1C}">
                <a14:useLocalDpi xmlns:a14="http://schemas.microsoft.com/office/drawing/2010/main" val="0"/>
              </a:ext>
            </a:extLst>
          </a:blip>
          <a:srcRect l="58273" r="2200"/>
          <a:stretch>
            <a:fillRect/>
          </a:stretch>
        </p:blipFill>
        <p:spPr bwMode="auto">
          <a:xfrm>
            <a:off x="2973021" y="1924844"/>
            <a:ext cx="1968103"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p:cNvSpPr>
            <a:spLocks noChangeArrowheads="1"/>
          </p:cNvSpPr>
          <p:nvPr/>
        </p:nvSpPr>
        <p:spPr bwMode="auto">
          <a:xfrm>
            <a:off x="4593431" y="708025"/>
            <a:ext cx="32099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457200">
              <a:tabLst>
                <a:tab pos="4419600" algn="l"/>
              </a:tabLst>
              <a:defRPr/>
            </a:pPr>
            <a:r>
              <a:rPr lang="en-GB" b="1" dirty="0">
                <a:latin typeface="Arial" charset="0"/>
                <a:ea typeface="ＭＳ Ｐゴシック" charset="0"/>
              </a:rPr>
              <a:t>(Total 4 marks)</a:t>
            </a:r>
          </a:p>
        </p:txBody>
      </p:sp>
      <p:sp>
        <p:nvSpPr>
          <p:cNvPr id="2" name="Rectangle 1"/>
          <p:cNvSpPr>
            <a:spLocks noChangeArrowheads="1"/>
          </p:cNvSpPr>
          <p:nvPr/>
        </p:nvSpPr>
        <p:spPr bwMode="auto">
          <a:xfrm>
            <a:off x="5924204" y="4725275"/>
            <a:ext cx="2783681" cy="12017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85750" indent="-285750" eaLnBrk="1" hangingPunct="1">
              <a:buFont typeface="Arial"/>
              <a:buChar char="•"/>
            </a:pPr>
            <a:r>
              <a:rPr lang="en-US" altLang="en-US" sz="1800" dirty="0"/>
              <a:t>Join bone to bone</a:t>
            </a:r>
          </a:p>
          <a:p>
            <a:pPr marL="285750" indent="-285750" eaLnBrk="1" hangingPunct="1">
              <a:buFont typeface="Arial"/>
              <a:buChar char="•"/>
            </a:pPr>
            <a:r>
              <a:rPr lang="en-US" altLang="en-US" sz="1800" dirty="0" err="1"/>
              <a:t>stabilise</a:t>
            </a:r>
            <a:r>
              <a:rPr lang="en-US" altLang="en-US" sz="1800" dirty="0"/>
              <a:t> the joint </a:t>
            </a:r>
          </a:p>
          <a:p>
            <a:pPr marL="285750" indent="-285750" eaLnBrk="1" hangingPunct="1">
              <a:buFont typeface="Arial"/>
              <a:buChar char="•"/>
            </a:pPr>
            <a:r>
              <a:rPr lang="en-US" altLang="en-US" sz="1800" dirty="0"/>
              <a:t>hold joint together </a:t>
            </a:r>
          </a:p>
          <a:p>
            <a:pPr marL="285750" indent="-285750" eaLnBrk="1" hangingPunct="1">
              <a:buFont typeface="Arial"/>
              <a:buChar char="•"/>
            </a:pPr>
            <a:r>
              <a:rPr lang="en-US" altLang="en-US" sz="1800" dirty="0"/>
              <a:t>(or equivalent)</a:t>
            </a:r>
            <a:endParaRPr lang="en-GB" altLang="en-US" sz="1800" dirty="0"/>
          </a:p>
        </p:txBody>
      </p:sp>
      <p:sp>
        <p:nvSpPr>
          <p:cNvPr id="3" name="Rectangle 2"/>
          <p:cNvSpPr>
            <a:spLocks noChangeArrowheads="1"/>
          </p:cNvSpPr>
          <p:nvPr/>
        </p:nvSpPr>
        <p:spPr bwMode="auto">
          <a:xfrm>
            <a:off x="4386264" y="1393825"/>
            <a:ext cx="4555942" cy="36933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a:t>A</a:t>
            </a:r>
            <a:r>
              <a:rPr lang="en-US" altLang="en-US" sz="1800"/>
              <a:t>  Tendon / muscle/ quadriceps/ quadricep</a:t>
            </a:r>
          </a:p>
        </p:txBody>
      </p:sp>
      <p:sp>
        <p:nvSpPr>
          <p:cNvPr id="4" name="Rectangle 3"/>
          <p:cNvSpPr>
            <a:spLocks noChangeArrowheads="1"/>
          </p:cNvSpPr>
          <p:nvPr/>
        </p:nvSpPr>
        <p:spPr bwMode="auto">
          <a:xfrm>
            <a:off x="5559028" y="2528888"/>
            <a:ext cx="1429222" cy="36933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a:t>B</a:t>
            </a:r>
            <a:r>
              <a:rPr lang="en-US" altLang="en-US" sz="1800" dirty="0"/>
              <a:t>  Ligament</a:t>
            </a:r>
            <a:endParaRPr lang="en-GB" altLang="en-US" sz="1800" dirty="0"/>
          </a:p>
        </p:txBody>
      </p:sp>
      <p:sp>
        <p:nvSpPr>
          <p:cNvPr id="10" name="Rectangle 9"/>
          <p:cNvSpPr>
            <a:spLocks noChangeArrowheads="1"/>
          </p:cNvSpPr>
          <p:nvPr/>
        </p:nvSpPr>
        <p:spPr bwMode="auto">
          <a:xfrm>
            <a:off x="4838221" y="4109558"/>
            <a:ext cx="1441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en-US" sz="1800" dirty="0"/>
              <a:t>D :Job of B</a:t>
            </a:r>
          </a:p>
        </p:txBody>
      </p:sp>
      <p:sp>
        <p:nvSpPr>
          <p:cNvPr id="6" name="Oval 5"/>
          <p:cNvSpPr>
            <a:spLocks noChangeArrowheads="1"/>
          </p:cNvSpPr>
          <p:nvPr/>
        </p:nvSpPr>
        <p:spPr bwMode="auto">
          <a:xfrm>
            <a:off x="1285815" y="2713831"/>
            <a:ext cx="1069302" cy="3257550"/>
          </a:xfrm>
          <a:prstGeom prst="ellipse">
            <a:avLst/>
          </a:prstGeom>
          <a:noFill/>
          <a:ln w="57150">
            <a:solidFill>
              <a:srgbClr val="008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endParaRPr>
          </a:p>
        </p:txBody>
      </p:sp>
      <p:sp>
        <p:nvSpPr>
          <p:cNvPr id="12" name="Oval 11"/>
          <p:cNvSpPr>
            <a:spLocks noChangeArrowheads="1"/>
          </p:cNvSpPr>
          <p:nvPr/>
        </p:nvSpPr>
        <p:spPr bwMode="auto">
          <a:xfrm>
            <a:off x="4069496" y="2597943"/>
            <a:ext cx="464344" cy="601662"/>
          </a:xfrm>
          <a:prstGeom prst="ellipse">
            <a:avLst/>
          </a:prstGeom>
          <a:noFill/>
          <a:ln w="57150">
            <a:solidFill>
              <a:srgbClr val="008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endParaRPr>
          </a:p>
        </p:txBody>
      </p:sp>
      <p:sp>
        <p:nvSpPr>
          <p:cNvPr id="5" name="TextBox 4"/>
          <p:cNvSpPr txBox="1"/>
          <p:nvPr/>
        </p:nvSpPr>
        <p:spPr>
          <a:xfrm>
            <a:off x="342089" y="2067500"/>
            <a:ext cx="1887452" cy="646331"/>
          </a:xfrm>
          <a:prstGeom prst="rect">
            <a:avLst/>
          </a:prstGeom>
          <a:noFill/>
        </p:spPr>
        <p:txBody>
          <a:bodyPr wrap="square" rtlCol="0">
            <a:spAutoFit/>
          </a:bodyPr>
          <a:lstStyle/>
          <a:p>
            <a:r>
              <a:rPr lang="en-US" dirty="0" smtClean="0"/>
              <a:t>Is there a muscle in the picture??</a:t>
            </a:r>
            <a:endParaRPr lang="en-US" dirty="0"/>
          </a:p>
        </p:txBody>
      </p:sp>
    </p:spTree>
    <p:extLst>
      <p:ext uri="{BB962C8B-B14F-4D97-AF65-F5344CB8AC3E}">
        <p14:creationId xmlns:p14="http://schemas.microsoft.com/office/powerpoint/2010/main" val="2147207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p:bldP spid="6" grpId="0" animBg="1"/>
      <p:bldP spid="12"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2412" y="3722284"/>
            <a:ext cx="3229118" cy="3012228"/>
          </a:xfrm>
          <a:prstGeom prst="rect">
            <a:avLst/>
          </a:prstGeom>
        </p:spPr>
      </p:pic>
      <p:sp>
        <p:nvSpPr>
          <p:cNvPr id="3" name="Content Placeholder 2"/>
          <p:cNvSpPr>
            <a:spLocks noGrp="1"/>
          </p:cNvSpPr>
          <p:nvPr>
            <p:ph idx="1"/>
          </p:nvPr>
        </p:nvSpPr>
        <p:spPr>
          <a:xfrm>
            <a:off x="240735" y="1713155"/>
            <a:ext cx="8680853" cy="1285561"/>
          </a:xfrm>
        </p:spPr>
        <p:txBody>
          <a:bodyPr>
            <a:noAutofit/>
          </a:bodyPr>
          <a:lstStyle/>
          <a:p>
            <a:pPr marL="514350" indent="-514350">
              <a:buFont typeface="+mj-lt"/>
              <a:buAutoNum type="arabicPeriod"/>
            </a:pPr>
            <a:r>
              <a:rPr lang="en-US" dirty="0" smtClean="0"/>
              <a:t>Calculate your score</a:t>
            </a:r>
          </a:p>
          <a:p>
            <a:pPr marL="514350" indent="-514350">
              <a:buFont typeface="+mj-lt"/>
              <a:buAutoNum type="arabicPeriod"/>
            </a:pPr>
            <a:r>
              <a:rPr lang="en-US" dirty="0" smtClean="0"/>
              <a:t>After </a:t>
            </a:r>
            <a:r>
              <a:rPr lang="en-US" dirty="0" smtClean="0"/>
              <a:t>looking through your </a:t>
            </a:r>
            <a:r>
              <a:rPr lang="en-US" dirty="0" smtClean="0"/>
              <a:t>EXAM– </a:t>
            </a:r>
          </a:p>
          <a:p>
            <a:pPr marL="514350" indent="-514350">
              <a:buFont typeface="+mj-lt"/>
              <a:buAutoNum type="arabicPeriod"/>
            </a:pPr>
            <a:r>
              <a:rPr lang="en-US" dirty="0" smtClean="0"/>
              <a:t>W</a:t>
            </a:r>
            <a:r>
              <a:rPr lang="en-US" dirty="0" smtClean="0"/>
              <a:t>rite what you think your </a:t>
            </a:r>
            <a:r>
              <a:rPr lang="en-US" dirty="0" smtClean="0"/>
              <a:t>WWW/</a:t>
            </a:r>
            <a:r>
              <a:rPr lang="en-US" dirty="0" smtClean="0"/>
              <a:t>EBI’s are from your exa</a:t>
            </a:r>
            <a:r>
              <a:rPr lang="en-US" dirty="0"/>
              <a:t>m</a:t>
            </a:r>
            <a:endParaRPr lang="en-US" dirty="0" smtClean="0"/>
          </a:p>
        </p:txBody>
      </p:sp>
      <p:sp>
        <p:nvSpPr>
          <p:cNvPr id="4" name="TextBox 3"/>
          <p:cNvSpPr txBox="1"/>
          <p:nvPr/>
        </p:nvSpPr>
        <p:spPr>
          <a:xfrm>
            <a:off x="5622668" y="5142965"/>
            <a:ext cx="2778262" cy="369332"/>
          </a:xfrm>
          <a:prstGeom prst="rect">
            <a:avLst/>
          </a:prstGeom>
          <a:noFill/>
        </p:spPr>
        <p:txBody>
          <a:bodyPr wrap="none" rtlCol="0">
            <a:spAutoFit/>
          </a:bodyPr>
          <a:lstStyle/>
          <a:p>
            <a:r>
              <a:rPr lang="en-US" dirty="0" smtClean="0"/>
              <a:t>What do I need to recap???</a:t>
            </a:r>
            <a:endParaRPr lang="en-US" dirty="0"/>
          </a:p>
        </p:txBody>
      </p:sp>
      <p:cxnSp>
        <p:nvCxnSpPr>
          <p:cNvPr id="9" name="Straight Arrow Connector 8"/>
          <p:cNvCxnSpPr>
            <a:endCxn id="4" idx="0"/>
          </p:cNvCxnSpPr>
          <p:nvPr/>
        </p:nvCxnSpPr>
        <p:spPr>
          <a:xfrm>
            <a:off x="6861859" y="3460058"/>
            <a:ext cx="149940" cy="168290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rotWithShape="1">
          <a:blip r:embed="rId3"/>
          <a:srcRect t="23132" b="14622"/>
          <a:stretch/>
        </p:blipFill>
        <p:spPr>
          <a:xfrm>
            <a:off x="1233313" y="131375"/>
            <a:ext cx="6277008" cy="1581780"/>
          </a:xfrm>
          <a:prstGeom prst="rect">
            <a:avLst/>
          </a:prstGeom>
        </p:spPr>
      </p:pic>
    </p:spTree>
    <p:extLst>
      <p:ext uri="{BB962C8B-B14F-4D97-AF65-F5344CB8AC3E}">
        <p14:creationId xmlns:p14="http://schemas.microsoft.com/office/powerpoint/2010/main" val="30705367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091720486"/>
              </p:ext>
            </p:extLst>
          </p:nvPr>
        </p:nvGraphicFramePr>
        <p:xfrm>
          <a:off x="0" y="146485"/>
          <a:ext cx="8940800" cy="4457969"/>
        </p:xfrm>
        <a:graphic>
          <a:graphicData uri="http://schemas.openxmlformats.org/presentationml/2006/ole">
            <mc:AlternateContent xmlns:mc="http://schemas.openxmlformats.org/markup-compatibility/2006">
              <mc:Choice xmlns:v="urn:schemas-microsoft-com:vml" Requires="v">
                <p:oleObj spid="_x0000_s1035" name="Document" r:id="rId3" imgW="5511800" imgH="3683000" progId="Word.Document.12">
                  <p:embed/>
                </p:oleObj>
              </mc:Choice>
              <mc:Fallback>
                <p:oleObj name="Document" r:id="rId3" imgW="5511800" imgH="3683000" progId="Word.Document.12">
                  <p:embed/>
                  <p:pic>
                    <p:nvPicPr>
                      <p:cNvPr id="0" name=""/>
                      <p:cNvPicPr/>
                      <p:nvPr/>
                    </p:nvPicPr>
                    <p:blipFill>
                      <a:blip r:embed="rId4"/>
                      <a:stretch>
                        <a:fillRect/>
                      </a:stretch>
                    </p:blipFill>
                    <p:spPr>
                      <a:xfrm>
                        <a:off x="0" y="146485"/>
                        <a:ext cx="8940800" cy="4457969"/>
                      </a:xfrm>
                      <a:prstGeom prst="rect">
                        <a:avLst/>
                      </a:prstGeom>
                    </p:spPr>
                  </p:pic>
                </p:oleObj>
              </mc:Fallback>
            </mc:AlternateContent>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474391490"/>
              </p:ext>
            </p:extLst>
          </p:nvPr>
        </p:nvGraphicFramePr>
        <p:xfrm>
          <a:off x="100735" y="4612007"/>
          <a:ext cx="8840065" cy="1839593"/>
        </p:xfrm>
        <a:graphic>
          <a:graphicData uri="http://schemas.openxmlformats.org/drawingml/2006/table">
            <a:tbl>
              <a:tblPr firstRow="1" bandRow="1">
                <a:tableStyleId>{5C22544A-7EE6-4342-B048-85BDC9FD1C3A}</a:tableStyleId>
              </a:tblPr>
              <a:tblGrid>
                <a:gridCol w="698161">
                  <a:extLst>
                    <a:ext uri="{9D8B030D-6E8A-4147-A177-3AD203B41FA5}">
                      <a16:colId xmlns="" xmlns:a16="http://schemas.microsoft.com/office/drawing/2014/main" val="1037474713"/>
                    </a:ext>
                  </a:extLst>
                </a:gridCol>
                <a:gridCol w="2336166">
                  <a:extLst>
                    <a:ext uri="{9D8B030D-6E8A-4147-A177-3AD203B41FA5}">
                      <a16:colId xmlns="" xmlns:a16="http://schemas.microsoft.com/office/drawing/2014/main" val="2878886615"/>
                    </a:ext>
                  </a:extLst>
                </a:gridCol>
                <a:gridCol w="1935246">
                  <a:extLst>
                    <a:ext uri="{9D8B030D-6E8A-4147-A177-3AD203B41FA5}">
                      <a16:colId xmlns="" xmlns:a16="http://schemas.microsoft.com/office/drawing/2014/main" val="604823483"/>
                    </a:ext>
                  </a:extLst>
                </a:gridCol>
                <a:gridCol w="1935246">
                  <a:extLst>
                    <a:ext uri="{9D8B030D-6E8A-4147-A177-3AD203B41FA5}">
                      <a16:colId xmlns="" xmlns:a16="http://schemas.microsoft.com/office/drawing/2014/main" val="854342083"/>
                    </a:ext>
                  </a:extLst>
                </a:gridCol>
                <a:gridCol w="1935246">
                  <a:extLst>
                    <a:ext uri="{9D8B030D-6E8A-4147-A177-3AD203B41FA5}">
                      <a16:colId xmlns="" xmlns:a16="http://schemas.microsoft.com/office/drawing/2014/main" val="2365172606"/>
                    </a:ext>
                  </a:extLst>
                </a:gridCol>
              </a:tblGrid>
              <a:tr h="867673">
                <a:tc>
                  <a:txBody>
                    <a:bodyPr/>
                    <a:lstStyle/>
                    <a:p>
                      <a:pPr algn="ctr"/>
                      <a:r>
                        <a:rPr lang="en-GB" sz="800" dirty="0" smtClean="0">
                          <a:solidFill>
                            <a:sysClr val="windowText" lastClr="000000"/>
                          </a:solidFill>
                        </a:rPr>
                        <a:t>Classification</a:t>
                      </a:r>
                      <a:endParaRPr lang="en-GB" sz="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GB" sz="2000" dirty="0" smtClean="0">
                          <a:solidFill>
                            <a:sysClr val="windowText" lastClr="000000"/>
                          </a:solidFill>
                        </a:rPr>
                        <a:t>LONG</a:t>
                      </a:r>
                      <a:endParaRPr lang="en-GB" sz="20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GB" sz="2000" dirty="0" smtClean="0">
                          <a:solidFill>
                            <a:sysClr val="windowText" lastClr="000000"/>
                          </a:solidFill>
                        </a:rPr>
                        <a:t>SHORT</a:t>
                      </a:r>
                      <a:endParaRPr lang="en-GB" sz="20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GB" sz="2000" dirty="0" smtClean="0">
                          <a:solidFill>
                            <a:sysClr val="windowText" lastClr="000000"/>
                          </a:solidFill>
                        </a:rPr>
                        <a:t>IRREGULAR</a:t>
                      </a:r>
                      <a:endParaRPr lang="en-GB" sz="20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GB" sz="2000" dirty="0" smtClean="0">
                          <a:solidFill>
                            <a:sysClr val="windowText" lastClr="000000"/>
                          </a:solidFill>
                        </a:rPr>
                        <a:t>FLAT</a:t>
                      </a:r>
                      <a:endParaRPr lang="en-GB" sz="20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3520876403"/>
                  </a:ext>
                </a:extLst>
              </a:tr>
              <a:tr h="971920">
                <a:tc>
                  <a:txBody>
                    <a:bodyPr/>
                    <a:lstStyle/>
                    <a:p>
                      <a:pPr algn="ctr"/>
                      <a:r>
                        <a:rPr lang="en-GB" sz="1400" dirty="0" smtClean="0"/>
                        <a:t>Job</a:t>
                      </a:r>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GB" sz="27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GB" sz="27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GB" sz="27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GB" sz="27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48833267"/>
                  </a:ext>
                </a:extLst>
              </a:tr>
            </a:tbl>
          </a:graphicData>
        </a:graphic>
      </p:graphicFrame>
      <p:sp>
        <p:nvSpPr>
          <p:cNvPr id="6" name="TextBox 5"/>
          <p:cNvSpPr txBox="1"/>
          <p:nvPr/>
        </p:nvSpPr>
        <p:spPr>
          <a:xfrm>
            <a:off x="6993806" y="5588697"/>
            <a:ext cx="1981726" cy="461665"/>
          </a:xfrm>
          <a:prstGeom prst="rect">
            <a:avLst/>
          </a:prstGeom>
          <a:noFill/>
        </p:spPr>
        <p:txBody>
          <a:bodyPr wrap="square" rtlCol="0">
            <a:spAutoFit/>
          </a:bodyPr>
          <a:lstStyle/>
          <a:p>
            <a:r>
              <a:rPr lang="en-GB" sz="1200" dirty="0" smtClean="0"/>
              <a:t>Protection, broad surface for muscle attachment  ,</a:t>
            </a:r>
            <a:endParaRPr lang="en-GB" sz="1200" dirty="0"/>
          </a:p>
        </p:txBody>
      </p:sp>
      <p:sp>
        <p:nvSpPr>
          <p:cNvPr id="7" name="TextBox 6"/>
          <p:cNvSpPr txBox="1"/>
          <p:nvPr/>
        </p:nvSpPr>
        <p:spPr>
          <a:xfrm>
            <a:off x="752865" y="5646385"/>
            <a:ext cx="2035714" cy="338554"/>
          </a:xfrm>
          <a:prstGeom prst="rect">
            <a:avLst/>
          </a:prstGeom>
          <a:noFill/>
        </p:spPr>
        <p:txBody>
          <a:bodyPr wrap="square" rtlCol="0">
            <a:spAutoFit/>
          </a:bodyPr>
          <a:lstStyle/>
          <a:p>
            <a:r>
              <a:rPr lang="en-GB" sz="1600" dirty="0" smtClean="0"/>
              <a:t>Leverage , movement </a:t>
            </a:r>
            <a:endParaRPr lang="en-GB" sz="1600" dirty="0"/>
          </a:p>
        </p:txBody>
      </p:sp>
      <p:sp>
        <p:nvSpPr>
          <p:cNvPr id="8" name="TextBox 7"/>
          <p:cNvSpPr txBox="1"/>
          <p:nvPr/>
        </p:nvSpPr>
        <p:spPr>
          <a:xfrm>
            <a:off x="3113788" y="5608057"/>
            <a:ext cx="2344615" cy="369332"/>
          </a:xfrm>
          <a:prstGeom prst="rect">
            <a:avLst/>
          </a:prstGeom>
          <a:noFill/>
        </p:spPr>
        <p:txBody>
          <a:bodyPr wrap="square" rtlCol="0">
            <a:spAutoFit/>
          </a:bodyPr>
          <a:lstStyle/>
          <a:p>
            <a:r>
              <a:rPr lang="en-GB" dirty="0"/>
              <a:t>W</a:t>
            </a:r>
            <a:r>
              <a:rPr lang="en-GB" dirty="0" smtClean="0"/>
              <a:t>eight baring </a:t>
            </a:r>
            <a:endParaRPr lang="en-GB" dirty="0"/>
          </a:p>
        </p:txBody>
      </p:sp>
      <p:sp>
        <p:nvSpPr>
          <p:cNvPr id="9" name="TextBox 8"/>
          <p:cNvSpPr txBox="1"/>
          <p:nvPr/>
        </p:nvSpPr>
        <p:spPr>
          <a:xfrm>
            <a:off x="5053635" y="5568640"/>
            <a:ext cx="1940171" cy="584776"/>
          </a:xfrm>
          <a:prstGeom prst="rect">
            <a:avLst/>
          </a:prstGeom>
          <a:noFill/>
        </p:spPr>
        <p:txBody>
          <a:bodyPr wrap="square" rtlCol="0">
            <a:spAutoFit/>
          </a:bodyPr>
          <a:lstStyle/>
          <a:p>
            <a:r>
              <a:rPr lang="en-GB" sz="1600" dirty="0" smtClean="0"/>
              <a:t>Protection, muscle attachment  ,</a:t>
            </a:r>
            <a:endParaRPr lang="en-GB" sz="1600" dirty="0"/>
          </a:p>
        </p:txBody>
      </p:sp>
      <p:sp>
        <p:nvSpPr>
          <p:cNvPr id="10" name="Rounded Rectangle 9"/>
          <p:cNvSpPr/>
          <p:nvPr/>
        </p:nvSpPr>
        <p:spPr>
          <a:xfrm>
            <a:off x="982133" y="914400"/>
            <a:ext cx="5469467" cy="643467"/>
          </a:xfrm>
          <a:prstGeom prst="roundRect">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053635" y="1821078"/>
            <a:ext cx="2068194" cy="584776"/>
          </a:xfrm>
          <a:prstGeom prst="rect">
            <a:avLst/>
          </a:prstGeom>
          <a:solidFill>
            <a:schemeClr val="bg1"/>
          </a:solidFill>
          <a:ln>
            <a:solidFill>
              <a:srgbClr val="FF0000"/>
            </a:solidFill>
          </a:ln>
        </p:spPr>
        <p:txBody>
          <a:bodyPr wrap="none" rtlCol="0">
            <a:spAutoFit/>
          </a:bodyPr>
          <a:lstStyle/>
          <a:p>
            <a:r>
              <a:rPr lang="en-US" sz="3200" dirty="0" smtClean="0">
                <a:solidFill>
                  <a:srgbClr val="FF0000"/>
                </a:solidFill>
              </a:rPr>
              <a:t>Long Bone!</a:t>
            </a:r>
            <a:endParaRPr lang="en-US" sz="3200" dirty="0">
              <a:solidFill>
                <a:srgbClr val="FF0000"/>
              </a:solidFill>
            </a:endParaRPr>
          </a:p>
        </p:txBody>
      </p:sp>
      <p:sp>
        <p:nvSpPr>
          <p:cNvPr id="12" name="TextBox 11"/>
          <p:cNvSpPr txBox="1"/>
          <p:nvPr/>
        </p:nvSpPr>
        <p:spPr>
          <a:xfrm>
            <a:off x="5647606" y="3153953"/>
            <a:ext cx="2692400" cy="400110"/>
          </a:xfrm>
          <a:prstGeom prst="rect">
            <a:avLst/>
          </a:prstGeom>
          <a:solidFill>
            <a:schemeClr val="bg1"/>
          </a:solidFill>
          <a:ln>
            <a:solidFill>
              <a:srgbClr val="FF0000"/>
            </a:solidFill>
          </a:ln>
        </p:spPr>
        <p:txBody>
          <a:bodyPr wrap="square" rtlCol="0">
            <a:spAutoFit/>
          </a:bodyPr>
          <a:lstStyle/>
          <a:p>
            <a:r>
              <a:rPr lang="en-US" sz="2000" dirty="0" smtClean="0">
                <a:solidFill>
                  <a:srgbClr val="FF0000"/>
                </a:solidFill>
              </a:rPr>
              <a:t>Happens in Long Bones!</a:t>
            </a:r>
            <a:endParaRPr lang="en-US" sz="2000" dirty="0">
              <a:solidFill>
                <a:srgbClr val="FF0000"/>
              </a:solidFill>
            </a:endParaRPr>
          </a:p>
        </p:txBody>
      </p:sp>
      <p:sp>
        <p:nvSpPr>
          <p:cNvPr id="13" name="TextBox 12"/>
          <p:cNvSpPr txBox="1"/>
          <p:nvPr/>
        </p:nvSpPr>
        <p:spPr>
          <a:xfrm>
            <a:off x="6139028" y="3795709"/>
            <a:ext cx="1965602" cy="584776"/>
          </a:xfrm>
          <a:prstGeom prst="rect">
            <a:avLst/>
          </a:prstGeom>
          <a:solidFill>
            <a:schemeClr val="bg1"/>
          </a:solidFill>
          <a:ln>
            <a:solidFill>
              <a:srgbClr val="FF0000"/>
            </a:solidFill>
          </a:ln>
        </p:spPr>
        <p:txBody>
          <a:bodyPr wrap="none" rtlCol="0">
            <a:spAutoFit/>
          </a:bodyPr>
          <a:lstStyle/>
          <a:p>
            <a:r>
              <a:rPr lang="en-US" sz="3200" dirty="0" err="1" smtClean="0">
                <a:solidFill>
                  <a:srgbClr val="FF0000"/>
                </a:solidFill>
              </a:rPr>
              <a:t>FLat</a:t>
            </a:r>
            <a:r>
              <a:rPr lang="en-US" sz="3200" dirty="0" smtClean="0">
                <a:solidFill>
                  <a:srgbClr val="FF0000"/>
                </a:solidFill>
              </a:rPr>
              <a:t> Bone!</a:t>
            </a:r>
            <a:endParaRPr lang="en-US" sz="3200" dirty="0">
              <a:solidFill>
                <a:srgbClr val="FF0000"/>
              </a:solidFill>
            </a:endParaRPr>
          </a:p>
        </p:txBody>
      </p:sp>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634" y="1828106"/>
            <a:ext cx="761499" cy="577748"/>
          </a:xfrm>
          <a:prstGeom prst="rect">
            <a:avLst/>
          </a:prstGeom>
        </p:spPr>
      </p:pic>
      <p:pic>
        <p:nvPicPr>
          <p:cNvPr id="15" name="Picture 14"/>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42673" y="888118"/>
            <a:ext cx="710192" cy="822208"/>
          </a:xfrm>
          <a:prstGeom prst="rect">
            <a:avLst/>
          </a:prstGeom>
        </p:spPr>
      </p:pic>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634" y="2976315"/>
            <a:ext cx="761499" cy="577748"/>
          </a:xfrm>
          <a:prstGeom prst="rect">
            <a:avLst/>
          </a:prstGeom>
        </p:spPr>
      </p:pic>
      <p:pic>
        <p:nvPicPr>
          <p:cNvPr id="17" name="Picture 1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634" y="3673839"/>
            <a:ext cx="761499" cy="577748"/>
          </a:xfrm>
          <a:prstGeom prst="rect">
            <a:avLst/>
          </a:prstGeom>
        </p:spPr>
      </p:pic>
      <p:sp>
        <p:nvSpPr>
          <p:cNvPr id="2" name="TextBox 1"/>
          <p:cNvSpPr txBox="1"/>
          <p:nvPr/>
        </p:nvSpPr>
        <p:spPr>
          <a:xfrm>
            <a:off x="5056666" y="17653"/>
            <a:ext cx="4087334" cy="923330"/>
          </a:xfrm>
          <a:prstGeom prst="rect">
            <a:avLst/>
          </a:prstGeom>
          <a:solidFill>
            <a:srgbClr val="FF0000"/>
          </a:solidFill>
          <a:ln>
            <a:solidFill>
              <a:srgbClr val="FF0000"/>
            </a:solidFill>
          </a:ln>
        </p:spPr>
        <p:txBody>
          <a:bodyPr wrap="square" rtlCol="0">
            <a:spAutoFit/>
          </a:bodyPr>
          <a:lstStyle/>
          <a:p>
            <a:pPr algn="ctr"/>
            <a:r>
              <a:rPr lang="en-US" b="1" dirty="0" smtClean="0">
                <a:solidFill>
                  <a:srgbClr val="FFFFFF"/>
                </a:solidFill>
              </a:rPr>
              <a:t>ALWAYS ELIMINATE ON THESE QUESTIONS (even if you know the answer go through them all!... incase)</a:t>
            </a:r>
            <a:endParaRPr lang="en-US" b="1" dirty="0">
              <a:solidFill>
                <a:srgbClr val="FFFFFF"/>
              </a:solidFill>
            </a:endParaRPr>
          </a:p>
        </p:txBody>
      </p:sp>
    </p:spTree>
    <p:extLst>
      <p:ext uri="{BB962C8B-B14F-4D97-AF65-F5344CB8AC3E}">
        <p14:creationId xmlns:p14="http://schemas.microsoft.com/office/powerpoint/2010/main" val="117612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97148986"/>
              </p:ext>
            </p:extLst>
          </p:nvPr>
        </p:nvGraphicFramePr>
        <p:xfrm>
          <a:off x="0" y="35191"/>
          <a:ext cx="9144764" cy="3453076"/>
        </p:xfrm>
        <a:graphic>
          <a:graphicData uri="http://schemas.openxmlformats.org/presentationml/2006/ole">
            <mc:AlternateContent xmlns:mc="http://schemas.openxmlformats.org/markup-compatibility/2006">
              <mc:Choice xmlns:v="urn:schemas-microsoft-com:vml" Requires="v">
                <p:oleObj spid="_x0000_s2060" name="Document" r:id="rId3" imgW="5511800" imgH="1739900" progId="Word.Document.12">
                  <p:embed/>
                </p:oleObj>
              </mc:Choice>
              <mc:Fallback>
                <p:oleObj name="Document" r:id="rId3" imgW="5511800" imgH="1739900" progId="Word.Document.12">
                  <p:embed/>
                  <p:pic>
                    <p:nvPicPr>
                      <p:cNvPr id="0" name=""/>
                      <p:cNvPicPr/>
                      <p:nvPr/>
                    </p:nvPicPr>
                    <p:blipFill>
                      <a:blip r:embed="rId4"/>
                      <a:stretch>
                        <a:fillRect/>
                      </a:stretch>
                    </p:blipFill>
                    <p:spPr>
                      <a:xfrm>
                        <a:off x="0" y="35191"/>
                        <a:ext cx="9144764" cy="3453076"/>
                      </a:xfrm>
                      <a:prstGeom prst="rect">
                        <a:avLst/>
                      </a:prstGeom>
                    </p:spPr>
                  </p:pic>
                </p:oleObj>
              </mc:Fallback>
            </mc:AlternateContent>
          </a:graphicData>
        </a:graphic>
      </p:graphicFrame>
      <p:sp>
        <p:nvSpPr>
          <p:cNvPr id="3" name="Content Placeholder 3"/>
          <p:cNvSpPr txBox="1">
            <a:spLocks/>
          </p:cNvSpPr>
          <p:nvPr/>
        </p:nvSpPr>
        <p:spPr>
          <a:xfrm>
            <a:off x="3268218" y="4751521"/>
            <a:ext cx="2204325" cy="1372683"/>
          </a:xfrm>
          <a:prstGeom prst="rect">
            <a:avLst/>
          </a:prstGeom>
          <a:noFill/>
        </p:spPr>
        <p:txBody>
          <a:bodyPr wrap="square"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000" b="1" u="sng" dirty="0" smtClean="0">
                <a:solidFill>
                  <a:srgbClr val="008000"/>
                </a:solidFill>
              </a:rPr>
              <a:t>L</a:t>
            </a:r>
            <a:r>
              <a:rPr lang="en-US" sz="3600" dirty="0" smtClean="0"/>
              <a:t>igaments</a:t>
            </a:r>
          </a:p>
          <a:p>
            <a:pPr marL="0" indent="0" algn="ctr">
              <a:buFont typeface="Arial"/>
              <a:buNone/>
            </a:pPr>
            <a:endParaRPr lang="en-US" sz="3600" dirty="0" smtClean="0"/>
          </a:p>
        </p:txBody>
      </p:sp>
      <p:cxnSp>
        <p:nvCxnSpPr>
          <p:cNvPr id="4" name="Straight Arrow Connector 3"/>
          <p:cNvCxnSpPr/>
          <p:nvPr/>
        </p:nvCxnSpPr>
        <p:spPr>
          <a:xfrm>
            <a:off x="5404970" y="5168885"/>
            <a:ext cx="4416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a:off x="2867890" y="5127609"/>
            <a:ext cx="4003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51591" y="4996118"/>
            <a:ext cx="2493973" cy="1384995"/>
          </a:xfrm>
          <a:prstGeom prst="rect">
            <a:avLst/>
          </a:prstGeom>
          <a:ln>
            <a:solidFill>
              <a:srgbClr val="000000"/>
            </a:solidFill>
          </a:ln>
        </p:spPr>
        <p:txBody>
          <a:bodyPr wrap="square">
            <a:spAutoFit/>
          </a:bodyPr>
          <a:lstStyle/>
          <a:p>
            <a:r>
              <a:rPr lang="en-US" i="1" dirty="0">
                <a:latin typeface="Abadi MT Condensed Light"/>
                <a:cs typeface="Abadi MT Condensed Light"/>
              </a:rPr>
              <a:t>A </a:t>
            </a:r>
            <a:r>
              <a:rPr lang="en-US" sz="1600" b="1" i="1" u="sng" dirty="0">
                <a:latin typeface="Abadi MT Condensed Light"/>
                <a:cs typeface="Abadi MT Condensed Light"/>
              </a:rPr>
              <a:t>ligament</a:t>
            </a:r>
            <a:r>
              <a:rPr lang="en-US" i="1" dirty="0">
                <a:latin typeface="Abadi MT Condensed Light"/>
                <a:cs typeface="Abadi MT Condensed Light"/>
              </a:rPr>
              <a:t> is an elastic band of tissue that </a:t>
            </a:r>
            <a:r>
              <a:rPr lang="en-US" b="1" i="1" dirty="0">
                <a:latin typeface="Abadi MT Condensed Light"/>
                <a:cs typeface="Abadi MT Condensed Light"/>
              </a:rPr>
              <a:t>connects bone to bone </a:t>
            </a:r>
            <a:r>
              <a:rPr lang="en-US" i="1" dirty="0">
                <a:latin typeface="Abadi MT Condensed Light"/>
                <a:cs typeface="Abadi MT Condensed Light"/>
              </a:rPr>
              <a:t>and </a:t>
            </a:r>
            <a:r>
              <a:rPr lang="en-US" sz="2400" b="1" i="1" dirty="0">
                <a:solidFill>
                  <a:srgbClr val="008000"/>
                </a:solidFill>
                <a:latin typeface="Abadi MT Condensed Light"/>
                <a:cs typeface="Abadi MT Condensed Light"/>
              </a:rPr>
              <a:t>provides stability to the joint</a:t>
            </a:r>
            <a:endParaRPr lang="en-US" sz="2400" b="1" dirty="0">
              <a:solidFill>
                <a:srgbClr val="008000"/>
              </a:solidFill>
            </a:endParaRPr>
          </a:p>
        </p:txBody>
      </p:sp>
      <p:sp>
        <p:nvSpPr>
          <p:cNvPr id="7" name="Rectangle 6"/>
          <p:cNvSpPr/>
          <p:nvPr/>
        </p:nvSpPr>
        <p:spPr>
          <a:xfrm>
            <a:off x="5902215" y="4948595"/>
            <a:ext cx="3094052" cy="1077218"/>
          </a:xfrm>
          <a:prstGeom prst="rect">
            <a:avLst/>
          </a:prstGeom>
          <a:ln>
            <a:solidFill>
              <a:srgbClr val="000000"/>
            </a:solidFill>
          </a:ln>
        </p:spPr>
        <p:txBody>
          <a:bodyPr wrap="square">
            <a:spAutoFit/>
          </a:bodyPr>
          <a:lstStyle/>
          <a:p>
            <a:r>
              <a:rPr lang="en-US" sz="1600" i="1" dirty="0">
                <a:latin typeface="Abadi MT Condensed Light"/>
                <a:cs typeface="Abadi MT Condensed Light"/>
              </a:rPr>
              <a:t>A </a:t>
            </a:r>
            <a:r>
              <a:rPr lang="en-US" sz="1600" b="1" i="1" u="sng" dirty="0" smtClean="0">
                <a:latin typeface="Abadi MT Condensed Light"/>
                <a:cs typeface="Abadi MT Condensed Light"/>
              </a:rPr>
              <a:t>ligament </a:t>
            </a:r>
            <a:r>
              <a:rPr lang="en-US" sz="1600" i="1" dirty="0" smtClean="0">
                <a:latin typeface="Abadi MT Condensed Light"/>
                <a:cs typeface="Abadi MT Condensed Light"/>
              </a:rPr>
              <a:t>help in sport to prevent injuries and keep </a:t>
            </a:r>
            <a:r>
              <a:rPr lang="en-US" sz="2400" b="1" i="1" dirty="0" smtClean="0">
                <a:solidFill>
                  <a:srgbClr val="008000"/>
                </a:solidFill>
                <a:latin typeface="Abadi MT Condensed Light"/>
                <a:cs typeface="Abadi MT Condensed Light"/>
              </a:rPr>
              <a:t>the body stable when running </a:t>
            </a:r>
            <a:r>
              <a:rPr lang="en-US" sz="1600" i="1" dirty="0" smtClean="0">
                <a:latin typeface="Abadi MT Condensed Light"/>
                <a:cs typeface="Abadi MT Condensed Light"/>
              </a:rPr>
              <a:t>and jumping </a:t>
            </a:r>
            <a:endParaRPr lang="en-US" sz="1600" dirty="0"/>
          </a:p>
        </p:txBody>
      </p:sp>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100000" l="0" r="98286">
                        <a14:foregroundMark x1="9429" y1="49527" x2="9429" y2="49527"/>
                        <a14:foregroundMark x1="4286" y1="58044" x2="4286" y2="58044"/>
                        <a14:foregroundMark x1="8286" y1="58044" x2="8286" y2="58044"/>
                        <a14:foregroundMark x1="13143" y1="51104" x2="13143" y2="51104"/>
                        <a14:foregroundMark x1="77714" y1="48265" x2="77714" y2="48265"/>
                        <a14:foregroundMark x1="87143" y1="33438" x2="87143" y2="33438"/>
                        <a14:foregroundMark x1="80000" y1="39432" x2="80000" y2="39432"/>
                        <a14:foregroundMark x1="72286" y1="39432" x2="72286" y2="39432"/>
                        <a14:foregroundMark x1="84000" y1="51735" x2="84000" y2="51735"/>
                        <a14:foregroundMark x1="76000" y1="55521" x2="76000" y2="55521"/>
                        <a14:foregroundMark x1="83429" y1="41325" x2="83429" y2="41325"/>
                        <a14:foregroundMark x1="87714" y1="46372" x2="87714" y2="46372"/>
                        <a14:foregroundMark x1="23143" y1="60568" x2="23143" y2="60568"/>
                        <a14:foregroundMark x1="67714" y1="32808" x2="67714" y2="32808"/>
                        <a14:foregroundMark x1="51714" y1="26183" x2="51714" y2="26183"/>
                        <a14:foregroundMark x1="25429" y1="54574" x2="25429" y2="54574"/>
                      </a14:backgroundRemoval>
                    </a14:imgEffect>
                  </a14:imgLayer>
                </a14:imgProps>
              </a:ext>
            </a:extLst>
          </a:blip>
          <a:stretch>
            <a:fillRect/>
          </a:stretch>
        </p:blipFill>
        <p:spPr>
          <a:xfrm>
            <a:off x="3641732" y="5373584"/>
            <a:ext cx="1638945" cy="1484416"/>
          </a:xfrm>
          <a:prstGeom prst="rect">
            <a:avLst/>
          </a:prstGeom>
        </p:spPr>
      </p:pic>
      <p:pic>
        <p:nvPicPr>
          <p:cNvPr id="9" name="Picture 8" descr="Screen Shot 2018-07-28 at 16.33.3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4111" y="3742266"/>
            <a:ext cx="6078510" cy="836997"/>
          </a:xfrm>
          <a:prstGeom prst="rect">
            <a:avLst/>
          </a:prstGeom>
        </p:spPr>
      </p:pic>
      <p:pic>
        <p:nvPicPr>
          <p:cNvPr id="10" name="Picture 9"/>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634" y="456506"/>
            <a:ext cx="761499" cy="577748"/>
          </a:xfrm>
          <a:prstGeom prst="rect">
            <a:avLst/>
          </a:prstGeom>
        </p:spPr>
      </p:pic>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42673" y="888118"/>
            <a:ext cx="710192" cy="822208"/>
          </a:xfrm>
          <a:prstGeom prst="rect">
            <a:avLst/>
          </a:prstGeom>
        </p:spPr>
      </p:pic>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634" y="1710326"/>
            <a:ext cx="761499" cy="577748"/>
          </a:xfrm>
          <a:prstGeom prst="rect">
            <a:avLst/>
          </a:prstGeom>
        </p:spPr>
      </p:pic>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2673" y="2471572"/>
            <a:ext cx="761499" cy="577748"/>
          </a:xfrm>
          <a:prstGeom prst="rect">
            <a:avLst/>
          </a:prstGeom>
        </p:spPr>
      </p:pic>
      <p:sp>
        <p:nvSpPr>
          <p:cNvPr id="14" name="Rounded Rectangle 13"/>
          <p:cNvSpPr/>
          <p:nvPr/>
        </p:nvSpPr>
        <p:spPr>
          <a:xfrm>
            <a:off x="906999" y="1066859"/>
            <a:ext cx="2734734" cy="643467"/>
          </a:xfrm>
          <a:prstGeom prst="roundRect">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595002" y="482083"/>
            <a:ext cx="1977024" cy="584776"/>
          </a:xfrm>
          <a:prstGeom prst="rect">
            <a:avLst/>
          </a:prstGeom>
          <a:solidFill>
            <a:schemeClr val="bg1"/>
          </a:solidFill>
          <a:ln>
            <a:solidFill>
              <a:srgbClr val="FF0000"/>
            </a:solidFill>
          </a:ln>
        </p:spPr>
        <p:txBody>
          <a:bodyPr wrap="none" rtlCol="0">
            <a:spAutoFit/>
          </a:bodyPr>
          <a:lstStyle/>
          <a:p>
            <a:r>
              <a:rPr lang="en-US" sz="3200" dirty="0" smtClean="0">
                <a:solidFill>
                  <a:srgbClr val="FF0000"/>
                </a:solidFill>
              </a:rPr>
              <a:t>=TENDON!</a:t>
            </a:r>
            <a:endParaRPr lang="en-US" sz="3200" dirty="0">
              <a:solidFill>
                <a:srgbClr val="FF0000"/>
              </a:solidFill>
            </a:endParaRPr>
          </a:p>
        </p:txBody>
      </p:sp>
      <p:sp>
        <p:nvSpPr>
          <p:cNvPr id="18" name="TextBox 17"/>
          <p:cNvSpPr txBox="1"/>
          <p:nvPr/>
        </p:nvSpPr>
        <p:spPr>
          <a:xfrm>
            <a:off x="5846618" y="1765269"/>
            <a:ext cx="1977024" cy="584776"/>
          </a:xfrm>
          <a:prstGeom prst="rect">
            <a:avLst/>
          </a:prstGeom>
          <a:solidFill>
            <a:schemeClr val="bg1"/>
          </a:solidFill>
          <a:ln>
            <a:solidFill>
              <a:srgbClr val="FF0000"/>
            </a:solidFill>
          </a:ln>
        </p:spPr>
        <p:txBody>
          <a:bodyPr wrap="none" rtlCol="0">
            <a:spAutoFit/>
          </a:bodyPr>
          <a:lstStyle/>
          <a:p>
            <a:r>
              <a:rPr lang="en-US" sz="3200" dirty="0" smtClean="0">
                <a:solidFill>
                  <a:srgbClr val="FF0000"/>
                </a:solidFill>
              </a:rPr>
              <a:t>=TENDON!</a:t>
            </a:r>
            <a:endParaRPr lang="en-US" sz="3200" dirty="0">
              <a:solidFill>
                <a:srgbClr val="FF0000"/>
              </a:solidFill>
            </a:endParaRPr>
          </a:p>
        </p:txBody>
      </p:sp>
      <p:sp>
        <p:nvSpPr>
          <p:cNvPr id="19" name="TextBox 18"/>
          <p:cNvSpPr txBox="1"/>
          <p:nvPr/>
        </p:nvSpPr>
        <p:spPr>
          <a:xfrm>
            <a:off x="5902215" y="2464544"/>
            <a:ext cx="1997863" cy="584776"/>
          </a:xfrm>
          <a:prstGeom prst="rect">
            <a:avLst/>
          </a:prstGeom>
          <a:solidFill>
            <a:schemeClr val="bg1"/>
          </a:solidFill>
          <a:ln>
            <a:solidFill>
              <a:srgbClr val="FF0000"/>
            </a:solidFill>
          </a:ln>
        </p:spPr>
        <p:txBody>
          <a:bodyPr wrap="none" rtlCol="0">
            <a:spAutoFit/>
          </a:bodyPr>
          <a:lstStyle/>
          <a:p>
            <a:r>
              <a:rPr lang="en-US" sz="3200" dirty="0" smtClean="0">
                <a:solidFill>
                  <a:srgbClr val="FF0000"/>
                </a:solidFill>
              </a:rPr>
              <a:t>=Cartilag</a:t>
            </a:r>
            <a:r>
              <a:rPr lang="en-US" sz="3200" dirty="0">
                <a:solidFill>
                  <a:srgbClr val="FF0000"/>
                </a:solidFill>
              </a:rPr>
              <a:t>e</a:t>
            </a:r>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199747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14" grpId="0" animBg="1"/>
      <p:bldP spid="15"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70459028"/>
              </p:ext>
            </p:extLst>
          </p:nvPr>
        </p:nvGraphicFramePr>
        <p:xfrm>
          <a:off x="146668" y="72807"/>
          <a:ext cx="8641255" cy="3821859"/>
        </p:xfrm>
        <a:graphic>
          <a:graphicData uri="http://schemas.openxmlformats.org/presentationml/2006/ole">
            <mc:AlternateContent xmlns:mc="http://schemas.openxmlformats.org/markup-compatibility/2006">
              <mc:Choice xmlns:v="urn:schemas-microsoft-com:vml" Requires="v">
                <p:oleObj spid="_x0000_s3084" name="Document" r:id="rId3" imgW="5511800" imgH="1892300" progId="Word.Document.12">
                  <p:embed/>
                </p:oleObj>
              </mc:Choice>
              <mc:Fallback>
                <p:oleObj name="Document" r:id="rId3" imgW="5511800" imgH="1892300" progId="Word.Document.12">
                  <p:embed/>
                  <p:pic>
                    <p:nvPicPr>
                      <p:cNvPr id="0" name=""/>
                      <p:cNvPicPr/>
                      <p:nvPr/>
                    </p:nvPicPr>
                    <p:blipFill>
                      <a:blip r:embed="rId4"/>
                      <a:stretch>
                        <a:fillRect/>
                      </a:stretch>
                    </p:blipFill>
                    <p:spPr>
                      <a:xfrm>
                        <a:off x="146668" y="72807"/>
                        <a:ext cx="8641255" cy="3821859"/>
                      </a:xfrm>
                      <a:prstGeom prst="rect">
                        <a:avLst/>
                      </a:prstGeom>
                    </p:spPr>
                  </p:pic>
                </p:oleObj>
              </mc:Fallback>
            </mc:AlternateContent>
          </a:graphicData>
        </a:graphic>
      </p:graphicFrame>
      <p:graphicFrame>
        <p:nvGraphicFramePr>
          <p:cNvPr id="3" name="Content Placeholder 3"/>
          <p:cNvGraphicFramePr>
            <a:graphicFrameLocks/>
          </p:cNvGraphicFramePr>
          <p:nvPr>
            <p:extLst>
              <p:ext uri="{D42A27DB-BD31-4B8C-83A1-F6EECF244321}">
                <p14:modId xmlns:p14="http://schemas.microsoft.com/office/powerpoint/2010/main" val="2638553532"/>
              </p:ext>
            </p:extLst>
          </p:nvPr>
        </p:nvGraphicFramePr>
        <p:xfrm>
          <a:off x="253524" y="4233649"/>
          <a:ext cx="8534399" cy="1608420"/>
        </p:xfrm>
        <a:graphic>
          <a:graphicData uri="http://schemas.openxmlformats.org/drawingml/2006/table">
            <a:tbl>
              <a:tblPr firstRow="1" bandRow="1">
                <a:tableStyleId>{5C22544A-7EE6-4342-B048-85BDC9FD1C3A}</a:tableStyleId>
              </a:tblPr>
              <a:tblGrid>
                <a:gridCol w="2163219">
                  <a:extLst>
                    <a:ext uri="{9D8B030D-6E8A-4147-A177-3AD203B41FA5}">
                      <a16:colId xmlns="" xmlns:a16="http://schemas.microsoft.com/office/drawing/2014/main" val="20000"/>
                    </a:ext>
                  </a:extLst>
                </a:gridCol>
                <a:gridCol w="1274236">
                  <a:extLst>
                    <a:ext uri="{9D8B030D-6E8A-4147-A177-3AD203B41FA5}">
                      <a16:colId xmlns="" xmlns:a16="http://schemas.microsoft.com/office/drawing/2014/main" val="20001"/>
                    </a:ext>
                  </a:extLst>
                </a:gridCol>
                <a:gridCol w="1274236">
                  <a:extLst>
                    <a:ext uri="{9D8B030D-6E8A-4147-A177-3AD203B41FA5}">
                      <a16:colId xmlns="" xmlns:a16="http://schemas.microsoft.com/office/drawing/2014/main" val="20002"/>
                    </a:ext>
                  </a:extLst>
                </a:gridCol>
                <a:gridCol w="1274236">
                  <a:extLst>
                    <a:ext uri="{9D8B030D-6E8A-4147-A177-3AD203B41FA5}">
                      <a16:colId xmlns="" xmlns:a16="http://schemas.microsoft.com/office/drawing/2014/main" val="20003"/>
                    </a:ext>
                  </a:extLst>
                </a:gridCol>
                <a:gridCol w="1274236">
                  <a:extLst>
                    <a:ext uri="{9D8B030D-6E8A-4147-A177-3AD203B41FA5}">
                      <a16:colId xmlns="" xmlns:a16="http://schemas.microsoft.com/office/drawing/2014/main" val="20004"/>
                    </a:ext>
                  </a:extLst>
                </a:gridCol>
                <a:gridCol w="1274236">
                  <a:extLst>
                    <a:ext uri="{9D8B030D-6E8A-4147-A177-3AD203B41FA5}">
                      <a16:colId xmlns="" xmlns:a16="http://schemas.microsoft.com/office/drawing/2014/main" val="20005"/>
                    </a:ext>
                  </a:extLst>
                </a:gridCol>
              </a:tblGrid>
              <a:tr h="771134">
                <a:tc>
                  <a:txBody>
                    <a:bodyPr/>
                    <a:lstStyle/>
                    <a:p>
                      <a:pPr algn="ctr"/>
                      <a:r>
                        <a:rPr lang="en-US" dirty="0" smtClean="0">
                          <a:solidFill>
                            <a:schemeClr val="tx1"/>
                          </a:solidFill>
                        </a:rPr>
                        <a:t>Type</a:t>
                      </a:r>
                      <a:endParaRPr lang="en-US" dirty="0">
                        <a:solidFill>
                          <a:schemeClr val="tx1"/>
                        </a:solidFill>
                      </a:endParaRPr>
                    </a:p>
                  </a:txBody>
                  <a:tcPr marL="68580" marR="6858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rPr>
                        <a:t>Example</a:t>
                      </a:r>
                      <a:endParaRPr lang="en-US" dirty="0">
                        <a:solidFill>
                          <a:schemeClr val="tx1"/>
                        </a:solidFill>
                      </a:endParaRPr>
                    </a:p>
                  </a:txBody>
                  <a:tcPr marL="68580" marR="6858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t>Flexion and Extension</a:t>
                      </a:r>
                      <a:endParaRPr lang="en-US" dirty="0"/>
                    </a:p>
                  </a:txBody>
                  <a:tcPr marL="68580" marR="6858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Adduction</a:t>
                      </a:r>
                      <a:r>
                        <a:rPr lang="en-US" baseline="0" dirty="0" smtClean="0"/>
                        <a:t> and Abduction </a:t>
                      </a:r>
                      <a:endParaRPr lang="en-US" dirty="0"/>
                    </a:p>
                  </a:txBody>
                  <a:tcPr marL="68580" marR="6858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Rotation</a:t>
                      </a:r>
                      <a:endParaRPr lang="en-US" dirty="0"/>
                    </a:p>
                  </a:txBody>
                  <a:tcPr marL="68580" marR="6858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Circumduction</a:t>
                      </a:r>
                      <a:endParaRPr lang="en-US" sz="1600" dirty="0"/>
                    </a:p>
                  </a:txBody>
                  <a:tcPr marL="68580" marR="6858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694021">
                <a:tc>
                  <a:txBody>
                    <a:bodyPr/>
                    <a:lstStyle/>
                    <a:p>
                      <a:pPr algn="ctr"/>
                      <a:r>
                        <a:rPr lang="en-US" sz="2400" b="1" dirty="0" err="1" smtClean="0"/>
                        <a:t>Condyloid</a:t>
                      </a:r>
                      <a:endParaRPr lang="en-US" sz="2400" b="1" dirty="0"/>
                    </a:p>
                  </a:txBody>
                  <a:tcPr marL="68580" marR="6858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2353380" y="5295387"/>
            <a:ext cx="1031051" cy="369332"/>
          </a:xfrm>
          <a:prstGeom prst="rect">
            <a:avLst/>
          </a:prstGeom>
          <a:noFill/>
        </p:spPr>
        <p:txBody>
          <a:bodyPr wrap="none" rtlCol="0">
            <a:spAutoFit/>
          </a:bodyPr>
          <a:lstStyle/>
          <a:p>
            <a:pPr marL="342900" indent="-342900">
              <a:buFont typeface="+mj-lt"/>
              <a:buAutoNum type="arabicPeriod"/>
            </a:pPr>
            <a:r>
              <a:rPr lang="en-US" dirty="0" smtClean="0"/>
              <a:t>Wrist</a:t>
            </a:r>
            <a:endParaRPr lang="en-US" dirty="0"/>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982621" y="5052891"/>
            <a:ext cx="471203" cy="822208"/>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6655367" y="5239642"/>
            <a:ext cx="761499" cy="57774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419741" y="5064161"/>
            <a:ext cx="471203" cy="822208"/>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845517" y="5028879"/>
            <a:ext cx="471203" cy="822208"/>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46668" y="870837"/>
            <a:ext cx="761499" cy="577748"/>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75821" y="1359215"/>
            <a:ext cx="710192" cy="822208"/>
          </a:xfrm>
          <a:prstGeom prst="rect">
            <a:avLst/>
          </a:prstGeom>
        </p:spPr>
      </p:pic>
      <p:sp>
        <p:nvSpPr>
          <p:cNvPr id="11" name="Rounded Rectangle 10"/>
          <p:cNvSpPr/>
          <p:nvPr/>
        </p:nvSpPr>
        <p:spPr>
          <a:xfrm>
            <a:off x="986014" y="1448585"/>
            <a:ext cx="1209316" cy="643467"/>
          </a:xfrm>
          <a:prstGeom prst="roundRect">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455200" y="753089"/>
            <a:ext cx="3050835" cy="584776"/>
          </a:xfrm>
          <a:prstGeom prst="rect">
            <a:avLst/>
          </a:prstGeom>
          <a:solidFill>
            <a:schemeClr val="bg1"/>
          </a:solidFill>
          <a:ln>
            <a:solidFill>
              <a:srgbClr val="FF0000"/>
            </a:solidFill>
          </a:ln>
        </p:spPr>
        <p:txBody>
          <a:bodyPr wrap="none" rtlCol="0">
            <a:spAutoFit/>
          </a:bodyPr>
          <a:lstStyle/>
          <a:p>
            <a:r>
              <a:rPr lang="en-US" sz="3200" dirty="0" smtClean="0">
                <a:solidFill>
                  <a:srgbClr val="FF0000"/>
                </a:solidFill>
              </a:rPr>
              <a:t>=Ball and Socket!</a:t>
            </a:r>
            <a:endParaRPr lang="en-US" sz="3200" dirty="0">
              <a:solidFill>
                <a:srgbClr val="FF0000"/>
              </a:solidFill>
            </a:endParaRPr>
          </a:p>
        </p:txBody>
      </p:sp>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46668" y="2181423"/>
            <a:ext cx="761499" cy="577748"/>
          </a:xfrm>
          <a:prstGeom prst="rect">
            <a:avLst/>
          </a:prstGeom>
        </p:spPr>
      </p:pic>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224514" y="2893200"/>
            <a:ext cx="761499" cy="577748"/>
          </a:xfrm>
          <a:prstGeom prst="rect">
            <a:avLst/>
          </a:prstGeom>
        </p:spPr>
      </p:pic>
      <p:sp>
        <p:nvSpPr>
          <p:cNvPr id="15" name="TextBox 14"/>
          <p:cNvSpPr txBox="1"/>
          <p:nvPr/>
        </p:nvSpPr>
        <p:spPr>
          <a:xfrm>
            <a:off x="2195329" y="2211687"/>
            <a:ext cx="1351853" cy="584776"/>
          </a:xfrm>
          <a:prstGeom prst="rect">
            <a:avLst/>
          </a:prstGeom>
          <a:solidFill>
            <a:schemeClr val="bg1"/>
          </a:solidFill>
          <a:ln>
            <a:solidFill>
              <a:srgbClr val="FF0000"/>
            </a:solidFill>
          </a:ln>
        </p:spPr>
        <p:txBody>
          <a:bodyPr wrap="none" rtlCol="0">
            <a:spAutoFit/>
          </a:bodyPr>
          <a:lstStyle/>
          <a:p>
            <a:r>
              <a:rPr lang="en-US" sz="3200" dirty="0" smtClean="0">
                <a:solidFill>
                  <a:srgbClr val="FF0000"/>
                </a:solidFill>
              </a:rPr>
              <a:t>=Hinge</a:t>
            </a:r>
            <a:endParaRPr lang="en-US" sz="3200" dirty="0">
              <a:solidFill>
                <a:srgbClr val="FF0000"/>
              </a:solidFill>
            </a:endParaRPr>
          </a:p>
        </p:txBody>
      </p:sp>
      <p:sp>
        <p:nvSpPr>
          <p:cNvPr id="16" name="TextBox 15"/>
          <p:cNvSpPr txBox="1"/>
          <p:nvPr/>
        </p:nvSpPr>
        <p:spPr>
          <a:xfrm>
            <a:off x="2021764" y="2886172"/>
            <a:ext cx="1234432" cy="584776"/>
          </a:xfrm>
          <a:prstGeom prst="rect">
            <a:avLst/>
          </a:prstGeom>
          <a:solidFill>
            <a:schemeClr val="bg1"/>
          </a:solidFill>
          <a:ln>
            <a:solidFill>
              <a:srgbClr val="FF0000"/>
            </a:solidFill>
          </a:ln>
        </p:spPr>
        <p:txBody>
          <a:bodyPr wrap="none" rtlCol="0">
            <a:spAutoFit/>
          </a:bodyPr>
          <a:lstStyle/>
          <a:p>
            <a:r>
              <a:rPr lang="en-US" sz="3200" dirty="0" smtClean="0">
                <a:solidFill>
                  <a:srgbClr val="FF0000"/>
                </a:solidFill>
              </a:rPr>
              <a:t>=Pivot</a:t>
            </a:r>
            <a:endParaRPr lang="en-US" sz="3200" dirty="0">
              <a:solidFill>
                <a:srgbClr val="FF0000"/>
              </a:solidFill>
            </a:endParaRPr>
          </a:p>
        </p:txBody>
      </p:sp>
    </p:spTree>
    <p:extLst>
      <p:ext uri="{BB962C8B-B14F-4D97-AF65-F5344CB8AC3E}">
        <p14:creationId xmlns:p14="http://schemas.microsoft.com/office/powerpoint/2010/main" val="1085894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7663567"/>
              </p:ext>
            </p:extLst>
          </p:nvPr>
        </p:nvGraphicFramePr>
        <p:xfrm>
          <a:off x="0" y="66831"/>
          <a:ext cx="8888669" cy="4014102"/>
        </p:xfrm>
        <a:graphic>
          <a:graphicData uri="http://schemas.openxmlformats.org/presentationml/2006/ole">
            <mc:AlternateContent xmlns:mc="http://schemas.openxmlformats.org/markup-compatibility/2006">
              <mc:Choice xmlns:v="urn:schemas-microsoft-com:vml" Requires="v">
                <p:oleObj spid="_x0000_s4107" name="Document" r:id="rId3" imgW="5511800" imgH="1892300" progId="Word.Document.12">
                  <p:embed/>
                </p:oleObj>
              </mc:Choice>
              <mc:Fallback>
                <p:oleObj name="Document" r:id="rId3" imgW="5511800" imgH="1892300" progId="Word.Document.12">
                  <p:embed/>
                  <p:pic>
                    <p:nvPicPr>
                      <p:cNvPr id="0" name=""/>
                      <p:cNvPicPr/>
                      <p:nvPr/>
                    </p:nvPicPr>
                    <p:blipFill>
                      <a:blip r:embed="rId4"/>
                      <a:stretch>
                        <a:fillRect/>
                      </a:stretch>
                    </p:blipFill>
                    <p:spPr>
                      <a:xfrm>
                        <a:off x="0" y="66831"/>
                        <a:ext cx="8888669" cy="4014102"/>
                      </a:xfrm>
                      <a:prstGeom prst="rect">
                        <a:avLst/>
                      </a:prstGeom>
                    </p:spPr>
                  </p:pic>
                </p:oleObj>
              </mc:Fallback>
            </mc:AlternateContent>
          </a:graphicData>
        </a:graphic>
      </p:graphicFrame>
      <p:sp>
        <p:nvSpPr>
          <p:cNvPr id="3" name="Rectangle 2"/>
          <p:cNvSpPr/>
          <p:nvPr/>
        </p:nvSpPr>
        <p:spPr>
          <a:xfrm>
            <a:off x="0" y="6325207"/>
            <a:ext cx="4488629" cy="523220"/>
          </a:xfrm>
          <a:prstGeom prst="rect">
            <a:avLst/>
          </a:prstGeom>
        </p:spPr>
        <p:txBody>
          <a:bodyPr wrap="none">
            <a:spAutoFit/>
          </a:bodyPr>
          <a:lstStyle/>
          <a:p>
            <a:r>
              <a:rPr lang="en-US" sz="2800" b="1" dirty="0"/>
              <a:t>SECTION 1 = </a:t>
            </a:r>
            <a:r>
              <a:rPr lang="en-US" sz="2800" b="1" dirty="0" smtClean="0"/>
              <a:t>TOTAL</a:t>
            </a:r>
            <a:r>
              <a:rPr lang="en-US" sz="2800" b="1" dirty="0"/>
              <a:t> </a:t>
            </a:r>
            <a:r>
              <a:rPr lang="en-US" sz="2800" b="1" dirty="0" smtClean="0"/>
              <a:t>4 </a:t>
            </a:r>
            <a:r>
              <a:rPr lang="en-US" sz="2800" b="1" dirty="0"/>
              <a:t>MARKS </a:t>
            </a:r>
            <a:endParaRPr lang="en-GB" sz="2800" dirty="0"/>
          </a:p>
        </p:txBody>
      </p:sp>
      <p:pic>
        <p:nvPicPr>
          <p:cNvPr id="4" name="Picture 3" descr="Screen Shot 2018-10-21 at 16.52.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0828" y="737208"/>
            <a:ext cx="6813172" cy="5070926"/>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9941" y="888118"/>
            <a:ext cx="761499" cy="577748"/>
          </a:xfrm>
          <a:prstGeom prst="rect">
            <a:avLst/>
          </a:prstGeom>
        </p:spPr>
      </p:pic>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2673" y="2141938"/>
            <a:ext cx="710192" cy="822208"/>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9941" y="1564190"/>
            <a:ext cx="761499" cy="577748"/>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8634" y="2903184"/>
            <a:ext cx="761499" cy="577748"/>
          </a:xfrm>
          <a:prstGeom prst="rect">
            <a:avLst/>
          </a:prstGeom>
        </p:spPr>
      </p:pic>
      <p:cxnSp>
        <p:nvCxnSpPr>
          <p:cNvPr id="10" name="Straight Arrow Connector 9"/>
          <p:cNvCxnSpPr/>
          <p:nvPr/>
        </p:nvCxnSpPr>
        <p:spPr>
          <a:xfrm>
            <a:off x="1816893" y="1305446"/>
            <a:ext cx="5274282" cy="19405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969293" y="1932920"/>
            <a:ext cx="5121882" cy="15480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969293" y="2706926"/>
            <a:ext cx="4257535" cy="154801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816893" y="2964146"/>
            <a:ext cx="5274282" cy="5167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383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11" y="135695"/>
            <a:ext cx="8764216" cy="1222675"/>
          </a:xfrm>
          <a:solidFill>
            <a:schemeClr val="bg2"/>
          </a:solidFill>
          <a:ln>
            <a:solidFill>
              <a:schemeClr val="tx1"/>
            </a:solidFill>
          </a:ln>
        </p:spPr>
        <p:txBody>
          <a:bodyPr>
            <a:normAutofit fontScale="90000"/>
          </a:bodyPr>
          <a:lstStyle/>
          <a:p>
            <a:pPr algn="l"/>
            <a:r>
              <a:rPr lang="en-US" sz="2800" b="1" u="sng" dirty="0" smtClean="0"/>
              <a:t>1</a:t>
            </a:r>
            <a:r>
              <a:rPr lang="en-US" sz="2400" b="1" dirty="0"/>
              <a:t> </a:t>
            </a:r>
            <a:r>
              <a:rPr lang="en-GB" sz="2400" dirty="0"/>
              <a:t> </a:t>
            </a:r>
            <a:r>
              <a:rPr lang="en-US" sz="2400" dirty="0" smtClean="0"/>
              <a:t>Protection </a:t>
            </a:r>
            <a:r>
              <a:rPr lang="en-US" sz="2400" dirty="0"/>
              <a:t>is a function of the skeletal system.</a:t>
            </a:r>
            <a:r>
              <a:rPr lang="en-GB" sz="2400" dirty="0"/>
              <a:t/>
            </a:r>
            <a:br>
              <a:rPr lang="en-GB" sz="2400" dirty="0"/>
            </a:br>
            <a:r>
              <a:rPr lang="en-US" sz="2400" dirty="0"/>
              <a:t> </a:t>
            </a:r>
            <a:r>
              <a:rPr lang="en-US" sz="2400" dirty="0" smtClean="0"/>
              <a:t>Explain</a:t>
            </a:r>
            <a:r>
              <a:rPr lang="en-US" sz="2400" dirty="0"/>
              <a:t>, using </a:t>
            </a:r>
            <a:r>
              <a:rPr lang="en-US" sz="2400" b="1" dirty="0"/>
              <a:t>one</a:t>
            </a:r>
            <a:r>
              <a:rPr lang="en-US" sz="2400" dirty="0"/>
              <a:t> example, how the skeletal system’s protective function aids performance in physical activity. </a:t>
            </a:r>
            <a:r>
              <a:rPr lang="en-GB" sz="2400" dirty="0"/>
              <a:t> </a:t>
            </a:r>
            <a:r>
              <a:rPr lang="en-GB" sz="2400" dirty="0" smtClean="0"/>
              <a:t>								</a:t>
            </a:r>
            <a:r>
              <a:rPr lang="en-US" sz="2800" dirty="0" smtClean="0"/>
              <a:t>(</a:t>
            </a:r>
            <a:r>
              <a:rPr lang="en-US" sz="2800" dirty="0"/>
              <a:t>3</a:t>
            </a:r>
            <a:r>
              <a:rPr lang="en-US" sz="2800" dirty="0" smtClean="0"/>
              <a:t>)</a:t>
            </a:r>
            <a:endParaRPr lang="en-GB" sz="2800" dirty="0"/>
          </a:p>
        </p:txBody>
      </p:sp>
      <p:sp>
        <p:nvSpPr>
          <p:cNvPr id="3" name="Rectangle 2"/>
          <p:cNvSpPr/>
          <p:nvPr/>
        </p:nvSpPr>
        <p:spPr>
          <a:xfrm>
            <a:off x="139487" y="1545497"/>
            <a:ext cx="4835872" cy="175432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n-GB" b="1" u="sng" dirty="0" smtClean="0"/>
              <a:t>How the marks are broken down:</a:t>
            </a:r>
          </a:p>
          <a:p>
            <a:pPr marL="342900" lvl="0" indent="-342900">
              <a:buFont typeface="+mj-lt"/>
              <a:buAutoNum type="arabicPeriod"/>
            </a:pPr>
            <a:r>
              <a:rPr lang="en-GB" dirty="0" smtClean="0"/>
              <a:t>One </a:t>
            </a:r>
            <a:r>
              <a:rPr lang="en-GB" dirty="0"/>
              <a:t>mark for protective </a:t>
            </a:r>
            <a:r>
              <a:rPr lang="en-GB" dirty="0" smtClean="0"/>
              <a:t>function</a:t>
            </a:r>
            <a:endParaRPr lang="en-GB" dirty="0" smtClean="0"/>
          </a:p>
          <a:p>
            <a:pPr marL="342900" lvl="0" indent="-342900">
              <a:buFont typeface="+mj-lt"/>
              <a:buAutoNum type="arabicPeriod"/>
            </a:pPr>
            <a:r>
              <a:rPr lang="en-GB" dirty="0" smtClean="0"/>
              <a:t>O</a:t>
            </a:r>
            <a:r>
              <a:rPr lang="en-GB" dirty="0" smtClean="0"/>
              <a:t>ne </a:t>
            </a:r>
            <a:r>
              <a:rPr lang="en-GB" dirty="0"/>
              <a:t>mark for an </a:t>
            </a:r>
            <a:r>
              <a:rPr lang="en-GB" b="1" u="sng" dirty="0"/>
              <a:t>example</a:t>
            </a:r>
            <a:r>
              <a:rPr lang="en-GB" dirty="0"/>
              <a:t> of how protective function aids performance </a:t>
            </a:r>
          </a:p>
          <a:p>
            <a:pPr marL="342900" lvl="0" indent="-342900">
              <a:buFont typeface="+mj-lt"/>
              <a:buAutoNum type="arabicPeriod"/>
            </a:pPr>
            <a:r>
              <a:rPr lang="en-GB" dirty="0"/>
              <a:t>O</a:t>
            </a:r>
            <a:r>
              <a:rPr lang="en-GB" dirty="0" smtClean="0"/>
              <a:t>ne </a:t>
            </a:r>
            <a:r>
              <a:rPr lang="en-GB" dirty="0"/>
              <a:t>mark for appropriate </a:t>
            </a:r>
            <a:r>
              <a:rPr lang="en-GB" b="1" dirty="0"/>
              <a:t>expansion of explanation.</a:t>
            </a:r>
          </a:p>
        </p:txBody>
      </p:sp>
      <p:cxnSp>
        <p:nvCxnSpPr>
          <p:cNvPr id="10" name="Straight Arrow Connector 9"/>
          <p:cNvCxnSpPr/>
          <p:nvPr/>
        </p:nvCxnSpPr>
        <p:spPr>
          <a:xfrm>
            <a:off x="3810184" y="2066405"/>
            <a:ext cx="133576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5217020" y="1702955"/>
            <a:ext cx="3543167" cy="1815882"/>
          </a:xfrm>
          <a:prstGeom prst="rect">
            <a:avLst/>
          </a:prstGeom>
          <a:ln>
            <a:solidFill>
              <a:srgbClr val="FF0000"/>
            </a:solidFill>
          </a:ln>
        </p:spPr>
        <p:txBody>
          <a:bodyPr wrap="square">
            <a:spAutoFit/>
          </a:bodyPr>
          <a:lstStyle/>
          <a:p>
            <a:r>
              <a:rPr lang="en-GB" sz="2800" dirty="0"/>
              <a:t>Protection </a:t>
            </a:r>
            <a:r>
              <a:rPr lang="en-GB" sz="2800" b="1" dirty="0"/>
              <a:t>reduces </a:t>
            </a:r>
            <a:r>
              <a:rPr lang="en-GB" sz="2800" dirty="0"/>
              <a:t>the chance of the performer becoming injured (1) </a:t>
            </a:r>
            <a:endParaRPr lang="en-US" sz="2800" dirty="0"/>
          </a:p>
        </p:txBody>
      </p:sp>
      <p:sp>
        <p:nvSpPr>
          <p:cNvPr id="15" name="Rectangle 14"/>
          <p:cNvSpPr/>
          <p:nvPr/>
        </p:nvSpPr>
        <p:spPr>
          <a:xfrm>
            <a:off x="139487" y="3855666"/>
            <a:ext cx="4396085" cy="1200328"/>
          </a:xfrm>
          <a:prstGeom prst="rect">
            <a:avLst/>
          </a:prstGeom>
          <a:ln>
            <a:solidFill>
              <a:srgbClr val="FF0000"/>
            </a:solidFill>
          </a:ln>
        </p:spPr>
        <p:txBody>
          <a:bodyPr wrap="square">
            <a:spAutoFit/>
          </a:bodyPr>
          <a:lstStyle/>
          <a:p>
            <a:r>
              <a:rPr lang="en-GB" sz="2400" dirty="0"/>
              <a:t>for </a:t>
            </a:r>
            <a:r>
              <a:rPr lang="en-GB" sz="2400" b="1" dirty="0"/>
              <a:t>example </a:t>
            </a:r>
            <a:r>
              <a:rPr lang="en-GB" sz="2400" dirty="0"/>
              <a:t>in football the cranium protects the brain/the sternum protects the heart (1) </a:t>
            </a:r>
            <a:endParaRPr lang="en-US" sz="2400" dirty="0"/>
          </a:p>
        </p:txBody>
      </p:sp>
      <p:cxnSp>
        <p:nvCxnSpPr>
          <p:cNvPr id="16" name="Straight Arrow Connector 15"/>
          <p:cNvCxnSpPr/>
          <p:nvPr/>
        </p:nvCxnSpPr>
        <p:spPr>
          <a:xfrm>
            <a:off x="214411" y="2410627"/>
            <a:ext cx="0" cy="14283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535572" y="5182255"/>
            <a:ext cx="4608428" cy="1384995"/>
          </a:xfrm>
          <a:prstGeom prst="rect">
            <a:avLst/>
          </a:prstGeom>
          <a:ln>
            <a:solidFill>
              <a:srgbClr val="FF0000"/>
            </a:solidFill>
          </a:ln>
        </p:spPr>
        <p:txBody>
          <a:bodyPr wrap="square">
            <a:spAutoFit/>
          </a:bodyPr>
          <a:lstStyle/>
          <a:p>
            <a:r>
              <a:rPr lang="en-GB" sz="2800" b="1" dirty="0"/>
              <a:t>therefore </a:t>
            </a:r>
            <a:r>
              <a:rPr lang="en-GB" sz="2800" dirty="0"/>
              <a:t>performers can head the ball/prevent being knocked out (1) </a:t>
            </a:r>
            <a:endParaRPr lang="en-US" sz="2800" dirty="0"/>
          </a:p>
        </p:txBody>
      </p:sp>
      <p:cxnSp>
        <p:nvCxnSpPr>
          <p:cNvPr id="19" name="Straight Arrow Connector 18"/>
          <p:cNvCxnSpPr/>
          <p:nvPr/>
        </p:nvCxnSpPr>
        <p:spPr>
          <a:xfrm>
            <a:off x="4108226" y="2919508"/>
            <a:ext cx="2312639" cy="21364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109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899" y="158771"/>
            <a:ext cx="8867179" cy="1093752"/>
          </a:xfrm>
          <a:solidFill>
            <a:srgbClr val="EEECE1"/>
          </a:solidFill>
          <a:ln>
            <a:solidFill>
              <a:srgbClr val="000000"/>
            </a:solidFill>
          </a:ln>
        </p:spPr>
        <p:txBody>
          <a:bodyPr>
            <a:normAutofit/>
          </a:bodyPr>
          <a:lstStyle/>
          <a:p>
            <a:pPr marL="0" lvl="0" indent="0">
              <a:buNone/>
            </a:pPr>
            <a:r>
              <a:rPr lang="en-US" sz="2000" dirty="0" smtClean="0"/>
              <a:t>2) Figure </a:t>
            </a:r>
            <a:r>
              <a:rPr lang="en-US" sz="2000" dirty="0"/>
              <a:t>1 shows an athlete preparing to throw the discus.</a:t>
            </a:r>
            <a:endParaRPr lang="en-GB" sz="2000" dirty="0"/>
          </a:p>
          <a:p>
            <a:r>
              <a:rPr lang="en-US" sz="2000" dirty="0" err="1"/>
              <a:t>Analyse</a:t>
            </a:r>
            <a:r>
              <a:rPr lang="en-US" sz="2000" dirty="0"/>
              <a:t>, using </a:t>
            </a:r>
            <a:r>
              <a:rPr lang="en-US" sz="2000" b="1" dirty="0"/>
              <a:t>one</a:t>
            </a:r>
            <a:r>
              <a:rPr lang="en-US" sz="2000" dirty="0"/>
              <a:t> example, how </a:t>
            </a:r>
            <a:r>
              <a:rPr lang="en-US" sz="2000" b="1" dirty="0"/>
              <a:t>one</a:t>
            </a:r>
            <a:r>
              <a:rPr lang="en-US" sz="2000" dirty="0"/>
              <a:t> of the ball and socket joints in the body allows the athlete to show the discus </a:t>
            </a:r>
            <a:r>
              <a:rPr lang="en-US" sz="2000" dirty="0" smtClean="0"/>
              <a:t>(3)</a:t>
            </a:r>
            <a:endParaRPr lang="en-GB" sz="2000" dirty="0"/>
          </a:p>
          <a:p>
            <a:endParaRPr lang="en-US" sz="2000" dirty="0"/>
          </a:p>
        </p:txBody>
      </p:sp>
      <p:sp>
        <p:nvSpPr>
          <p:cNvPr id="4" name="Rectangle 3"/>
          <p:cNvSpPr/>
          <p:nvPr/>
        </p:nvSpPr>
        <p:spPr>
          <a:xfrm>
            <a:off x="116899" y="1611052"/>
            <a:ext cx="4978025"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400" b="1" u="sng" dirty="0"/>
              <a:t>How the </a:t>
            </a:r>
            <a:r>
              <a:rPr lang="en-GB" sz="2400" b="1" u="sng" dirty="0" smtClean="0"/>
              <a:t>marks are </a:t>
            </a:r>
            <a:r>
              <a:rPr lang="en-GB" sz="2400" b="1" u="sng" dirty="0"/>
              <a:t>broken down</a:t>
            </a:r>
            <a:r>
              <a:rPr lang="en-GB" sz="2400" b="1" u="sng" dirty="0" smtClean="0"/>
              <a:t>:</a:t>
            </a:r>
            <a:endParaRPr lang="en-GB" sz="2400" dirty="0" smtClean="0"/>
          </a:p>
          <a:p>
            <a:pPr marL="457200" lvl="0" indent="-457200">
              <a:buFont typeface="+mj-lt"/>
              <a:buAutoNum type="arabicPeriod"/>
            </a:pPr>
            <a:r>
              <a:rPr lang="en-GB" sz="2400" dirty="0" smtClean="0"/>
              <a:t>One </a:t>
            </a:r>
            <a:r>
              <a:rPr lang="en-GB" sz="2400" dirty="0"/>
              <a:t>mark for </a:t>
            </a:r>
            <a:r>
              <a:rPr lang="en-GB" sz="2400" dirty="0" smtClean="0"/>
              <a:t>example</a:t>
            </a:r>
          </a:p>
          <a:p>
            <a:pPr marL="457200" lvl="0" indent="-457200">
              <a:buFont typeface="+mj-lt"/>
              <a:buAutoNum type="arabicPeriod"/>
            </a:pPr>
            <a:r>
              <a:rPr lang="en-GB" sz="2400" dirty="0"/>
              <a:t>O</a:t>
            </a:r>
            <a:r>
              <a:rPr lang="en-GB" sz="2400" dirty="0" smtClean="0"/>
              <a:t>ne </a:t>
            </a:r>
            <a:r>
              <a:rPr lang="en-GB" sz="2400" dirty="0"/>
              <a:t>mark for </a:t>
            </a:r>
            <a:r>
              <a:rPr lang="en-GB" sz="2400" b="1" dirty="0"/>
              <a:t>how ball and socket allows athlete to throw </a:t>
            </a:r>
            <a:r>
              <a:rPr lang="en-GB" sz="2400" dirty="0"/>
              <a:t>a discus </a:t>
            </a:r>
          </a:p>
          <a:p>
            <a:pPr marL="457200" lvl="0" indent="-457200">
              <a:buFont typeface="+mj-lt"/>
              <a:buAutoNum type="arabicPeriod"/>
            </a:pPr>
            <a:r>
              <a:rPr lang="en-GB" sz="2400" dirty="0"/>
              <a:t>O</a:t>
            </a:r>
            <a:r>
              <a:rPr lang="en-GB" sz="2400" dirty="0" smtClean="0"/>
              <a:t>ne </a:t>
            </a:r>
            <a:r>
              <a:rPr lang="en-GB" sz="2400" dirty="0"/>
              <a:t>more mark for </a:t>
            </a:r>
            <a:r>
              <a:rPr lang="en-GB" sz="2400" b="1" dirty="0"/>
              <a:t>appropriate expansion</a:t>
            </a:r>
            <a:r>
              <a:rPr lang="en-GB" sz="2400" dirty="0"/>
              <a:t> of explanation.</a:t>
            </a:r>
          </a:p>
        </p:txBody>
      </p:sp>
      <p:sp>
        <p:nvSpPr>
          <p:cNvPr id="5" name="Rectangle 4"/>
          <p:cNvSpPr/>
          <p:nvPr/>
        </p:nvSpPr>
        <p:spPr>
          <a:xfrm>
            <a:off x="5732915" y="1539442"/>
            <a:ext cx="3311578" cy="1569660"/>
          </a:xfrm>
          <a:prstGeom prst="rect">
            <a:avLst/>
          </a:prstGeom>
          <a:ln>
            <a:solidFill>
              <a:srgbClr val="FF0000"/>
            </a:solidFill>
          </a:ln>
        </p:spPr>
        <p:txBody>
          <a:bodyPr wrap="square">
            <a:spAutoFit/>
          </a:bodyPr>
          <a:lstStyle/>
          <a:p>
            <a:r>
              <a:rPr lang="en-GB" sz="2400" dirty="0"/>
              <a:t>The ball and socket joint at the </a:t>
            </a:r>
            <a:r>
              <a:rPr lang="en-GB" sz="2400" b="1" dirty="0"/>
              <a:t>shoulder </a:t>
            </a:r>
            <a:r>
              <a:rPr lang="en-GB" sz="2400" dirty="0"/>
              <a:t>gives a </a:t>
            </a:r>
            <a:r>
              <a:rPr lang="en-GB" sz="2400" b="1" dirty="0"/>
              <a:t>complete range </a:t>
            </a:r>
            <a:r>
              <a:rPr lang="en-GB" sz="2400" dirty="0"/>
              <a:t>of movement (1) </a:t>
            </a:r>
            <a:endParaRPr lang="en-US" sz="2400" dirty="0"/>
          </a:p>
        </p:txBody>
      </p:sp>
      <p:sp>
        <p:nvSpPr>
          <p:cNvPr id="6" name="Rectangle 5"/>
          <p:cNvSpPr/>
          <p:nvPr/>
        </p:nvSpPr>
        <p:spPr>
          <a:xfrm>
            <a:off x="5202805" y="4380117"/>
            <a:ext cx="3752843" cy="1938992"/>
          </a:xfrm>
          <a:prstGeom prst="rect">
            <a:avLst/>
          </a:prstGeom>
          <a:ln>
            <a:solidFill>
              <a:srgbClr val="FF0000"/>
            </a:solidFill>
          </a:ln>
        </p:spPr>
        <p:txBody>
          <a:bodyPr wrap="square">
            <a:spAutoFit/>
          </a:bodyPr>
          <a:lstStyle/>
          <a:p>
            <a:r>
              <a:rPr lang="en-GB" sz="2400" dirty="0"/>
              <a:t>which means they move their arm from </a:t>
            </a:r>
            <a:r>
              <a:rPr lang="en-GB" sz="2400" b="1" dirty="0"/>
              <a:t>extension to flexion</a:t>
            </a:r>
            <a:r>
              <a:rPr lang="en-GB" sz="2400" dirty="0"/>
              <a:t>/can get the </a:t>
            </a:r>
            <a:r>
              <a:rPr lang="en-GB" sz="2400" b="1" dirty="0"/>
              <a:t>required sideways </a:t>
            </a:r>
            <a:r>
              <a:rPr lang="en-GB" sz="2400" dirty="0"/>
              <a:t>movement of the arm (1) </a:t>
            </a:r>
            <a:endParaRPr lang="en-US" sz="2400" dirty="0"/>
          </a:p>
        </p:txBody>
      </p:sp>
      <p:sp>
        <p:nvSpPr>
          <p:cNvPr id="7" name="Rectangle 6"/>
          <p:cNvSpPr/>
          <p:nvPr/>
        </p:nvSpPr>
        <p:spPr>
          <a:xfrm>
            <a:off x="231769" y="5349613"/>
            <a:ext cx="4338335" cy="1200328"/>
          </a:xfrm>
          <a:prstGeom prst="rect">
            <a:avLst/>
          </a:prstGeom>
          <a:ln>
            <a:solidFill>
              <a:srgbClr val="FF0000"/>
            </a:solidFill>
          </a:ln>
        </p:spPr>
        <p:txBody>
          <a:bodyPr wrap="square">
            <a:spAutoFit/>
          </a:bodyPr>
          <a:lstStyle/>
          <a:p>
            <a:r>
              <a:rPr lang="en-GB" sz="2400" dirty="0"/>
              <a:t>in order to throw the discus with the correct technique/flight/follow through (1)</a:t>
            </a:r>
          </a:p>
        </p:txBody>
      </p:sp>
      <p:cxnSp>
        <p:nvCxnSpPr>
          <p:cNvPr id="8" name="Straight Arrow Connector 7"/>
          <p:cNvCxnSpPr>
            <a:endCxn id="5" idx="1"/>
          </p:cNvCxnSpPr>
          <p:nvPr/>
        </p:nvCxnSpPr>
        <p:spPr>
          <a:xfrm>
            <a:off x="3545588" y="2324272"/>
            <a:ext cx="218732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6" idx="0"/>
          </p:cNvCxnSpPr>
          <p:nvPr/>
        </p:nvCxnSpPr>
        <p:spPr>
          <a:xfrm>
            <a:off x="4775079" y="2765214"/>
            <a:ext cx="2304148" cy="16149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7" idx="0"/>
          </p:cNvCxnSpPr>
          <p:nvPr/>
        </p:nvCxnSpPr>
        <p:spPr>
          <a:xfrm>
            <a:off x="2400937" y="3919376"/>
            <a:ext cx="0" cy="14302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605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8175" t="32578" r="39957" b="46421"/>
          <a:stretch/>
        </p:blipFill>
        <p:spPr bwMode="auto">
          <a:xfrm>
            <a:off x="5591798" y="140104"/>
            <a:ext cx="3377813" cy="1835706"/>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2"/>
          <a:srcRect l="32268" t="64557" r="38480" b="17776"/>
          <a:stretch/>
        </p:blipFill>
        <p:spPr bwMode="auto">
          <a:xfrm>
            <a:off x="229317" y="140104"/>
            <a:ext cx="5362481" cy="183570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52920" y="2165885"/>
            <a:ext cx="8740294" cy="4524316"/>
          </a:xfrm>
          <a:prstGeom prst="rect">
            <a:avLst/>
          </a:prstGeom>
        </p:spPr>
        <p:txBody>
          <a:bodyPr wrap="square">
            <a:spAutoFit/>
          </a:bodyPr>
          <a:lstStyle/>
          <a:p>
            <a:r>
              <a:rPr lang="en-GB" dirty="0" smtClean="0"/>
              <a:t>3(</a:t>
            </a:r>
            <a:r>
              <a:rPr lang="en-GB" dirty="0"/>
              <a:t>a) Using </a:t>
            </a:r>
            <a:r>
              <a:rPr lang="en-GB" b="1" dirty="0"/>
              <a:t>some </a:t>
            </a:r>
            <a:r>
              <a:rPr lang="en-GB" dirty="0"/>
              <a:t>of the words from the box below complete the following paragraph:</a:t>
            </a:r>
          </a:p>
          <a:p>
            <a:r>
              <a:rPr lang="en-GB" dirty="0"/>
              <a:t>In the photograph the swimmer’s arm is bent at the elbow.</a:t>
            </a:r>
          </a:p>
          <a:p>
            <a:r>
              <a:rPr lang="en-GB" dirty="0"/>
              <a:t> </a:t>
            </a:r>
          </a:p>
          <a:p>
            <a:r>
              <a:rPr lang="en-GB" dirty="0"/>
              <a:t>The elbow is a Hinge joint.</a:t>
            </a:r>
          </a:p>
          <a:p>
            <a:r>
              <a:rPr lang="en-GB" dirty="0"/>
              <a:t> </a:t>
            </a:r>
          </a:p>
          <a:p>
            <a:pPr lvl="0"/>
            <a:r>
              <a:rPr lang="en-GB" dirty="0"/>
              <a:t>The bones that form this joint are the </a:t>
            </a:r>
          </a:p>
          <a:p>
            <a:r>
              <a:rPr lang="en-GB" dirty="0"/>
              <a:t> </a:t>
            </a:r>
            <a:endParaRPr lang="en-GB" dirty="0" smtClean="0"/>
          </a:p>
          <a:p>
            <a:endParaRPr lang="en-GB" dirty="0"/>
          </a:p>
          <a:p>
            <a:pPr lvl="0"/>
            <a:r>
              <a:rPr lang="en-GB" dirty="0"/>
              <a:t>The type of movement possible at the elbow joint is ........................................... and ....................................... and the muscles which allow the arm to bend and straighten in this way are the ....................................... and ....................................... .</a:t>
            </a:r>
          </a:p>
          <a:p>
            <a:r>
              <a:rPr lang="en-GB" dirty="0" smtClean="0"/>
              <a:t> </a:t>
            </a:r>
            <a:endParaRPr lang="en-GB" dirty="0"/>
          </a:p>
          <a:p>
            <a:r>
              <a:rPr lang="en-GB" dirty="0"/>
              <a:t> </a:t>
            </a:r>
          </a:p>
          <a:p>
            <a:pPr lvl="0"/>
            <a:r>
              <a:rPr lang="en-GB" dirty="0"/>
              <a:t>In the picture the swimmer is seen turning his head to the side to allow him to breathe.</a:t>
            </a:r>
          </a:p>
          <a:p>
            <a:pPr lvl="0"/>
            <a:r>
              <a:rPr lang="en-GB" dirty="0"/>
              <a:t>This movement takes place at the .................................. and .................................. </a:t>
            </a:r>
          </a:p>
          <a:p>
            <a:r>
              <a:rPr lang="en-GB" dirty="0"/>
              <a:t>which is a ......................................... joint</a:t>
            </a:r>
            <a:r>
              <a:rPr lang="en-GB" dirty="0" smtClean="0">
                <a:effectLst/>
              </a:rPr>
              <a:t> </a:t>
            </a:r>
            <a:endParaRPr lang="en-US" dirty="0"/>
          </a:p>
        </p:txBody>
      </p:sp>
      <p:sp>
        <p:nvSpPr>
          <p:cNvPr id="3" name="Rectangle 2"/>
          <p:cNvSpPr/>
          <p:nvPr/>
        </p:nvSpPr>
        <p:spPr>
          <a:xfrm>
            <a:off x="3785688" y="3514211"/>
            <a:ext cx="4572000" cy="369332"/>
          </a:xfrm>
          <a:prstGeom prst="rect">
            <a:avLst/>
          </a:prstGeom>
        </p:spPr>
        <p:txBody>
          <a:bodyPr>
            <a:spAutoFit/>
          </a:bodyPr>
          <a:lstStyle/>
          <a:p>
            <a:pPr lvl="0"/>
            <a:r>
              <a:rPr lang="en-GB" b="1" dirty="0" smtClean="0">
                <a:solidFill>
                  <a:srgbClr val="008000"/>
                </a:solidFill>
              </a:rPr>
              <a:t>ulna</a:t>
            </a:r>
            <a:r>
              <a:rPr lang="en-GB" b="1" dirty="0">
                <a:solidFill>
                  <a:srgbClr val="008000"/>
                </a:solidFill>
              </a:rPr>
              <a:t>/</a:t>
            </a:r>
            <a:r>
              <a:rPr lang="en-GB" b="1" dirty="0" err="1">
                <a:solidFill>
                  <a:srgbClr val="008000"/>
                </a:solidFill>
              </a:rPr>
              <a:t>humerus</a:t>
            </a:r>
            <a:r>
              <a:rPr lang="en-GB" b="1" dirty="0">
                <a:solidFill>
                  <a:srgbClr val="008000"/>
                </a:solidFill>
              </a:rPr>
              <a:t>/radius, (3)</a:t>
            </a:r>
            <a:endParaRPr lang="en-GB" b="1" dirty="0">
              <a:solidFill>
                <a:srgbClr val="008000"/>
              </a:solidFill>
            </a:endParaRPr>
          </a:p>
        </p:txBody>
      </p:sp>
      <p:sp>
        <p:nvSpPr>
          <p:cNvPr id="7" name="Rectangle 6"/>
          <p:cNvSpPr/>
          <p:nvPr/>
        </p:nvSpPr>
        <p:spPr>
          <a:xfrm>
            <a:off x="5042530" y="4316541"/>
            <a:ext cx="1152517" cy="369332"/>
          </a:xfrm>
          <a:prstGeom prst="rect">
            <a:avLst/>
          </a:prstGeom>
          <a:solidFill>
            <a:srgbClr val="FFFFFF"/>
          </a:solidFill>
        </p:spPr>
        <p:txBody>
          <a:bodyPr wrap="none">
            <a:spAutoFit/>
          </a:bodyPr>
          <a:lstStyle/>
          <a:p>
            <a:pPr lvl="0"/>
            <a:r>
              <a:rPr lang="en-GB" b="1" dirty="0" smtClean="0">
                <a:solidFill>
                  <a:srgbClr val="008000"/>
                </a:solidFill>
              </a:rPr>
              <a:t>flexion (1)</a:t>
            </a:r>
            <a:endParaRPr lang="en-GB" b="1" dirty="0">
              <a:solidFill>
                <a:srgbClr val="008000"/>
              </a:solidFill>
            </a:endParaRPr>
          </a:p>
        </p:txBody>
      </p:sp>
      <p:sp>
        <p:nvSpPr>
          <p:cNvPr id="8" name="Rectangle 7"/>
          <p:cNvSpPr/>
          <p:nvPr/>
        </p:nvSpPr>
        <p:spPr>
          <a:xfrm>
            <a:off x="2298288" y="4962242"/>
            <a:ext cx="1166493" cy="369332"/>
          </a:xfrm>
          <a:prstGeom prst="rect">
            <a:avLst/>
          </a:prstGeom>
          <a:solidFill>
            <a:srgbClr val="FFFFFF"/>
          </a:solidFill>
        </p:spPr>
        <p:txBody>
          <a:bodyPr wrap="none">
            <a:spAutoFit/>
          </a:bodyPr>
          <a:lstStyle/>
          <a:p>
            <a:pPr lvl="0"/>
            <a:r>
              <a:rPr lang="en-GB" b="1" dirty="0" smtClean="0">
                <a:solidFill>
                  <a:srgbClr val="008000"/>
                </a:solidFill>
              </a:rPr>
              <a:t>biceps</a:t>
            </a:r>
            <a:r>
              <a:rPr lang="en-GB" b="1" dirty="0">
                <a:solidFill>
                  <a:srgbClr val="008000"/>
                </a:solidFill>
              </a:rPr>
              <a:t>, </a:t>
            </a:r>
            <a:r>
              <a:rPr lang="en-GB" b="1" dirty="0" smtClean="0">
                <a:solidFill>
                  <a:srgbClr val="008000"/>
                </a:solidFill>
              </a:rPr>
              <a:t>(1)</a:t>
            </a:r>
            <a:endParaRPr lang="en-GB" b="1" dirty="0">
              <a:solidFill>
                <a:srgbClr val="008000"/>
              </a:solidFill>
            </a:endParaRPr>
          </a:p>
        </p:txBody>
      </p:sp>
      <p:sp>
        <p:nvSpPr>
          <p:cNvPr id="9" name="Rectangle 8"/>
          <p:cNvSpPr/>
          <p:nvPr/>
        </p:nvSpPr>
        <p:spPr>
          <a:xfrm>
            <a:off x="6473717" y="5951537"/>
            <a:ext cx="925967" cy="369332"/>
          </a:xfrm>
          <a:prstGeom prst="rect">
            <a:avLst/>
          </a:prstGeom>
          <a:solidFill>
            <a:srgbClr val="FFFFFF"/>
          </a:solidFill>
        </p:spPr>
        <p:txBody>
          <a:bodyPr wrap="none">
            <a:spAutoFit/>
          </a:bodyPr>
          <a:lstStyle/>
          <a:p>
            <a:pPr lvl="0"/>
            <a:r>
              <a:rPr lang="en-GB" b="1" dirty="0" smtClean="0">
                <a:solidFill>
                  <a:srgbClr val="008000"/>
                </a:solidFill>
              </a:rPr>
              <a:t>axis</a:t>
            </a:r>
            <a:r>
              <a:rPr lang="en-GB" b="1" dirty="0">
                <a:solidFill>
                  <a:srgbClr val="008000"/>
                </a:solidFill>
              </a:rPr>
              <a:t>, </a:t>
            </a:r>
            <a:r>
              <a:rPr lang="en-GB" b="1" dirty="0" smtClean="0">
                <a:solidFill>
                  <a:srgbClr val="008000"/>
                </a:solidFill>
              </a:rPr>
              <a:t>(1)</a:t>
            </a:r>
            <a:endParaRPr lang="en-GB" b="1" dirty="0">
              <a:solidFill>
                <a:srgbClr val="008000"/>
              </a:solidFill>
            </a:endParaRPr>
          </a:p>
        </p:txBody>
      </p:sp>
      <p:sp>
        <p:nvSpPr>
          <p:cNvPr id="10" name="Rectangle 9"/>
          <p:cNvSpPr/>
          <p:nvPr/>
        </p:nvSpPr>
        <p:spPr>
          <a:xfrm>
            <a:off x="1889970" y="6320869"/>
            <a:ext cx="991565" cy="369332"/>
          </a:xfrm>
          <a:prstGeom prst="rect">
            <a:avLst/>
          </a:prstGeom>
          <a:solidFill>
            <a:schemeClr val="bg1"/>
          </a:solidFill>
        </p:spPr>
        <p:txBody>
          <a:bodyPr wrap="none">
            <a:spAutoFit/>
          </a:bodyPr>
          <a:lstStyle/>
          <a:p>
            <a:pPr lvl="0"/>
            <a:r>
              <a:rPr lang="en-GB" b="1" dirty="0">
                <a:solidFill>
                  <a:srgbClr val="008000"/>
                </a:solidFill>
              </a:rPr>
              <a:t>pivot (1)</a:t>
            </a:r>
            <a:endParaRPr lang="en-GB" b="1" dirty="0">
              <a:solidFill>
                <a:srgbClr val="008000"/>
              </a:solidFill>
            </a:endParaRPr>
          </a:p>
        </p:txBody>
      </p:sp>
      <p:sp>
        <p:nvSpPr>
          <p:cNvPr id="11" name="Rectangle 10"/>
          <p:cNvSpPr/>
          <p:nvPr/>
        </p:nvSpPr>
        <p:spPr>
          <a:xfrm>
            <a:off x="3946204" y="5951537"/>
            <a:ext cx="980294" cy="369332"/>
          </a:xfrm>
          <a:prstGeom prst="rect">
            <a:avLst/>
          </a:prstGeom>
          <a:solidFill>
            <a:srgbClr val="FFFFFF"/>
          </a:solidFill>
        </p:spPr>
        <p:txBody>
          <a:bodyPr wrap="none">
            <a:spAutoFit/>
          </a:bodyPr>
          <a:lstStyle/>
          <a:p>
            <a:r>
              <a:rPr lang="en-GB" b="1" dirty="0" smtClean="0">
                <a:solidFill>
                  <a:srgbClr val="008000"/>
                </a:solidFill>
              </a:rPr>
              <a:t>Atlas (1)</a:t>
            </a:r>
            <a:endParaRPr lang="en-US" dirty="0"/>
          </a:p>
        </p:txBody>
      </p:sp>
      <p:sp>
        <p:nvSpPr>
          <p:cNvPr id="12" name="Rectangle 11"/>
          <p:cNvSpPr/>
          <p:nvPr/>
        </p:nvSpPr>
        <p:spPr>
          <a:xfrm>
            <a:off x="993717" y="4645587"/>
            <a:ext cx="1433167" cy="369332"/>
          </a:xfrm>
          <a:prstGeom prst="rect">
            <a:avLst/>
          </a:prstGeom>
          <a:solidFill>
            <a:srgbClr val="FFFFFF"/>
          </a:solidFill>
        </p:spPr>
        <p:txBody>
          <a:bodyPr wrap="none">
            <a:spAutoFit/>
          </a:bodyPr>
          <a:lstStyle/>
          <a:p>
            <a:r>
              <a:rPr lang="en-GB" b="1" dirty="0" smtClean="0">
                <a:solidFill>
                  <a:srgbClr val="008000"/>
                </a:solidFill>
              </a:rPr>
              <a:t>Extension (1)</a:t>
            </a:r>
            <a:endParaRPr lang="en-US" dirty="0"/>
          </a:p>
        </p:txBody>
      </p:sp>
      <p:sp>
        <p:nvSpPr>
          <p:cNvPr id="13" name="Rectangle 12"/>
          <p:cNvSpPr/>
          <p:nvPr/>
        </p:nvSpPr>
        <p:spPr>
          <a:xfrm>
            <a:off x="4926498" y="4903776"/>
            <a:ext cx="1145190" cy="369332"/>
          </a:xfrm>
          <a:prstGeom prst="rect">
            <a:avLst/>
          </a:prstGeom>
          <a:solidFill>
            <a:srgbClr val="FFFFFF"/>
          </a:solidFill>
        </p:spPr>
        <p:txBody>
          <a:bodyPr wrap="none">
            <a:spAutoFit/>
          </a:bodyPr>
          <a:lstStyle/>
          <a:p>
            <a:r>
              <a:rPr lang="en-GB" b="1" dirty="0" smtClean="0">
                <a:solidFill>
                  <a:srgbClr val="008000"/>
                </a:solidFill>
              </a:rPr>
              <a:t>triceps (1)</a:t>
            </a:r>
            <a:endParaRPr lang="en-US" dirty="0"/>
          </a:p>
        </p:txBody>
      </p:sp>
    </p:spTree>
    <p:extLst>
      <p:ext uri="{BB962C8B-B14F-4D97-AF65-F5344CB8AC3E}">
        <p14:creationId xmlns:p14="http://schemas.microsoft.com/office/powerpoint/2010/main" val="4016887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404" y="990982"/>
            <a:ext cx="8740142" cy="5632312"/>
          </a:xfrm>
          <a:prstGeom prst="rect">
            <a:avLst/>
          </a:prstGeom>
        </p:spPr>
        <p:txBody>
          <a:bodyPr wrap="square">
            <a:spAutoFit/>
          </a:bodyPr>
          <a:lstStyle/>
          <a:p>
            <a:r>
              <a:rPr lang="en-GB" dirty="0"/>
              <a:t>4)  Bones in other areas of the skeleton meet to form important joints, for example, the knee.</a:t>
            </a:r>
          </a:p>
          <a:p>
            <a:r>
              <a:rPr lang="en-GB" dirty="0"/>
              <a:t> </a:t>
            </a:r>
          </a:p>
          <a:p>
            <a:pPr lvl="0"/>
            <a:r>
              <a:rPr lang="en-GB" dirty="0"/>
              <a:t>What type of synovial joint is the knee?</a:t>
            </a:r>
          </a:p>
          <a:p>
            <a:r>
              <a:rPr lang="en-GB" dirty="0"/>
              <a:t> </a:t>
            </a:r>
          </a:p>
          <a:p>
            <a:r>
              <a:rPr lang="en-GB" dirty="0"/>
              <a:t>....................................................................................................................... </a:t>
            </a:r>
            <a:r>
              <a:rPr lang="en-GB" b="1" dirty="0"/>
              <a:t>(1)</a:t>
            </a:r>
            <a:endParaRPr lang="en-GB" dirty="0"/>
          </a:p>
          <a:p>
            <a:r>
              <a:rPr lang="en-GB" dirty="0"/>
              <a:t> </a:t>
            </a:r>
          </a:p>
          <a:p>
            <a:pPr lvl="0"/>
            <a:r>
              <a:rPr lang="en-GB" dirty="0"/>
              <a:t>There can be very slight rotation or sideways movement at the knee joint. What </a:t>
            </a:r>
            <a:r>
              <a:rPr lang="en-GB" b="1" dirty="0"/>
              <a:t>stabilises </a:t>
            </a:r>
            <a:r>
              <a:rPr lang="en-GB" dirty="0"/>
              <a:t>the knee joint to prevent unwanted movement?</a:t>
            </a:r>
          </a:p>
          <a:p>
            <a:r>
              <a:rPr lang="en-GB" dirty="0"/>
              <a:t> </a:t>
            </a:r>
          </a:p>
          <a:p>
            <a:r>
              <a:rPr lang="en-GB" dirty="0"/>
              <a:t> </a:t>
            </a:r>
          </a:p>
          <a:p>
            <a:r>
              <a:rPr lang="en-GB" dirty="0"/>
              <a:t>.....................................................................................................................(</a:t>
            </a:r>
            <a:r>
              <a:rPr lang="en-GB" b="1" dirty="0"/>
              <a:t>1)</a:t>
            </a:r>
            <a:endParaRPr lang="en-GB" dirty="0"/>
          </a:p>
          <a:p>
            <a:r>
              <a:rPr lang="en-GB" dirty="0"/>
              <a:t> </a:t>
            </a:r>
          </a:p>
          <a:p>
            <a:r>
              <a:rPr lang="en-GB" dirty="0"/>
              <a:t>(iii) As well as slight rotation, what are the </a:t>
            </a:r>
            <a:r>
              <a:rPr lang="en-GB" b="1" dirty="0"/>
              <a:t>TWO </a:t>
            </a:r>
            <a:r>
              <a:rPr lang="en-GB" dirty="0"/>
              <a:t>types of movement possible at the knee?										</a:t>
            </a:r>
            <a:r>
              <a:rPr lang="en-GB" b="1" dirty="0"/>
              <a:t>(2)</a:t>
            </a:r>
            <a:endParaRPr lang="en-GB" dirty="0"/>
          </a:p>
          <a:p>
            <a:r>
              <a:rPr lang="en-GB" b="1" dirty="0"/>
              <a:t> </a:t>
            </a:r>
            <a:endParaRPr lang="en-GB" dirty="0"/>
          </a:p>
          <a:p>
            <a:r>
              <a:rPr lang="en-GB" dirty="0"/>
              <a:t> </a:t>
            </a:r>
          </a:p>
          <a:p>
            <a:pPr lvl="0"/>
            <a:r>
              <a:rPr lang="en-GB" dirty="0"/>
              <a:t>.......................................................................................................................</a:t>
            </a:r>
          </a:p>
          <a:p>
            <a:r>
              <a:rPr lang="en-GB" dirty="0"/>
              <a:t> </a:t>
            </a:r>
          </a:p>
          <a:p>
            <a:pPr lvl="0"/>
            <a:r>
              <a:rPr lang="en-GB" dirty="0"/>
              <a:t>.......................................................................................................................</a:t>
            </a:r>
          </a:p>
        </p:txBody>
      </p:sp>
      <p:sp>
        <p:nvSpPr>
          <p:cNvPr id="3" name="Rectangle 2"/>
          <p:cNvSpPr/>
          <p:nvPr/>
        </p:nvSpPr>
        <p:spPr>
          <a:xfrm>
            <a:off x="1636306" y="2093471"/>
            <a:ext cx="2103319" cy="584776"/>
          </a:xfrm>
          <a:prstGeom prst="rect">
            <a:avLst/>
          </a:prstGeom>
          <a:solidFill>
            <a:schemeClr val="bg1"/>
          </a:solidFill>
        </p:spPr>
        <p:txBody>
          <a:bodyPr wrap="square">
            <a:spAutoFit/>
          </a:bodyPr>
          <a:lstStyle/>
          <a:p>
            <a:r>
              <a:rPr lang="en-GB" sz="3200" b="1" dirty="0">
                <a:solidFill>
                  <a:srgbClr val="008000"/>
                </a:solidFill>
              </a:rPr>
              <a:t>H</a:t>
            </a:r>
            <a:r>
              <a:rPr lang="en-GB" sz="3200" b="1" dirty="0" smtClean="0">
                <a:solidFill>
                  <a:srgbClr val="008000"/>
                </a:solidFill>
              </a:rPr>
              <a:t>inge joint</a:t>
            </a:r>
            <a:endParaRPr lang="en-GB" sz="3200" b="1" dirty="0">
              <a:solidFill>
                <a:srgbClr val="008000"/>
              </a:solidFill>
            </a:endParaRPr>
          </a:p>
        </p:txBody>
      </p:sp>
      <p:sp>
        <p:nvSpPr>
          <p:cNvPr id="4" name="Rectangle 3"/>
          <p:cNvSpPr/>
          <p:nvPr/>
        </p:nvSpPr>
        <p:spPr>
          <a:xfrm>
            <a:off x="1986125" y="3605637"/>
            <a:ext cx="4572000" cy="646331"/>
          </a:xfrm>
          <a:prstGeom prst="rect">
            <a:avLst/>
          </a:prstGeom>
        </p:spPr>
        <p:txBody>
          <a:bodyPr>
            <a:spAutoFit/>
          </a:bodyPr>
          <a:lstStyle/>
          <a:p>
            <a:r>
              <a:rPr lang="en-GB" sz="3600" b="1" dirty="0" smtClean="0">
                <a:solidFill>
                  <a:srgbClr val="008000"/>
                </a:solidFill>
              </a:rPr>
              <a:t>ligaments</a:t>
            </a:r>
            <a:endParaRPr lang="en-GB" sz="3600" b="1" dirty="0">
              <a:solidFill>
                <a:srgbClr val="008000"/>
              </a:solidFill>
            </a:endParaRPr>
          </a:p>
        </p:txBody>
      </p:sp>
      <p:sp>
        <p:nvSpPr>
          <p:cNvPr id="5" name="Rectangle 4"/>
          <p:cNvSpPr/>
          <p:nvPr/>
        </p:nvSpPr>
        <p:spPr>
          <a:xfrm>
            <a:off x="1061646" y="5308349"/>
            <a:ext cx="3840515" cy="584776"/>
          </a:xfrm>
          <a:prstGeom prst="rect">
            <a:avLst/>
          </a:prstGeom>
        </p:spPr>
        <p:txBody>
          <a:bodyPr wrap="none">
            <a:spAutoFit/>
          </a:bodyPr>
          <a:lstStyle/>
          <a:p>
            <a:r>
              <a:rPr lang="en-GB" sz="3200" b="1" dirty="0" smtClean="0">
                <a:solidFill>
                  <a:srgbClr val="008000"/>
                </a:solidFill>
              </a:rPr>
              <a:t>flexion </a:t>
            </a:r>
            <a:r>
              <a:rPr lang="en-GB" sz="3200" b="1" dirty="0">
                <a:solidFill>
                  <a:srgbClr val="008000"/>
                </a:solidFill>
              </a:rPr>
              <a:t>and E</a:t>
            </a:r>
            <a:r>
              <a:rPr lang="en-GB" sz="3200" b="1" dirty="0" smtClean="0">
                <a:solidFill>
                  <a:srgbClr val="008000"/>
                </a:solidFill>
              </a:rPr>
              <a:t>xtension</a:t>
            </a:r>
            <a:endParaRPr lang="en-GB" sz="3200" b="1" dirty="0">
              <a:solidFill>
                <a:srgbClr val="008000"/>
              </a:solidFill>
            </a:endParaRPr>
          </a:p>
        </p:txBody>
      </p:sp>
      <p:sp>
        <p:nvSpPr>
          <p:cNvPr id="6" name="Rounded Rectangle 5"/>
          <p:cNvSpPr/>
          <p:nvPr/>
        </p:nvSpPr>
        <p:spPr>
          <a:xfrm>
            <a:off x="7539112" y="2806954"/>
            <a:ext cx="1209316" cy="643467"/>
          </a:xfrm>
          <a:prstGeom prst="roundRect">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073152" y="3304126"/>
            <a:ext cx="2932389" cy="1261884"/>
          </a:xfrm>
          <a:prstGeom prst="rect">
            <a:avLst/>
          </a:prstGeom>
          <a:solidFill>
            <a:schemeClr val="accent6">
              <a:lumMod val="20000"/>
              <a:lumOff val="80000"/>
            </a:schemeClr>
          </a:solidFill>
          <a:ln>
            <a:solidFill>
              <a:srgbClr val="000000"/>
            </a:solidFill>
          </a:ln>
        </p:spPr>
        <p:txBody>
          <a:bodyPr wrap="square">
            <a:spAutoFit/>
          </a:bodyPr>
          <a:lstStyle/>
          <a:p>
            <a:pPr algn="ctr"/>
            <a:r>
              <a:rPr lang="en-US" b="1" i="1" dirty="0" smtClean="0">
                <a:latin typeface="Abadi MT Condensed Light"/>
                <a:cs typeface="Abadi MT Condensed Light"/>
              </a:rPr>
              <a:t>connects </a:t>
            </a:r>
            <a:r>
              <a:rPr lang="en-US" sz="2800" b="1" i="1" u="sng" dirty="0">
                <a:latin typeface="Abadi MT Condensed Light"/>
                <a:cs typeface="Abadi MT Condensed Light"/>
              </a:rPr>
              <a:t>bone to bone </a:t>
            </a:r>
            <a:r>
              <a:rPr lang="en-US" i="1" dirty="0">
                <a:latin typeface="Abadi MT Condensed Light"/>
                <a:cs typeface="Abadi MT Condensed Light"/>
              </a:rPr>
              <a:t>and </a:t>
            </a:r>
            <a:r>
              <a:rPr lang="en-US" sz="2400" b="1" i="1" dirty="0">
                <a:solidFill>
                  <a:srgbClr val="008000"/>
                </a:solidFill>
                <a:latin typeface="Abadi MT Condensed Light"/>
                <a:cs typeface="Abadi MT Condensed Light"/>
              </a:rPr>
              <a:t>provides stability to the joint</a:t>
            </a:r>
            <a:endParaRPr lang="en-US" sz="2400" b="1" dirty="0">
              <a:solidFill>
                <a:srgbClr val="008000"/>
              </a:solidFill>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0" b="100000" l="0" r="98286">
                        <a14:foregroundMark x1="9429" y1="49527" x2="9429" y2="49527"/>
                        <a14:foregroundMark x1="4286" y1="58044" x2="4286" y2="58044"/>
                        <a14:foregroundMark x1="8286" y1="58044" x2="8286" y2="58044"/>
                        <a14:foregroundMark x1="13143" y1="51104" x2="13143" y2="51104"/>
                        <a14:foregroundMark x1="77714" y1="48265" x2="77714" y2="48265"/>
                        <a14:foregroundMark x1="87143" y1="33438" x2="87143" y2="33438"/>
                        <a14:foregroundMark x1="80000" y1="39432" x2="80000" y2="39432"/>
                        <a14:foregroundMark x1="72286" y1="39432" x2="72286" y2="39432"/>
                        <a14:foregroundMark x1="84000" y1="51735" x2="84000" y2="51735"/>
                        <a14:foregroundMark x1="76000" y1="55521" x2="76000" y2="55521"/>
                        <a14:foregroundMark x1="83429" y1="41325" x2="83429" y2="41325"/>
                        <a14:foregroundMark x1="87714" y1="46372" x2="87714" y2="46372"/>
                        <a14:foregroundMark x1="23143" y1="60568" x2="23143" y2="60568"/>
                        <a14:foregroundMark x1="67714" y1="32808" x2="67714" y2="32808"/>
                        <a14:foregroundMark x1="51714" y1="26183" x2="51714" y2="26183"/>
                        <a14:foregroundMark x1="25429" y1="54574" x2="25429" y2="54574"/>
                      </a14:backgroundRemoval>
                    </a14:imgEffect>
                  </a14:imgLayer>
                </a14:imgProps>
              </a:ext>
            </a:extLst>
          </a:blip>
          <a:stretch>
            <a:fillRect/>
          </a:stretch>
        </p:blipFill>
        <p:spPr>
          <a:xfrm>
            <a:off x="7313189" y="1326208"/>
            <a:ext cx="1638945" cy="1484416"/>
          </a:xfrm>
          <a:prstGeom prst="rect">
            <a:avLst/>
          </a:prstGeom>
        </p:spPr>
      </p:pic>
      <p:sp>
        <p:nvSpPr>
          <p:cNvPr id="11" name="Rectangle 10"/>
          <p:cNvSpPr/>
          <p:nvPr/>
        </p:nvSpPr>
        <p:spPr>
          <a:xfrm>
            <a:off x="6295080" y="5130813"/>
            <a:ext cx="2036217" cy="1384995"/>
          </a:xfrm>
          <a:prstGeom prst="rect">
            <a:avLst/>
          </a:prstGeom>
          <a:solidFill>
            <a:srgbClr val="FDEADA"/>
          </a:solidFill>
          <a:ln>
            <a:solidFill>
              <a:srgbClr val="000000"/>
            </a:solidFill>
          </a:ln>
        </p:spPr>
        <p:txBody>
          <a:bodyPr wrap="square">
            <a:spAutoFit/>
          </a:bodyPr>
          <a:lstStyle/>
          <a:p>
            <a:pPr algn="ctr"/>
            <a:r>
              <a:rPr lang="en-GB" sz="2800" b="1" dirty="0">
                <a:solidFill>
                  <a:srgbClr val="008000"/>
                </a:solidFill>
              </a:rPr>
              <a:t>H</a:t>
            </a:r>
            <a:r>
              <a:rPr lang="en-GB" sz="2800" b="1" dirty="0" smtClean="0">
                <a:solidFill>
                  <a:srgbClr val="008000"/>
                </a:solidFill>
              </a:rPr>
              <a:t>inge joint = Like a door!</a:t>
            </a:r>
            <a:endParaRPr lang="en-GB" sz="2800" b="1" dirty="0">
              <a:solidFill>
                <a:srgbClr val="008000"/>
              </a:solidFill>
            </a:endParaRPr>
          </a:p>
        </p:txBody>
      </p:sp>
    </p:spTree>
    <p:extLst>
      <p:ext uri="{BB962C8B-B14F-4D97-AF65-F5344CB8AC3E}">
        <p14:creationId xmlns:p14="http://schemas.microsoft.com/office/powerpoint/2010/main" val="471790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TotalTime>
  <Words>904</Words>
  <Application>Microsoft Macintosh PowerPoint</Application>
  <PresentationFormat>On-screen Show (4:3)</PresentationFormat>
  <Paragraphs>173</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Document</vt:lpstr>
      <vt:lpstr>EXAM RECAP</vt:lpstr>
      <vt:lpstr>PowerPoint Presentation</vt:lpstr>
      <vt:lpstr>PowerPoint Presentation</vt:lpstr>
      <vt:lpstr>PowerPoint Presentation</vt:lpstr>
      <vt:lpstr>PowerPoint Presentation</vt:lpstr>
      <vt:lpstr>1  Protection is a function of the skeletal system.  Explain, using one example, how the skeletal system’s protective function aids performance in physical activity.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8</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RECAP</dc:title>
  <dc:creator>Rebecca Sweet</dc:creator>
  <cp:lastModifiedBy>Rebecca Sweet</cp:lastModifiedBy>
  <cp:revision>11</cp:revision>
  <dcterms:created xsi:type="dcterms:W3CDTF">2018-10-21T15:33:17Z</dcterms:created>
  <dcterms:modified xsi:type="dcterms:W3CDTF">2018-10-21T20:09:37Z</dcterms:modified>
</cp:coreProperties>
</file>