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85" r:id="rId2"/>
    <p:sldId id="303" r:id="rId3"/>
    <p:sldId id="288" r:id="rId4"/>
    <p:sldId id="296" r:id="rId5"/>
    <p:sldId id="256" r:id="rId6"/>
    <p:sldId id="258" r:id="rId7"/>
    <p:sldId id="260" r:id="rId8"/>
    <p:sldId id="261" r:id="rId9"/>
    <p:sldId id="262" r:id="rId10"/>
    <p:sldId id="259" r:id="rId11"/>
    <p:sldId id="264" r:id="rId12"/>
    <p:sldId id="300" r:id="rId13"/>
    <p:sldId id="284" r:id="rId14"/>
    <p:sldId id="302" r:id="rId15"/>
    <p:sldId id="290" r:id="rId16"/>
    <p:sldId id="282" r:id="rId17"/>
    <p:sldId id="280" r:id="rId18"/>
    <p:sldId id="267" r:id="rId19"/>
    <p:sldId id="286" r:id="rId20"/>
    <p:sldId id="291" r:id="rId21"/>
    <p:sldId id="273" r:id="rId22"/>
    <p:sldId id="387" r:id="rId23"/>
    <p:sldId id="374" r:id="rId24"/>
    <p:sldId id="383" r:id="rId25"/>
    <p:sldId id="388" r:id="rId2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Moody" initials="RM" lastIdx="2" clrIdx="0">
    <p:extLst>
      <p:ext uri="{19B8F6BF-5375-455C-9EA6-DF929625EA0E}">
        <p15:presenceInfo xmlns:p15="http://schemas.microsoft.com/office/powerpoint/2012/main" userId="S-1-5-21-4023568640-3946215942-3350938787-59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9CB"/>
    <a:srgbClr val="B010A5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0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9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3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0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8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0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5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4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1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5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4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311" y="3424238"/>
            <a:ext cx="10937854" cy="2739211"/>
          </a:xfrm>
          <a:prstGeom prst="rect">
            <a:avLst/>
          </a:prstGeom>
          <a:noFill/>
          <a:ln w="666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Berlin Sans FB" panose="020E0602020502020306" pitchFamily="34" charset="0"/>
              </a:rPr>
              <a:t>Progress indicators</a:t>
            </a:r>
          </a:p>
          <a:p>
            <a:endParaRPr lang="en-GB" dirty="0">
              <a:latin typeface="Berlin Sans FB" panose="020E0602020502020306" pitchFamily="34" charset="0"/>
            </a:endParaRPr>
          </a:p>
          <a:p>
            <a:r>
              <a:rPr lang="en-GB" sz="2400" b="1" u="sng" dirty="0">
                <a:solidFill>
                  <a:schemeClr val="accent4">
                    <a:lumMod val="75000"/>
                  </a:schemeClr>
                </a:solidFill>
                <a:latin typeface="Berlin Sans FB" panose="020E0602020502020306" pitchFamily="34" charset="0"/>
              </a:rPr>
              <a:t>Good Progress: </a:t>
            </a:r>
            <a:r>
              <a:rPr lang="en-GB" dirty="0">
                <a:latin typeface="Berlin Sans FB" panose="020E0602020502020306" pitchFamily="34" charset="0"/>
              </a:rPr>
              <a:t>Be able to explain functions of the skeletal system</a:t>
            </a:r>
          </a:p>
          <a:p>
            <a:endParaRPr lang="en-GB" dirty="0">
              <a:latin typeface="Berlin Sans FB" panose="020E0602020502020306" pitchFamily="34" charset="0"/>
            </a:endParaRPr>
          </a:p>
          <a:p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Outstanding Progress: </a:t>
            </a:r>
            <a:r>
              <a:rPr lang="en-GB" dirty="0">
                <a:latin typeface="Berlin Sans FB" panose="020E0602020502020306" pitchFamily="34" charset="0"/>
              </a:rPr>
              <a:t>Be able to link the structure and functions of the skeletal system, providing a sporting example</a:t>
            </a:r>
          </a:p>
          <a:p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http://3.bp.blogspot.com/_RV4ejLJ5Z5k/S95SkTxBjYI/AAAAAAAAAEA/APWy6hrx4IM/s320/progress2.jpg">
            <a:extLst>
              <a:ext uri="{FF2B5EF4-FFF2-40B4-BE49-F238E27FC236}">
                <a16:creationId xmlns:a16="http://schemas.microsoft.com/office/drawing/2014/main" id="{C32A286E-8F0F-463D-BCCF-99D04EC02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957A72-5843-469F-A593-939B67644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37" y="3576637"/>
            <a:ext cx="9525" cy="9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E809F3-336E-4BD3-8B0B-FDDE470FBC58}"/>
              </a:ext>
            </a:extLst>
          </p:cNvPr>
          <p:cNvSpPr txBox="1"/>
          <p:nvPr/>
        </p:nvSpPr>
        <p:spPr>
          <a:xfrm>
            <a:off x="824752" y="194328"/>
            <a:ext cx="107641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b="1" u="sng" dirty="0">
                <a:latin typeface="Berlin Sans FB" panose="020E0602020502020306" pitchFamily="34" charset="0"/>
              </a:rPr>
              <a:t>Skeletal System</a:t>
            </a:r>
            <a:endParaRPr lang="en-GB" sz="9600" b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2915F-C756-4C84-82F8-8B1FF79423DE}"/>
              </a:ext>
            </a:extLst>
          </p:cNvPr>
          <p:cNvSpPr txBox="1"/>
          <p:nvPr/>
        </p:nvSpPr>
        <p:spPr>
          <a:xfrm>
            <a:off x="298938" y="1763988"/>
            <a:ext cx="1181576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Pupils at home!</a:t>
            </a:r>
          </a:p>
          <a:p>
            <a:r>
              <a:rPr lang="en-GB" sz="2800" dirty="0"/>
              <a:t>Work through the </a:t>
            </a:r>
            <a:r>
              <a:rPr lang="en-GB" sz="2800" dirty="0" err="1"/>
              <a:t>powerpoint</a:t>
            </a:r>
            <a:r>
              <a:rPr lang="en-GB" sz="2800" dirty="0"/>
              <a:t> and complete any task that is in a yellow  box using the </a:t>
            </a:r>
            <a:r>
              <a:rPr lang="en-GB" sz="2800" dirty="0" err="1"/>
              <a:t>powerpoint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14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95" y="180010"/>
            <a:ext cx="10364451" cy="1596177"/>
          </a:xfrm>
        </p:spPr>
        <p:txBody>
          <a:bodyPr>
            <a:noAutofit/>
          </a:bodyPr>
          <a:lstStyle/>
          <a:p>
            <a:r>
              <a:rPr lang="en-GB" sz="8000" u="sng" dirty="0">
                <a:solidFill>
                  <a:schemeClr val="bg1">
                    <a:lumMod val="50000"/>
                  </a:schemeClr>
                </a:solidFill>
              </a:rPr>
              <a:t>Blood Cell Production</a:t>
            </a:r>
            <a:br>
              <a:rPr lang="en-GB" sz="6000" dirty="0">
                <a:solidFill>
                  <a:srgbClr val="3366FF"/>
                </a:solidFill>
              </a:rPr>
            </a:b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(Red, white and platelets)</a:t>
            </a:r>
            <a:endParaRPr lang="en-GB" sz="6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8739" y="1939479"/>
            <a:ext cx="11631383" cy="4759786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Blood is formed in larger </a:t>
            </a:r>
            <a:r>
              <a:rPr lang="en-US" sz="3200" b="1" u="sng" dirty="0">
                <a:solidFill>
                  <a:srgbClr val="00B050"/>
                </a:solidFill>
              </a:rPr>
              <a:t>(long) </a:t>
            </a:r>
            <a:r>
              <a:rPr lang="en-US" sz="3200" b="1" u="sng" dirty="0"/>
              <a:t>bones </a:t>
            </a:r>
            <a:r>
              <a:rPr lang="en-US" sz="3200" dirty="0"/>
              <a:t>therefore more o2 can be sent to the working muscles via red blood cells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White blood cells (to protect against infection) </a:t>
            </a:r>
          </a:p>
          <a:p>
            <a:endParaRPr lang="en-US" sz="3200" dirty="0"/>
          </a:p>
          <a:p>
            <a:r>
              <a:rPr lang="en-US" sz="3200" dirty="0"/>
              <a:t>Platelets (clot the blood)</a:t>
            </a:r>
          </a:p>
          <a:p>
            <a:endParaRPr lang="en-US" sz="3200" dirty="0"/>
          </a:p>
          <a:p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322" y="2638341"/>
            <a:ext cx="2598864" cy="2762831"/>
          </a:xfrm>
          <a:prstGeom prst="rect">
            <a:avLst/>
          </a:prstGeom>
        </p:spPr>
      </p:pic>
      <p:pic>
        <p:nvPicPr>
          <p:cNvPr id="8194" name="Picture 2" descr="Mick Clohisey in the marathon in Rio. “I’ve seen some pictures of myself in Rio, and can’t believe how bad I look.” Photograph: INPHO/Morgan Treacy">
            <a:extLst>
              <a:ext uri="{FF2B5EF4-FFF2-40B4-BE49-F238E27FC236}">
                <a16:creationId xmlns:a16="http://schemas.microsoft.com/office/drawing/2014/main" id="{0E0A4B02-CCA0-45B8-95F1-FEE44378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44" y="4487779"/>
            <a:ext cx="4114941" cy="21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encil Writing Clipart Png Png Free - Pencil Clipart, transparent png">
            <a:extLst>
              <a:ext uri="{FF2B5EF4-FFF2-40B4-BE49-F238E27FC236}">
                <a16:creationId xmlns:a16="http://schemas.microsoft.com/office/drawing/2014/main" id="{27398106-0B59-43EB-9FA3-76C8CA2A2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93844" l="3537" r="96951">
                        <a14:foregroundMark x1="93537" y1="19670" x2="93537" y2="19670"/>
                        <a14:foregroundMark x1="97195" y1="19970" x2="97195" y2="19970"/>
                        <a14:foregroundMark x1="14512" y1="93844" x2="14512" y2="93844"/>
                        <a14:foregroundMark x1="3537" y1="91592" x2="3537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754" y="1404768"/>
            <a:ext cx="725722" cy="5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encil Writing Clipart Png Png Free - Pencil Clipart, transparent png">
            <a:extLst>
              <a:ext uri="{FF2B5EF4-FFF2-40B4-BE49-F238E27FC236}">
                <a16:creationId xmlns:a16="http://schemas.microsoft.com/office/drawing/2014/main" id="{642F6EF8-BBE1-4497-8CAF-4AADE43B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93844" l="3537" r="96951">
                        <a14:foregroundMark x1="93537" y1="19670" x2="93537" y2="19670"/>
                        <a14:foregroundMark x1="97195" y1="19970" x2="97195" y2="19970"/>
                        <a14:foregroundMark x1="14512" y1="93844" x2="14512" y2="93844"/>
                        <a14:foregroundMark x1="3537" y1="91592" x2="3537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86" y="4039332"/>
            <a:ext cx="725722" cy="5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encil Writing Clipart Png Png Free - Pencil Clipart, transparent png">
            <a:extLst>
              <a:ext uri="{FF2B5EF4-FFF2-40B4-BE49-F238E27FC236}">
                <a16:creationId xmlns:a16="http://schemas.microsoft.com/office/drawing/2014/main" id="{5C865EF9-FD5B-4A49-85AD-2B459C6EC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93844" l="3537" r="96951">
                        <a14:foregroundMark x1="93537" y1="19670" x2="93537" y2="19670"/>
                        <a14:foregroundMark x1="97195" y1="19970" x2="97195" y2="19970"/>
                        <a14:foregroundMark x1="14512" y1="93844" x2="14512" y2="93844"/>
                        <a14:foregroundMark x1="3537" y1="91592" x2="3537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07" y="2957405"/>
            <a:ext cx="725722" cy="5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8900" u="sng" dirty="0">
                <a:solidFill>
                  <a:srgbClr val="3366FF"/>
                </a:solidFill>
              </a:rPr>
              <a:t>Mineral Storage</a:t>
            </a:r>
            <a:br>
              <a:rPr lang="en-GB" sz="6700" u="sng" dirty="0">
                <a:solidFill>
                  <a:srgbClr val="3366FF"/>
                </a:solidFill>
              </a:rPr>
            </a:br>
            <a:r>
              <a:rPr lang="en-GB" u="sng" dirty="0"/>
              <a:t>Storage</a:t>
            </a:r>
            <a:r>
              <a:rPr lang="en-GB" dirty="0"/>
              <a:t> of calcium and Phosphorus: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861731"/>
            <a:ext cx="11961962" cy="4837534"/>
          </a:xfrm>
        </p:spPr>
        <p:txBody>
          <a:bodyPr>
            <a:normAutofit/>
          </a:bodyPr>
          <a:lstStyle/>
          <a:p>
            <a:r>
              <a:rPr lang="en-US" dirty="0"/>
              <a:t>Calcium and phosphorus are minerals </a:t>
            </a:r>
          </a:p>
          <a:p>
            <a:pPr marL="0" indent="0">
              <a:buNone/>
            </a:pPr>
            <a:r>
              <a:rPr lang="en-US" dirty="0"/>
              <a:t>Stored in your bones to </a:t>
            </a:r>
            <a:r>
              <a:rPr lang="en-US" b="1" u="sng" dirty="0">
                <a:solidFill>
                  <a:srgbClr val="00B050"/>
                </a:solidFill>
              </a:rPr>
              <a:t>strengthen them </a:t>
            </a:r>
          </a:p>
          <a:p>
            <a:endParaRPr lang="en-US" dirty="0"/>
          </a:p>
          <a:p>
            <a:r>
              <a:rPr lang="en-US" dirty="0"/>
              <a:t>Gives the skeletal structure </a:t>
            </a:r>
            <a:r>
              <a:rPr lang="en-US" b="1" u="sng" dirty="0"/>
              <a:t>strength</a:t>
            </a:r>
            <a:r>
              <a:rPr lang="en-US" dirty="0"/>
              <a:t> to </a:t>
            </a:r>
          </a:p>
          <a:p>
            <a:pPr marL="0" indent="0">
              <a:buNone/>
            </a:pPr>
            <a:r>
              <a:rPr lang="en-US" dirty="0"/>
              <a:t>support your body and withstand powerful </a:t>
            </a:r>
          </a:p>
          <a:p>
            <a:pPr marL="0" indent="0">
              <a:buNone/>
            </a:pPr>
            <a:r>
              <a:rPr lang="en-US" dirty="0"/>
              <a:t>stresses particularly during sport.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3600" b="1" u="sng" dirty="0">
                <a:solidFill>
                  <a:srgbClr val="3366FF"/>
                </a:solidFill>
              </a:rPr>
              <a:t>This makes athletes less prone to injury and able to cope with the demands on the body.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237" y="1985211"/>
            <a:ext cx="4966197" cy="3304778"/>
          </a:xfrm>
          <a:prstGeom prst="rect">
            <a:avLst/>
          </a:prstGeom>
        </p:spPr>
      </p:pic>
      <p:pic>
        <p:nvPicPr>
          <p:cNvPr id="5" name="Picture 2" descr="Pencil Writing Clipart Png Png Free - Pencil Clipart, transparent png">
            <a:extLst>
              <a:ext uri="{FF2B5EF4-FFF2-40B4-BE49-F238E27FC236}">
                <a16:creationId xmlns:a16="http://schemas.microsoft.com/office/drawing/2014/main" id="{BC896AF8-0554-46AC-9874-2CFA38791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93844" l="3537" r="96951">
                        <a14:foregroundMark x1="93537" y1="19670" x2="93537" y2="19670"/>
                        <a14:foregroundMark x1="97195" y1="19970" x2="97195" y2="19970"/>
                        <a14:foregroundMark x1="14512" y1="93844" x2="14512" y2="93844"/>
                        <a14:foregroundMark x1="3537" y1="91592" x2="3537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97" y="4905958"/>
            <a:ext cx="725722" cy="5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encil Writing Clipart Png Png Free - Pencil Clipart, transparent png">
            <a:extLst>
              <a:ext uri="{FF2B5EF4-FFF2-40B4-BE49-F238E27FC236}">
                <a16:creationId xmlns:a16="http://schemas.microsoft.com/office/drawing/2014/main" id="{C709FE4B-0B1D-4D62-8EA6-3C41849C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93844" l="3537" r="96951">
                        <a14:foregroundMark x1="93537" y1="19670" x2="93537" y2="19670"/>
                        <a14:foregroundMark x1="97195" y1="19970" x2="97195" y2="19970"/>
                        <a14:foregroundMark x1="14512" y1="93844" x2="14512" y2="93844"/>
                        <a14:foregroundMark x1="3537" y1="91592" x2="3537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18" y="1861731"/>
            <a:ext cx="725722" cy="5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1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E3AF0-7493-4624-A6D3-F18F8564397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8" t="23488" r="13483" b="13511"/>
          <a:stretch/>
        </p:blipFill>
        <p:spPr bwMode="auto">
          <a:xfrm>
            <a:off x="179294" y="1225272"/>
            <a:ext cx="4416612" cy="5564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32AB41-394A-4D8D-B144-52DBAFE9FB2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9" t="20284" r="7288" b="26114"/>
          <a:stretch/>
        </p:blipFill>
        <p:spPr bwMode="auto">
          <a:xfrm>
            <a:off x="4530164" y="946932"/>
            <a:ext cx="7482541" cy="5842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C0DD0B6F-0E30-4B85-8291-1808CF8E3F28}"/>
              </a:ext>
            </a:extLst>
          </p:cNvPr>
          <p:cNvSpPr txBox="1"/>
          <p:nvPr/>
        </p:nvSpPr>
        <p:spPr>
          <a:xfrm>
            <a:off x="1086025" y="0"/>
            <a:ext cx="10060093" cy="122527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7200" b="1" u="sng" dirty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000">
                      <a:srgbClr val="FFD966"/>
                    </a:gs>
                    <a:gs pos="87000">
                      <a:srgbClr val="FFF2CC"/>
                    </a:gs>
                  </a:gsLst>
                  <a:lin ang="5400000" scaled="0"/>
                </a:gra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</a:t>
            </a:r>
            <a:endParaRPr lang="en-GB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120C0-18C3-437B-9B12-7A6E7D19AFF7}"/>
              </a:ext>
            </a:extLst>
          </p:cNvPr>
          <p:cNvSpPr txBox="1"/>
          <p:nvPr/>
        </p:nvSpPr>
        <p:spPr>
          <a:xfrm>
            <a:off x="188118" y="247355"/>
            <a:ext cx="1181576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Task</a:t>
            </a:r>
          </a:p>
          <a:p>
            <a:r>
              <a:rPr lang="en-GB" sz="2800" dirty="0"/>
              <a:t>Add a text box for each section and complete the exam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72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6151" y="-14354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800" b="1" u="sng" dirty="0">
                <a:solidFill>
                  <a:srgbClr val="7030A0"/>
                </a:solidFill>
              </a:rPr>
              <a:t>Classification</a:t>
            </a:r>
            <a:r>
              <a:rPr lang="en-US" sz="8000" dirty="0">
                <a:solidFill>
                  <a:srgbClr val="7030A0"/>
                </a:solidFill>
              </a:rPr>
              <a:t> of bones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874378"/>
              </p:ext>
            </p:extLst>
          </p:nvPr>
        </p:nvGraphicFramePr>
        <p:xfrm>
          <a:off x="428029" y="1182023"/>
          <a:ext cx="11331844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683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Short Bones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8000"/>
                          </a:solidFill>
                        </a:rPr>
                        <a:t>Long Bones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Flat Bones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00FF"/>
                          </a:solidFill>
                        </a:rPr>
                        <a:t>Irregular Bones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327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Weight bearing and provide support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E.G.</a:t>
                      </a:r>
                    </a:p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Carpels</a:t>
                      </a:r>
                    </a:p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Tarsals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8000"/>
                          </a:solidFill>
                        </a:rPr>
                        <a:t>Aid movement by working as levers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8000"/>
                          </a:solidFill>
                        </a:rPr>
                        <a:t>Cell production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E.G</a:t>
                      </a:r>
                    </a:p>
                    <a:p>
                      <a:r>
                        <a:rPr lang="en-US" sz="3200" dirty="0" err="1">
                          <a:solidFill>
                            <a:srgbClr val="FF0000"/>
                          </a:solidFill>
                        </a:rPr>
                        <a:t>Humerus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Femur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Provide protection to essential</a:t>
                      </a:r>
                      <a:r>
                        <a:rPr lang="en-US" sz="2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areas</a:t>
                      </a:r>
                    </a:p>
                    <a:p>
                      <a:endParaRPr lang="en-US" sz="3200" baseline="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32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E.G </a:t>
                      </a:r>
                    </a:p>
                    <a:p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Cranium</a:t>
                      </a:r>
                    </a:p>
                    <a:p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Ribs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Irregular bones provide protection and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a place fro muscle attachment</a:t>
                      </a:r>
                    </a:p>
                    <a:p>
                      <a:endParaRPr lang="en-US" sz="2400" baseline="0" dirty="0">
                        <a:solidFill>
                          <a:srgbClr val="0000FF"/>
                        </a:solidFill>
                      </a:endParaRPr>
                    </a:p>
                    <a:p>
                      <a:endParaRPr lang="en-US" sz="32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E.G</a:t>
                      </a:r>
                    </a:p>
                    <a:p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Vertebrae</a:t>
                      </a:r>
                    </a:p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93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3A90-D65F-4A57-BC21-EBCF8EFA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503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7200" b="1" u="sng" dirty="0"/>
              <a:t>Extension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A6E7F-B661-4231-BAF5-ED2C63F79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9" y="1440614"/>
            <a:ext cx="11746832" cy="5248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1) Name 4 bones that are used a lot when playing sport</a:t>
            </a:r>
          </a:p>
          <a:p>
            <a:pPr lvl="2"/>
            <a:r>
              <a:rPr lang="en-GB" sz="1600" dirty="0"/>
              <a:t>Can you name the muscles that work with these bones antagonistically? 	</a:t>
            </a:r>
          </a:p>
          <a:p>
            <a:pPr marL="914400" lvl="2" indent="0">
              <a:buNone/>
            </a:pPr>
            <a:endParaRPr lang="en-GB" sz="1600" dirty="0"/>
          </a:p>
          <a:p>
            <a:pPr marL="914400" lvl="2" indent="0">
              <a:buNone/>
            </a:pPr>
            <a:endParaRPr lang="en-GB" sz="1600" dirty="0"/>
          </a:p>
          <a:p>
            <a:pPr marL="914400" lvl="2" indent="0">
              <a:buNone/>
            </a:pPr>
            <a:endParaRPr lang="en-GB" sz="1600" dirty="0"/>
          </a:p>
          <a:p>
            <a:pPr marL="914400" lvl="2" indent="0">
              <a:buNone/>
            </a:pPr>
            <a:endParaRPr lang="en-GB" sz="1600" dirty="0"/>
          </a:p>
          <a:p>
            <a:pPr marL="914400" lvl="2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000" dirty="0"/>
              <a:t>2) Explain the role of 2 bone classifications and their impact in a healthy active lifestyle              </a:t>
            </a:r>
            <a:r>
              <a:rPr lang="en-GB" sz="1400" i="1" dirty="0">
                <a:solidFill>
                  <a:srgbClr val="00B050"/>
                </a:solidFill>
              </a:rPr>
              <a:t>(4 marks)</a:t>
            </a:r>
            <a:endParaRPr lang="en-GB" sz="2000" i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9C5F1-6A46-4A6B-9F01-23A906ABEA4A}"/>
              </a:ext>
            </a:extLst>
          </p:cNvPr>
          <p:cNvSpPr txBox="1"/>
          <p:nvPr/>
        </p:nvSpPr>
        <p:spPr>
          <a:xfrm>
            <a:off x="148389" y="4940332"/>
            <a:ext cx="1181576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Task</a:t>
            </a:r>
          </a:p>
          <a:p>
            <a:r>
              <a:rPr lang="en-GB" sz="2800" dirty="0"/>
              <a:t>Add a text box for each section and complete the exam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0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4ED079-5D06-4BF1-AB3C-168C5DC845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4825" y="2781301"/>
          <a:ext cx="8496300" cy="35940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6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9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6" marR="91436" marT="45742" marB="45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Good Progress</a:t>
                      </a:r>
                    </a:p>
                  </a:txBody>
                  <a:tcPr marL="91436" marR="91436" marT="45742" marB="45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Outstanding Progress</a:t>
                      </a:r>
                    </a:p>
                  </a:txBody>
                  <a:tcPr marL="91436" marR="91436" marT="45742" marB="45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255">
                <a:tc>
                  <a:txBody>
                    <a:bodyPr/>
                    <a:lstStyle/>
                    <a:p>
                      <a:r>
                        <a:rPr lang="en-GB" sz="1800" dirty="0"/>
                        <a:t>3-5</a:t>
                      </a:r>
                    </a:p>
                  </a:txBody>
                  <a:tcPr marL="91436" marR="91436" marT="45742" marB="45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To be able to </a:t>
                      </a:r>
                      <a:r>
                        <a:rPr lang="en-GB" sz="1800" b="1" u="sng" dirty="0"/>
                        <a:t>identify</a:t>
                      </a:r>
                      <a:r>
                        <a:rPr lang="en-GB" sz="1800" dirty="0"/>
                        <a:t> different </a:t>
                      </a:r>
                      <a:r>
                        <a:rPr lang="en-GB" sz="1800" u="none" dirty="0"/>
                        <a:t>types of </a:t>
                      </a:r>
                      <a:r>
                        <a:rPr lang="en-GB" sz="1800" i="1" u="none" dirty="0"/>
                        <a:t>joints, Movements </a:t>
                      </a:r>
                      <a:r>
                        <a:rPr lang="en-GB" sz="1800" i="0" u="none" dirty="0"/>
                        <a:t>AND</a:t>
                      </a:r>
                      <a:r>
                        <a:rPr lang="en-GB" sz="1800" i="1" u="none" dirty="0"/>
                        <a:t> different connective tissues</a:t>
                      </a:r>
                    </a:p>
                  </a:txBody>
                  <a:tcPr marL="91436" marR="91436" marT="45742" marB="45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…And show </a:t>
                      </a:r>
                      <a:r>
                        <a:rPr lang="en-GB" sz="1800" b="1" i="0" u="sng" dirty="0"/>
                        <a:t>some</a:t>
                      </a:r>
                      <a:r>
                        <a:rPr lang="en-GB" sz="1800" b="1" i="0" u="sng" baseline="0" dirty="0"/>
                        <a:t> knowledge </a:t>
                      </a:r>
                      <a:r>
                        <a:rPr lang="en-GB" sz="1800" u="none" baseline="0" dirty="0"/>
                        <a:t>of how they help sporting movements</a:t>
                      </a:r>
                      <a:endParaRPr lang="en-GB" sz="1800" u="none" dirty="0"/>
                    </a:p>
                  </a:txBody>
                  <a:tcPr marL="91436" marR="91436" marT="45742" marB="45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949">
                <a:tc>
                  <a:txBody>
                    <a:bodyPr/>
                    <a:lstStyle/>
                    <a:p>
                      <a:r>
                        <a:rPr lang="en-GB" sz="1800" dirty="0"/>
                        <a:t>6-9</a:t>
                      </a:r>
                    </a:p>
                  </a:txBody>
                  <a:tcPr marL="91436" marR="91436" marT="45742" marB="45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dirty="0"/>
                        <a:t>…And </a:t>
                      </a:r>
                      <a:r>
                        <a:rPr lang="en-GB" sz="1800" b="1" u="sng" dirty="0"/>
                        <a:t>describe</a:t>
                      </a:r>
                      <a:r>
                        <a:rPr lang="en-GB" sz="1800" u="none" dirty="0"/>
                        <a:t> </a:t>
                      </a:r>
                      <a:r>
                        <a:rPr lang="en-GB" sz="1800" u="none" baseline="0" dirty="0"/>
                        <a:t>how they help sporting movements</a:t>
                      </a:r>
                      <a:endParaRPr lang="en-GB" sz="1800" u="none" dirty="0"/>
                    </a:p>
                    <a:p>
                      <a:endParaRPr lang="en-GB" sz="1800" dirty="0"/>
                    </a:p>
                  </a:txBody>
                  <a:tcPr marL="91436" marR="91436" marT="45742" marB="45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u="sng" baseline="0" dirty="0"/>
                        <a:t>E</a:t>
                      </a:r>
                      <a:r>
                        <a:rPr lang="en-GB" sz="1800" baseline="0" dirty="0"/>
                        <a:t>xplaining and </a:t>
                      </a:r>
                      <a:r>
                        <a:rPr lang="en-GB" sz="1800" b="1" u="sng" baseline="0" dirty="0"/>
                        <a:t>JUSTIFY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="0" u="none" baseline="0" dirty="0"/>
                        <a:t>how they help increase sports performance </a:t>
                      </a:r>
                      <a:endParaRPr lang="en-GB" sz="1800" b="0" u="none" dirty="0"/>
                    </a:p>
                  </a:txBody>
                  <a:tcPr marL="91436" marR="91436" marT="45742" marB="45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40" name="TextBox 1">
            <a:extLst>
              <a:ext uri="{FF2B5EF4-FFF2-40B4-BE49-F238E27FC236}">
                <a16:creationId xmlns:a16="http://schemas.microsoft.com/office/drawing/2014/main" id="{8B6078FD-B5B1-4E3C-AACB-A6A89BB9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2276475"/>
            <a:ext cx="2960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Arial" panose="020B0604020202020204" pitchFamily="34" charset="0"/>
              </a:rPr>
              <a:t>PROGRESS INDICATORS</a:t>
            </a:r>
          </a:p>
        </p:txBody>
      </p:sp>
      <p:sp>
        <p:nvSpPr>
          <p:cNvPr id="5141" name="Rectangle 1">
            <a:extLst>
              <a:ext uri="{FF2B5EF4-FFF2-40B4-BE49-F238E27FC236}">
                <a16:creationId xmlns:a16="http://schemas.microsoft.com/office/drawing/2014/main" id="{CB585ADF-762D-4935-9FBC-4705D29A2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13" y="10922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omic Sans MS" panose="030F0702030302020204" pitchFamily="66" charset="0"/>
              <a:buAutoNum type="arabicPeriod"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Classification of joints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mic Sans MS" panose="030F0702030302020204" pitchFamily="66" charset="0"/>
              <a:buAutoNum type="arabicPeriod"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Movement Possible at joints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mic Sans MS" panose="030F0702030302020204" pitchFamily="66" charset="0"/>
              <a:buAutoNum type="arabicPeriod"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Tendons, ligaments and cartilage</a:t>
            </a:r>
          </a:p>
        </p:txBody>
      </p:sp>
      <p:pic>
        <p:nvPicPr>
          <p:cNvPr id="5142" name="Picture 2" descr="See the source image">
            <a:extLst>
              <a:ext uri="{FF2B5EF4-FFF2-40B4-BE49-F238E27FC236}">
                <a16:creationId xmlns:a16="http://schemas.microsoft.com/office/drawing/2014/main" id="{CC1965C2-4BFC-4A1C-9FFE-3D6EA696C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1114"/>
            <a:ext cx="22685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4">
            <a:extLst>
              <a:ext uri="{FF2B5EF4-FFF2-40B4-BE49-F238E27FC236}">
                <a16:creationId xmlns:a16="http://schemas.microsoft.com/office/drawing/2014/main" id="{FB40CD19-3D95-4F0C-B937-719A59AE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111126"/>
            <a:ext cx="26638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DCB638-13BA-4315-9B7E-BD1917EC21A5}"/>
              </a:ext>
            </a:extLst>
          </p:cNvPr>
          <p:cNvSpPr/>
          <p:nvPr/>
        </p:nvSpPr>
        <p:spPr>
          <a:xfrm>
            <a:off x="2135188" y="1092200"/>
            <a:ext cx="3960812" cy="3825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65CAA51-CBED-463E-9C27-5BB5189C3404}"/>
              </a:ext>
            </a:extLst>
          </p:cNvPr>
          <p:cNvGraphicFramePr>
            <a:graphicFrameLocks noGrp="1"/>
          </p:cNvGraphicFramePr>
          <p:nvPr/>
        </p:nvGraphicFramePr>
        <p:xfrm>
          <a:off x="1919536" y="548680"/>
          <a:ext cx="8640960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928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rgbClr val="000000"/>
                          </a:solidFill>
                        </a:rPr>
                        <a:t>TYPE OF BONE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rgbClr val="000000"/>
                          </a:solidFill>
                        </a:rPr>
                        <a:t>JOB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rgbClr val="000000"/>
                          </a:solidFill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cap="all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F</a:t>
                      </a:r>
                      <a:r>
                        <a:rPr lang="en-US" sz="5400" b="1" cap="all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en-US" sz="1800" dirty="0"/>
                        <a:t>– Flat: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en-US" sz="3600" b="1" dirty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dirty="0"/>
                        <a:t>– Irregular: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/>
                        <a:t>– Long: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3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dirty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rgbClr val="0000FF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en-US" sz="1800" dirty="0"/>
                        <a:t>- Short: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6ED1EB-CD6C-4EDB-9049-98EAAAA42C73}"/>
              </a:ext>
            </a:extLst>
          </p:cNvPr>
          <p:cNvSpPr txBox="1"/>
          <p:nvPr/>
        </p:nvSpPr>
        <p:spPr>
          <a:xfrm>
            <a:off x="188118" y="297000"/>
            <a:ext cx="1181576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Task</a:t>
            </a:r>
          </a:p>
          <a:p>
            <a:r>
              <a:rPr lang="en-GB" sz="2800" dirty="0"/>
              <a:t>Fill in the boxes using the following slides as guidance, you must translate this into your own words!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3A73E-562B-40B6-A99C-5492F9CF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116" y="476672"/>
            <a:ext cx="3456384" cy="6269252"/>
          </a:xfr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dirty="0"/>
              <a:t>– Flat:</a:t>
            </a:r>
          </a:p>
          <a:p>
            <a:pPr>
              <a:defRPr/>
            </a:pP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</a:t>
            </a: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dirty="0"/>
              <a:t>– Irregular:</a:t>
            </a:r>
          </a:p>
          <a:p>
            <a:pPr>
              <a:defRPr/>
            </a:pP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</a:t>
            </a:r>
            <a:r>
              <a:rPr lang="en-US" dirty="0"/>
              <a:t> – Long:</a:t>
            </a:r>
          </a:p>
          <a:p>
            <a:pPr>
              <a:defRPr/>
            </a:pPr>
            <a:r>
              <a:rPr lang="en-US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</a:t>
            </a:r>
            <a:r>
              <a:rPr lang="en-US" dirty="0"/>
              <a:t>- Short: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89302F-EC95-4DE0-938B-621BFB850EF7}"/>
              </a:ext>
            </a:extLst>
          </p:cNvPr>
          <p:cNvSpPr txBox="1"/>
          <p:nvPr/>
        </p:nvSpPr>
        <p:spPr>
          <a:xfrm>
            <a:off x="4964113" y="669925"/>
            <a:ext cx="5308600" cy="157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i="1" dirty="0">
                <a:solidFill>
                  <a:srgbClr val="000000"/>
                </a:solidFill>
                <a:latin typeface="Comic Sans MS" panose="030F0702030302020204" pitchFamily="66" charset="0"/>
              </a:rPr>
              <a:t>These </a:t>
            </a:r>
            <a:r>
              <a:rPr lang="en-US" altLang="en-US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protect</a:t>
            </a:r>
            <a:r>
              <a:rPr lang="en-US" altLang="en-US" i="1" dirty="0">
                <a:solidFill>
                  <a:srgbClr val="000000"/>
                </a:solidFill>
                <a:latin typeface="Comic Sans MS" panose="030F0702030302020204" pitchFamily="66" charset="0"/>
              </a:rPr>
              <a:t> the internal organs e.g. ….</a:t>
            </a:r>
          </a:p>
          <a:p>
            <a:pPr>
              <a:defRPr/>
            </a:pPr>
            <a:r>
              <a:rPr lang="en-US" altLang="en-US" i="1" dirty="0">
                <a:solidFill>
                  <a:srgbClr val="000000"/>
                </a:solidFill>
                <a:latin typeface="Comic Sans MS" panose="030F0702030302020204" pitchFamily="66" charset="0"/>
              </a:rPr>
              <a:t>attachment of muscles to help movement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C57B2-AFEF-4C67-A0FE-0F65FD417A24}"/>
              </a:ext>
            </a:extLst>
          </p:cNvPr>
          <p:cNvSpPr txBox="1"/>
          <p:nvPr/>
        </p:nvSpPr>
        <p:spPr>
          <a:xfrm>
            <a:off x="5016501" y="2636838"/>
            <a:ext cx="5256213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/>
              <a:t>Provide shape, protection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21D2A-FC10-4452-B0F8-8C38E24B58FA}"/>
              </a:ext>
            </a:extLst>
          </p:cNvPr>
          <p:cNvSpPr txBox="1"/>
          <p:nvPr/>
        </p:nvSpPr>
        <p:spPr>
          <a:xfrm>
            <a:off x="4964113" y="3922713"/>
            <a:ext cx="5257800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/>
              <a:t>Movement</a:t>
            </a:r>
            <a:r>
              <a:rPr lang="en-US" sz="2400" i="1" dirty="0"/>
              <a:t> - to generate strength and speed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AD8FE-EF32-4A55-B5C1-64A18E2F493D}"/>
              </a:ext>
            </a:extLst>
          </p:cNvPr>
          <p:cNvSpPr txBox="1"/>
          <p:nvPr/>
        </p:nvSpPr>
        <p:spPr>
          <a:xfrm>
            <a:off x="4964113" y="5546726"/>
            <a:ext cx="52578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/>
              <a:t>Shock</a:t>
            </a:r>
            <a:r>
              <a:rPr lang="en-US" sz="2400" i="1" dirty="0"/>
              <a:t> absorption - spreading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D59C460-8B0B-4E86-8A35-E68D9877A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1773239"/>
            <a:ext cx="8497888" cy="1368425"/>
          </a:xfrm>
          <a:solidFill>
            <a:schemeClr val="accent1">
              <a:alpha val="65097"/>
            </a:schemeClr>
          </a:solidFill>
          <a:ln cap="rnd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</a:rPr>
              <a:t>There are 4 Types of Synovial Joints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5C33CB0-8373-4391-812B-341EFEDFB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3716339"/>
            <a:ext cx="4173538" cy="2528887"/>
          </a:xfrm>
          <a:solidFill>
            <a:srgbClr val="FFFF00">
              <a:alpha val="72156"/>
            </a:srgbClr>
          </a:solidFill>
          <a:ln w="88900" cap="flat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AutoNum type="arabicParenR"/>
              <a:defRPr/>
            </a:pPr>
            <a:r>
              <a:rPr lang="en-GB" dirty="0">
                <a:ea typeface="ＭＳ Ｐゴシック" charset="0"/>
                <a:cs typeface="+mn-cs"/>
              </a:rPr>
              <a:t>Ball and Socket</a:t>
            </a:r>
          </a:p>
          <a:p>
            <a:pPr marL="609600" indent="-609600">
              <a:buFontTx/>
              <a:buAutoNum type="arabicParenR"/>
              <a:defRPr/>
            </a:pPr>
            <a:r>
              <a:rPr lang="en-GB" dirty="0">
                <a:ea typeface="ＭＳ Ｐゴシック" charset="0"/>
                <a:cs typeface="+mn-cs"/>
              </a:rPr>
              <a:t>Hinge</a:t>
            </a:r>
          </a:p>
          <a:p>
            <a:pPr marL="609600" indent="-609600">
              <a:buFontTx/>
              <a:buAutoNum type="arabicParenR"/>
              <a:defRPr/>
            </a:pPr>
            <a:r>
              <a:rPr lang="en-GB" dirty="0">
                <a:ea typeface="ＭＳ Ｐゴシック" charset="0"/>
                <a:cs typeface="+mn-cs"/>
              </a:rPr>
              <a:t>Pivot</a:t>
            </a:r>
          </a:p>
          <a:p>
            <a:pPr marL="609600" indent="-609600">
              <a:buFontTx/>
              <a:buAutoNum type="arabicParenR"/>
              <a:defRPr/>
            </a:pPr>
            <a:r>
              <a:rPr lang="en-GB" dirty="0" err="1">
                <a:ea typeface="ＭＳ Ｐゴシック" charset="0"/>
                <a:cs typeface="+mn-cs"/>
              </a:rPr>
              <a:t>Condyloid</a:t>
            </a:r>
            <a:r>
              <a:rPr lang="en-GB" dirty="0">
                <a:ea typeface="ＭＳ Ｐゴシック" charset="0"/>
                <a:cs typeface="+mn-cs"/>
              </a:rPr>
              <a:t> </a:t>
            </a: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70F8E02E-CA70-45C3-95A2-C0A1458189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7288" y="3717032"/>
            <a:ext cx="4051300" cy="2713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82E3767-E8CB-4EB4-88B1-C37DB6019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6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r>
              <a:rPr lang="en-GB" sz="4800" u="sng" dirty="0">
                <a:ea typeface="ＭＳ Ｐゴシック" charset="0"/>
                <a:cs typeface="+mj-cs"/>
              </a:rPr>
              <a:t>JOINTS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575645-CDEE-4D22-9CDB-D74C6C93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125538"/>
            <a:ext cx="8713788" cy="1223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sz="1800" dirty="0">
                <a:ea typeface="ＭＳ Ｐゴシック" charset="0"/>
                <a:cs typeface="+mn-cs"/>
              </a:rPr>
              <a:t>A joint is where two bones come together. They are known as synovial joints!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6843A0-27E0-408C-A02E-FDAAF5EE66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1951" y="188913"/>
          <a:ext cx="8856663" cy="6553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9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83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Type of Synovial Joint:</a:t>
                      </a: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Notes</a:t>
                      </a: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734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/>
                          <a:cs typeface="Arial"/>
                        </a:rPr>
                        <a:t>Ball and socket</a:t>
                      </a: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  <a:cs typeface="Arial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734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/>
                          <a:cs typeface="Arial"/>
                        </a:rPr>
                        <a:t>Hinge </a:t>
                      </a: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latin typeface="Arial"/>
                        <a:cs typeface="Arial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734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/>
                          <a:cs typeface="Arial"/>
                        </a:rPr>
                        <a:t>Pivot</a:t>
                      </a:r>
                      <a:r>
                        <a:rPr lang="en-GB" sz="1800" baseline="0" dirty="0">
                          <a:latin typeface="Arial"/>
                          <a:cs typeface="Arial"/>
                        </a:rPr>
                        <a:t> </a:t>
                      </a:r>
                      <a:endParaRPr lang="en-GB" sz="1800" dirty="0">
                        <a:latin typeface="Arial"/>
                        <a:cs typeface="Arial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  <a:cs typeface="Arial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734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Arial"/>
                          <a:cs typeface="Arial"/>
                        </a:rPr>
                        <a:t>Condyloid</a:t>
                      </a:r>
                      <a:r>
                        <a:rPr lang="en-GB" sz="1800" dirty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  <a:cs typeface="Arial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2" name="Picture 4">
            <a:extLst>
              <a:ext uri="{FF2B5EF4-FFF2-40B4-BE49-F238E27FC236}">
                <a16:creationId xmlns:a16="http://schemas.microsoft.com/office/drawing/2014/main" id="{27F7E46C-629E-4373-9CAE-6E5B4085E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052513"/>
            <a:ext cx="1314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5">
            <a:extLst>
              <a:ext uri="{FF2B5EF4-FFF2-40B4-BE49-F238E27FC236}">
                <a16:creationId xmlns:a16="http://schemas.microsoft.com/office/drawing/2014/main" id="{44E0DCE8-0B74-4D64-A6C5-09EDC2EAA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781300"/>
            <a:ext cx="13144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6">
            <a:extLst>
              <a:ext uri="{FF2B5EF4-FFF2-40B4-BE49-F238E27FC236}">
                <a16:creationId xmlns:a16="http://schemas.microsoft.com/office/drawing/2014/main" id="{9CDBD089-C322-49A8-A315-151247877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292600"/>
            <a:ext cx="12477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7">
            <a:extLst>
              <a:ext uri="{FF2B5EF4-FFF2-40B4-BE49-F238E27FC236}">
                <a16:creationId xmlns:a16="http://schemas.microsoft.com/office/drawing/2014/main" id="{59472FF8-7BCB-4FCF-98DD-9C6E50F38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5661026"/>
            <a:ext cx="1304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6" name="TextBox 1">
            <a:extLst>
              <a:ext uri="{FF2B5EF4-FFF2-40B4-BE49-F238E27FC236}">
                <a16:creationId xmlns:a16="http://schemas.microsoft.com/office/drawing/2014/main" id="{DE9A4C74-5728-43D4-AD5E-4EC088731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692151"/>
            <a:ext cx="9909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Shape =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Examples =</a:t>
            </a:r>
          </a:p>
        </p:txBody>
      </p:sp>
      <p:sp>
        <p:nvSpPr>
          <p:cNvPr id="10267" name="TextBox 7">
            <a:extLst>
              <a:ext uri="{FF2B5EF4-FFF2-40B4-BE49-F238E27FC236}">
                <a16:creationId xmlns:a16="http://schemas.microsoft.com/office/drawing/2014/main" id="{A72DD835-CAE2-45E7-845E-8BBFA800D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620714"/>
            <a:ext cx="1582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Movement available =</a:t>
            </a:r>
          </a:p>
        </p:txBody>
      </p:sp>
      <p:sp>
        <p:nvSpPr>
          <p:cNvPr id="10268" name="TextBox 8">
            <a:extLst>
              <a:ext uri="{FF2B5EF4-FFF2-40B4-BE49-F238E27FC236}">
                <a16:creationId xmlns:a16="http://schemas.microsoft.com/office/drawing/2014/main" id="{EB9A3141-568E-4E2E-B2E8-3E78A6386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2205039"/>
            <a:ext cx="9909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Shape =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Examples =</a:t>
            </a:r>
          </a:p>
        </p:txBody>
      </p:sp>
      <p:sp>
        <p:nvSpPr>
          <p:cNvPr id="10269" name="TextBox 9">
            <a:extLst>
              <a:ext uri="{FF2B5EF4-FFF2-40B4-BE49-F238E27FC236}">
                <a16:creationId xmlns:a16="http://schemas.microsoft.com/office/drawing/2014/main" id="{19788E48-3A08-487D-92D8-81B696381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133601"/>
            <a:ext cx="1582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Movement available =</a:t>
            </a:r>
          </a:p>
        </p:txBody>
      </p:sp>
      <p:sp>
        <p:nvSpPr>
          <p:cNvPr id="10270" name="TextBox 10">
            <a:extLst>
              <a:ext uri="{FF2B5EF4-FFF2-40B4-BE49-F238E27FC236}">
                <a16:creationId xmlns:a16="http://schemas.microsoft.com/office/drawing/2014/main" id="{28524DC2-1144-45CB-B690-D649AC4BA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3716339"/>
            <a:ext cx="9909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Shape =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Examples =</a:t>
            </a:r>
          </a:p>
        </p:txBody>
      </p:sp>
      <p:sp>
        <p:nvSpPr>
          <p:cNvPr id="10271" name="TextBox 11">
            <a:extLst>
              <a:ext uri="{FF2B5EF4-FFF2-40B4-BE49-F238E27FC236}">
                <a16:creationId xmlns:a16="http://schemas.microsoft.com/office/drawing/2014/main" id="{33311DAD-F234-401F-9C6C-ACC3C26DD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3644901"/>
            <a:ext cx="1582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Movement available =</a:t>
            </a:r>
          </a:p>
        </p:txBody>
      </p:sp>
      <p:sp>
        <p:nvSpPr>
          <p:cNvPr id="10272" name="TextBox 12">
            <a:extLst>
              <a:ext uri="{FF2B5EF4-FFF2-40B4-BE49-F238E27FC236}">
                <a16:creationId xmlns:a16="http://schemas.microsoft.com/office/drawing/2014/main" id="{B2A77F6F-A8A2-4A3E-BB4D-720E2DBD0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5300664"/>
            <a:ext cx="9909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Shape =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Examples =</a:t>
            </a:r>
          </a:p>
        </p:txBody>
      </p:sp>
      <p:sp>
        <p:nvSpPr>
          <p:cNvPr id="10273" name="TextBox 13">
            <a:extLst>
              <a:ext uri="{FF2B5EF4-FFF2-40B4-BE49-F238E27FC236}">
                <a16:creationId xmlns:a16="http://schemas.microsoft.com/office/drawing/2014/main" id="{D1B921AA-2843-42FC-B055-A908620FA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5229226"/>
            <a:ext cx="1582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Movement available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A43FDD-5DBE-4B88-8C60-7AE03684C2AA}"/>
              </a:ext>
            </a:extLst>
          </p:cNvPr>
          <p:cNvSpPr txBox="1"/>
          <p:nvPr/>
        </p:nvSpPr>
        <p:spPr>
          <a:xfrm>
            <a:off x="188118" y="297000"/>
            <a:ext cx="1181576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Task</a:t>
            </a:r>
          </a:p>
          <a:p>
            <a:r>
              <a:rPr lang="en-GB" sz="2800" dirty="0"/>
              <a:t>Fill in the boxes using the following slides as guidance, you must translate this into your own words!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58D5C3-14AD-4032-9832-5791FB6F42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7121" y="754381"/>
            <a:ext cx="4983480" cy="5585460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4D7C08-A262-483C-96DA-0F836A8D73F2}"/>
              </a:ext>
            </a:extLst>
          </p:cNvPr>
          <p:cNvSpPr txBox="1">
            <a:spLocks/>
          </p:cNvSpPr>
          <p:nvPr/>
        </p:nvSpPr>
        <p:spPr>
          <a:xfrm>
            <a:off x="8861764" y="-180473"/>
            <a:ext cx="3810695" cy="15140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5400" dirty="0">
                <a:solidFill>
                  <a:srgbClr val="00B050"/>
                </a:solidFill>
                <a:latin typeface="Berlin Sans FB" panose="020E0602020502020306" pitchFamily="34" charset="0"/>
              </a:rPr>
              <a:t>DNA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28220E-0FBA-4869-B5D2-C303F176D4E5}"/>
              </a:ext>
            </a:extLst>
          </p:cNvPr>
          <p:cNvSpPr txBox="1"/>
          <p:nvPr/>
        </p:nvSpPr>
        <p:spPr>
          <a:xfrm>
            <a:off x="34858" y="81023"/>
            <a:ext cx="26390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Name: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7D4D06-E629-4F97-9C95-542DC2B87BD2}"/>
              </a:ext>
            </a:extLst>
          </p:cNvPr>
          <p:cNvSpPr txBox="1"/>
          <p:nvPr/>
        </p:nvSpPr>
        <p:spPr>
          <a:xfrm>
            <a:off x="155460" y="5367815"/>
            <a:ext cx="11815763" cy="12311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Task</a:t>
            </a:r>
          </a:p>
          <a:p>
            <a:r>
              <a:rPr lang="en-GB" sz="2800" dirty="0"/>
              <a:t>Label the skeleton components using the next slide as guidance (add text boxes)</a:t>
            </a:r>
          </a:p>
          <a:p>
            <a:r>
              <a:rPr lang="en-GB" i="1" dirty="0"/>
              <a:t>Delete this box once complete</a:t>
            </a:r>
          </a:p>
        </p:txBody>
      </p:sp>
    </p:spTree>
    <p:extLst>
      <p:ext uri="{BB962C8B-B14F-4D97-AF65-F5344CB8AC3E}">
        <p14:creationId xmlns:p14="http://schemas.microsoft.com/office/powerpoint/2010/main" val="1075069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CFE03A-60DB-4A14-B827-7C986A803E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1951" y="188913"/>
          <a:ext cx="8856663" cy="6553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9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83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Type of Synovial Joint:</a:t>
                      </a: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Notes</a:t>
                      </a: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734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/>
                          <a:cs typeface="Arial"/>
                        </a:rPr>
                        <a:t>Ball and socket</a:t>
                      </a: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  <a:cs typeface="Arial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734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/>
                          <a:cs typeface="Arial"/>
                        </a:rPr>
                        <a:t>Hinge </a:t>
                      </a: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  <a:cs typeface="Arial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734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/>
                          <a:cs typeface="Arial"/>
                        </a:rPr>
                        <a:t>Pivot</a:t>
                      </a:r>
                      <a:r>
                        <a:rPr lang="en-GB" sz="1800" baseline="0" dirty="0">
                          <a:latin typeface="Arial"/>
                          <a:cs typeface="Arial"/>
                        </a:rPr>
                        <a:t> </a:t>
                      </a:r>
                      <a:endParaRPr lang="en-GB" sz="1800" dirty="0">
                        <a:latin typeface="Arial"/>
                        <a:cs typeface="Arial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  <a:cs typeface="Arial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734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Arial"/>
                          <a:cs typeface="Arial"/>
                        </a:rPr>
                        <a:t>Condyloid</a:t>
                      </a:r>
                      <a:r>
                        <a:rPr lang="en-GB" sz="1800" dirty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  <a:cs typeface="Arial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286" name="Picture 4">
            <a:extLst>
              <a:ext uri="{FF2B5EF4-FFF2-40B4-BE49-F238E27FC236}">
                <a16:creationId xmlns:a16="http://schemas.microsoft.com/office/drawing/2014/main" id="{FED5C6BE-1C86-4453-836E-0372D688E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062038"/>
            <a:ext cx="1314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5">
            <a:extLst>
              <a:ext uri="{FF2B5EF4-FFF2-40B4-BE49-F238E27FC236}">
                <a16:creationId xmlns:a16="http://schemas.microsoft.com/office/drawing/2014/main" id="{F179A393-30E2-4518-BB01-1CE4455D7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741614"/>
            <a:ext cx="13144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6">
            <a:extLst>
              <a:ext uri="{FF2B5EF4-FFF2-40B4-BE49-F238E27FC236}">
                <a16:creationId xmlns:a16="http://schemas.microsoft.com/office/drawing/2014/main" id="{97F49BAE-DA41-4A9C-B0DE-A085DD157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6" y="4205288"/>
            <a:ext cx="12477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7">
            <a:extLst>
              <a:ext uri="{FF2B5EF4-FFF2-40B4-BE49-F238E27FC236}">
                <a16:creationId xmlns:a16="http://schemas.microsoft.com/office/drawing/2014/main" id="{53789768-5810-4C78-AFCA-91C18A2877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4" y="5718176"/>
            <a:ext cx="1304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0" name="TextBox 1">
            <a:extLst>
              <a:ext uri="{FF2B5EF4-FFF2-40B4-BE49-F238E27FC236}">
                <a16:creationId xmlns:a16="http://schemas.microsoft.com/office/drawing/2014/main" id="{9E4AADBD-273E-4AC3-AD37-0E08D4E92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63575"/>
            <a:ext cx="1035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Shape =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Examples =</a:t>
            </a:r>
          </a:p>
        </p:txBody>
      </p:sp>
      <p:sp>
        <p:nvSpPr>
          <p:cNvPr id="11291" name="TextBox 7">
            <a:extLst>
              <a:ext uri="{FF2B5EF4-FFF2-40B4-BE49-F238E27FC236}">
                <a16:creationId xmlns:a16="http://schemas.microsoft.com/office/drawing/2014/main" id="{89869155-2B8C-4EFF-93F9-429C459B4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620714"/>
            <a:ext cx="2519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Movement available =</a:t>
            </a:r>
          </a:p>
        </p:txBody>
      </p:sp>
      <p:sp>
        <p:nvSpPr>
          <p:cNvPr id="11292" name="TextBox 8">
            <a:extLst>
              <a:ext uri="{FF2B5EF4-FFF2-40B4-BE49-F238E27FC236}">
                <a16:creationId xmlns:a16="http://schemas.microsoft.com/office/drawing/2014/main" id="{27EC059E-8569-4292-8FE3-1615CA3D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2205038"/>
            <a:ext cx="1035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Shape =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Examples =</a:t>
            </a:r>
          </a:p>
        </p:txBody>
      </p:sp>
      <p:sp>
        <p:nvSpPr>
          <p:cNvPr id="11293" name="TextBox 9">
            <a:extLst>
              <a:ext uri="{FF2B5EF4-FFF2-40B4-BE49-F238E27FC236}">
                <a16:creationId xmlns:a16="http://schemas.microsoft.com/office/drawing/2014/main" id="{2F35027F-E4C0-467B-A095-1DBA31440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2133600"/>
            <a:ext cx="1871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Movement available =</a:t>
            </a:r>
          </a:p>
        </p:txBody>
      </p:sp>
      <p:sp>
        <p:nvSpPr>
          <p:cNvPr id="10270" name="Rectangle 1">
            <a:extLst>
              <a:ext uri="{FF2B5EF4-FFF2-40B4-BE49-F238E27FC236}">
                <a16:creationId xmlns:a16="http://schemas.microsoft.com/office/drawing/2014/main" id="{4F997EFD-81DC-4EAB-9D32-2A535EEEB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9" y="876300"/>
            <a:ext cx="29733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One bone has a bulge like a ball at the end. This fits into a socket in the other bone</a:t>
            </a:r>
          </a:p>
        </p:txBody>
      </p:sp>
      <p:sp>
        <p:nvSpPr>
          <p:cNvPr id="10271" name="Rectangle 2">
            <a:extLst>
              <a:ext uri="{FF2B5EF4-FFF2-40B4-BE49-F238E27FC236}">
                <a16:creationId xmlns:a16="http://schemas.microsoft.com/office/drawing/2014/main" id="{F99B0E7A-BC5E-4B68-B0B3-3A09BAE0D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6" y="1836738"/>
            <a:ext cx="2562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Hip and Shoulder </a:t>
            </a:r>
          </a:p>
        </p:txBody>
      </p:sp>
      <p:sp>
        <p:nvSpPr>
          <p:cNvPr id="10272" name="Rectangle 4">
            <a:extLst>
              <a:ext uri="{FF2B5EF4-FFF2-40B4-BE49-F238E27FC236}">
                <a16:creationId xmlns:a16="http://schemas.microsoft.com/office/drawing/2014/main" id="{8A214629-59B0-4B4C-888F-7566D91A7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989" y="5435601"/>
            <a:ext cx="2562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Flexion and Extension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Adduction and abduction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10273" name="Rectangle 5">
            <a:extLst>
              <a:ext uri="{FF2B5EF4-FFF2-40B4-BE49-F238E27FC236}">
                <a16:creationId xmlns:a16="http://schemas.microsoft.com/office/drawing/2014/main" id="{0E7B45A1-11E6-4BB6-B17F-C811A26C2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2459039"/>
            <a:ext cx="30670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This works like a hinge on a door. It fits into a hollow in the other. The joint will open until it’s straight, but no further.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74" name="Rectangle 6">
            <a:extLst>
              <a:ext uri="{FF2B5EF4-FFF2-40B4-BE49-F238E27FC236}">
                <a16:creationId xmlns:a16="http://schemas.microsoft.com/office/drawing/2014/main" id="{3A844047-4C21-4BF3-80B7-4BC7EFC5D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4" y="3227388"/>
            <a:ext cx="2562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Elbow and Knee</a:t>
            </a:r>
          </a:p>
        </p:txBody>
      </p:sp>
      <p:sp>
        <p:nvSpPr>
          <p:cNvPr id="10275" name="Rectangle 7">
            <a:extLst>
              <a:ext uri="{FF2B5EF4-FFF2-40B4-BE49-F238E27FC236}">
                <a16:creationId xmlns:a16="http://schemas.microsoft.com/office/drawing/2014/main" id="{9FE8CA7D-DF9E-4D4A-933B-952C37E06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9" y="844551"/>
            <a:ext cx="25606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ALL Types of movement</a:t>
            </a:r>
          </a:p>
        </p:txBody>
      </p:sp>
      <p:sp>
        <p:nvSpPr>
          <p:cNvPr id="11300" name="TextBox 8">
            <a:extLst>
              <a:ext uri="{FF2B5EF4-FFF2-40B4-BE49-F238E27FC236}">
                <a16:creationId xmlns:a16="http://schemas.microsoft.com/office/drawing/2014/main" id="{18B38001-C3F6-4549-A366-6C1CF78BD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273675"/>
            <a:ext cx="1035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Shape =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Examples =</a:t>
            </a:r>
          </a:p>
        </p:txBody>
      </p:sp>
      <p:sp>
        <p:nvSpPr>
          <p:cNvPr id="11301" name="TextBox 9">
            <a:extLst>
              <a:ext uri="{FF2B5EF4-FFF2-40B4-BE49-F238E27FC236}">
                <a16:creationId xmlns:a16="http://schemas.microsoft.com/office/drawing/2014/main" id="{A681DA88-6A9E-4075-9460-978762891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988" y="5202239"/>
            <a:ext cx="18716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Movement available =</a:t>
            </a:r>
          </a:p>
        </p:txBody>
      </p:sp>
      <p:sp>
        <p:nvSpPr>
          <p:cNvPr id="11302" name="TextBox 8">
            <a:extLst>
              <a:ext uri="{FF2B5EF4-FFF2-40B4-BE49-F238E27FC236}">
                <a16:creationId xmlns:a16="http://schemas.microsoft.com/office/drawing/2014/main" id="{C91D87EF-0653-48AC-8108-070441E03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3697288"/>
            <a:ext cx="1035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Shape =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Examples =</a:t>
            </a:r>
          </a:p>
        </p:txBody>
      </p:sp>
      <p:sp>
        <p:nvSpPr>
          <p:cNvPr id="11303" name="TextBox 9">
            <a:extLst>
              <a:ext uri="{FF2B5EF4-FFF2-40B4-BE49-F238E27FC236}">
                <a16:creationId xmlns:a16="http://schemas.microsoft.com/office/drawing/2014/main" id="{06B38D09-8918-47ED-BB84-BE8A391D9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676" y="3625850"/>
            <a:ext cx="1871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Movement available =</a:t>
            </a:r>
          </a:p>
        </p:txBody>
      </p:sp>
      <p:sp>
        <p:nvSpPr>
          <p:cNvPr id="10280" name="Rectangle 16">
            <a:extLst>
              <a:ext uri="{FF2B5EF4-FFF2-40B4-BE49-F238E27FC236}">
                <a16:creationId xmlns:a16="http://schemas.microsoft.com/office/drawing/2014/main" id="{7C49E812-DB03-4130-9204-537D833CD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3892551"/>
            <a:ext cx="2735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This fits into a ring or notch on the other bone. </a:t>
            </a:r>
          </a:p>
        </p:txBody>
      </p:sp>
      <p:sp>
        <p:nvSpPr>
          <p:cNvPr id="10281" name="Rectangle 18">
            <a:extLst>
              <a:ext uri="{FF2B5EF4-FFF2-40B4-BE49-F238E27FC236}">
                <a16:creationId xmlns:a16="http://schemas.microsoft.com/office/drawing/2014/main" id="{8EA9EEFD-43D5-47AC-AADA-42BD00B51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467518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joint between the atlas and axis (the top two vertebrae)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joint between the radius and ulna, below the elbow</a:t>
            </a:r>
          </a:p>
        </p:txBody>
      </p:sp>
      <p:sp>
        <p:nvSpPr>
          <p:cNvPr id="10282" name="Rectangle 19">
            <a:extLst>
              <a:ext uri="{FF2B5EF4-FFF2-40B4-BE49-F238E27FC236}">
                <a16:creationId xmlns:a16="http://schemas.microsoft.com/office/drawing/2014/main" id="{46FEA9FE-B8D1-4846-A63C-814EA3BFB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3816350"/>
            <a:ext cx="7810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rotation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5B41D0-C2E6-4D4D-B6B0-953A18BFB33F}"/>
              </a:ext>
            </a:extLst>
          </p:cNvPr>
          <p:cNvSpPr/>
          <p:nvPr/>
        </p:nvSpPr>
        <p:spPr>
          <a:xfrm>
            <a:off x="3797300" y="6208714"/>
            <a:ext cx="45720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sz="1050" dirty="0">
                <a:latin typeface="Comic Sans MS" panose="030F0702030302020204" pitchFamily="66" charset="0"/>
              </a:rPr>
              <a:t>• the joint at the wrist between the radius and carpals</a:t>
            </a:r>
          </a:p>
          <a:p>
            <a:pPr eaLnBrk="1" hangingPunct="1">
              <a:defRPr/>
            </a:pPr>
            <a:r>
              <a:rPr lang="en-GB" altLang="en-US" sz="1050" dirty="0">
                <a:latin typeface="Comic Sans MS" panose="030F0702030302020204" pitchFamily="66" charset="0"/>
              </a:rPr>
              <a:t>• the joint between the base of the skull and the top vertebra (atlas)</a:t>
            </a:r>
          </a:p>
        </p:txBody>
      </p:sp>
      <p:sp>
        <p:nvSpPr>
          <p:cNvPr id="10284" name="Rectangle 23">
            <a:extLst>
              <a:ext uri="{FF2B5EF4-FFF2-40B4-BE49-F238E27FC236}">
                <a16:creationId xmlns:a16="http://schemas.microsoft.com/office/drawing/2014/main" id="{1BB1C310-D885-497C-9ED9-E668EAC75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9" y="5462588"/>
            <a:ext cx="2930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A rounded bump on one bone sits in a hollow formed by another bone or bones. </a:t>
            </a:r>
          </a:p>
        </p:txBody>
      </p:sp>
      <p:sp>
        <p:nvSpPr>
          <p:cNvPr id="10285" name="Rectangle 25">
            <a:extLst>
              <a:ext uri="{FF2B5EF4-FFF2-40B4-BE49-F238E27FC236}">
                <a16:creationId xmlns:a16="http://schemas.microsoft.com/office/drawing/2014/main" id="{6E8FDD8F-966D-41DA-911D-84C661E2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64" y="2330451"/>
            <a:ext cx="2562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Flexion and Extension</a:t>
            </a:r>
          </a:p>
        </p:txBody>
      </p:sp>
      <p:sp>
        <p:nvSpPr>
          <p:cNvPr id="11310" name="TextBox 1">
            <a:extLst>
              <a:ext uri="{FF2B5EF4-FFF2-40B4-BE49-F238E27FC236}">
                <a16:creationId xmlns:a16="http://schemas.microsoft.com/office/drawing/2014/main" id="{A26228ED-7842-4E53-AC14-942473CC621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60463" y="5646738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CC00"/>
                </a:solidFill>
                <a:latin typeface="Arial" panose="020B0604020202020204" pitchFamily="34" charset="0"/>
              </a:rPr>
              <a:t>I DO:</a:t>
            </a:r>
          </a:p>
        </p:txBody>
      </p:sp>
      <p:sp>
        <p:nvSpPr>
          <p:cNvPr id="11311" name="TextBox 2">
            <a:extLst>
              <a:ext uri="{FF2B5EF4-FFF2-40B4-BE49-F238E27FC236}">
                <a16:creationId xmlns:a16="http://schemas.microsoft.com/office/drawing/2014/main" id="{7B4ACC8B-E74F-4346-A4B1-75515E0AD34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43757" y="3956845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CC00"/>
                </a:solidFill>
                <a:latin typeface="Arial" panose="020B0604020202020204" pitchFamily="34" charset="0"/>
              </a:rPr>
              <a:t>WE DO:</a:t>
            </a:r>
          </a:p>
        </p:txBody>
      </p:sp>
      <p:sp>
        <p:nvSpPr>
          <p:cNvPr id="11312" name="TextBox 4">
            <a:extLst>
              <a:ext uri="{FF2B5EF4-FFF2-40B4-BE49-F238E27FC236}">
                <a16:creationId xmlns:a16="http://schemas.microsoft.com/office/drawing/2014/main" id="{387951DD-B5EC-4696-98E7-95FFAFC28F3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54831" y="1931194"/>
            <a:ext cx="2560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CC00"/>
                </a:solidFill>
                <a:latin typeface="Arial" panose="020B0604020202020204" pitchFamily="34" charset="0"/>
              </a:rPr>
              <a:t>--YOU DO:--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3C293-CD28-4756-82F9-FD0998975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989" y="5803901"/>
            <a:ext cx="11636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Circumduction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" grpId="0"/>
      <p:bldP spid="10271" grpId="0"/>
      <p:bldP spid="10273" grpId="0"/>
      <p:bldP spid="10274" grpId="0"/>
      <p:bldP spid="10275" grpId="0"/>
      <p:bldP spid="10280" grpId="0"/>
      <p:bldP spid="10282" grpId="0"/>
      <p:bldP spid="10284" grpId="0"/>
      <p:bldP spid="1028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1">
            <a:extLst>
              <a:ext uri="{FF2B5EF4-FFF2-40B4-BE49-F238E27FC236}">
                <a16:creationId xmlns:a16="http://schemas.microsoft.com/office/drawing/2014/main" id="{A7ACC5F6-F113-4FFF-85A3-69D52E336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t="1945" r="44295" b="50000"/>
          <a:stretch>
            <a:fillRect/>
          </a:stretch>
        </p:blipFill>
        <p:spPr bwMode="auto">
          <a:xfrm>
            <a:off x="6299200" y="2633663"/>
            <a:ext cx="17589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5498E37C-B1E5-48E2-8001-D5C06D7E3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54" b="51945"/>
          <a:stretch>
            <a:fillRect/>
          </a:stretch>
        </p:blipFill>
        <p:spPr bwMode="auto">
          <a:xfrm>
            <a:off x="8710614" y="2609850"/>
            <a:ext cx="181768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29BDF64-F0EB-4E7E-9A2F-81B105D6E11D}"/>
              </a:ext>
            </a:extLst>
          </p:cNvPr>
          <p:cNvSpPr/>
          <p:nvPr/>
        </p:nvSpPr>
        <p:spPr>
          <a:xfrm>
            <a:off x="1511300" y="1184276"/>
            <a:ext cx="2222500" cy="1031875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/>
              <a:t>Extension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F232A-2944-471A-85F7-FF692889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4" y="4564"/>
            <a:ext cx="4201043" cy="82806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Types of Movement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DAFB763-45AE-453D-9B9E-C90319830DA7}"/>
              </a:ext>
            </a:extLst>
          </p:cNvPr>
          <p:cNvSpPr/>
          <p:nvPr/>
        </p:nvSpPr>
        <p:spPr>
          <a:xfrm>
            <a:off x="3813175" y="1200151"/>
            <a:ext cx="2222500" cy="1006475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/>
              <a:t>Flexion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8AFA0F7-3AEE-40E3-9DC8-A9FF4BEECF0A}"/>
              </a:ext>
            </a:extLst>
          </p:cNvPr>
          <p:cNvSpPr/>
          <p:nvPr/>
        </p:nvSpPr>
        <p:spPr>
          <a:xfrm>
            <a:off x="6115050" y="1200151"/>
            <a:ext cx="2222500" cy="1006475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/>
              <a:t>Adduction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F35FD08-CE2C-45D7-8B9E-3F5DC78EDA6C}"/>
              </a:ext>
            </a:extLst>
          </p:cNvPr>
          <p:cNvSpPr/>
          <p:nvPr/>
        </p:nvSpPr>
        <p:spPr>
          <a:xfrm>
            <a:off x="8445500" y="1184275"/>
            <a:ext cx="2222500" cy="1022350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/>
              <a:t>Abduction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7E4D532-683C-4FC1-B44C-564CC6F2D557}"/>
              </a:ext>
            </a:extLst>
          </p:cNvPr>
          <p:cNvSpPr/>
          <p:nvPr/>
        </p:nvSpPr>
        <p:spPr>
          <a:xfrm>
            <a:off x="1524000" y="4032250"/>
            <a:ext cx="2222500" cy="1047750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/>
              <a:t>Rotation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3FD2036-FB77-453F-B826-0D16FD87E334}"/>
              </a:ext>
            </a:extLst>
          </p:cNvPr>
          <p:cNvSpPr/>
          <p:nvPr/>
        </p:nvSpPr>
        <p:spPr>
          <a:xfrm>
            <a:off x="3813175" y="4057650"/>
            <a:ext cx="2222500" cy="1022350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/>
              <a:t>Circumduction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7AA6F36-8AF5-46FE-B845-4FA838765B7C}"/>
              </a:ext>
            </a:extLst>
          </p:cNvPr>
          <p:cNvSpPr/>
          <p:nvPr/>
        </p:nvSpPr>
        <p:spPr>
          <a:xfrm>
            <a:off x="6115050" y="4057650"/>
            <a:ext cx="2222500" cy="1022350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u="sng" dirty="0"/>
              <a:t>P</a:t>
            </a:r>
            <a:r>
              <a:rPr lang="en-US" b="1" u="sng" dirty="0"/>
              <a:t>lantar-Flexion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BC9FABF-821E-4022-AC89-B53C08F641F8}"/>
              </a:ext>
            </a:extLst>
          </p:cNvPr>
          <p:cNvSpPr/>
          <p:nvPr/>
        </p:nvSpPr>
        <p:spPr>
          <a:xfrm>
            <a:off x="8445500" y="4041776"/>
            <a:ext cx="2222500" cy="1038225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 err="1"/>
              <a:t>Dorsi</a:t>
            </a:r>
            <a:r>
              <a:rPr lang="en-US" b="1" u="sng" dirty="0"/>
              <a:t>-flexion</a:t>
            </a:r>
          </a:p>
        </p:txBody>
      </p:sp>
      <p:sp>
        <p:nvSpPr>
          <p:cNvPr id="10253" name="TextBox 7">
            <a:extLst>
              <a:ext uri="{FF2B5EF4-FFF2-40B4-BE49-F238E27FC236}">
                <a16:creationId xmlns:a16="http://schemas.microsoft.com/office/drawing/2014/main" id="{AE573880-6362-46BF-A17E-8DA045263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091" y="2239963"/>
            <a:ext cx="1633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Closing a joint</a:t>
            </a:r>
          </a:p>
        </p:txBody>
      </p:sp>
      <p:sp>
        <p:nvSpPr>
          <p:cNvPr id="10254" name="TextBox 24">
            <a:extLst>
              <a:ext uri="{FF2B5EF4-FFF2-40B4-BE49-F238E27FC236}">
                <a16:creationId xmlns:a16="http://schemas.microsoft.com/office/drawing/2014/main" id="{9ED9CBB0-C1BF-4322-949A-F0D99AFC1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032" y="2263775"/>
            <a:ext cx="1736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Opening a joint</a:t>
            </a:r>
          </a:p>
        </p:txBody>
      </p:sp>
      <p:sp>
        <p:nvSpPr>
          <p:cNvPr id="10255" name="TextBox 25">
            <a:extLst>
              <a:ext uri="{FF2B5EF4-FFF2-40B4-BE49-F238E27FC236}">
                <a16:creationId xmlns:a16="http://schemas.microsoft.com/office/drawing/2014/main" id="{504FB32D-5704-4FC2-9AFC-935A321DD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2206625"/>
            <a:ext cx="203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Moving towards the center line </a:t>
            </a:r>
          </a:p>
        </p:txBody>
      </p:sp>
      <p:sp>
        <p:nvSpPr>
          <p:cNvPr id="10256" name="TextBox 39">
            <a:extLst>
              <a:ext uri="{FF2B5EF4-FFF2-40B4-BE49-F238E27FC236}">
                <a16:creationId xmlns:a16="http://schemas.microsoft.com/office/drawing/2014/main" id="{A5F2425F-F98E-490D-A7FA-03FFD8BD6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76" y="2212975"/>
            <a:ext cx="156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Moving away the center line </a:t>
            </a:r>
          </a:p>
        </p:txBody>
      </p:sp>
      <p:sp>
        <p:nvSpPr>
          <p:cNvPr id="10257" name="TextBox 8">
            <a:extLst>
              <a:ext uri="{FF2B5EF4-FFF2-40B4-BE49-F238E27FC236}">
                <a16:creationId xmlns:a16="http://schemas.microsoft.com/office/drawing/2014/main" id="{C16C9F10-5D4F-4A8D-B188-C7F7EEA0F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4" y="5141914"/>
            <a:ext cx="2192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Clockwise or anticlockwise movement</a:t>
            </a:r>
          </a:p>
        </p:txBody>
      </p:sp>
      <p:sp>
        <p:nvSpPr>
          <p:cNvPr id="10258" name="TextBox 9">
            <a:extLst>
              <a:ext uri="{FF2B5EF4-FFF2-40B4-BE49-F238E27FC236}">
                <a16:creationId xmlns:a16="http://schemas.microsoft.com/office/drawing/2014/main" id="{22E388F3-E532-46D5-96D6-65A37EA3A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4" y="5080000"/>
            <a:ext cx="20653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Movement of a circular motion</a:t>
            </a:r>
          </a:p>
        </p:txBody>
      </p:sp>
      <p:sp>
        <p:nvSpPr>
          <p:cNvPr id="10259" name="TextBox 10">
            <a:extLst>
              <a:ext uri="{FF2B5EF4-FFF2-40B4-BE49-F238E27FC236}">
                <a16:creationId xmlns:a16="http://schemas.microsoft.com/office/drawing/2014/main" id="{112F2855-3038-4D7C-B3F4-B2515E4FE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887" y="5106988"/>
            <a:ext cx="1946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Extension of the ankle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 = pointing </a:t>
            </a:r>
          </a:p>
        </p:txBody>
      </p:sp>
      <p:sp>
        <p:nvSpPr>
          <p:cNvPr id="10260" name="TextBox 11">
            <a:extLst>
              <a:ext uri="{FF2B5EF4-FFF2-40B4-BE49-F238E27FC236}">
                <a16:creationId xmlns:a16="http://schemas.microsoft.com/office/drawing/2014/main" id="{76E17880-7F85-4711-89F5-3ED4F850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7180" y="5135563"/>
            <a:ext cx="20201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Flexion of the ankle </a:t>
            </a:r>
          </a:p>
        </p:txBody>
      </p:sp>
      <p:pic>
        <p:nvPicPr>
          <p:cNvPr id="10261" name="Picture 2">
            <a:extLst>
              <a:ext uri="{FF2B5EF4-FFF2-40B4-BE49-F238E27FC236}">
                <a16:creationId xmlns:a16="http://schemas.microsoft.com/office/drawing/2014/main" id="{35137C11-7C2C-4701-905C-2A310A489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0" b="57886"/>
          <a:stretch>
            <a:fillRect/>
          </a:stretch>
        </p:blipFill>
        <p:spPr bwMode="auto">
          <a:xfrm>
            <a:off x="1774826" y="2633664"/>
            <a:ext cx="16160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9">
            <a:extLst>
              <a:ext uri="{FF2B5EF4-FFF2-40B4-BE49-F238E27FC236}">
                <a16:creationId xmlns:a16="http://schemas.microsoft.com/office/drawing/2014/main" id="{D44706F8-0CEB-46A2-992F-05FAF1F3A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89" b="57886"/>
          <a:stretch>
            <a:fillRect/>
          </a:stretch>
        </p:blipFill>
        <p:spPr bwMode="auto">
          <a:xfrm>
            <a:off x="4070351" y="2609850"/>
            <a:ext cx="160972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>
            <a:extLst>
              <a:ext uri="{FF2B5EF4-FFF2-40B4-BE49-F238E27FC236}">
                <a16:creationId xmlns:a16="http://schemas.microsoft.com/office/drawing/2014/main" id="{C80EB635-AA62-4278-B19D-82699FF56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9" y="5740401"/>
            <a:ext cx="15001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5">
            <a:extLst>
              <a:ext uri="{FF2B5EF4-FFF2-40B4-BE49-F238E27FC236}">
                <a16:creationId xmlns:a16="http://schemas.microsoft.com/office/drawing/2014/main" id="{20E72E47-B1D9-44FD-A205-1B09C898A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4" r="22113" b="70602"/>
          <a:stretch>
            <a:fillRect/>
          </a:stretch>
        </p:blipFill>
        <p:spPr bwMode="auto">
          <a:xfrm>
            <a:off x="2105026" y="5665789"/>
            <a:ext cx="128587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6">
            <a:extLst>
              <a:ext uri="{FF2B5EF4-FFF2-40B4-BE49-F238E27FC236}">
                <a16:creationId xmlns:a16="http://schemas.microsoft.com/office/drawing/2014/main" id="{4E9D8361-7989-4999-A1A6-B5BB37B10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7" r="49641" b="4984"/>
          <a:stretch>
            <a:fillRect/>
          </a:stretch>
        </p:blipFill>
        <p:spPr bwMode="auto">
          <a:xfrm>
            <a:off x="8677276" y="5553075"/>
            <a:ext cx="18510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26">
            <a:extLst>
              <a:ext uri="{FF2B5EF4-FFF2-40B4-BE49-F238E27FC236}">
                <a16:creationId xmlns:a16="http://schemas.microsoft.com/office/drawing/2014/main" id="{22747343-1AF3-4A93-A5C0-4F9BD0D99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1" t="39731"/>
          <a:stretch>
            <a:fillRect/>
          </a:stretch>
        </p:blipFill>
        <p:spPr bwMode="auto">
          <a:xfrm>
            <a:off x="6380164" y="5721350"/>
            <a:ext cx="16478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4" name="Content Placeholder 2">
            <a:extLst>
              <a:ext uri="{FF2B5EF4-FFF2-40B4-BE49-F238E27FC236}">
                <a16:creationId xmlns:a16="http://schemas.microsoft.com/office/drawing/2014/main" id="{A07DBE7C-6BED-46D8-909D-6BB884DE5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4" y="806450"/>
            <a:ext cx="50244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None/>
            </a:pPr>
            <a:endParaRPr lang="en-US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  <p:bldP spid="10254" grpId="0"/>
      <p:bldP spid="10255" grpId="0"/>
      <p:bldP spid="10256" grpId="0"/>
      <p:bldP spid="10257" grpId="0"/>
      <p:bldP spid="10258" grpId="0"/>
      <p:bldP spid="10259" grpId="0"/>
      <p:bldP spid="102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240CBF-731C-4BFB-B792-C70B5D5BE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71388"/>
              </p:ext>
            </p:extLst>
          </p:nvPr>
        </p:nvGraphicFramePr>
        <p:xfrm>
          <a:off x="496045" y="0"/>
          <a:ext cx="1119990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119">
                  <a:extLst>
                    <a:ext uri="{9D8B030D-6E8A-4147-A177-3AD203B41FA5}">
                      <a16:colId xmlns:a16="http://schemas.microsoft.com/office/drawing/2014/main" val="2978532532"/>
                    </a:ext>
                  </a:extLst>
                </a:gridCol>
                <a:gridCol w="7673789">
                  <a:extLst>
                    <a:ext uri="{9D8B030D-6E8A-4147-A177-3AD203B41FA5}">
                      <a16:colId xmlns:a16="http://schemas.microsoft.com/office/drawing/2014/main" val="3274005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Sporting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85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Flexion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46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Extension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07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Adduction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19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Abduction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708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51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Circumduction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58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Plantar flexion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694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3200" dirty="0"/>
                        <a:t>Dorsi flexion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4095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1F7169-384F-47C9-BAB7-46A627CB28D4}"/>
              </a:ext>
            </a:extLst>
          </p:cNvPr>
          <p:cNvSpPr txBox="1"/>
          <p:nvPr/>
        </p:nvSpPr>
        <p:spPr>
          <a:xfrm>
            <a:off x="188118" y="5473005"/>
            <a:ext cx="1181576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Task</a:t>
            </a:r>
          </a:p>
          <a:p>
            <a:r>
              <a:rPr lang="en-GB" sz="2800" dirty="0"/>
              <a:t>Use the internet to give a sporting example of each type of movement, use these images for guidance from the previous slide!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116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1E8CD25-3653-4480-98D0-F66E692F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138" y="165101"/>
            <a:ext cx="8678862" cy="887413"/>
          </a:xfrm>
          <a:solidFill>
            <a:srgbClr val="FDEADA"/>
          </a:solidFill>
          <a:ln>
            <a:solidFill>
              <a:srgbClr val="F7964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Synovial joints AND movement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AF7F83-3270-4F95-B8CC-2EE190E41B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79650" y="1484314"/>
          <a:ext cx="8134350" cy="509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marL="68588" marR="68588" marT="45730" marB="4573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</a:txBody>
                  <a:tcPr marL="68588" marR="68588" marT="45730" marB="4573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Flexion and Extension</a:t>
                      </a:r>
                    </a:p>
                  </a:txBody>
                  <a:tcPr marL="68588" marR="68588" marT="45730" marB="4573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Adduction</a:t>
                      </a:r>
                      <a:r>
                        <a:rPr lang="en-US" sz="1800" baseline="0" dirty="0"/>
                        <a:t> and Abduction </a:t>
                      </a:r>
                      <a:endParaRPr lang="en-US" sz="1800" dirty="0"/>
                    </a:p>
                  </a:txBody>
                  <a:tcPr marL="68588" marR="68588" marT="45730" marB="4573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Rotation</a:t>
                      </a:r>
                    </a:p>
                  </a:txBody>
                  <a:tcPr marL="68588" marR="68588" marT="45730" marB="4573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Circumduction</a:t>
                      </a:r>
                    </a:p>
                  </a:txBody>
                  <a:tcPr marL="68588" marR="68588" marT="45730" marB="4573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Ball and Socket </a:t>
                      </a:r>
                    </a:p>
                  </a:txBody>
                  <a:tcPr marL="68588" marR="68588" marT="45730" marB="4573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Hinge </a:t>
                      </a:r>
                    </a:p>
                  </a:txBody>
                  <a:tcPr marL="68588" marR="68588" marT="45730" marB="4573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Condyloid</a:t>
                      </a:r>
                      <a:endParaRPr lang="en-US" sz="2000" b="1" dirty="0"/>
                    </a:p>
                  </a:txBody>
                  <a:tcPr marL="68588" marR="68588" marT="45730" marB="4573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Pivot</a:t>
                      </a:r>
                    </a:p>
                  </a:txBody>
                  <a:tcPr marL="68588" marR="68588" marT="45730" marB="4573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8" marR="68588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E3CD92-3E6C-46C7-B57F-EFBFE274C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2706688"/>
            <a:ext cx="1106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Hip and Shoulder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BB7EA-98CE-4113-A197-7A3D168DC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3551238"/>
            <a:ext cx="1246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Knee, ankle, elbow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C15B1-D0F8-4241-B0EC-757E74357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4794250"/>
            <a:ext cx="696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Wrist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5AAC8-8D57-40CB-99FB-3A750C20F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4" y="5564188"/>
            <a:ext cx="1119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Neck (atlas and axis)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1E562B-5B5A-4037-A246-DCC3B311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2581276"/>
            <a:ext cx="469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C9C4F4-754E-46B5-BDC7-949BF7C3D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1" y="5892800"/>
            <a:ext cx="7604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D18EE6-3801-4C84-810B-DFCBD2D34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4" y="3632201"/>
            <a:ext cx="471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3229AE-D321-4D4C-85A5-BCD76D4B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9" y="4638676"/>
            <a:ext cx="471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BA5416-BAEF-43CC-8ABE-AC9F04E45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5938838"/>
            <a:ext cx="762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4659BE-F55D-443B-8FCC-1734AFEBA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5867400"/>
            <a:ext cx="762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42F30B-AE15-4B3C-A1F2-26C9AAADB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3857625"/>
            <a:ext cx="762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52DA5B-02BF-4F32-8656-A7E6E8A5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3868738"/>
            <a:ext cx="762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B808C-870B-43F7-BB68-0722426D1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4814888"/>
            <a:ext cx="7604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506C8C-99FB-48AF-B370-8EBBB4A32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13" y="3914775"/>
            <a:ext cx="7604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6A1421-046A-4BE0-AF6A-8CF2B9857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0" y="2652714"/>
            <a:ext cx="4714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040C-A606-4597-A64B-8E628DF70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2716214"/>
            <a:ext cx="471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758888-5BA4-458D-9323-9542D560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2663826"/>
            <a:ext cx="469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3D9D2D-761F-4BE2-8E9D-68432BAF8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638676"/>
            <a:ext cx="471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13C60A-2C18-46C6-A1B6-0C0DFF278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14" y="4603751"/>
            <a:ext cx="471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F68D1F-4712-449E-846D-2DED337A3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15001"/>
            <a:ext cx="471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7" name="TextBox 2">
            <a:extLst>
              <a:ext uri="{FF2B5EF4-FFF2-40B4-BE49-F238E27FC236}">
                <a16:creationId xmlns:a16="http://schemas.microsoft.com/office/drawing/2014/main" id="{0739A16D-1C3A-421E-9538-F13969E30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2806700"/>
            <a:ext cx="122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I do:</a:t>
            </a:r>
          </a:p>
        </p:txBody>
      </p:sp>
      <p:sp>
        <p:nvSpPr>
          <p:cNvPr id="15428" name="TextBox 24">
            <a:extLst>
              <a:ext uri="{FF2B5EF4-FFF2-40B4-BE49-F238E27FC236}">
                <a16:creationId xmlns:a16="http://schemas.microsoft.com/office/drawing/2014/main" id="{79568542-05AE-4851-A641-22B7C0EB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3905250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We do:</a:t>
            </a:r>
          </a:p>
        </p:txBody>
      </p:sp>
      <p:sp>
        <p:nvSpPr>
          <p:cNvPr id="15429" name="TextBox 26">
            <a:extLst>
              <a:ext uri="{FF2B5EF4-FFF2-40B4-BE49-F238E27FC236}">
                <a16:creationId xmlns:a16="http://schemas.microsoft.com/office/drawing/2014/main" id="{2345E04D-ED59-4294-B0E2-15FB0EFDD3B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247776" y="5221289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You do: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0B14-80AA-49F3-B57C-7D6EB50B4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25" y="2960688"/>
            <a:ext cx="2089150" cy="603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GB" sz="3600" u="sng" dirty="0"/>
              <a:t>Tendons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A04B1-BAAB-4A1E-8273-D150C88FE5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12963" y="2000250"/>
            <a:ext cx="2476500" cy="325438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sz="2000" b="1"/>
              <a:t>Bone - Bone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410B1C-461A-4D99-9B45-EEA7A749B519}"/>
              </a:ext>
            </a:extLst>
          </p:cNvPr>
          <p:cNvSpPr txBox="1">
            <a:spLocks/>
          </p:cNvSpPr>
          <p:nvPr/>
        </p:nvSpPr>
        <p:spPr>
          <a:xfrm>
            <a:off x="1620839" y="871538"/>
            <a:ext cx="3278187" cy="603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GB" sz="4500" u="sng" dirty="0">
                <a:solidFill>
                  <a:prstClr val="black"/>
                </a:solidFill>
                <a:latin typeface="Calibri"/>
              </a:rPr>
              <a:t>Ligaments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523EC5-9E0C-403B-9E1A-B523D5AE0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3070226"/>
            <a:ext cx="20272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GB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Muscle – Bone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43AEB5-6B23-4FF4-9DD8-927C68CDF34A}"/>
              </a:ext>
            </a:extLst>
          </p:cNvPr>
          <p:cNvSpPr txBox="1"/>
          <p:nvPr/>
        </p:nvSpPr>
        <p:spPr>
          <a:xfrm>
            <a:off x="2047876" y="1436689"/>
            <a:ext cx="1527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>
              <a:defRPr/>
            </a:pPr>
            <a:r>
              <a:rPr lang="en-GB" sz="2800" dirty="0">
                <a:solidFill>
                  <a:srgbClr val="FF0000"/>
                </a:solidFill>
                <a:latin typeface="Calibri"/>
              </a:rPr>
              <a:t>L</a:t>
            </a:r>
            <a:r>
              <a:rPr lang="en-GB" sz="2100" dirty="0">
                <a:solidFill>
                  <a:prstClr val="black"/>
                </a:solidFill>
                <a:latin typeface="Calibri"/>
              </a:rPr>
              <a:t>ike to Like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489170C-F9B9-4614-B00C-9607D64C1419}"/>
              </a:ext>
            </a:extLst>
          </p:cNvPr>
          <p:cNvSpPr txBox="1">
            <a:spLocks/>
          </p:cNvSpPr>
          <p:nvPr/>
        </p:nvSpPr>
        <p:spPr>
          <a:xfrm>
            <a:off x="1631950" y="5732463"/>
            <a:ext cx="2941638" cy="603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GB" sz="4500" u="sng" dirty="0">
                <a:solidFill>
                  <a:prstClr val="black"/>
                </a:solidFill>
                <a:latin typeface="Calibri"/>
              </a:rPr>
              <a:t>Cartilage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0F510B-DC78-47DC-81CE-6F3792BDF97C}"/>
              </a:ext>
            </a:extLst>
          </p:cNvPr>
          <p:cNvCxnSpPr/>
          <p:nvPr/>
        </p:nvCxnSpPr>
        <p:spPr>
          <a:xfrm flipH="1">
            <a:off x="3883026" y="6237289"/>
            <a:ext cx="55563" cy="225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8408E3-8120-49E5-9686-A54BB4C8ABD1}"/>
              </a:ext>
            </a:extLst>
          </p:cNvPr>
          <p:cNvSpPr txBox="1"/>
          <p:nvPr/>
        </p:nvSpPr>
        <p:spPr>
          <a:xfrm>
            <a:off x="3497264" y="6376988"/>
            <a:ext cx="547687" cy="32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US" sz="1500" b="1" u="sng" dirty="0">
                <a:solidFill>
                  <a:prstClr val="black"/>
                </a:solidFill>
                <a:latin typeface="Calibri"/>
              </a:rPr>
              <a:t>Car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6D4728-9F64-4AAE-8834-703FC248F1F7}"/>
              </a:ext>
            </a:extLst>
          </p:cNvPr>
          <p:cNvSpPr/>
          <p:nvPr/>
        </p:nvSpPr>
        <p:spPr>
          <a:xfrm>
            <a:off x="4697413" y="5746751"/>
            <a:ext cx="2476500" cy="7159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Cartilage (which is smooth) </a:t>
            </a:r>
            <a:r>
              <a:rPr lang="en-US" sz="1350" u="sng" dirty="0">
                <a:solidFill>
                  <a:prstClr val="black"/>
                </a:solidFill>
                <a:latin typeface="Calibri"/>
              </a:rPr>
              <a:t>prevents bones from rubbing 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together and reduces </a:t>
            </a:r>
            <a:r>
              <a:rPr lang="en-US" sz="1350" i="1" dirty="0">
                <a:solidFill>
                  <a:prstClr val="black"/>
                </a:solidFill>
                <a:latin typeface="Calibri"/>
              </a:rPr>
              <a:t>friction	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D47B19-214D-4DA8-B49E-02F6A43197E4}"/>
              </a:ext>
            </a:extLst>
          </p:cNvPr>
          <p:cNvSpPr/>
          <p:nvPr/>
        </p:nvSpPr>
        <p:spPr>
          <a:xfrm>
            <a:off x="1665289" y="3719513"/>
            <a:ext cx="5164137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A tendon is a fibrous tissue which connects the 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muscle to bone.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Tendons are strong and flexible.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A tendon </a:t>
            </a:r>
            <a:r>
              <a:rPr lang="en-GB" sz="2000" b="1" u="sng" dirty="0">
                <a:solidFill>
                  <a:prstClr val="black"/>
                </a:solidFill>
                <a:latin typeface="Calibri"/>
              </a:rPr>
              <a:t>aides movement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.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01AD0C-9464-46BC-A2E6-9CE37B635A92}"/>
              </a:ext>
            </a:extLst>
          </p:cNvPr>
          <p:cNvSpPr/>
          <p:nvPr/>
        </p:nvSpPr>
        <p:spPr>
          <a:xfrm>
            <a:off x="4943475" y="800100"/>
            <a:ext cx="554513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A Ligament is a fibrous tissue which connects 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bone to bone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in a joint.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A Ligament is strong and flexible.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A Ligament keeps 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a joint </a:t>
            </a:r>
            <a:r>
              <a:rPr lang="en-GB" sz="1600" b="1" u="sng" dirty="0">
                <a:solidFill>
                  <a:prstClr val="black"/>
                </a:solidFill>
                <a:latin typeface="Calibri"/>
              </a:rPr>
              <a:t>stable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 and holds structures together.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C28A249-E89C-4620-8CF8-6F420BD93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4398964"/>
            <a:ext cx="30162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EF3572D-5225-471B-9EEA-A2D0070BC193}"/>
              </a:ext>
            </a:extLst>
          </p:cNvPr>
          <p:cNvCxnSpPr/>
          <p:nvPr/>
        </p:nvCxnSpPr>
        <p:spPr>
          <a:xfrm flipV="1">
            <a:off x="8120064" y="5313364"/>
            <a:ext cx="896937" cy="179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BC5DB63-F2CD-4AB6-A73D-A5BBC4D6BCBF}"/>
              </a:ext>
            </a:extLst>
          </p:cNvPr>
          <p:cNvCxnSpPr/>
          <p:nvPr/>
        </p:nvCxnSpPr>
        <p:spPr>
          <a:xfrm>
            <a:off x="8034338" y="5351463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B83D634-0012-4E33-8A9D-2F062470CA74}"/>
              </a:ext>
            </a:extLst>
          </p:cNvPr>
          <p:cNvCxnSpPr/>
          <p:nvPr/>
        </p:nvCxnSpPr>
        <p:spPr>
          <a:xfrm>
            <a:off x="8108950" y="5481638"/>
            <a:ext cx="909638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7DEE1E1-E740-42B7-B461-D6F63942821C}"/>
              </a:ext>
            </a:extLst>
          </p:cNvPr>
          <p:cNvSpPr txBox="1"/>
          <p:nvPr/>
        </p:nvSpPr>
        <p:spPr>
          <a:xfrm>
            <a:off x="7694613" y="5291139"/>
            <a:ext cx="5905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US" sz="825" dirty="0">
                <a:solidFill>
                  <a:prstClr val="black"/>
                </a:solidFill>
                <a:latin typeface="Calibri"/>
              </a:rPr>
              <a:t>Cartilage </a:t>
            </a:r>
          </a:p>
        </p:txBody>
      </p:sp>
      <p:sp>
        <p:nvSpPr>
          <p:cNvPr id="17426" name="TextBox 5">
            <a:extLst>
              <a:ext uri="{FF2B5EF4-FFF2-40B4-BE49-F238E27FC236}">
                <a16:creationId xmlns:a16="http://schemas.microsoft.com/office/drawing/2014/main" id="{35755FAB-687F-41FB-9E2D-3816E6B71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-61913"/>
            <a:ext cx="7488238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 u="sng">
                <a:latin typeface="Arial" panose="020B0604020202020204" pitchFamily="34" charset="0"/>
              </a:rPr>
              <a:t>Connective Tissue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656C5E-413B-460B-8C5D-7F65543D8554}"/>
              </a:ext>
            </a:extLst>
          </p:cNvPr>
          <p:cNvCxnSpPr/>
          <p:nvPr/>
        </p:nvCxnSpPr>
        <p:spPr>
          <a:xfrm>
            <a:off x="1652588" y="5481638"/>
            <a:ext cx="57388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28" name="TextBox 2">
            <a:extLst>
              <a:ext uri="{FF2B5EF4-FFF2-40B4-BE49-F238E27FC236}">
                <a16:creationId xmlns:a16="http://schemas.microsoft.com/office/drawing/2014/main" id="{F0749B12-190A-4E18-AE8F-45BCF8A55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6" y="82551"/>
            <a:ext cx="3649663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Arial" panose="020B0604020202020204" pitchFamily="34" charset="0"/>
              </a:rPr>
              <a:t>TASK: </a:t>
            </a:r>
            <a:r>
              <a:rPr lang="en-GB" altLang="en-US" sz="1800">
                <a:latin typeface="Arial" panose="020B0604020202020204" pitchFamily="34" charset="0"/>
              </a:rPr>
              <a:t>List what you know about each. 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FB2E4B6D-96C8-4C40-AAAD-FC3708AF8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2663826"/>
            <a:ext cx="3649662" cy="830263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GfG: </a:t>
            </a:r>
            <a:r>
              <a:rPr lang="en-GB" altLang="en-US" sz="2400">
                <a:latin typeface="Arial" panose="020B0604020202020204" pitchFamily="34" charset="0"/>
              </a:rPr>
              <a:t>Add what you did not have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8" grpId="0"/>
      <p:bldP spid="13" grpId="0"/>
      <p:bldP spid="16" grpId="0"/>
      <p:bldP spid="20" grpId="0"/>
      <p:bldP spid="27" grpId="0"/>
      <p:bldP spid="43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BBCCF9-8AFB-4905-BE5D-3DC320C4AF05}"/>
              </a:ext>
            </a:extLst>
          </p:cNvPr>
          <p:cNvSpPr txBox="1"/>
          <p:nvPr/>
        </p:nvSpPr>
        <p:spPr>
          <a:xfrm>
            <a:off x="188118" y="798963"/>
            <a:ext cx="11815763" cy="56938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Task</a:t>
            </a:r>
          </a:p>
          <a:p>
            <a:r>
              <a:rPr lang="en-GB" sz="2800" dirty="0"/>
              <a:t>Research and explain the function of ligaments, tendons and cartilage (what they do)</a:t>
            </a:r>
          </a:p>
          <a:p>
            <a:endParaRPr lang="en-GB" sz="2800" dirty="0"/>
          </a:p>
          <a:p>
            <a:r>
              <a:rPr lang="en-GB" sz="2800" dirty="0"/>
              <a:t>Ligaments -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Tendons - 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Cartilage - 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8604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70" y="673814"/>
            <a:ext cx="9019460" cy="618418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80012" y="-531383"/>
            <a:ext cx="9795207" cy="20570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8800" dirty="0">
                <a:solidFill>
                  <a:srgbClr val="00B050"/>
                </a:solidFill>
                <a:latin typeface="Berlin Sans FB" panose="020E0602020502020306" pitchFamily="34" charset="0"/>
              </a:rPr>
              <a:t>Fix it!</a:t>
            </a:r>
          </a:p>
        </p:txBody>
      </p:sp>
    </p:spTree>
    <p:extLst>
      <p:ext uri="{BB962C8B-B14F-4D97-AF65-F5344CB8AC3E}">
        <p14:creationId xmlns:p14="http://schemas.microsoft.com/office/powerpoint/2010/main" val="238917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T0rqHb4zykuZcAzIiPh0D-3TkHN-xTT3BaoR1cL8-WxRX-kQeefzAi2VOXyw&amp;s">
            <a:extLst>
              <a:ext uri="{FF2B5EF4-FFF2-40B4-BE49-F238E27FC236}">
                <a16:creationId xmlns:a16="http://schemas.microsoft.com/office/drawing/2014/main" id="{1999891B-9056-4895-B838-1362EA81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3" y="1522996"/>
            <a:ext cx="1457325" cy="20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07DF38E-4F6E-4CF2-92DD-88B2028C722A}"/>
              </a:ext>
            </a:extLst>
          </p:cNvPr>
          <p:cNvSpPr/>
          <p:nvPr/>
        </p:nvSpPr>
        <p:spPr>
          <a:xfrm>
            <a:off x="2093495" y="365125"/>
            <a:ext cx="9685421" cy="1415549"/>
          </a:xfrm>
          <a:prstGeom prst="wedgeRoundRectCallout">
            <a:avLst>
              <a:gd name="adj1" fmla="val -52510"/>
              <a:gd name="adj2" fmla="val 79499"/>
              <a:gd name="adj3" fmla="val 16667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41D4E-2CE7-447A-A4A0-CDE58EA1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495" y="450933"/>
            <a:ext cx="9428747" cy="1329741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actually do I need to</a:t>
            </a:r>
            <a:b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know about the skeletal system?</a:t>
            </a:r>
          </a:p>
        </p:txBody>
      </p:sp>
      <p:pic>
        <p:nvPicPr>
          <p:cNvPr id="3076" name="Picture 4" descr="animated-skeleton-image-0066">
            <a:extLst>
              <a:ext uri="{FF2B5EF4-FFF2-40B4-BE49-F238E27FC236}">
                <a16:creationId xmlns:a16="http://schemas.microsoft.com/office/drawing/2014/main" id="{9E1BB4C2-8BBE-43D5-9CDB-7947FED3F5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66" y="455832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22AB936-599D-4549-BEBD-F2E5BC35A78D}"/>
              </a:ext>
            </a:extLst>
          </p:cNvPr>
          <p:cNvSpPr/>
          <p:nvPr/>
        </p:nvSpPr>
        <p:spPr>
          <a:xfrm>
            <a:off x="4531894" y="3329904"/>
            <a:ext cx="3128211" cy="2569359"/>
          </a:xfrm>
          <a:prstGeom prst="triangle">
            <a:avLst/>
          </a:prstGeom>
          <a:noFill/>
          <a:ln w="1809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048FE-F5B3-44C0-BFCB-822FF775C93C}"/>
              </a:ext>
            </a:extLst>
          </p:cNvPr>
          <p:cNvSpPr txBox="1"/>
          <p:nvPr/>
        </p:nvSpPr>
        <p:spPr>
          <a:xfrm>
            <a:off x="776037" y="5129821"/>
            <a:ext cx="4724399" cy="153888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Structure</a:t>
            </a:r>
          </a:p>
          <a:p>
            <a:pPr algn="ctr"/>
            <a:r>
              <a:rPr lang="en-GB" sz="2800" dirty="0"/>
              <a:t>(where </a:t>
            </a:r>
            <a:r>
              <a:rPr lang="en-GB" sz="2800" b="1" u="sng" dirty="0"/>
              <a:t>SOME</a:t>
            </a:r>
            <a:r>
              <a:rPr lang="en-GB" sz="2800" dirty="0"/>
              <a:t> bones are)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32D2E-22B7-4B41-8E3C-882A498F3AC6}"/>
              </a:ext>
            </a:extLst>
          </p:cNvPr>
          <p:cNvSpPr txBox="1"/>
          <p:nvPr/>
        </p:nvSpPr>
        <p:spPr>
          <a:xfrm>
            <a:off x="7199647" y="5129820"/>
            <a:ext cx="4724399" cy="15388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Classification</a:t>
            </a:r>
          </a:p>
          <a:p>
            <a:pPr algn="ctr"/>
            <a:r>
              <a:rPr lang="en-GB" sz="2800" dirty="0"/>
              <a:t>(types)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370F9-D2B4-47B3-A2F7-E83EB01E1E03}"/>
              </a:ext>
            </a:extLst>
          </p:cNvPr>
          <p:cNvSpPr txBox="1"/>
          <p:nvPr/>
        </p:nvSpPr>
        <p:spPr>
          <a:xfrm>
            <a:off x="3936331" y="2398592"/>
            <a:ext cx="4319337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27989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332" y="2596347"/>
            <a:ext cx="9732457" cy="2192629"/>
          </a:xfrm>
        </p:spPr>
        <p:txBody>
          <a:bodyPr>
            <a:noAutofit/>
          </a:bodyPr>
          <a:lstStyle/>
          <a:p>
            <a:r>
              <a:rPr lang="en-GB" sz="9600" b="1" u="sng" dirty="0">
                <a:solidFill>
                  <a:srgbClr val="0070C0"/>
                </a:solidFill>
                <a:latin typeface="Berlin Sans FB" panose="020E0602020502020306" pitchFamily="34" charset="0"/>
              </a:rPr>
              <a:t>Functions of the Skeleton </a:t>
            </a:r>
          </a:p>
        </p:txBody>
      </p:sp>
    </p:spTree>
    <p:extLst>
      <p:ext uri="{BB962C8B-B14F-4D97-AF65-F5344CB8AC3E}">
        <p14:creationId xmlns:p14="http://schemas.microsoft.com/office/powerpoint/2010/main" val="87059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D18B9AB4-EF21-4149-9569-A3136B7C677F}"/>
              </a:ext>
            </a:extLst>
          </p:cNvPr>
          <p:cNvSpPr/>
          <p:nvPr/>
        </p:nvSpPr>
        <p:spPr>
          <a:xfrm>
            <a:off x="3490259" y="102221"/>
            <a:ext cx="5241365" cy="24059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2A70DD-9574-46AF-8E32-4E43BE79A01B}"/>
              </a:ext>
            </a:extLst>
          </p:cNvPr>
          <p:cNvSpPr/>
          <p:nvPr/>
        </p:nvSpPr>
        <p:spPr>
          <a:xfrm>
            <a:off x="119378" y="102222"/>
            <a:ext cx="3256224" cy="40932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85DDB8-1BE0-4677-A0BE-25AADAA0E9ED}"/>
              </a:ext>
            </a:extLst>
          </p:cNvPr>
          <p:cNvSpPr/>
          <p:nvPr/>
        </p:nvSpPr>
        <p:spPr>
          <a:xfrm>
            <a:off x="8797364" y="102221"/>
            <a:ext cx="3275257" cy="4147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BFEA70-2C1E-4E4E-89EB-DA25FBBB1318}"/>
              </a:ext>
            </a:extLst>
          </p:cNvPr>
          <p:cNvSpPr/>
          <p:nvPr/>
        </p:nvSpPr>
        <p:spPr>
          <a:xfrm>
            <a:off x="6382871" y="4337437"/>
            <a:ext cx="5733305" cy="24624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F4EB91-5736-4E2C-82B3-B780F68BE38C}"/>
              </a:ext>
            </a:extLst>
          </p:cNvPr>
          <p:cNvSpPr/>
          <p:nvPr/>
        </p:nvSpPr>
        <p:spPr>
          <a:xfrm>
            <a:off x="75826" y="4355680"/>
            <a:ext cx="6020174" cy="24444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49031" y="2972652"/>
            <a:ext cx="2795511" cy="1034122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Functions</a:t>
            </a:r>
            <a:r>
              <a:rPr lang="en-GB" sz="1800" dirty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GB" sz="1800" dirty="0">
                <a:solidFill>
                  <a:srgbClr val="FF0000"/>
                </a:solidFill>
                <a:latin typeface="Berlin Sans FB" panose="020E0602020502020306" pitchFamily="34" charset="0"/>
              </a:rPr>
              <a:t>of the Skeleton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7050802" y="3249642"/>
            <a:ext cx="198657" cy="988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261910" y="2585415"/>
            <a:ext cx="1856061" cy="9040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latin typeface="Berlin Sans FB" panose="020E0602020502020306" pitchFamily="34" charset="0"/>
              </a:rPr>
              <a:t>Protection</a:t>
            </a:r>
            <a:endParaRPr lang="en-GB" dirty="0">
              <a:latin typeface="Berlin Sans FB" panose="020E06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50130" y="3630909"/>
            <a:ext cx="2044884" cy="95632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erlin Sans FB" panose="020E0602020502020306" pitchFamily="34" charset="0"/>
              </a:rPr>
              <a:t>Muscle </a:t>
            </a:r>
            <a:r>
              <a:rPr lang="en-GB" u="sng" dirty="0">
                <a:latin typeface="Berlin Sans FB" panose="020E0602020502020306" pitchFamily="34" charset="0"/>
              </a:rPr>
              <a:t>Attachment</a:t>
            </a:r>
            <a:endParaRPr lang="en-GB" dirty="0">
              <a:latin typeface="Berlin Sans FB" panose="020E0602020502020306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82321" y="2589948"/>
            <a:ext cx="2039566" cy="80699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solidFill>
                  <a:schemeClr val="tx1"/>
                </a:solidFill>
                <a:latin typeface="Berlin Sans FB" panose="020E0602020502020306" pitchFamily="34" charset="0"/>
              </a:rPr>
              <a:t>Movement</a:t>
            </a:r>
            <a:endParaRPr lang="en-GB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10875" y="2161365"/>
            <a:ext cx="3162048" cy="586931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latin typeface="Berlin Sans FB" panose="020E0602020502020306" pitchFamily="34" charset="0"/>
              </a:rPr>
              <a:t>Blood cell production</a:t>
            </a:r>
            <a:endParaRPr lang="en-GB" dirty="0">
              <a:latin typeface="Berlin Sans FB" panose="020E0602020502020306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79175" y="3641723"/>
            <a:ext cx="1784994" cy="891347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latin typeface="Berlin Sans FB" panose="020E0602020502020306" pitchFamily="34" charset="0"/>
              </a:rPr>
              <a:t>Mineral storage</a:t>
            </a:r>
            <a:endParaRPr lang="en-GB" dirty="0">
              <a:latin typeface="Berlin Sans FB" panose="020E0602020502020306" pitchFamily="34" charset="0"/>
            </a:endParaRP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965028" y="3583661"/>
            <a:ext cx="284431" cy="190284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5240769" y="3132997"/>
            <a:ext cx="246800" cy="97248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5240769" y="3618737"/>
            <a:ext cx="246800" cy="22679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307DC7-9493-4F95-BA08-3F20F60E618B}"/>
              </a:ext>
            </a:extLst>
          </p:cNvPr>
          <p:cNvCxnSpPr>
            <a:cxnSpLocks/>
          </p:cNvCxnSpPr>
          <p:nvPr/>
        </p:nvCxnSpPr>
        <p:spPr>
          <a:xfrm flipV="1">
            <a:off x="6246786" y="2838824"/>
            <a:ext cx="0" cy="1986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2ED2978-EBBB-486C-AC94-7A170B523278}"/>
              </a:ext>
            </a:extLst>
          </p:cNvPr>
          <p:cNvSpPr txBox="1"/>
          <p:nvPr/>
        </p:nvSpPr>
        <p:spPr>
          <a:xfrm>
            <a:off x="188118" y="297000"/>
            <a:ext cx="1181576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Task</a:t>
            </a:r>
          </a:p>
          <a:p>
            <a:r>
              <a:rPr lang="en-GB" sz="2800" dirty="0"/>
              <a:t>Fill in the boxes using the following slides as guidance, you must translate this into your own words!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75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27" y="134978"/>
            <a:ext cx="10515600" cy="1325563"/>
          </a:xfrm>
        </p:spPr>
        <p:txBody>
          <a:bodyPr>
            <a:normAutofit/>
          </a:bodyPr>
          <a:lstStyle/>
          <a:p>
            <a:r>
              <a:rPr lang="en-GB" sz="8000" u="sng" dirty="0">
                <a:solidFill>
                  <a:schemeClr val="accent4">
                    <a:lumMod val="75000"/>
                  </a:schemeClr>
                </a:solidFill>
              </a:rPr>
              <a:t>Movement</a:t>
            </a:r>
            <a:r>
              <a:rPr lang="en-GB" sz="8000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50695" y="1399460"/>
            <a:ext cx="9424227" cy="5312763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3">
                    <a:lumMod val="50000"/>
                  </a:schemeClr>
                </a:solidFill>
              </a:rPr>
              <a:t>As muscles contract the bone is moved causing movement </a:t>
            </a:r>
          </a:p>
          <a:p>
            <a:endParaRPr lang="en-GB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joint is where </a:t>
            </a:r>
            <a:r>
              <a:rPr lang="en-GB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movement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takes place</a:t>
            </a:r>
          </a:p>
          <a:p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3200" b="1" i="1" u="sng" dirty="0">
                <a:solidFill>
                  <a:schemeClr val="accent2">
                    <a:lumMod val="75000"/>
                  </a:schemeClr>
                </a:solidFill>
              </a:rPr>
              <a:t>SE</a:t>
            </a:r>
            <a:r>
              <a:rPr lang="en-GB" sz="3200" b="1" dirty="0">
                <a:solidFill>
                  <a:srgbClr val="3366FF"/>
                </a:solidFill>
              </a:rPr>
              <a:t> </a:t>
            </a:r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(AO2) When running hamstring contracts flexion occurs at the knee, the tibia and fibula at the knee raising the lower leg.</a:t>
            </a:r>
          </a:p>
        </p:txBody>
      </p:sp>
      <p:pic>
        <p:nvPicPr>
          <p:cNvPr id="5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" y="1576138"/>
            <a:ext cx="2719762" cy="448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2FD167-7991-45B3-AD5C-DEA183EE5790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solidFill>
            <a:srgbClr val="EF89CB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just need to be able to explain </a:t>
            </a:r>
            <a:r>
              <a:rPr lang="en-US" sz="2800" u="sng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 example of movement linked to bones! </a:t>
            </a:r>
          </a:p>
        </p:txBody>
      </p:sp>
      <p:pic>
        <p:nvPicPr>
          <p:cNvPr id="7170" name="Picture 2" descr="DK Key">
            <a:extLst>
              <a:ext uri="{FF2B5EF4-FFF2-40B4-BE49-F238E27FC236}">
                <a16:creationId xmlns:a16="http://schemas.microsoft.com/office/drawing/2014/main" id="{EF2F0E9C-DB63-40A4-B297-D95B6CB43D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08" y="5393232"/>
            <a:ext cx="550255" cy="94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K Key">
            <a:extLst>
              <a:ext uri="{FF2B5EF4-FFF2-40B4-BE49-F238E27FC236}">
                <a16:creationId xmlns:a16="http://schemas.microsoft.com/office/drawing/2014/main" id="{CE13A522-2CA1-4EFE-B8F9-8BF0515DFB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206" y="5372790"/>
            <a:ext cx="550255" cy="94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K Key">
            <a:extLst>
              <a:ext uri="{FF2B5EF4-FFF2-40B4-BE49-F238E27FC236}">
                <a16:creationId xmlns:a16="http://schemas.microsoft.com/office/drawing/2014/main" id="{164BA046-D77B-422F-9BA5-31046C5343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0" y="5413512"/>
            <a:ext cx="550255" cy="94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encil Writing Clipart Png Png Free - Pencil Clipart, transparent png">
            <a:extLst>
              <a:ext uri="{FF2B5EF4-FFF2-40B4-BE49-F238E27FC236}">
                <a16:creationId xmlns:a16="http://schemas.microsoft.com/office/drawing/2014/main" id="{478DE373-9C90-4493-B942-6C3C8D5D9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93844" l="3537" r="96951">
                        <a14:foregroundMark x1="93537" y1="19670" x2="93537" y2="19670"/>
                        <a14:foregroundMark x1="97195" y1="19970" x2="97195" y2="19970"/>
                        <a14:foregroundMark x1="14512" y1="93844" x2="14512" y2="93844"/>
                        <a14:foregroundMark x1="3537" y1="91592" x2="3537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294" y="1010208"/>
            <a:ext cx="644207" cy="5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encil Writing Clipart Png Png Free - Pencil Clipart, transparent png">
            <a:extLst>
              <a:ext uri="{FF2B5EF4-FFF2-40B4-BE49-F238E27FC236}">
                <a16:creationId xmlns:a16="http://schemas.microsoft.com/office/drawing/2014/main" id="{0216EB2E-26A8-419F-BF03-E5692040E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93844" l="3537" r="96951">
                        <a14:foregroundMark x1="93537" y1="19670" x2="93537" y2="19670"/>
                        <a14:foregroundMark x1="97195" y1="19970" x2="97195" y2="19970"/>
                        <a14:foregroundMark x1="14512" y1="93844" x2="14512" y2="93844"/>
                        <a14:foregroundMark x1="3537" y1="91592" x2="3537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305" y="2463412"/>
            <a:ext cx="644206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7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25" y="144839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chemeClr val="accent6">
                    <a:lumMod val="75000"/>
                  </a:schemeClr>
                </a:solidFill>
              </a:rPr>
              <a:t>Muscle </a:t>
            </a:r>
            <a:r>
              <a:rPr lang="en-GB" sz="6600" u="sng" dirty="0">
                <a:solidFill>
                  <a:schemeClr val="accent6">
                    <a:lumMod val="75000"/>
                  </a:schemeClr>
                </a:solidFill>
              </a:rPr>
              <a:t>Attachment</a:t>
            </a:r>
            <a:r>
              <a:rPr lang="en-GB" sz="66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7028" y="1281088"/>
            <a:ext cx="9117166" cy="5627588"/>
          </a:xfrm>
        </p:spPr>
        <p:txBody>
          <a:bodyPr>
            <a:normAutofit lnSpcReduction="10000"/>
          </a:bodyPr>
          <a:lstStyle/>
          <a:p>
            <a:r>
              <a:rPr lang="en-GB" sz="4400" dirty="0"/>
              <a:t>Muscles only </a:t>
            </a:r>
            <a:r>
              <a:rPr lang="en-GB" sz="4400" u="sng" dirty="0"/>
              <a:t>PULL,</a:t>
            </a:r>
            <a:r>
              <a:rPr lang="en-GB" sz="4400" dirty="0"/>
              <a:t> they are attached to the joints by </a:t>
            </a:r>
            <a:r>
              <a:rPr lang="en-GB" sz="4400" b="1" u="sng" dirty="0">
                <a:solidFill>
                  <a:srgbClr val="FF0000"/>
                </a:solidFill>
              </a:rPr>
              <a:t>Tendons</a:t>
            </a:r>
            <a:r>
              <a:rPr lang="en-GB" sz="4400" dirty="0">
                <a:solidFill>
                  <a:srgbClr val="FF0000"/>
                </a:solidFill>
              </a:rPr>
              <a:t>. </a:t>
            </a:r>
          </a:p>
          <a:p>
            <a:endParaRPr lang="en-GB" sz="4400" u="sng" dirty="0"/>
          </a:p>
          <a:p>
            <a:r>
              <a:rPr lang="en-GB" sz="4400" dirty="0"/>
              <a:t>As a muscle contracts it pulls the bone and flexes or extends the joint. </a:t>
            </a:r>
          </a:p>
          <a:p>
            <a:endParaRPr lang="en-GB" sz="4400" dirty="0"/>
          </a:p>
          <a:p>
            <a:r>
              <a:rPr lang="en-GB" sz="4400" i="1" u="sng" dirty="0">
                <a:solidFill>
                  <a:schemeClr val="accent2">
                    <a:lumMod val="75000"/>
                  </a:schemeClr>
                </a:solidFill>
              </a:rPr>
              <a:t>SE (AO2) </a:t>
            </a:r>
            <a:r>
              <a:rPr lang="en-GB" sz="4400" dirty="0" err="1">
                <a:solidFill>
                  <a:schemeClr val="accent6">
                    <a:lumMod val="75000"/>
                  </a:schemeClr>
                </a:solidFill>
              </a:rPr>
              <a:t>E.g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 when the bicep contracts the elbow flexes, then tendon is connects the bicep to the radius/ulna.</a:t>
            </a:r>
          </a:p>
        </p:txBody>
      </p:sp>
      <p:pic>
        <p:nvPicPr>
          <p:cNvPr id="4" name="Picture 39" descr="old man trying to weightlift 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980" y="3579401"/>
            <a:ext cx="2324992" cy="304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encil Writing Clipart Png Png Free - Pencil Clipart, transparent png">
            <a:extLst>
              <a:ext uri="{FF2B5EF4-FFF2-40B4-BE49-F238E27FC236}">
                <a16:creationId xmlns:a16="http://schemas.microsoft.com/office/drawing/2014/main" id="{D5FB2B8B-1DCD-4273-89ED-095C27CE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93844" l="3537" r="96951">
                        <a14:foregroundMark x1="93537" y1="19670" x2="93537" y2="19670"/>
                        <a14:foregroundMark x1="97195" y1="19970" x2="97195" y2="19970"/>
                        <a14:foregroundMark x1="14512" y1="93844" x2="14512" y2="93844"/>
                        <a14:foregroundMark x1="3537" y1="91592" x2="3537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67" y="1840832"/>
            <a:ext cx="725722" cy="5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ncil Writing Clipart Png Png Free - Pencil Clipart, transparent png">
            <a:extLst>
              <a:ext uri="{FF2B5EF4-FFF2-40B4-BE49-F238E27FC236}">
                <a16:creationId xmlns:a16="http://schemas.microsoft.com/office/drawing/2014/main" id="{F13101E4-4C0C-4033-B33D-723A9E4A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93844" l="3537" r="96951">
                        <a14:foregroundMark x1="93537" y1="19670" x2="93537" y2="19670"/>
                        <a14:foregroundMark x1="97195" y1="19970" x2="97195" y2="19970"/>
                        <a14:foregroundMark x1="14512" y1="93844" x2="14512" y2="93844"/>
                        <a14:foregroundMark x1="3537" y1="91592" x2="3537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37" y="2657421"/>
            <a:ext cx="725722" cy="5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9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67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u="sng" dirty="0">
                <a:solidFill>
                  <a:srgbClr val="3366FF"/>
                </a:solidFill>
              </a:rPr>
              <a:t>Protection</a:t>
            </a:r>
            <a:r>
              <a:rPr lang="en-GB" sz="6600" dirty="0">
                <a:solidFill>
                  <a:srgbClr val="3366FF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6182" y="1709673"/>
            <a:ext cx="12055818" cy="3424107"/>
          </a:xfrm>
        </p:spPr>
        <p:txBody>
          <a:bodyPr>
            <a:normAutofit/>
          </a:bodyPr>
          <a:lstStyle/>
          <a:p>
            <a:r>
              <a:rPr lang="en-GB" sz="4800" dirty="0"/>
              <a:t>The skeleton protects the vital organs </a:t>
            </a:r>
          </a:p>
          <a:p>
            <a:r>
              <a:rPr lang="en-GB" sz="4800" dirty="0">
                <a:solidFill>
                  <a:schemeClr val="accent1">
                    <a:lumMod val="75000"/>
                  </a:schemeClr>
                </a:solidFill>
              </a:rPr>
              <a:t>SE - The ribs protect the heart and lungs).</a:t>
            </a:r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5" y="4752474"/>
            <a:ext cx="4341078" cy="1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AD200D-9B96-4A61-B51F-F293894EE651}"/>
              </a:ext>
            </a:extLst>
          </p:cNvPr>
          <p:cNvSpPr txBox="1">
            <a:spLocks/>
          </p:cNvSpPr>
          <p:nvPr/>
        </p:nvSpPr>
        <p:spPr>
          <a:xfrm>
            <a:off x="136182" y="4090217"/>
            <a:ext cx="7405120" cy="23822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Tell your partner your own sporting example of a bone that protects a vital organ in sporting context.</a:t>
            </a:r>
          </a:p>
          <a:p>
            <a:pPr marL="0" indent="0">
              <a:buNone/>
            </a:pP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For example…….</a:t>
            </a:r>
          </a:p>
        </p:txBody>
      </p:sp>
      <p:pic>
        <p:nvPicPr>
          <p:cNvPr id="7" name="Picture 2" descr="Pencil Writing Clipart Png Png Free - Pencil Clipart, transparent png">
            <a:extLst>
              <a:ext uri="{FF2B5EF4-FFF2-40B4-BE49-F238E27FC236}">
                <a16:creationId xmlns:a16="http://schemas.microsoft.com/office/drawing/2014/main" id="{41F3026E-F07C-4125-A4B7-6C98C0F10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93844" l="3537" r="96951">
                        <a14:foregroundMark x1="93537" y1="19670" x2="93537" y2="19670"/>
                        <a14:foregroundMark x1="97195" y1="19970" x2="97195" y2="19970"/>
                        <a14:foregroundMark x1="14512" y1="93844" x2="14512" y2="93844"/>
                        <a14:foregroundMark x1="3537" y1="91592" x2="3537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244" y="1120245"/>
            <a:ext cx="725722" cy="5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1248</Words>
  <Application>Microsoft Office PowerPoint</Application>
  <PresentationFormat>Widescreen</PresentationFormat>
  <Paragraphs>306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Adobe Gothic Std B</vt:lpstr>
      <vt:lpstr>MS PGothic</vt:lpstr>
      <vt:lpstr>MS PGothic</vt:lpstr>
      <vt:lpstr>Arial</vt:lpstr>
      <vt:lpstr>Berlin Sans FB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What actually do I need to  know about the skeletal system?</vt:lpstr>
      <vt:lpstr>Functions of the Skeleton </vt:lpstr>
      <vt:lpstr>PowerPoint Presentation</vt:lpstr>
      <vt:lpstr>Movement:</vt:lpstr>
      <vt:lpstr>Muscle Attachment:</vt:lpstr>
      <vt:lpstr>Protection:</vt:lpstr>
      <vt:lpstr>Blood Cell Production (Red, white and platelets)</vt:lpstr>
      <vt:lpstr>Mineral Storage Storage of calcium and Phosphorus:</vt:lpstr>
      <vt:lpstr>PowerPoint Presentation</vt:lpstr>
      <vt:lpstr>Classification of bones</vt:lpstr>
      <vt:lpstr>Extension task</vt:lpstr>
      <vt:lpstr>PowerPoint Presentation</vt:lpstr>
      <vt:lpstr>PowerPoint Presentation</vt:lpstr>
      <vt:lpstr>PowerPoint Presentation</vt:lpstr>
      <vt:lpstr>There are 4 Types of Synovial Joints</vt:lpstr>
      <vt:lpstr>PowerPoint Presentation</vt:lpstr>
      <vt:lpstr>PowerPoint Presentation</vt:lpstr>
      <vt:lpstr>Types of Movement</vt:lpstr>
      <vt:lpstr>PowerPoint Presentation</vt:lpstr>
      <vt:lpstr>Synovial joints AND movement</vt:lpstr>
      <vt:lpstr>Tendons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Beckysweet2000@outlook.com</dc:creator>
  <cp:lastModifiedBy>Richard Moody</cp:lastModifiedBy>
  <cp:revision>7</cp:revision>
  <cp:lastPrinted>2020-09-09T09:02:07Z</cp:lastPrinted>
  <dcterms:created xsi:type="dcterms:W3CDTF">2020-09-07T19:41:31Z</dcterms:created>
  <dcterms:modified xsi:type="dcterms:W3CDTF">2020-09-18T08:51:48Z</dcterms:modified>
</cp:coreProperties>
</file>