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40" r:id="rId2"/>
    <p:sldId id="339" r:id="rId3"/>
    <p:sldId id="332" r:id="rId4"/>
    <p:sldId id="341" r:id="rId5"/>
    <p:sldId id="292" r:id="rId6"/>
    <p:sldId id="295" r:id="rId7"/>
    <p:sldId id="296" r:id="rId8"/>
    <p:sldId id="297" r:id="rId9"/>
    <p:sldId id="300" r:id="rId10"/>
    <p:sldId id="302" r:id="rId11"/>
    <p:sldId id="344" r:id="rId12"/>
    <p:sldId id="345" r:id="rId13"/>
    <p:sldId id="343" r:id="rId14"/>
    <p:sldId id="346" r:id="rId15"/>
    <p:sldId id="304" r:id="rId16"/>
    <p:sldId id="309" r:id="rId17"/>
    <p:sldId id="325" r:id="rId18"/>
    <p:sldId id="326" r:id="rId19"/>
    <p:sldId id="310" r:id="rId20"/>
    <p:sldId id="311" r:id="rId21"/>
    <p:sldId id="299" r:id="rId22"/>
    <p:sldId id="305" r:id="rId23"/>
    <p:sldId id="307" r:id="rId24"/>
    <p:sldId id="30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162" autoAdjust="0"/>
  </p:normalViewPr>
  <p:slideViewPr>
    <p:cSldViewPr snapToGrid="0">
      <p:cViewPr varScale="1">
        <p:scale>
          <a:sx n="64" d="100"/>
          <a:sy n="64" d="100"/>
        </p:scale>
        <p:origin x="96"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E0F52A-91DA-4A73-B4FB-404DC190A9D2}" type="datetimeFigureOut">
              <a:rPr lang="en-GB" smtClean="0"/>
              <a:t>12/03/2020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2EDA86-B5D6-42CE-86B7-F1D1A4538C10}" type="slidenum">
              <a:rPr lang="en-GB" smtClean="0"/>
              <a:t>‹#›</a:t>
            </a:fld>
            <a:endParaRPr lang="en-GB"/>
          </a:p>
        </p:txBody>
      </p:sp>
    </p:spTree>
    <p:extLst>
      <p:ext uri="{BB962C8B-B14F-4D97-AF65-F5344CB8AC3E}">
        <p14:creationId xmlns:p14="http://schemas.microsoft.com/office/powerpoint/2010/main" val="696694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You may want a</a:t>
            </a:r>
            <a:r>
              <a:rPr lang="en-GB" baseline="0" dirty="0" smtClean="0"/>
              <a:t> </a:t>
            </a:r>
            <a:r>
              <a:rPr lang="en-GB" baseline="0" dirty="0" err="1" smtClean="0"/>
              <a:t>visualiser</a:t>
            </a:r>
            <a:r>
              <a:rPr lang="en-GB" baseline="0" dirty="0" smtClean="0"/>
              <a:t> at this point to work through collecting ‘evidence’ with students together.</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4</a:t>
            </a:fld>
            <a:endParaRPr lang="en-GB"/>
          </a:p>
        </p:txBody>
      </p:sp>
    </p:spTree>
    <p:extLst>
      <p:ext uri="{BB962C8B-B14F-4D97-AF65-F5344CB8AC3E}">
        <p14:creationId xmlns:p14="http://schemas.microsoft.com/office/powerpoint/2010/main" val="1787526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AB7BDF9-FEF9-4C39-A1DB-770E7501B4E7}" type="slidenum">
              <a:rPr lang="en-GB" smtClean="0"/>
              <a:t>17</a:t>
            </a:fld>
            <a:endParaRPr lang="en-GB"/>
          </a:p>
        </p:txBody>
      </p:sp>
    </p:spTree>
    <p:extLst>
      <p:ext uri="{BB962C8B-B14F-4D97-AF65-F5344CB8AC3E}">
        <p14:creationId xmlns:p14="http://schemas.microsoft.com/office/powerpoint/2010/main" val="759446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AB7BDF9-FEF9-4C39-A1DB-770E7501B4E7}" type="slidenum">
              <a:rPr lang="en-GB" smtClean="0"/>
              <a:t>18</a:t>
            </a:fld>
            <a:endParaRPr lang="en-GB"/>
          </a:p>
        </p:txBody>
      </p:sp>
    </p:spTree>
    <p:extLst>
      <p:ext uri="{BB962C8B-B14F-4D97-AF65-F5344CB8AC3E}">
        <p14:creationId xmlns:p14="http://schemas.microsoft.com/office/powerpoint/2010/main" val="3357096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 answers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23</a:t>
            </a:fld>
            <a:endParaRPr lang="en-GB"/>
          </a:p>
        </p:txBody>
      </p:sp>
    </p:spTree>
    <p:extLst>
      <p:ext uri="{BB962C8B-B14F-4D97-AF65-F5344CB8AC3E}">
        <p14:creationId xmlns:p14="http://schemas.microsoft.com/office/powerpoint/2010/main" val="433936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24</a:t>
            </a:fld>
            <a:endParaRPr lang="en-GB"/>
          </a:p>
        </p:txBody>
      </p:sp>
    </p:spTree>
    <p:extLst>
      <p:ext uri="{BB962C8B-B14F-4D97-AF65-F5344CB8AC3E}">
        <p14:creationId xmlns:p14="http://schemas.microsoft.com/office/powerpoint/2010/main" val="1089962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8</a:t>
            </a:fld>
            <a:endParaRPr lang="en-GB"/>
          </a:p>
        </p:txBody>
      </p:sp>
    </p:spTree>
    <p:extLst>
      <p:ext uri="{BB962C8B-B14F-4D97-AF65-F5344CB8AC3E}">
        <p14:creationId xmlns:p14="http://schemas.microsoft.com/office/powerpoint/2010/main" val="3645188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9</a:t>
            </a:fld>
            <a:endParaRPr lang="en-GB"/>
          </a:p>
        </p:txBody>
      </p:sp>
    </p:spTree>
    <p:extLst>
      <p:ext uri="{BB962C8B-B14F-4D97-AF65-F5344CB8AC3E}">
        <p14:creationId xmlns:p14="http://schemas.microsoft.com/office/powerpoint/2010/main" val="148384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10</a:t>
            </a:fld>
            <a:endParaRPr lang="en-GB"/>
          </a:p>
        </p:txBody>
      </p:sp>
    </p:spTree>
    <p:extLst>
      <p:ext uri="{BB962C8B-B14F-4D97-AF65-F5344CB8AC3E}">
        <p14:creationId xmlns:p14="http://schemas.microsoft.com/office/powerpoint/2010/main" val="921900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11</a:t>
            </a:fld>
            <a:endParaRPr lang="en-GB"/>
          </a:p>
        </p:txBody>
      </p:sp>
    </p:spTree>
    <p:extLst>
      <p:ext uri="{BB962C8B-B14F-4D97-AF65-F5344CB8AC3E}">
        <p14:creationId xmlns:p14="http://schemas.microsoft.com/office/powerpoint/2010/main" val="1413597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12</a:t>
            </a:fld>
            <a:endParaRPr lang="en-GB"/>
          </a:p>
        </p:txBody>
      </p:sp>
    </p:spTree>
    <p:extLst>
      <p:ext uri="{BB962C8B-B14F-4D97-AF65-F5344CB8AC3E}">
        <p14:creationId xmlns:p14="http://schemas.microsoft.com/office/powerpoint/2010/main" val="3657099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13</a:t>
            </a:fld>
            <a:endParaRPr lang="en-GB"/>
          </a:p>
        </p:txBody>
      </p:sp>
    </p:spTree>
    <p:extLst>
      <p:ext uri="{BB962C8B-B14F-4D97-AF65-F5344CB8AC3E}">
        <p14:creationId xmlns:p14="http://schemas.microsoft.com/office/powerpoint/2010/main" val="2006739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14</a:t>
            </a:fld>
            <a:endParaRPr lang="en-GB"/>
          </a:p>
        </p:txBody>
      </p:sp>
    </p:spTree>
    <p:extLst>
      <p:ext uri="{BB962C8B-B14F-4D97-AF65-F5344CB8AC3E}">
        <p14:creationId xmlns:p14="http://schemas.microsoft.com/office/powerpoint/2010/main" val="156967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15</a:t>
            </a:fld>
            <a:endParaRPr lang="en-GB"/>
          </a:p>
        </p:txBody>
      </p:sp>
    </p:spTree>
    <p:extLst>
      <p:ext uri="{BB962C8B-B14F-4D97-AF65-F5344CB8AC3E}">
        <p14:creationId xmlns:p14="http://schemas.microsoft.com/office/powerpoint/2010/main" val="1483056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681372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03602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1925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38328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7537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40070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2B3CBC-CC92-43D5-A835-A5214216D37C}" type="datetimeFigureOut">
              <a:rPr lang="en-GB" smtClean="0"/>
              <a:t>12/03/2020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77286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2B3CBC-CC92-43D5-A835-A5214216D37C}" type="datetimeFigureOut">
              <a:rPr lang="en-GB" smtClean="0"/>
              <a:t>12/03/2020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62951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B3CBC-CC92-43D5-A835-A5214216D37C}" type="datetimeFigureOut">
              <a:rPr lang="en-GB" smtClean="0"/>
              <a:t>12/03/2020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43371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614525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50201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B3CBC-CC92-43D5-A835-A5214216D37C}" type="datetimeFigureOut">
              <a:rPr lang="en-GB" smtClean="0"/>
              <a:t>12/03/2020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B0336-4D6B-481D-A765-0806A77152FB}" type="slidenum">
              <a:rPr lang="en-GB" smtClean="0"/>
              <a:t>‹#›</a:t>
            </a:fld>
            <a:endParaRPr lang="en-GB"/>
          </a:p>
        </p:txBody>
      </p:sp>
    </p:spTree>
    <p:extLst>
      <p:ext uri="{BB962C8B-B14F-4D97-AF65-F5344CB8AC3E}">
        <p14:creationId xmlns:p14="http://schemas.microsoft.com/office/powerpoint/2010/main" val="4242234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 QUESTION 4</a:t>
            </a:r>
            <a:endParaRPr lang="en-GB" sz="3600" dirty="0">
              <a:solidFill>
                <a:schemeClr val="bg1"/>
              </a:solidFill>
              <a:latin typeface="Berlin Sans FB" panose="020E0602020502020306" pitchFamily="34" charset="0"/>
            </a:endParaRPr>
          </a:p>
        </p:txBody>
      </p:sp>
      <p:sp>
        <p:nvSpPr>
          <p:cNvPr id="3" name="Rectangle 2"/>
          <p:cNvSpPr/>
          <p:nvPr/>
        </p:nvSpPr>
        <p:spPr>
          <a:xfrm>
            <a:off x="245268" y="1146370"/>
            <a:ext cx="11701463" cy="5924892"/>
          </a:xfrm>
          <a:prstGeom prst="rect">
            <a:avLst/>
          </a:prstGeom>
        </p:spPr>
        <p:txBody>
          <a:bodyPr wrap="square">
            <a:spAutoFit/>
          </a:bodyPr>
          <a:lstStyle/>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Focus this part of your answer on the lines 22 to the end.</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 </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A student, having read this section of the text said: “The writer contrasts the normal actions of Nat with the strange actions of the birds to create tension and a sense of foreboding.’</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 </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To what extent do you agree?</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 </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In your response, you could:</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400" b="1" dirty="0">
                <a:latin typeface="Calibri" panose="020F0502020204030204" pitchFamily="34" charset="0"/>
                <a:ea typeface="Calibri" panose="020F0502020204030204" pitchFamily="34" charset="0"/>
                <a:cs typeface="Times New Roman" panose="02020603050405020304" pitchFamily="18" charset="0"/>
              </a:rPr>
              <a:t> </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400" b="1" dirty="0">
                <a:latin typeface="Calibri" panose="020F0502020204030204" pitchFamily="34" charset="0"/>
                <a:ea typeface="Calibri" panose="020F0502020204030204" pitchFamily="34" charset="0"/>
                <a:cs typeface="Times New Roman" panose="02020603050405020304" pitchFamily="18" charset="0"/>
              </a:rPr>
              <a:t>write about your own impressions of Nat and the birds.</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400" b="1" dirty="0">
                <a:latin typeface="Calibri" panose="020F0502020204030204" pitchFamily="34" charset="0"/>
                <a:ea typeface="Calibri" panose="020F0502020204030204" pitchFamily="34" charset="0"/>
                <a:cs typeface="Times New Roman" panose="02020603050405020304" pitchFamily="18" charset="0"/>
              </a:rPr>
              <a:t>evaluate how the writer has created these impressions.</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400" b="1" dirty="0">
                <a:latin typeface="Calibri" panose="020F0502020204030204" pitchFamily="34" charset="0"/>
                <a:ea typeface="Calibri" panose="020F0502020204030204" pitchFamily="34" charset="0"/>
                <a:cs typeface="Times New Roman" panose="02020603050405020304" pitchFamily="18" charset="0"/>
              </a:rPr>
              <a:t>support your opinions with quotations from the text.			(20 marks)</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5417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93866"/>
          </a:xfrm>
          <a:prstGeom prst="rect">
            <a:avLst/>
          </a:prstGeom>
          <a:noFill/>
          <a:ln>
            <a:solidFill>
              <a:schemeClr val="tx1"/>
            </a:solidFill>
          </a:ln>
        </p:spPr>
        <p:txBody>
          <a:bodyPr wrap="square" rtlCol="0">
            <a:spAutoFit/>
          </a:bodyPr>
          <a:lstStyle/>
          <a:p>
            <a:pPr algn="just">
              <a:lnSpc>
                <a:spcPct val="200000"/>
              </a:lnSpc>
            </a:pPr>
            <a:r>
              <a:rPr lang="en-GB" sz="1400" dirty="0" smtClean="0"/>
              <a:t>I agree with the student. We can clearly determine why the statement has been made because of the writer’s prominent use of juxtaposition, contrasting the mundane tasks of Nat’s everyday life with the ‘restless’ agitation of the birds he is seemingly familiar with. Du </a:t>
            </a:r>
            <a:r>
              <a:rPr lang="en-GB" sz="1400" dirty="0" err="1" smtClean="0"/>
              <a:t>Maurier</a:t>
            </a:r>
            <a:r>
              <a:rPr lang="en-GB" sz="1400" dirty="0" smtClean="0"/>
              <a:t> structures her text around Nat’s familiarity with the birds, a familiarity soon shattered when he watches them fly away, ‘to what purpose?’. The use of a rhetorical question is interesting here and highlights the contrast which in turn creates tension. Nat, in his cyclical routine, clearly knows his purpose: to look after his family and work at the farm. The purpose of the birds, however, is more obscure, creating tension as an unclear purpose equates to unpredictability, making the birds seem threatening and creating a sense of foreboding. The reader’s inability to understand the birds and their movements compared to the relatable actions of Nat create a sense of uncertainty.</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THREE)</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266792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262979"/>
          </a:xfrm>
          <a:prstGeom prst="rect">
            <a:avLst/>
          </a:prstGeom>
          <a:noFill/>
          <a:ln>
            <a:solidFill>
              <a:schemeClr val="tx1"/>
            </a:solidFill>
          </a:ln>
        </p:spPr>
        <p:txBody>
          <a:bodyPr wrap="square" rtlCol="0">
            <a:spAutoFit/>
          </a:bodyPr>
          <a:lstStyle/>
          <a:p>
            <a:pPr algn="just">
              <a:lnSpc>
                <a:spcPct val="200000"/>
              </a:lnSpc>
            </a:pPr>
            <a:r>
              <a:rPr lang="en-GB" sz="1400" dirty="0" smtClean="0"/>
              <a:t>The statement is correct and I agree with it. It is clear the writer is juxtaposing the normality of Nat’s life, zooming in on everyday, somewhat mundane tasks like, ‘munching his pasty’ and the way he ‘watched the sea birds’, perhaps to create the sense that life for him is cyclical; there is never anything different. This, then, has a greater impact on the reader when du </a:t>
            </a:r>
            <a:r>
              <a:rPr lang="en-GB" sz="1400" dirty="0" err="1" smtClean="0"/>
              <a:t>Maurier</a:t>
            </a:r>
            <a:r>
              <a:rPr lang="en-GB" sz="1400" dirty="0" smtClean="0"/>
              <a:t> shifts our attention to the  fact that the birds ‘were more restless than ever this fall of year.’ The adjective ‘restless’ begins to create a dark and ominous tone. The adjective implies that something is not quite right which would contrast Nat’s routine of working at the farm , eating lunch and going home, a routine seemingly established from years of doing the same thing. ‘Restless’ as an adjective connotes agitation which is most likely why the student voices the idea that something that goes against the norm creates tension; change can be unexpected and can create suspense.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FOUR)</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904379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I agree and disagree with the statement because I think there are times when Nat’s life is normal and the birds are acting strangely and there are also times when I think maybe Nat’s life isn’t normal. Nat likes to watch the birds from the quotation, ‘Nat watched them’ which shows how he has a routine but his routine is ruined when he notices that there were more birds than usual. They are ‘restless’. This is an adjective which could show how the birds are not their usual selves. This creates tension because we don’t know what the birds may try and do next. I also disagree with the statement because Nat’s life isn’t normal at the end of the extract because a bird attacks him. The quotation ‘what kind of bird he could not tell’ creates tension because we don’t know what kind of bird has attacked him but this is why I agree and disagree.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ONE)</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
        <p:nvSpPr>
          <p:cNvPr id="11" name="TextBox 10"/>
          <p:cNvSpPr txBox="1"/>
          <p:nvPr/>
        </p:nvSpPr>
        <p:spPr>
          <a:xfrm>
            <a:off x="4489109" y="5641994"/>
            <a:ext cx="2705781" cy="307777"/>
          </a:xfrm>
          <a:prstGeom prst="rect">
            <a:avLst/>
          </a:prstGeom>
          <a:solidFill>
            <a:srgbClr val="FFFF99"/>
          </a:solidFill>
          <a:ln>
            <a:solidFill>
              <a:schemeClr val="tx1"/>
            </a:solidFill>
          </a:ln>
        </p:spPr>
        <p:txBody>
          <a:bodyPr wrap="square" rtlCol="0">
            <a:spAutoFit/>
          </a:bodyPr>
          <a:lstStyle/>
          <a:p>
            <a:r>
              <a:rPr lang="en-GB" sz="1400" dirty="0" smtClean="0"/>
              <a:t>Simple response to statement (L1)</a:t>
            </a:r>
            <a:endParaRPr lang="en-GB" sz="1400" dirty="0"/>
          </a:p>
        </p:txBody>
      </p:sp>
      <p:cxnSp>
        <p:nvCxnSpPr>
          <p:cNvPr id="12" name="Straight Arrow Connector 11"/>
          <p:cNvCxnSpPr>
            <a:stCxn id="11" idx="3"/>
          </p:cNvCxnSpPr>
          <p:nvPr/>
        </p:nvCxnSpPr>
        <p:spPr>
          <a:xfrm flipV="1">
            <a:off x="7194890" y="5685542"/>
            <a:ext cx="566057"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4943477" y="2000310"/>
            <a:ext cx="2628900" cy="307777"/>
          </a:xfrm>
          <a:prstGeom prst="rect">
            <a:avLst/>
          </a:prstGeom>
          <a:solidFill>
            <a:srgbClr val="FFFF99"/>
          </a:solidFill>
          <a:ln>
            <a:solidFill>
              <a:schemeClr val="tx1"/>
            </a:solidFill>
          </a:ln>
        </p:spPr>
        <p:txBody>
          <a:bodyPr wrap="square" rtlCol="0">
            <a:spAutoFit/>
          </a:bodyPr>
          <a:lstStyle/>
          <a:p>
            <a:r>
              <a:rPr lang="en-GB" sz="1400" dirty="0" smtClean="0"/>
              <a:t>Some response to statement (L2)</a:t>
            </a:r>
            <a:endParaRPr lang="en-GB" sz="1400" dirty="0"/>
          </a:p>
        </p:txBody>
      </p:sp>
      <p:cxnSp>
        <p:nvCxnSpPr>
          <p:cNvPr id="14" name="Straight Arrow Connector 13"/>
          <p:cNvCxnSpPr>
            <a:stCxn id="13" idx="3"/>
          </p:cNvCxnSpPr>
          <p:nvPr/>
        </p:nvCxnSpPr>
        <p:spPr>
          <a:xfrm flipV="1">
            <a:off x="7572377" y="2043856"/>
            <a:ext cx="566056"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7072311" y="3817963"/>
            <a:ext cx="1538289" cy="307777"/>
          </a:xfrm>
          <a:prstGeom prst="rect">
            <a:avLst/>
          </a:prstGeom>
          <a:solidFill>
            <a:srgbClr val="FFFF99"/>
          </a:solidFill>
          <a:ln>
            <a:solidFill>
              <a:schemeClr val="tx1"/>
            </a:solidFill>
          </a:ln>
        </p:spPr>
        <p:txBody>
          <a:bodyPr wrap="square" rtlCol="0">
            <a:spAutoFit/>
          </a:bodyPr>
          <a:lstStyle/>
          <a:p>
            <a:r>
              <a:rPr lang="en-GB" sz="1400" dirty="0" smtClean="0"/>
              <a:t>Some method (L2)</a:t>
            </a:r>
            <a:endParaRPr lang="en-GB" sz="1400" dirty="0"/>
          </a:p>
        </p:txBody>
      </p:sp>
      <p:cxnSp>
        <p:nvCxnSpPr>
          <p:cNvPr id="16" name="Straight Arrow Connector 15"/>
          <p:cNvCxnSpPr>
            <a:stCxn id="15" idx="3"/>
          </p:cNvCxnSpPr>
          <p:nvPr/>
        </p:nvCxnSpPr>
        <p:spPr>
          <a:xfrm flipV="1">
            <a:off x="8610600" y="3861511"/>
            <a:ext cx="566057"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AutoShape 12"/>
          <p:cNvSpPr>
            <a:spLocks noChangeArrowheads="1"/>
          </p:cNvSpPr>
          <p:nvPr/>
        </p:nvSpPr>
        <p:spPr bwMode="auto">
          <a:xfrm rot="21190649">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TWO</a:t>
            </a:r>
            <a:endParaRPr lang="en-GB" altLang="en-US" sz="9600" b="1" dirty="0">
              <a:solidFill>
                <a:srgbClr val="FF0000"/>
              </a:solidFill>
            </a:endParaRPr>
          </a:p>
        </p:txBody>
      </p:sp>
      <p:pic>
        <p:nvPicPr>
          <p:cNvPr id="18"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58011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par>
                                <p:cTn id="11" presetID="3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1000" fill="hold"/>
                                        <p:tgtEl>
                                          <p:spTgt spid="18"/>
                                        </p:tgtEl>
                                        <p:attrNameLst>
                                          <p:attrName>ppt_w</p:attrName>
                                        </p:attrNameLst>
                                      </p:cBhvr>
                                      <p:tavLst>
                                        <p:tav tm="0">
                                          <p:val>
                                            <p:fltVal val="0"/>
                                          </p:val>
                                        </p:tav>
                                        <p:tav tm="100000">
                                          <p:val>
                                            <p:strVal val="#ppt_w"/>
                                          </p:val>
                                        </p:tav>
                                      </p:tavLst>
                                    </p:anim>
                                    <p:anim calcmode="lin" valueType="num">
                                      <p:cBhvr>
                                        <p:cTn id="14" dur="1000" fill="hold"/>
                                        <p:tgtEl>
                                          <p:spTgt spid="18"/>
                                        </p:tgtEl>
                                        <p:attrNameLst>
                                          <p:attrName>ppt_h</p:attrName>
                                        </p:attrNameLst>
                                      </p:cBhvr>
                                      <p:tavLst>
                                        <p:tav tm="0">
                                          <p:val>
                                            <p:fltVal val="0"/>
                                          </p:val>
                                        </p:tav>
                                        <p:tav tm="100000">
                                          <p:val>
                                            <p:strVal val="#ppt_h"/>
                                          </p:val>
                                        </p:tav>
                                      </p:tavLst>
                                    </p:anim>
                                    <p:anim calcmode="lin" valueType="num">
                                      <p:cBhvr>
                                        <p:cTn id="15" dur="1000" fill="hold"/>
                                        <p:tgtEl>
                                          <p:spTgt spid="18"/>
                                        </p:tgtEl>
                                        <p:attrNameLst>
                                          <p:attrName>style.rotation</p:attrName>
                                        </p:attrNameLst>
                                      </p:cBhvr>
                                      <p:tavLst>
                                        <p:tav tm="0">
                                          <p:val>
                                            <p:fltVal val="90"/>
                                          </p:val>
                                        </p:tav>
                                        <p:tav tm="100000">
                                          <p:val>
                                            <p:fltVal val="0"/>
                                          </p:val>
                                        </p:tav>
                                      </p:tavLst>
                                    </p:anim>
                                    <p:animEffect transition="in" filter="fade">
                                      <p:cBhvr>
                                        <p:cTn id="16"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I agree with the statement. In the extract Nat watches the seabirds because he likes birds. He watches them every day and it is normal for him to watch the birds. The birds are acting strangely while Nat is eating a pasty. Nat starts speaking to show his thoughts and feelings. The writer uses description to show what Nat and the others at the farm usually do. They so this in the quotation, ‘there are more birds about that usual’ which shows Nat knows what normal is and the birds aren’t normal. Nat then goes home and goes to sleep but in the middle of the night he can hear a tapping at the window and so he goes to have a look but a bird pecks at him before flying away. This shows the statement is correct because it would be normal for someone to check what was knocking at the window but not normal for it to be a bird.</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TWO)</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
        <p:nvSpPr>
          <p:cNvPr id="8" name="TextBox 7"/>
          <p:cNvSpPr txBox="1"/>
          <p:nvPr/>
        </p:nvSpPr>
        <p:spPr>
          <a:xfrm>
            <a:off x="4379240" y="3702612"/>
            <a:ext cx="1833789" cy="307777"/>
          </a:xfrm>
          <a:prstGeom prst="rect">
            <a:avLst/>
          </a:prstGeom>
          <a:solidFill>
            <a:srgbClr val="FFFF99"/>
          </a:solidFill>
          <a:ln>
            <a:solidFill>
              <a:schemeClr val="tx1"/>
            </a:solidFill>
          </a:ln>
        </p:spPr>
        <p:txBody>
          <a:bodyPr wrap="square" rtlCol="0">
            <a:spAutoFit/>
          </a:bodyPr>
          <a:lstStyle/>
          <a:p>
            <a:r>
              <a:rPr lang="en-GB" sz="1400" dirty="0" smtClean="0"/>
              <a:t>Simple references (L1)</a:t>
            </a:r>
            <a:endParaRPr lang="en-GB" sz="1400" dirty="0"/>
          </a:p>
        </p:txBody>
      </p:sp>
      <p:cxnSp>
        <p:nvCxnSpPr>
          <p:cNvPr id="9" name="Straight Arrow Connector 8"/>
          <p:cNvCxnSpPr>
            <a:stCxn id="8" idx="3"/>
          </p:cNvCxnSpPr>
          <p:nvPr/>
        </p:nvCxnSpPr>
        <p:spPr>
          <a:xfrm flipV="1">
            <a:off x="6213029" y="3746156"/>
            <a:ext cx="566057"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8317829" y="2829910"/>
            <a:ext cx="1833789" cy="307777"/>
          </a:xfrm>
          <a:prstGeom prst="rect">
            <a:avLst/>
          </a:prstGeom>
          <a:solidFill>
            <a:srgbClr val="FFFF99"/>
          </a:solidFill>
          <a:ln>
            <a:solidFill>
              <a:schemeClr val="tx1"/>
            </a:solidFill>
          </a:ln>
        </p:spPr>
        <p:txBody>
          <a:bodyPr wrap="square" rtlCol="0">
            <a:spAutoFit/>
          </a:bodyPr>
          <a:lstStyle/>
          <a:p>
            <a:r>
              <a:rPr lang="en-GB" sz="1400" dirty="0" smtClean="0"/>
              <a:t>Limited method (L1)</a:t>
            </a:r>
            <a:endParaRPr lang="en-GB" sz="1400" dirty="0"/>
          </a:p>
        </p:txBody>
      </p:sp>
      <p:cxnSp>
        <p:nvCxnSpPr>
          <p:cNvPr id="11" name="Straight Arrow Connector 10"/>
          <p:cNvCxnSpPr>
            <a:stCxn id="10" idx="3"/>
          </p:cNvCxnSpPr>
          <p:nvPr/>
        </p:nvCxnSpPr>
        <p:spPr>
          <a:xfrm flipV="1">
            <a:off x="10151618" y="2873454"/>
            <a:ext cx="566057"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3479128" y="4716388"/>
            <a:ext cx="2492990" cy="307777"/>
          </a:xfrm>
          <a:prstGeom prst="rect">
            <a:avLst/>
          </a:prstGeom>
          <a:solidFill>
            <a:srgbClr val="FFFF99"/>
          </a:solidFill>
          <a:ln>
            <a:solidFill>
              <a:schemeClr val="tx1"/>
            </a:solidFill>
          </a:ln>
        </p:spPr>
        <p:txBody>
          <a:bodyPr wrap="square" rtlCol="0">
            <a:spAutoFit/>
          </a:bodyPr>
          <a:lstStyle/>
          <a:p>
            <a:r>
              <a:rPr lang="en-GB" sz="1400" dirty="0" smtClean="0"/>
              <a:t>Candidate is repeating the plot</a:t>
            </a:r>
            <a:endParaRPr lang="en-GB" sz="1400" dirty="0"/>
          </a:p>
        </p:txBody>
      </p:sp>
      <p:cxnSp>
        <p:nvCxnSpPr>
          <p:cNvPr id="13" name="Straight Arrow Connector 12"/>
          <p:cNvCxnSpPr>
            <a:stCxn id="12" idx="3"/>
          </p:cNvCxnSpPr>
          <p:nvPr/>
        </p:nvCxnSpPr>
        <p:spPr>
          <a:xfrm flipV="1">
            <a:off x="5972118" y="4759934"/>
            <a:ext cx="566056"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2956534" y="5047040"/>
            <a:ext cx="1894422" cy="307777"/>
          </a:xfrm>
          <a:prstGeom prst="rect">
            <a:avLst/>
          </a:prstGeom>
          <a:solidFill>
            <a:srgbClr val="FFFF99"/>
          </a:solidFill>
          <a:ln>
            <a:solidFill>
              <a:schemeClr val="tx1"/>
            </a:solidFill>
          </a:ln>
        </p:spPr>
        <p:txBody>
          <a:bodyPr wrap="square" rtlCol="0">
            <a:spAutoFit/>
          </a:bodyPr>
          <a:lstStyle/>
          <a:p>
            <a:r>
              <a:rPr lang="en-GB" sz="1400" dirty="0" smtClean="0"/>
              <a:t>Nothing to reward here</a:t>
            </a:r>
            <a:endParaRPr lang="en-GB" sz="1400" dirty="0"/>
          </a:p>
        </p:txBody>
      </p:sp>
      <p:cxnSp>
        <p:nvCxnSpPr>
          <p:cNvPr id="15" name="Straight Arrow Connector 14"/>
          <p:cNvCxnSpPr>
            <a:stCxn id="14" idx="3"/>
          </p:cNvCxnSpPr>
          <p:nvPr/>
        </p:nvCxnSpPr>
        <p:spPr>
          <a:xfrm flipV="1">
            <a:off x="4850956" y="5090586"/>
            <a:ext cx="566056"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21190649">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ONE</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721395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par>
                                <p:cTn id="11" presetID="3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1000" fill="hold"/>
                                        <p:tgtEl>
                                          <p:spTgt spid="17"/>
                                        </p:tgtEl>
                                        <p:attrNameLst>
                                          <p:attrName>ppt_w</p:attrName>
                                        </p:attrNameLst>
                                      </p:cBhvr>
                                      <p:tavLst>
                                        <p:tav tm="0">
                                          <p:val>
                                            <p:fltVal val="0"/>
                                          </p:val>
                                        </p:tav>
                                        <p:tav tm="100000">
                                          <p:val>
                                            <p:strVal val="#ppt_w"/>
                                          </p:val>
                                        </p:tav>
                                      </p:tavLst>
                                    </p:anim>
                                    <p:anim calcmode="lin" valueType="num">
                                      <p:cBhvr>
                                        <p:cTn id="14" dur="1000" fill="hold"/>
                                        <p:tgtEl>
                                          <p:spTgt spid="17"/>
                                        </p:tgtEl>
                                        <p:attrNameLst>
                                          <p:attrName>ppt_h</p:attrName>
                                        </p:attrNameLst>
                                      </p:cBhvr>
                                      <p:tavLst>
                                        <p:tav tm="0">
                                          <p:val>
                                            <p:fltVal val="0"/>
                                          </p:val>
                                        </p:tav>
                                        <p:tav tm="100000">
                                          <p:val>
                                            <p:strVal val="#ppt_h"/>
                                          </p:val>
                                        </p:tav>
                                      </p:tavLst>
                                    </p:anim>
                                    <p:anim calcmode="lin" valueType="num">
                                      <p:cBhvr>
                                        <p:cTn id="15" dur="1000" fill="hold"/>
                                        <p:tgtEl>
                                          <p:spTgt spid="17"/>
                                        </p:tgtEl>
                                        <p:attrNameLst>
                                          <p:attrName>style.rotation</p:attrName>
                                        </p:attrNameLst>
                                      </p:cBhvr>
                                      <p:tavLst>
                                        <p:tav tm="0">
                                          <p:val>
                                            <p:fltVal val="90"/>
                                          </p:val>
                                        </p:tav>
                                        <p:tav tm="100000">
                                          <p:val>
                                            <p:fltVal val="0"/>
                                          </p:val>
                                        </p:tav>
                                      </p:tavLst>
                                    </p:anim>
                                    <p:animEffect transition="in" filter="fade">
                                      <p:cBhvr>
                                        <p:cTn id="1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93866"/>
          </a:xfrm>
          <a:prstGeom prst="rect">
            <a:avLst/>
          </a:prstGeom>
          <a:noFill/>
          <a:ln>
            <a:solidFill>
              <a:schemeClr val="tx1"/>
            </a:solidFill>
          </a:ln>
        </p:spPr>
        <p:txBody>
          <a:bodyPr wrap="square" rtlCol="0">
            <a:spAutoFit/>
          </a:bodyPr>
          <a:lstStyle/>
          <a:p>
            <a:pPr algn="just">
              <a:lnSpc>
                <a:spcPct val="200000"/>
              </a:lnSpc>
            </a:pPr>
            <a:r>
              <a:rPr lang="en-GB" sz="1400" dirty="0" smtClean="0"/>
              <a:t>I agree with the student. We can clearly determine why the statement has been made because of the writer’s prominent use of juxtaposition, contrasting the mundane tasks of Nat’s everyday life with the ‘restless’ agitation of the birds he is seemingly familiar with. Du </a:t>
            </a:r>
            <a:r>
              <a:rPr lang="en-GB" sz="1400" dirty="0" err="1" smtClean="0"/>
              <a:t>Maurier</a:t>
            </a:r>
            <a:r>
              <a:rPr lang="en-GB" sz="1400" dirty="0" smtClean="0"/>
              <a:t> structures her text around Nat’s familiarity with the birds, a familiarity soon shattered when he watches them fly away, ‘to what purpose?’. The use of a rhetorical question is interesting here and highlights the contrast which in turn creates tension. Nat, in his cyclical routine, clearly knows his purpose: to look after his family and work at the farm. The purpose of the birds, however, is more obscure, creating tension as an unclear purpose equates to unpredictability, making the birds seem threatening and creating a sense of foreboding. The reader’s inability to understand the birds and their movements compared to the relatable actions of Nat create a sense of uncertainty.</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THREE)</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
        <p:nvSpPr>
          <p:cNvPr id="9" name="TextBox 8"/>
          <p:cNvSpPr txBox="1"/>
          <p:nvPr/>
        </p:nvSpPr>
        <p:spPr>
          <a:xfrm>
            <a:off x="3214687" y="3542943"/>
            <a:ext cx="3144933" cy="307777"/>
          </a:xfrm>
          <a:prstGeom prst="rect">
            <a:avLst/>
          </a:prstGeom>
          <a:solidFill>
            <a:srgbClr val="FFFF99"/>
          </a:solidFill>
          <a:ln>
            <a:solidFill>
              <a:schemeClr val="tx1"/>
            </a:solidFill>
          </a:ln>
        </p:spPr>
        <p:txBody>
          <a:bodyPr wrap="square" rtlCol="0">
            <a:spAutoFit/>
          </a:bodyPr>
          <a:lstStyle/>
          <a:p>
            <a:r>
              <a:rPr lang="en-GB" sz="1400" dirty="0" smtClean="0"/>
              <a:t>Perceptive understanding of method (L4)</a:t>
            </a:r>
            <a:endParaRPr lang="en-GB" sz="1400" dirty="0"/>
          </a:p>
        </p:txBody>
      </p:sp>
      <p:cxnSp>
        <p:nvCxnSpPr>
          <p:cNvPr id="10" name="Straight Arrow Connector 9"/>
          <p:cNvCxnSpPr>
            <a:stCxn id="9" idx="3"/>
          </p:cNvCxnSpPr>
          <p:nvPr/>
        </p:nvCxnSpPr>
        <p:spPr>
          <a:xfrm flipV="1">
            <a:off x="6359620" y="3586489"/>
            <a:ext cx="566057"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4596104" y="2334142"/>
            <a:ext cx="3144933" cy="307777"/>
          </a:xfrm>
          <a:prstGeom prst="rect">
            <a:avLst/>
          </a:prstGeom>
          <a:solidFill>
            <a:srgbClr val="FFFF99"/>
          </a:solidFill>
          <a:ln>
            <a:solidFill>
              <a:schemeClr val="tx1"/>
            </a:solidFill>
          </a:ln>
        </p:spPr>
        <p:txBody>
          <a:bodyPr wrap="square" rtlCol="0">
            <a:spAutoFit/>
          </a:bodyPr>
          <a:lstStyle/>
          <a:p>
            <a:r>
              <a:rPr lang="en-GB" sz="1400" dirty="0" smtClean="0"/>
              <a:t>Judicious range of references (L4)</a:t>
            </a:r>
            <a:endParaRPr lang="en-GB" sz="1400" dirty="0"/>
          </a:p>
        </p:txBody>
      </p:sp>
      <p:cxnSp>
        <p:nvCxnSpPr>
          <p:cNvPr id="12" name="Straight Arrow Connector 11"/>
          <p:cNvCxnSpPr>
            <a:stCxn id="11" idx="3"/>
          </p:cNvCxnSpPr>
          <p:nvPr/>
        </p:nvCxnSpPr>
        <p:spPr>
          <a:xfrm flipV="1">
            <a:off x="7741037" y="2377688"/>
            <a:ext cx="566057"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4030047" y="4890915"/>
            <a:ext cx="3144933" cy="307777"/>
          </a:xfrm>
          <a:prstGeom prst="rect">
            <a:avLst/>
          </a:prstGeom>
          <a:solidFill>
            <a:srgbClr val="FFFF99"/>
          </a:solidFill>
          <a:ln>
            <a:solidFill>
              <a:schemeClr val="tx1"/>
            </a:solidFill>
          </a:ln>
        </p:spPr>
        <p:txBody>
          <a:bodyPr wrap="square" rtlCol="0">
            <a:spAutoFit/>
          </a:bodyPr>
          <a:lstStyle/>
          <a:p>
            <a:r>
              <a:rPr lang="en-GB" sz="1400" dirty="0" smtClean="0"/>
              <a:t>Perceptive understanding of method(L4)</a:t>
            </a:r>
            <a:endParaRPr lang="en-GB" sz="1400" dirty="0"/>
          </a:p>
        </p:txBody>
      </p:sp>
      <p:cxnSp>
        <p:nvCxnSpPr>
          <p:cNvPr id="14" name="Straight Arrow Connector 13"/>
          <p:cNvCxnSpPr>
            <a:stCxn id="13" idx="3"/>
          </p:cNvCxnSpPr>
          <p:nvPr/>
        </p:nvCxnSpPr>
        <p:spPr>
          <a:xfrm flipV="1">
            <a:off x="7174980" y="4934461"/>
            <a:ext cx="566057"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AutoShape 12"/>
          <p:cNvSpPr>
            <a:spLocks noChangeArrowheads="1"/>
          </p:cNvSpPr>
          <p:nvPr/>
        </p:nvSpPr>
        <p:spPr bwMode="auto">
          <a:xfrm rot="371356">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FOUR</a:t>
            </a:r>
            <a:endParaRPr lang="en-GB" altLang="en-US" sz="9600" b="1" dirty="0">
              <a:solidFill>
                <a:srgbClr val="FF0000"/>
              </a:solidFill>
            </a:endParaRPr>
          </a:p>
        </p:txBody>
      </p:sp>
      <p:pic>
        <p:nvPicPr>
          <p:cNvPr id="16"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24238">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4268585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par>
                                <p:cTn id="11" presetID="3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1000" fill="hold"/>
                                        <p:tgtEl>
                                          <p:spTgt spid="16"/>
                                        </p:tgtEl>
                                        <p:attrNameLst>
                                          <p:attrName>ppt_w</p:attrName>
                                        </p:attrNameLst>
                                      </p:cBhvr>
                                      <p:tavLst>
                                        <p:tav tm="0">
                                          <p:val>
                                            <p:fltVal val="0"/>
                                          </p:val>
                                        </p:tav>
                                        <p:tav tm="100000">
                                          <p:val>
                                            <p:strVal val="#ppt_w"/>
                                          </p:val>
                                        </p:tav>
                                      </p:tavLst>
                                    </p:anim>
                                    <p:anim calcmode="lin" valueType="num">
                                      <p:cBhvr>
                                        <p:cTn id="14" dur="1000" fill="hold"/>
                                        <p:tgtEl>
                                          <p:spTgt spid="16"/>
                                        </p:tgtEl>
                                        <p:attrNameLst>
                                          <p:attrName>ppt_h</p:attrName>
                                        </p:attrNameLst>
                                      </p:cBhvr>
                                      <p:tavLst>
                                        <p:tav tm="0">
                                          <p:val>
                                            <p:fltVal val="0"/>
                                          </p:val>
                                        </p:tav>
                                        <p:tav tm="100000">
                                          <p:val>
                                            <p:strVal val="#ppt_h"/>
                                          </p:val>
                                        </p:tav>
                                      </p:tavLst>
                                    </p:anim>
                                    <p:anim calcmode="lin" valueType="num">
                                      <p:cBhvr>
                                        <p:cTn id="15" dur="1000" fill="hold"/>
                                        <p:tgtEl>
                                          <p:spTgt spid="16"/>
                                        </p:tgtEl>
                                        <p:attrNameLst>
                                          <p:attrName>style.rotation</p:attrName>
                                        </p:attrNameLst>
                                      </p:cBhvr>
                                      <p:tavLst>
                                        <p:tav tm="0">
                                          <p:val>
                                            <p:fltVal val="90"/>
                                          </p:val>
                                        </p:tav>
                                        <p:tav tm="100000">
                                          <p:val>
                                            <p:fltVal val="0"/>
                                          </p:val>
                                        </p:tav>
                                      </p:tavLst>
                                    </p:anim>
                                    <p:animEffect transition="in" filter="fade">
                                      <p:cBhvr>
                                        <p:cTn id="16"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262979"/>
          </a:xfrm>
          <a:prstGeom prst="rect">
            <a:avLst/>
          </a:prstGeom>
          <a:noFill/>
          <a:ln>
            <a:solidFill>
              <a:schemeClr val="tx1"/>
            </a:solidFill>
          </a:ln>
        </p:spPr>
        <p:txBody>
          <a:bodyPr wrap="square" rtlCol="0">
            <a:spAutoFit/>
          </a:bodyPr>
          <a:lstStyle/>
          <a:p>
            <a:pPr algn="just">
              <a:lnSpc>
                <a:spcPct val="200000"/>
              </a:lnSpc>
            </a:pPr>
            <a:r>
              <a:rPr lang="en-GB" sz="1400" dirty="0" smtClean="0"/>
              <a:t>The statement is correct and I agree with it. It is clear the writer is juxtaposing the normality of Nat’s life, zooming in on everyday, somewhat mundane tasks like, ‘munching his pasty’ and the way he ‘watched the sea birds’, perhaps to create the sense that life for him is cyclical; there is never anything different. This, then, has a greater impact on the reader when du </a:t>
            </a:r>
            <a:r>
              <a:rPr lang="en-GB" sz="1400" dirty="0" err="1" smtClean="0"/>
              <a:t>Maurier</a:t>
            </a:r>
            <a:r>
              <a:rPr lang="en-GB" sz="1400" dirty="0" smtClean="0"/>
              <a:t> shifts our attention to the  fact that the birds ‘were more restless than ever this fall of year.’ The adjective ‘restless’ begins to create a dark and ominous tone. The adjective implies that something is not quite right which would contrast Nat’s routine of working at the farm , eating lunch and going home, a routine seemingly established from years of doing the same thing. ‘Restless’ as an adjective connotes agitation which is most likely why the student voices the idea that something that goes against the norm creates tension; change can be unexpected and can create suspense.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FOUR)</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
        <p:nvSpPr>
          <p:cNvPr id="15" name="TextBox 14"/>
          <p:cNvSpPr txBox="1"/>
          <p:nvPr/>
        </p:nvSpPr>
        <p:spPr>
          <a:xfrm>
            <a:off x="3473676" y="2326928"/>
            <a:ext cx="3144933" cy="307777"/>
          </a:xfrm>
          <a:prstGeom prst="rect">
            <a:avLst/>
          </a:prstGeom>
          <a:solidFill>
            <a:srgbClr val="FFFF99"/>
          </a:solidFill>
          <a:ln>
            <a:solidFill>
              <a:schemeClr val="tx1"/>
            </a:solidFill>
          </a:ln>
        </p:spPr>
        <p:txBody>
          <a:bodyPr wrap="square" rtlCol="0">
            <a:spAutoFit/>
          </a:bodyPr>
          <a:lstStyle/>
          <a:p>
            <a:r>
              <a:rPr lang="en-GB" sz="1400" dirty="0" smtClean="0"/>
              <a:t>Clear understanding of method (L3)</a:t>
            </a:r>
            <a:endParaRPr lang="en-GB" sz="1400" dirty="0"/>
          </a:p>
        </p:txBody>
      </p:sp>
      <p:cxnSp>
        <p:nvCxnSpPr>
          <p:cNvPr id="16" name="Straight Arrow Connector 15"/>
          <p:cNvCxnSpPr>
            <a:stCxn id="15" idx="3"/>
          </p:cNvCxnSpPr>
          <p:nvPr/>
        </p:nvCxnSpPr>
        <p:spPr>
          <a:xfrm flipV="1">
            <a:off x="6618609" y="2370474"/>
            <a:ext cx="566057"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3461072" y="1455430"/>
            <a:ext cx="3591474" cy="307777"/>
          </a:xfrm>
          <a:prstGeom prst="rect">
            <a:avLst/>
          </a:prstGeom>
          <a:solidFill>
            <a:srgbClr val="FFFF99"/>
          </a:solidFill>
          <a:ln>
            <a:solidFill>
              <a:schemeClr val="tx1"/>
            </a:solidFill>
          </a:ln>
        </p:spPr>
        <p:txBody>
          <a:bodyPr wrap="square" rtlCol="0">
            <a:spAutoFit/>
          </a:bodyPr>
          <a:lstStyle/>
          <a:p>
            <a:r>
              <a:rPr lang="en-GB" sz="1400" dirty="0" smtClean="0"/>
              <a:t>Clear and relevant response to statement (L3)</a:t>
            </a:r>
            <a:endParaRPr lang="en-GB" sz="1400" dirty="0"/>
          </a:p>
        </p:txBody>
      </p:sp>
      <p:cxnSp>
        <p:nvCxnSpPr>
          <p:cNvPr id="18" name="Straight Arrow Connector 17"/>
          <p:cNvCxnSpPr>
            <a:stCxn id="17" idx="3"/>
          </p:cNvCxnSpPr>
          <p:nvPr/>
        </p:nvCxnSpPr>
        <p:spPr>
          <a:xfrm flipV="1">
            <a:off x="7052546" y="1498978"/>
            <a:ext cx="566056"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3006109" y="2661319"/>
            <a:ext cx="2427611" cy="307777"/>
          </a:xfrm>
          <a:prstGeom prst="rect">
            <a:avLst/>
          </a:prstGeom>
          <a:solidFill>
            <a:srgbClr val="FFFF99"/>
          </a:solidFill>
          <a:ln>
            <a:solidFill>
              <a:schemeClr val="tx1"/>
            </a:solidFill>
          </a:ln>
        </p:spPr>
        <p:txBody>
          <a:bodyPr wrap="square" rtlCol="0">
            <a:spAutoFit/>
          </a:bodyPr>
          <a:lstStyle/>
          <a:p>
            <a:r>
              <a:rPr lang="en-GB" sz="1400" dirty="0" smtClean="0"/>
              <a:t>Comments on structure (L3)</a:t>
            </a:r>
            <a:endParaRPr lang="en-GB" sz="1400" dirty="0"/>
          </a:p>
        </p:txBody>
      </p:sp>
      <p:cxnSp>
        <p:nvCxnSpPr>
          <p:cNvPr id="20" name="Straight Arrow Connector 19"/>
          <p:cNvCxnSpPr>
            <a:stCxn id="19" idx="3"/>
          </p:cNvCxnSpPr>
          <p:nvPr/>
        </p:nvCxnSpPr>
        <p:spPr>
          <a:xfrm flipV="1">
            <a:off x="5433720" y="2704869"/>
            <a:ext cx="566057" cy="1103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TextBox 20"/>
          <p:cNvSpPr txBox="1"/>
          <p:nvPr/>
        </p:nvSpPr>
        <p:spPr>
          <a:xfrm>
            <a:off x="3624941" y="5285456"/>
            <a:ext cx="2427611" cy="307777"/>
          </a:xfrm>
          <a:prstGeom prst="rect">
            <a:avLst/>
          </a:prstGeom>
          <a:solidFill>
            <a:srgbClr val="FFFF99"/>
          </a:solidFill>
          <a:ln>
            <a:solidFill>
              <a:schemeClr val="tx1"/>
            </a:solidFill>
          </a:ln>
        </p:spPr>
        <p:txBody>
          <a:bodyPr wrap="square" rtlCol="0">
            <a:spAutoFit/>
          </a:bodyPr>
          <a:lstStyle/>
          <a:p>
            <a:r>
              <a:rPr lang="en-GB" sz="1400" dirty="0" smtClean="0"/>
              <a:t>Some evaluative comment (L2)</a:t>
            </a:r>
            <a:endParaRPr lang="en-GB" sz="1400" dirty="0"/>
          </a:p>
        </p:txBody>
      </p:sp>
      <p:cxnSp>
        <p:nvCxnSpPr>
          <p:cNvPr id="22" name="Straight Arrow Connector 21"/>
          <p:cNvCxnSpPr>
            <a:stCxn id="21" idx="3"/>
          </p:cNvCxnSpPr>
          <p:nvPr/>
        </p:nvCxnSpPr>
        <p:spPr>
          <a:xfrm flipV="1">
            <a:off x="6052552" y="5329006"/>
            <a:ext cx="566057" cy="1103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 name="AutoShape 12"/>
          <p:cNvSpPr>
            <a:spLocks noChangeArrowheads="1"/>
          </p:cNvSpPr>
          <p:nvPr/>
        </p:nvSpPr>
        <p:spPr bwMode="auto">
          <a:xfrm rot="300148">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THREE</a:t>
            </a:r>
            <a:endParaRPr lang="en-GB" altLang="en-US" sz="9600" b="1" dirty="0">
              <a:solidFill>
                <a:srgbClr val="FF0000"/>
              </a:solidFill>
            </a:endParaRPr>
          </a:p>
        </p:txBody>
      </p:sp>
      <p:pic>
        <p:nvPicPr>
          <p:cNvPr id="24"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42599">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178797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31"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3211" y="1679442"/>
            <a:ext cx="3477299" cy="830997"/>
          </a:xfrm>
          <a:prstGeom prst="rect">
            <a:avLst/>
          </a:prstGeom>
        </p:spPr>
        <p:txBody>
          <a:bodyPr wrap="none">
            <a:spAutoFit/>
          </a:bodyPr>
          <a:lstStyle/>
          <a:p>
            <a:pPr algn="ctr"/>
            <a:r>
              <a:rPr lang="en-GB" sz="2400" b="1" dirty="0" smtClean="0"/>
              <a:t>What does ‘in medias res’</a:t>
            </a:r>
          </a:p>
          <a:p>
            <a:pPr algn="ctr"/>
            <a:r>
              <a:rPr lang="en-GB" sz="2400" b="1" dirty="0" smtClean="0"/>
              <a:t>mean?</a:t>
            </a:r>
            <a:endParaRPr lang="en-GB" sz="2400" dirty="0"/>
          </a:p>
        </p:txBody>
      </p:sp>
      <p:sp>
        <p:nvSpPr>
          <p:cNvPr id="6" name="Rectangle 5"/>
          <p:cNvSpPr/>
          <p:nvPr/>
        </p:nvSpPr>
        <p:spPr>
          <a:xfrm>
            <a:off x="5105229" y="2265066"/>
            <a:ext cx="3215240" cy="1200329"/>
          </a:xfrm>
          <a:prstGeom prst="rect">
            <a:avLst/>
          </a:prstGeom>
        </p:spPr>
        <p:txBody>
          <a:bodyPr wrap="none">
            <a:spAutoFit/>
          </a:bodyPr>
          <a:lstStyle/>
          <a:p>
            <a:pPr algn="ctr"/>
            <a:r>
              <a:rPr lang="en-GB" sz="2400" b="1" dirty="0" smtClean="0"/>
              <a:t>What do we call a </a:t>
            </a:r>
          </a:p>
          <a:p>
            <a:pPr algn="ctr"/>
            <a:r>
              <a:rPr lang="en-GB" sz="2400" b="1" dirty="0"/>
              <a:t>c</a:t>
            </a:r>
            <a:r>
              <a:rPr lang="en-GB" sz="2400" b="1" dirty="0" smtClean="0"/>
              <a:t>haracter that contrasts</a:t>
            </a:r>
          </a:p>
          <a:p>
            <a:pPr algn="ctr"/>
            <a:r>
              <a:rPr lang="en-GB" sz="2400" b="1" dirty="0"/>
              <a:t>a</a:t>
            </a:r>
            <a:r>
              <a:rPr lang="en-GB" sz="2400" b="1" dirty="0" smtClean="0"/>
              <a:t>nother character?</a:t>
            </a:r>
            <a:endParaRPr lang="en-GB" sz="2400" dirty="0"/>
          </a:p>
        </p:txBody>
      </p:sp>
      <p:sp>
        <p:nvSpPr>
          <p:cNvPr id="8" name="Rectangle 7"/>
          <p:cNvSpPr/>
          <p:nvPr/>
        </p:nvSpPr>
        <p:spPr>
          <a:xfrm>
            <a:off x="256856" y="2141107"/>
            <a:ext cx="3810000" cy="1200329"/>
          </a:xfrm>
          <a:prstGeom prst="rect">
            <a:avLst/>
          </a:prstGeom>
        </p:spPr>
        <p:txBody>
          <a:bodyPr wrap="square">
            <a:spAutoFit/>
          </a:bodyPr>
          <a:lstStyle/>
          <a:p>
            <a:pPr algn="ctr"/>
            <a:endParaRPr lang="en-GB" sz="2400" b="1" dirty="0">
              <a:solidFill>
                <a:srgbClr val="FF0000"/>
              </a:solidFill>
            </a:endParaRPr>
          </a:p>
          <a:p>
            <a:pPr algn="ctr"/>
            <a:r>
              <a:rPr lang="en-GB" sz="2400" b="1" dirty="0" smtClean="0">
                <a:solidFill>
                  <a:srgbClr val="FF0000"/>
                </a:solidFill>
              </a:rPr>
              <a:t>In the middle of things.</a:t>
            </a:r>
            <a:endParaRPr lang="en-GB" sz="2400" b="1" dirty="0">
              <a:solidFill>
                <a:srgbClr val="FF0000"/>
              </a:solidFill>
            </a:endParaRPr>
          </a:p>
          <a:p>
            <a:pPr algn="ctr"/>
            <a:r>
              <a:rPr lang="en-GB" sz="2400" b="1" dirty="0" smtClean="0">
                <a:solidFill>
                  <a:srgbClr val="FF0000"/>
                </a:solidFill>
              </a:rPr>
              <a:t> </a:t>
            </a:r>
            <a:endParaRPr lang="en-GB" sz="2400" b="1" dirty="0">
              <a:solidFill>
                <a:srgbClr val="FF0000"/>
              </a:solidFill>
            </a:endParaRPr>
          </a:p>
        </p:txBody>
      </p:sp>
      <p:sp>
        <p:nvSpPr>
          <p:cNvPr id="11" name="Rectangle 10"/>
          <p:cNvSpPr/>
          <p:nvPr/>
        </p:nvSpPr>
        <p:spPr>
          <a:xfrm>
            <a:off x="8493339" y="4366292"/>
            <a:ext cx="3220817" cy="954107"/>
          </a:xfrm>
          <a:prstGeom prst="rect">
            <a:avLst/>
          </a:prstGeom>
        </p:spPr>
        <p:txBody>
          <a:bodyPr wrap="none">
            <a:spAutoFit/>
          </a:bodyPr>
          <a:lstStyle/>
          <a:p>
            <a:pPr algn="ctr"/>
            <a:r>
              <a:rPr lang="en-GB" sz="2800" b="1" dirty="0" smtClean="0"/>
              <a:t>What is an analeptic</a:t>
            </a:r>
          </a:p>
          <a:p>
            <a:pPr algn="ctr"/>
            <a:r>
              <a:rPr lang="en-GB" sz="2800" b="1" dirty="0" smtClean="0"/>
              <a:t>reference?</a:t>
            </a:r>
            <a:endParaRPr lang="en-GB" sz="2800" dirty="0"/>
          </a:p>
        </p:txBody>
      </p:sp>
      <p:sp>
        <p:nvSpPr>
          <p:cNvPr id="2" name="Rectangle 1"/>
          <p:cNvSpPr/>
          <p:nvPr/>
        </p:nvSpPr>
        <p:spPr>
          <a:xfrm>
            <a:off x="6288631" y="3417589"/>
            <a:ext cx="848437" cy="461665"/>
          </a:xfrm>
          <a:prstGeom prst="rect">
            <a:avLst/>
          </a:prstGeom>
        </p:spPr>
        <p:txBody>
          <a:bodyPr wrap="none">
            <a:spAutoFit/>
          </a:bodyPr>
          <a:lstStyle/>
          <a:p>
            <a:pPr algn="ctr"/>
            <a:r>
              <a:rPr lang="en-GB" sz="2400" b="1" dirty="0" smtClean="0">
                <a:solidFill>
                  <a:srgbClr val="FF0000"/>
                </a:solidFill>
              </a:rPr>
              <a:t>A foil</a:t>
            </a:r>
            <a:endParaRPr lang="en-GB" sz="2400" b="1" dirty="0">
              <a:solidFill>
                <a:srgbClr val="FF0000"/>
              </a:solidFill>
            </a:endParaRPr>
          </a:p>
        </p:txBody>
      </p:sp>
      <p:sp>
        <p:nvSpPr>
          <p:cNvPr id="3" name="Rectangle 2"/>
          <p:cNvSpPr/>
          <p:nvPr/>
        </p:nvSpPr>
        <p:spPr>
          <a:xfrm>
            <a:off x="7055747" y="5245121"/>
            <a:ext cx="6096000" cy="461665"/>
          </a:xfrm>
          <a:prstGeom prst="rect">
            <a:avLst/>
          </a:prstGeom>
        </p:spPr>
        <p:txBody>
          <a:bodyPr>
            <a:spAutoFit/>
          </a:bodyPr>
          <a:lstStyle/>
          <a:p>
            <a:pPr algn="ctr"/>
            <a:r>
              <a:rPr lang="en-GB" sz="2400" b="1" dirty="0" smtClean="0">
                <a:solidFill>
                  <a:srgbClr val="FF0000"/>
                </a:solidFill>
              </a:rPr>
              <a:t>A flashback</a:t>
            </a:r>
            <a:endParaRPr lang="en-GB" sz="2400" b="1" dirty="0">
              <a:solidFill>
                <a:srgbClr val="FF0000"/>
              </a:solidFill>
            </a:endParaRPr>
          </a:p>
        </p:txBody>
      </p:sp>
      <p:sp>
        <p:nvSpPr>
          <p:cNvPr id="9" name="Rectangle 8"/>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QUICK TERMINOLOGY TEST!</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191644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674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latin typeface="Berlin Sans FB" panose="020E0602020502020306" pitchFamily="34" charset="0"/>
              </a:rPr>
              <a:t>WHAT SHOULD MY ANSWER LOOK LIKE?</a:t>
            </a:r>
            <a:endParaRPr lang="en-GB" sz="4800" dirty="0">
              <a:solidFill>
                <a:schemeClr val="bg1"/>
              </a:solidFill>
              <a:latin typeface="Berlin Sans FB" panose="020E0602020502020306" pitchFamily="34" charset="0"/>
            </a:endParaRPr>
          </a:p>
        </p:txBody>
      </p:sp>
      <p:pic>
        <p:nvPicPr>
          <p:cNvPr id="5" name="Picture 4" descr="Image result for speak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1826" y="3490133"/>
            <a:ext cx="718549" cy="71854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Image result for NO SIG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9371" y="3247678"/>
            <a:ext cx="1203457" cy="120345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23455" y="1260895"/>
            <a:ext cx="6275296" cy="1938992"/>
          </a:xfrm>
          <a:prstGeom prst="rect">
            <a:avLst/>
          </a:prstGeom>
        </p:spPr>
        <p:txBody>
          <a:bodyPr wrap="square">
            <a:spAutoFit/>
          </a:bodyPr>
          <a:lstStyle/>
          <a:p>
            <a:pPr algn="ctr"/>
            <a:r>
              <a:rPr lang="en-GB" sz="2000" b="1" dirty="0" smtClean="0"/>
              <a:t>Watch as I model an example answer on the board. Do not copy anything down. No talking. Just watch me.</a:t>
            </a:r>
          </a:p>
          <a:p>
            <a:pPr algn="ctr"/>
            <a:endParaRPr lang="en-GB" sz="2000" b="1" dirty="0"/>
          </a:p>
          <a:p>
            <a:pPr algn="ctr"/>
            <a:r>
              <a:rPr lang="en-GB" sz="2000" b="1" dirty="0" smtClean="0"/>
              <a:t>I will write one of the paragraphs to this answer. Throughout, I will explain my thought process, linking to the assessment objectives and key points of the question.</a:t>
            </a:r>
            <a:endParaRPr lang="en-GB" sz="2000" b="1" dirty="0"/>
          </a:p>
        </p:txBody>
      </p:sp>
      <p:pic>
        <p:nvPicPr>
          <p:cNvPr id="3076" name="Picture 4" descr="Image result for i do we do you d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50376" y="2097834"/>
            <a:ext cx="4841624" cy="321097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i do we do you do"/>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87123" b="66771"/>
          <a:stretch/>
        </p:blipFill>
        <p:spPr bwMode="auto">
          <a:xfrm>
            <a:off x="0" y="1564339"/>
            <a:ext cx="623455" cy="106699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i do we do you do"/>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33239" r="87123" b="33969"/>
          <a:stretch/>
        </p:blipFill>
        <p:spPr bwMode="auto">
          <a:xfrm>
            <a:off x="151814" y="4782339"/>
            <a:ext cx="623455" cy="105294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7"/>
          <a:stretch>
            <a:fillRect/>
          </a:stretch>
        </p:blipFill>
        <p:spPr>
          <a:xfrm>
            <a:off x="584581" y="5350897"/>
            <a:ext cx="340593" cy="340593"/>
          </a:xfrm>
          <a:prstGeom prst="rect">
            <a:avLst/>
          </a:prstGeom>
        </p:spPr>
      </p:pic>
      <p:sp>
        <p:nvSpPr>
          <p:cNvPr id="13" name="Rectangle 12"/>
          <p:cNvSpPr/>
          <p:nvPr/>
        </p:nvSpPr>
        <p:spPr>
          <a:xfrm>
            <a:off x="754877" y="4775471"/>
            <a:ext cx="6275296" cy="1015663"/>
          </a:xfrm>
          <a:prstGeom prst="rect">
            <a:avLst/>
          </a:prstGeom>
        </p:spPr>
        <p:txBody>
          <a:bodyPr wrap="square">
            <a:spAutoFit/>
          </a:bodyPr>
          <a:lstStyle/>
          <a:p>
            <a:pPr algn="ctr"/>
            <a:r>
              <a:rPr lang="en-GB" sz="2000" b="1" dirty="0" smtClean="0"/>
              <a:t>Let’s continue together as a class. As I write, contribute with your thoughts and ideas, using the notes we have made throughout today’s lesson to help you.</a:t>
            </a:r>
            <a:endParaRPr lang="en-GB" sz="2000" b="1" dirty="0"/>
          </a:p>
        </p:txBody>
      </p:sp>
    </p:spTree>
    <p:extLst>
      <p:ext uri="{BB962C8B-B14F-4D97-AF65-F5344CB8AC3E}">
        <p14:creationId xmlns:p14="http://schemas.microsoft.com/office/powerpoint/2010/main" val="3235237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randombar(horizontal)">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674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latin typeface="Berlin Sans FB" panose="020E0602020502020306" pitchFamily="34" charset="0"/>
              </a:rPr>
              <a:t>YOUR TASK: ANSWER THE QUESTION</a:t>
            </a:r>
            <a:endParaRPr lang="en-GB" sz="4800" dirty="0">
              <a:solidFill>
                <a:schemeClr val="bg1"/>
              </a:solidFill>
              <a:latin typeface="Berlin Sans FB" panose="020E0602020502020306" pitchFamily="34" charset="0"/>
            </a:endParaRPr>
          </a:p>
        </p:txBody>
      </p:sp>
      <p:sp>
        <p:nvSpPr>
          <p:cNvPr id="7" name="Rectangle 6"/>
          <p:cNvSpPr/>
          <p:nvPr/>
        </p:nvSpPr>
        <p:spPr>
          <a:xfrm>
            <a:off x="925214" y="1077679"/>
            <a:ext cx="5732897" cy="3936462"/>
          </a:xfrm>
          <a:prstGeom prst="rect">
            <a:avLst/>
          </a:prstGeom>
        </p:spPr>
        <p:txBody>
          <a:bodyPr wrap="square">
            <a:spAutoFit/>
          </a:bodyPr>
          <a:lstStyle/>
          <a:p>
            <a:pPr algn="ctr"/>
            <a:r>
              <a:rPr lang="en-GB" sz="2000" b="1" dirty="0" smtClean="0"/>
              <a:t>Now it </a:t>
            </a:r>
            <a:r>
              <a:rPr lang="en-GB" sz="2000" b="1" dirty="0"/>
              <a:t>i</a:t>
            </a:r>
            <a:r>
              <a:rPr lang="en-GB" sz="2000" b="1" dirty="0" smtClean="0"/>
              <a:t>s over to you. Answer the following question:</a:t>
            </a:r>
          </a:p>
          <a:p>
            <a:pPr algn="ctr"/>
            <a:endParaRPr lang="en-GB" sz="2000" b="1" dirty="0">
              <a:solidFill>
                <a:srgbClr val="FF0000"/>
              </a:solidFill>
            </a:endParaRPr>
          </a:p>
          <a:p>
            <a:pPr algn="ctr">
              <a:lnSpc>
                <a:spcPct val="107000"/>
              </a:lnSpc>
              <a:spcAft>
                <a:spcPts val="0"/>
              </a:spcAft>
            </a:pPr>
            <a:r>
              <a:rPr lang="en-GB"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 student, having read this section of the text said: “The writer contrasts the normal actions of Nat with the strange actions of the birds to create tension and a sense of foreboding</a:t>
            </a:r>
            <a:r>
              <a:rPr lang="en-GB"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algn="ctr">
              <a:lnSpc>
                <a:spcPct val="107000"/>
              </a:lnSpc>
              <a:spcAft>
                <a:spcPts val="0"/>
              </a:spcAft>
            </a:pPr>
            <a:endParaRPr lang="en-GB"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To </a:t>
            </a:r>
            <a:r>
              <a:rPr lang="en-GB"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what extent do you agree</a:t>
            </a:r>
            <a:r>
              <a:rPr lang="en-GB"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algn="ctr">
              <a:lnSpc>
                <a:spcPct val="107000"/>
              </a:lnSpc>
              <a:spcAft>
                <a:spcPts val="0"/>
              </a:spcAft>
            </a:pPr>
            <a:endParaRPr lang="en-GB" sz="2000" b="1" dirty="0">
              <a:solidFill>
                <a:srgbClr val="FF0000"/>
              </a:solidFill>
              <a:latin typeface="Calibri" panose="020F0502020204030204" pitchFamily="34" charset="0"/>
              <a:ea typeface="ヒラギノ角ゴ Pro W3"/>
              <a:cs typeface="Times New Roman" panose="02020603050405020304" pitchFamily="18" charset="0"/>
            </a:endParaRPr>
          </a:p>
          <a:p>
            <a:pPr algn="ctr">
              <a:spcAft>
                <a:spcPts val="400"/>
              </a:spcAft>
            </a:pPr>
            <a:r>
              <a:rPr lang="en-GB" sz="2000" b="1" dirty="0" smtClean="0">
                <a:latin typeface="Calibri" panose="020F0502020204030204" pitchFamily="34" charset="0"/>
                <a:ea typeface="ヒラギノ角ゴ Pro W3"/>
                <a:cs typeface="Times New Roman" panose="02020603050405020304" pitchFamily="18" charset="0"/>
              </a:rPr>
              <a:t>Remember to include analysis of quotations both inside and outside the extract.</a:t>
            </a:r>
            <a:endParaRPr lang="en-GB" sz="2000" b="1" dirty="0">
              <a:latin typeface="Calibri" panose="020F0502020204030204" pitchFamily="34" charset="0"/>
              <a:ea typeface="ヒラギノ角ゴ Pro W3"/>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584776" y="5583902"/>
            <a:ext cx="340593" cy="340593"/>
          </a:xfrm>
          <a:prstGeom prst="rect">
            <a:avLst/>
          </a:prstGeom>
        </p:spPr>
      </p:pic>
      <p:pic>
        <p:nvPicPr>
          <p:cNvPr id="11" name="Picture 4" descr="Image result for i do we do you do"/>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66915" r="87123" b="-1001"/>
          <a:stretch/>
        </p:blipFill>
        <p:spPr bwMode="auto">
          <a:xfrm>
            <a:off x="131617" y="1858994"/>
            <a:ext cx="623455" cy="10945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Image result for speak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39927" y="1641045"/>
            <a:ext cx="718549" cy="7185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Image result for NO SIG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64227" y="1398591"/>
            <a:ext cx="1203457" cy="120345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7136016" y="2602048"/>
            <a:ext cx="1659877" cy="523220"/>
          </a:xfrm>
          <a:prstGeom prst="rect">
            <a:avLst/>
          </a:prstGeom>
          <a:noFill/>
        </p:spPr>
        <p:txBody>
          <a:bodyPr wrap="none" lIns="91440" tIns="45720" rIns="91440" bIns="45720">
            <a:spAutoFit/>
          </a:bodyPr>
          <a:lstStyle/>
          <a:p>
            <a:pPr algn="ctr"/>
            <a:r>
              <a:rPr lang="en-US" sz="2800" b="0" cap="none" spc="0" dirty="0" smtClean="0">
                <a:ln w="0"/>
                <a:solidFill>
                  <a:schemeClr val="tx1"/>
                </a:solidFill>
                <a:effectLst>
                  <a:outerShdw blurRad="38100" dist="19050" dir="2700000" algn="tl" rotWithShape="0">
                    <a:schemeClr val="dk1">
                      <a:alpha val="40000"/>
                    </a:schemeClr>
                  </a:outerShdw>
                </a:effectLst>
              </a:rPr>
              <a:t>No talking</a:t>
            </a:r>
            <a:endParaRPr lang="en-US" sz="2800" b="0" cap="none" spc="0" dirty="0">
              <a:ln w="0"/>
              <a:solidFill>
                <a:schemeClr val="tx1"/>
              </a:solidFill>
              <a:effectLst>
                <a:outerShdw blurRad="38100" dist="19050" dir="2700000" algn="tl" rotWithShape="0">
                  <a:schemeClr val="dk1">
                    <a:alpha val="40000"/>
                  </a:schemeClr>
                </a:outerShdw>
              </a:effectLst>
            </a:endParaRPr>
          </a:p>
        </p:txBody>
      </p:sp>
      <p:sp>
        <p:nvSpPr>
          <p:cNvPr id="18" name="Rectangle 17"/>
          <p:cNvSpPr/>
          <p:nvPr/>
        </p:nvSpPr>
        <p:spPr>
          <a:xfrm>
            <a:off x="8688760" y="1386330"/>
            <a:ext cx="3475246" cy="1477328"/>
          </a:xfrm>
          <a:prstGeom prst="rect">
            <a:avLst/>
          </a:prstGeom>
          <a:noFill/>
        </p:spPr>
        <p:txBody>
          <a:bodyPr wrap="none" lIns="91440" tIns="45720" rIns="91440" bIns="45720">
            <a:spAutoFit/>
          </a:bodyPr>
          <a:lstStyle/>
          <a:p>
            <a:pPr algn="ctr"/>
            <a:r>
              <a:rPr lang="en-US" dirty="0" smtClean="0">
                <a:ln w="0"/>
                <a:effectLst>
                  <a:outerShdw blurRad="38100" dist="19050" dir="2700000" algn="tl" rotWithShape="0">
                    <a:schemeClr val="dk1">
                      <a:alpha val="40000"/>
                    </a:schemeClr>
                  </a:outerShdw>
                </a:effectLst>
              </a:rPr>
              <a:t>In the real exam you would</a:t>
            </a:r>
          </a:p>
          <a:p>
            <a:pPr algn="ctr"/>
            <a:r>
              <a:rPr lang="en-US" dirty="0" smtClean="0">
                <a:ln w="0"/>
                <a:effectLst>
                  <a:outerShdw blurRad="38100" dist="19050" dir="2700000" algn="tl" rotWithShape="0">
                    <a:schemeClr val="dk1">
                      <a:alpha val="40000"/>
                    </a:schemeClr>
                  </a:outerShdw>
                </a:effectLst>
              </a:rPr>
              <a:t>have around 10/15 </a:t>
            </a:r>
            <a:r>
              <a:rPr lang="en-US" b="0" cap="none" spc="0" dirty="0" smtClean="0">
                <a:ln w="0"/>
                <a:solidFill>
                  <a:schemeClr val="tx1"/>
                </a:solidFill>
                <a:effectLst>
                  <a:outerShdw blurRad="38100" dist="19050" dir="2700000" algn="tl" rotWithShape="0">
                    <a:schemeClr val="dk1">
                      <a:alpha val="40000"/>
                    </a:schemeClr>
                  </a:outerShdw>
                </a:effectLst>
              </a:rPr>
              <a:t>minutes to</a:t>
            </a:r>
          </a:p>
          <a:p>
            <a:pPr algn="ctr"/>
            <a:r>
              <a:rPr lang="en-US" dirty="0" smtClean="0">
                <a:ln w="0"/>
                <a:effectLst>
                  <a:outerShdw blurRad="38100" dist="19050" dir="2700000" algn="tl" rotWithShape="0">
                    <a:schemeClr val="dk1">
                      <a:alpha val="40000"/>
                    </a:schemeClr>
                  </a:outerShdw>
                </a:effectLst>
              </a:rPr>
              <a:t>answer this question. Today we are</a:t>
            </a:r>
          </a:p>
          <a:p>
            <a:pPr algn="ctr"/>
            <a:r>
              <a:rPr lang="en-US" dirty="0" smtClean="0">
                <a:ln w="0"/>
                <a:effectLst>
                  <a:outerShdw blurRad="38100" dist="19050" dir="2700000" algn="tl" rotWithShape="0">
                    <a:schemeClr val="dk1">
                      <a:alpha val="40000"/>
                    </a:schemeClr>
                  </a:outerShdw>
                </a:effectLst>
              </a:rPr>
              <a:t>going to spend as long as we</a:t>
            </a:r>
          </a:p>
          <a:p>
            <a:pPr algn="ctr"/>
            <a:r>
              <a:rPr lang="en-US" dirty="0" smtClean="0">
                <a:ln w="0"/>
                <a:effectLst>
                  <a:outerShdw blurRad="38100" dist="19050" dir="2700000" algn="tl" rotWithShape="0">
                    <a:schemeClr val="dk1">
                      <a:alpha val="40000"/>
                    </a:schemeClr>
                  </a:outerShdw>
                </a:effectLst>
              </a:rPr>
              <a:t>need for us to get this right!</a:t>
            </a:r>
            <a:endParaRPr lang="en-US"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82961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071801"/>
            <a:ext cx="6117772" cy="5505738"/>
          </a:xfrm>
          <a:prstGeom prst="rect">
            <a:avLst/>
          </a:prstGeom>
          <a:noFill/>
          <a:ln>
            <a:solidFill>
              <a:schemeClr val="bg1"/>
            </a:solidFill>
          </a:ln>
        </p:spPr>
        <p:txBody>
          <a:bodyPr wrap="square" rtlCol="0">
            <a:spAutoFit/>
          </a:bodyPr>
          <a:lstStyle/>
          <a:p>
            <a:pPr algn="ctr"/>
            <a:r>
              <a:rPr lang="en-GB" sz="2600" b="1" dirty="0" smtClean="0"/>
              <a:t>Write your answer to the following question:</a:t>
            </a:r>
          </a:p>
          <a:p>
            <a:pPr algn="ctr"/>
            <a:endParaRPr lang="en-GB" b="1" dirty="0" smtClean="0"/>
          </a:p>
          <a:p>
            <a:pPr algn="ctr">
              <a:lnSpc>
                <a:spcPct val="107000"/>
              </a:lnSpc>
              <a:spcAft>
                <a:spcPts val="0"/>
              </a:spcAft>
            </a:pPr>
            <a:r>
              <a:rPr lang="en-GB" b="1" dirty="0">
                <a:latin typeface="Calibri" panose="020F0502020204030204" pitchFamily="34" charset="0"/>
                <a:ea typeface="Calibri" panose="020F0502020204030204" pitchFamily="34" charset="0"/>
                <a:cs typeface="Times New Roman" panose="02020603050405020304" pitchFamily="18" charset="0"/>
              </a:rPr>
              <a:t>“The writer contrasts the normal actions of Nat with the strange actions of the birds to create tension and a sense of foreboding</a:t>
            </a:r>
            <a:r>
              <a:rPr lang="en-GB" b="1" dirty="0" smtClean="0">
                <a:latin typeface="Calibri" panose="020F0502020204030204" pitchFamily="34" charset="0"/>
                <a:ea typeface="Calibri" panose="020F0502020204030204" pitchFamily="34" charset="0"/>
                <a:cs typeface="Times New Roman" panose="02020603050405020304" pitchFamily="18" charset="0"/>
              </a:rPr>
              <a:t>.’ To </a:t>
            </a:r>
            <a:r>
              <a:rPr lang="en-GB" b="1" dirty="0">
                <a:latin typeface="Calibri" panose="020F0502020204030204" pitchFamily="34" charset="0"/>
                <a:ea typeface="Calibri" panose="020F0502020204030204" pitchFamily="34" charset="0"/>
                <a:cs typeface="Times New Roman" panose="02020603050405020304" pitchFamily="18" charset="0"/>
              </a:rPr>
              <a:t>what extent do you agree?</a:t>
            </a:r>
          </a:p>
          <a:p>
            <a:pPr algn="ctr"/>
            <a:endParaRPr lang="en-GB" sz="2600" b="1" dirty="0" smtClean="0">
              <a:solidFill>
                <a:srgbClr val="0070C0"/>
              </a:solidFill>
            </a:endParaRPr>
          </a:p>
          <a:p>
            <a:pPr algn="ctr"/>
            <a:r>
              <a:rPr lang="en-GB" sz="2600" b="1" dirty="0" smtClean="0"/>
              <a:t>Use the examiner’s comments on the left to help you consider what you are writing.</a:t>
            </a:r>
          </a:p>
          <a:p>
            <a:pPr algn="ctr"/>
            <a:endParaRPr lang="en-GB" sz="2600" b="1" dirty="0"/>
          </a:p>
          <a:p>
            <a:pPr algn="ctr"/>
            <a:r>
              <a:rPr lang="en-GB" sz="2600" b="1" dirty="0" smtClean="0"/>
              <a:t>Remember, this question is worth 20 marks. Check your Horsforth grid to see where you placed the skills needed for this question. </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WRITE YOUR ANSWER</a:t>
            </a:r>
            <a:endParaRPr lang="en-GB" sz="3600" dirty="0">
              <a:solidFill>
                <a:schemeClr val="bg1"/>
              </a:solidFill>
              <a:latin typeface="Berlin Sans FB" panose="020E0602020502020306" pitchFamily="34" charset="0"/>
            </a:endParaRPr>
          </a:p>
        </p:txBody>
      </p:sp>
      <p:sp>
        <p:nvSpPr>
          <p:cNvPr id="2" name="Rectangle 1"/>
          <p:cNvSpPr/>
          <p:nvPr/>
        </p:nvSpPr>
        <p:spPr>
          <a:xfrm>
            <a:off x="5842000" y="2123268"/>
            <a:ext cx="6117772" cy="1115878"/>
          </a:xfrm>
          <a:prstGeom prst="rect">
            <a:avLst/>
          </a:prstGeom>
          <a:noFill/>
          <a:ln>
            <a:solidFill>
              <a:srgbClr val="FFC000"/>
            </a:solid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3166184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3831" y="3767469"/>
            <a:ext cx="11844337" cy="2677656"/>
          </a:xfrm>
          <a:prstGeom prst="rect">
            <a:avLst/>
          </a:prstGeom>
        </p:spPr>
        <p:txBody>
          <a:bodyPr wrap="square">
            <a:spAutoFit/>
          </a:bodyPr>
          <a:lstStyle/>
          <a:p>
            <a:pPr algn="ctr"/>
            <a:r>
              <a:rPr lang="en-GB" sz="2800" b="1" dirty="0" smtClean="0"/>
              <a:t>Question 4 is a </a:t>
            </a:r>
            <a:r>
              <a:rPr lang="en-GB" sz="2800" b="1" dirty="0" smtClean="0">
                <a:solidFill>
                  <a:srgbClr val="FF0000"/>
                </a:solidFill>
              </a:rPr>
              <a:t>synoptic</a:t>
            </a:r>
            <a:r>
              <a:rPr lang="en-GB" sz="2800" b="1" dirty="0" smtClean="0"/>
              <a:t> question. That means it is testing all of your reading abilities, including your inference skills, your ability to analyse language and comment on structure.</a:t>
            </a:r>
          </a:p>
          <a:p>
            <a:pPr algn="ctr"/>
            <a:endParaRPr lang="en-GB" sz="2800" b="1" dirty="0"/>
          </a:p>
          <a:p>
            <a:pPr algn="ctr"/>
            <a:r>
              <a:rPr lang="en-GB" sz="2800" b="1" dirty="0" smtClean="0">
                <a:solidFill>
                  <a:srgbClr val="FF0000"/>
                </a:solidFill>
              </a:rPr>
              <a:t>You must think of questions 1, 2 and 3 as preparing you to answer this question.</a:t>
            </a:r>
            <a:endParaRPr lang="en-GB" sz="2800" b="1" dirty="0">
              <a:solidFill>
                <a:srgbClr val="FF0000"/>
              </a:solidFill>
            </a:endParaRPr>
          </a:p>
        </p:txBody>
      </p:sp>
      <p:sp>
        <p:nvSpPr>
          <p:cNvPr id="6" name="Rectangle 5"/>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dirty="0" smtClean="0">
                <a:solidFill>
                  <a:schemeClr val="bg1"/>
                </a:solidFill>
                <a:latin typeface="Berlin Sans FB" panose="020E0602020502020306" pitchFamily="34" charset="0"/>
              </a:rPr>
              <a:t>                    TO CONSIDER</a:t>
            </a:r>
            <a:endParaRPr lang="en-GB" sz="3600" dirty="0">
              <a:solidFill>
                <a:schemeClr val="bg1"/>
              </a:solidFill>
              <a:latin typeface="Berlin Sans FB" panose="020E0602020502020306" pitchFamily="34" charset="0"/>
            </a:endParaRPr>
          </a:p>
        </p:txBody>
      </p:sp>
      <p:sp>
        <p:nvSpPr>
          <p:cNvPr id="7" name="Oval Callout 6"/>
          <p:cNvSpPr/>
          <p:nvPr/>
        </p:nvSpPr>
        <p:spPr>
          <a:xfrm rot="299845">
            <a:off x="7149167" y="129984"/>
            <a:ext cx="4904063" cy="3400031"/>
          </a:xfrm>
          <a:prstGeom prst="wedgeEllipseCallout">
            <a:avLst/>
          </a:prstGeom>
          <a:ln w="28575">
            <a:solidFill>
              <a:srgbClr val="FFC000"/>
            </a:solidFill>
          </a:ln>
          <a:effectLst>
            <a:glow rad="1397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400" i="1" dirty="0" smtClean="0">
              <a:solidFill>
                <a:schemeClr val="tx1"/>
              </a:solidFill>
              <a:latin typeface="Century Gothic" panose="020B0502020202020204" pitchFamily="34" charset="0"/>
            </a:endParaRPr>
          </a:p>
          <a:p>
            <a:pPr algn="ctr"/>
            <a:endParaRPr lang="en-GB" sz="1400" i="1" dirty="0">
              <a:solidFill>
                <a:schemeClr val="tx1"/>
              </a:solidFill>
              <a:latin typeface="Century Gothic" panose="020B0502020202020204" pitchFamily="34" charset="0"/>
            </a:endParaRPr>
          </a:p>
          <a:p>
            <a:pPr algn="ctr"/>
            <a:r>
              <a:rPr lang="en-GB" sz="1400" b="1" i="1" dirty="0" smtClean="0">
                <a:solidFill>
                  <a:schemeClr val="tx1"/>
                </a:solidFill>
                <a:latin typeface="Century Gothic" panose="020B0502020202020204" pitchFamily="34" charset="0"/>
              </a:rPr>
              <a:t>The </a:t>
            </a:r>
            <a:r>
              <a:rPr lang="en-GB" sz="1400" b="1" i="1" dirty="0">
                <a:solidFill>
                  <a:schemeClr val="tx1"/>
                </a:solidFill>
                <a:latin typeface="Century Gothic" panose="020B0502020202020204" pitchFamily="34" charset="0"/>
              </a:rPr>
              <a:t>key skill for Question 4 is evaluation</a:t>
            </a:r>
            <a:r>
              <a:rPr lang="en-GB" sz="1400" i="1" dirty="0">
                <a:solidFill>
                  <a:schemeClr val="tx1"/>
                </a:solidFill>
                <a:latin typeface="Century Gothic" panose="020B0502020202020204" pitchFamily="34" charset="0"/>
              </a:rPr>
              <a:t>, both of the ideas in the source in relation to the given statement, and also the methods used by the writer to convey these ideas. However, the biggest error made by students was that </a:t>
            </a:r>
            <a:r>
              <a:rPr lang="en-GB" sz="1400" b="1" i="1" dirty="0">
                <a:solidFill>
                  <a:schemeClr val="tx1"/>
                </a:solidFill>
                <a:latin typeface="Century Gothic" panose="020B0502020202020204" pitchFamily="34" charset="0"/>
              </a:rPr>
              <a:t>many of them failed to address methods; they dealt with the ‘what’ but not the ‘how’,</a:t>
            </a:r>
            <a:r>
              <a:rPr lang="en-GB" sz="1400" i="1" dirty="0">
                <a:solidFill>
                  <a:schemeClr val="tx1"/>
                </a:solidFill>
                <a:latin typeface="Century Gothic" panose="020B0502020202020204" pitchFamily="34" charset="0"/>
              </a:rPr>
              <a:t> which limited how far they could move into a given level. </a:t>
            </a:r>
          </a:p>
        </p:txBody>
      </p:sp>
      <p:sp>
        <p:nvSpPr>
          <p:cNvPr id="8" name="Rectangle 7"/>
          <p:cNvSpPr/>
          <p:nvPr/>
        </p:nvSpPr>
        <p:spPr>
          <a:xfrm rot="310236">
            <a:off x="9878330" y="479161"/>
            <a:ext cx="1052009" cy="46104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smtClean="0">
                <a:latin typeface="Century Gothic" panose="020B0502020202020204" pitchFamily="34" charset="0"/>
              </a:rPr>
              <a:t>said…</a:t>
            </a:r>
            <a:endParaRPr lang="en-GB" b="1" dirty="0">
              <a:latin typeface="Century Gothic" panose="020B0502020202020204" pitchFamily="34" charset="0"/>
            </a:endParaRPr>
          </a:p>
        </p:txBody>
      </p:sp>
      <p:pic>
        <p:nvPicPr>
          <p:cNvPr id="9" name="Picture 2" descr="Image result for AQA logo"/>
          <p:cNvPicPr>
            <a:picLocks noChangeAspect="1" noChangeArrowheads="1"/>
          </p:cNvPicPr>
          <p:nvPr/>
        </p:nvPicPr>
        <p:blipFill rotWithShape="1">
          <a:blip r:embed="rId2">
            <a:extLst>
              <a:ext uri="{28A0092B-C50C-407E-A947-70E740481C1C}">
                <a14:useLocalDpi xmlns:a14="http://schemas.microsoft.com/office/drawing/2010/main" val="0"/>
              </a:ext>
            </a:extLst>
          </a:blip>
          <a:srcRect t="30419" b="29622"/>
          <a:stretch/>
        </p:blipFill>
        <p:spPr bwMode="auto">
          <a:xfrm rot="343372">
            <a:off x="8766946" y="230077"/>
            <a:ext cx="1339335" cy="535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1797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071801"/>
            <a:ext cx="6117772" cy="2339102"/>
          </a:xfrm>
          <a:prstGeom prst="rect">
            <a:avLst/>
          </a:prstGeom>
          <a:noFill/>
          <a:ln>
            <a:solidFill>
              <a:schemeClr val="bg1"/>
            </a:solidFill>
          </a:ln>
        </p:spPr>
        <p:txBody>
          <a:bodyPr wrap="square" rtlCol="0">
            <a:spAutoFit/>
          </a:bodyPr>
          <a:lstStyle/>
          <a:p>
            <a:pPr algn="ctr"/>
            <a:r>
              <a:rPr lang="en-GB" sz="2600" b="1" dirty="0" smtClean="0"/>
              <a:t>Just like with the examples, mark your answer using the examiner comments on your left.</a:t>
            </a:r>
          </a:p>
          <a:p>
            <a:pPr algn="ctr"/>
            <a:endParaRPr lang="en-GB" sz="2600" b="1" dirty="0"/>
          </a:p>
          <a:p>
            <a:pPr algn="ctr"/>
            <a:r>
              <a:rPr lang="en-GB" sz="2600" b="1" dirty="0" smtClean="0"/>
              <a:t>Annotate in a different colour.</a:t>
            </a:r>
            <a:endParaRPr lang="en-GB" sz="2600" b="1" dirty="0"/>
          </a:p>
          <a:p>
            <a:pPr algn="ctr"/>
            <a:endParaRPr lang="en-GB" sz="1600" dirty="0" smtClean="0"/>
          </a:p>
        </p:txBody>
      </p:sp>
      <p:sp>
        <p:nvSpPr>
          <p:cNvPr id="5" name="TextBox 4"/>
          <p:cNvSpPr txBox="1"/>
          <p:nvPr/>
        </p:nvSpPr>
        <p:spPr>
          <a:xfrm>
            <a:off x="5842000" y="3767376"/>
            <a:ext cx="6117772" cy="2339102"/>
          </a:xfrm>
          <a:prstGeom prst="rect">
            <a:avLst/>
          </a:prstGeom>
          <a:noFill/>
          <a:ln>
            <a:solidFill>
              <a:schemeClr val="bg1"/>
            </a:solidFill>
          </a:ln>
        </p:spPr>
        <p:txBody>
          <a:bodyPr wrap="square" rtlCol="0">
            <a:spAutoFit/>
          </a:bodyPr>
          <a:lstStyle/>
          <a:p>
            <a:pPr algn="ctr"/>
            <a:r>
              <a:rPr lang="en-GB" sz="2600" b="1" dirty="0" smtClean="0"/>
              <a:t>Swap your answer with a partner and check they agree. Feel free to make further annotations on your partner’s work and if you disagree, write a quick note to explain why!</a:t>
            </a:r>
            <a:endParaRPr lang="en-GB" sz="2600" b="1" dirty="0"/>
          </a:p>
          <a:p>
            <a:pPr algn="ctr"/>
            <a:endParaRPr lang="en-GB" sz="1600" dirty="0" smtClean="0"/>
          </a:p>
        </p:txBody>
      </p:sp>
      <p:sp>
        <p:nvSpPr>
          <p:cNvPr id="8" name="Rectangle 7"/>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MARK AN ANSWER</a:t>
            </a:r>
            <a:endParaRPr lang="en-GB" sz="36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28077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flock of birds"/>
          <p:cNvPicPr>
            <a:picLocks noChangeAspect="1" noChangeArrowheads="1"/>
          </p:cNvPicPr>
          <p:nvPr/>
        </p:nvPicPr>
        <p:blipFill rotWithShape="1">
          <a:blip r:embed="rId2">
            <a:extLst>
              <a:ext uri="{28A0092B-C50C-407E-A947-70E740481C1C}">
                <a14:useLocalDpi xmlns:a14="http://schemas.microsoft.com/office/drawing/2010/main" val="0"/>
              </a:ext>
            </a:extLst>
          </a:blip>
          <a:srcRect b="8745"/>
          <a:stretch/>
        </p:blipFill>
        <p:spPr bwMode="auto">
          <a:xfrm>
            <a:off x="185980" y="681925"/>
            <a:ext cx="6007106" cy="5920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7014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RESOURCES</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983391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1: Level ______				  Candidate 2: Level ______</a:t>
            </a:r>
            <a:endParaRPr lang="en-GB" b="1" dirty="0"/>
          </a:p>
        </p:txBody>
      </p:sp>
      <p:sp>
        <p:nvSpPr>
          <p:cNvPr id="5" name="TextBox 4"/>
          <p:cNvSpPr txBox="1"/>
          <p:nvPr/>
        </p:nvSpPr>
        <p:spPr>
          <a:xfrm>
            <a:off x="198438" y="663800"/>
            <a:ext cx="5730875" cy="6093976"/>
          </a:xfrm>
          <a:prstGeom prst="rect">
            <a:avLst/>
          </a:prstGeom>
          <a:noFill/>
          <a:ln>
            <a:solidFill>
              <a:schemeClr val="tx1"/>
            </a:solidFill>
          </a:ln>
        </p:spPr>
        <p:txBody>
          <a:bodyPr wrap="square" rtlCol="0">
            <a:spAutoFit/>
          </a:bodyPr>
          <a:lstStyle/>
          <a:p>
            <a:pPr algn="just">
              <a:lnSpc>
                <a:spcPct val="200000"/>
              </a:lnSpc>
            </a:pPr>
            <a:r>
              <a:rPr lang="en-GB" sz="1500" dirty="0" smtClean="0"/>
              <a:t>I agree and disagree with the statement because I think there are times when Nat’s life is normal and the birds are acting strangely and there are also times when I think maybe Nat’s life isn’t normal. Nat likes to watch the birds from the quotation, ‘Nat watched them’ which shows how he has a routine but his routine is ruined when he notices that there were more birds than usual. They are ‘restless’. This is an adjective which could show how the birds are not their usual selves. This creates tension because we don’t know what the birds may try and do next. I also disagree with the statement because Nat’s life isn’t normal at the end of the extract because a bird attacks him. The quotation ‘what kind of bird he could not tell’ creates tension because we don’t know what kind of bird has attacked him but this is why I agree and disagree.</a:t>
            </a:r>
          </a:p>
        </p:txBody>
      </p:sp>
      <p:sp>
        <p:nvSpPr>
          <p:cNvPr id="9" name="TextBox 8"/>
          <p:cNvSpPr txBox="1"/>
          <p:nvPr/>
        </p:nvSpPr>
        <p:spPr>
          <a:xfrm>
            <a:off x="6003643" y="663800"/>
            <a:ext cx="5852122" cy="6093976"/>
          </a:xfrm>
          <a:prstGeom prst="rect">
            <a:avLst/>
          </a:prstGeom>
          <a:noFill/>
          <a:ln>
            <a:solidFill>
              <a:schemeClr val="tx1"/>
            </a:solidFill>
          </a:ln>
        </p:spPr>
        <p:txBody>
          <a:bodyPr wrap="square" rtlCol="0">
            <a:spAutoFit/>
          </a:bodyPr>
          <a:lstStyle/>
          <a:p>
            <a:pPr algn="just">
              <a:lnSpc>
                <a:spcPct val="200000"/>
              </a:lnSpc>
            </a:pPr>
            <a:r>
              <a:rPr lang="en-GB" sz="1500" dirty="0" smtClean="0"/>
              <a:t>I agree with the statement. In the extract Nat watches the seabirds because he likes birds. He watches them every day and it is normal for him to watch the birds. The birds are acting strangely while Nat is eating a pasty. Nat starts speaking to show his thoughts and feelings. The writer uses description to show what Nat and the others at the farm usually do. They so this in the quotation, ‘there are more birds about that usual’ which shows Nat knows what normal is and the birds aren’t normal. Nat then goes home and goes to sleep but in the middle of the night he can hear a tapping at the window and so he goes to have a look but a bird pecks at him before flying away. This shows the statement is correct because it would be normal for someone to check what was knocking at the window but not normal for it to be a bird.</a:t>
            </a:r>
          </a:p>
          <a:p>
            <a:pPr algn="just">
              <a:lnSpc>
                <a:spcPct val="200000"/>
              </a:lnSpc>
            </a:pPr>
            <a:endParaRPr lang="en-GB" sz="1500" dirty="0" smtClean="0"/>
          </a:p>
        </p:txBody>
      </p:sp>
    </p:spTree>
    <p:extLst>
      <p:ext uri="{BB962C8B-B14F-4D97-AF65-F5344CB8AC3E}">
        <p14:creationId xmlns:p14="http://schemas.microsoft.com/office/powerpoint/2010/main" val="1794435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3: Level ______				  Candidate 4: Level ______</a:t>
            </a:r>
            <a:endParaRPr lang="en-GB" b="1" dirty="0"/>
          </a:p>
        </p:txBody>
      </p:sp>
      <p:sp>
        <p:nvSpPr>
          <p:cNvPr id="5" name="TextBox 4"/>
          <p:cNvSpPr txBox="1"/>
          <p:nvPr/>
        </p:nvSpPr>
        <p:spPr>
          <a:xfrm>
            <a:off x="187420" y="663800"/>
            <a:ext cx="5499005" cy="6124754"/>
          </a:xfrm>
          <a:prstGeom prst="rect">
            <a:avLst/>
          </a:prstGeom>
          <a:noFill/>
          <a:ln>
            <a:solidFill>
              <a:schemeClr val="tx1"/>
            </a:solidFill>
          </a:ln>
        </p:spPr>
        <p:txBody>
          <a:bodyPr wrap="square" rtlCol="0">
            <a:spAutoFit/>
          </a:bodyPr>
          <a:lstStyle/>
          <a:p>
            <a:pPr algn="just">
              <a:lnSpc>
                <a:spcPct val="200000"/>
              </a:lnSpc>
            </a:pPr>
            <a:r>
              <a:rPr lang="en-GB" sz="1400" dirty="0" smtClean="0"/>
              <a:t>I agree with the student. We can clearly determine why the statement has been made because of the writer’s prominent use of juxtaposition, contrasting the mundane tasks of Nat’s everyday life with the ‘restless’ agitation of the birds he is seemingly familiar with. Du </a:t>
            </a:r>
            <a:r>
              <a:rPr lang="en-GB" sz="1400" dirty="0" err="1" smtClean="0"/>
              <a:t>Maurier</a:t>
            </a:r>
            <a:r>
              <a:rPr lang="en-GB" sz="1400" dirty="0" smtClean="0"/>
              <a:t> structures her text around Nat’s familiarity with the birds, a familiarity soon shattered when he watches them fly away, ‘to what purpose?’. The use of a rhetorical question is interesting here and highlights the contrast which in turn creates tension. Nat, in his cyclical routine, clearly knows his purpose: to look after his family and work at the farm. The purpose of the birds, however, is more obscure, creating tension as an unclear purpose equates to unpredictability, making the birds seem threatening and creating a sense of foreboding. The reader’s inability to understand the birds and their movements compared to the relatable actions of Nat create a sense of uncertainty.</a:t>
            </a:r>
          </a:p>
        </p:txBody>
      </p:sp>
      <p:sp>
        <p:nvSpPr>
          <p:cNvPr id="9" name="TextBox 8"/>
          <p:cNvSpPr txBox="1"/>
          <p:nvPr/>
        </p:nvSpPr>
        <p:spPr>
          <a:xfrm>
            <a:off x="5963093" y="663800"/>
            <a:ext cx="6117772" cy="6029343"/>
          </a:xfrm>
          <a:prstGeom prst="rect">
            <a:avLst/>
          </a:prstGeom>
          <a:noFill/>
          <a:ln>
            <a:solidFill>
              <a:schemeClr val="tx1"/>
            </a:solidFill>
          </a:ln>
        </p:spPr>
        <p:txBody>
          <a:bodyPr wrap="square" rtlCol="0">
            <a:spAutoFit/>
          </a:bodyPr>
          <a:lstStyle/>
          <a:p>
            <a:pPr algn="just">
              <a:lnSpc>
                <a:spcPct val="200000"/>
              </a:lnSpc>
            </a:pPr>
            <a:r>
              <a:rPr lang="en-GB" sz="1500" dirty="0" smtClean="0"/>
              <a:t>The statement is correct and I agree with it. It is clear the writer is juxtaposing the normality of Nat’s life, zooming in on everyday, somewhat mundane tasks like, ‘munching his pasty’ and the way he ‘watched the sea birds’, perhaps to create the sense that life for him is cyclical; there is never anything different. This, then, has a greater impact on the reader when du </a:t>
            </a:r>
            <a:r>
              <a:rPr lang="en-GB" sz="1500" dirty="0" err="1" smtClean="0"/>
              <a:t>Maurier</a:t>
            </a:r>
            <a:r>
              <a:rPr lang="en-GB" sz="1500" dirty="0" smtClean="0"/>
              <a:t> shifts our attention to the  fact that the birds ‘were more restless than ever this fall of year.’ The adjective ‘restless’ begins to create a dark and ominous tone. The adjective implies that something is not quite right which would contrast Nat’s routine of working at the farm , eating lunch and going home, a routine seemingly established from years of doing the same thing. ‘Restless’ as an adjective connotes agitation which is most likely why the student voices the idea that something that goes against the norm creates tension; change can be unexpected and can create suspense.</a:t>
            </a:r>
          </a:p>
        </p:txBody>
      </p:sp>
    </p:spTree>
    <p:extLst>
      <p:ext uri="{BB962C8B-B14F-4D97-AF65-F5344CB8AC3E}">
        <p14:creationId xmlns:p14="http://schemas.microsoft.com/office/powerpoint/2010/main" val="155544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IS EVALUATION?</a:t>
            </a:r>
            <a:endParaRPr lang="en-GB" sz="3600" dirty="0">
              <a:solidFill>
                <a:schemeClr val="bg1"/>
              </a:solidFill>
              <a:latin typeface="Berlin Sans FB" panose="020E0602020502020306" pitchFamily="34" charset="0"/>
            </a:endParaRPr>
          </a:p>
        </p:txBody>
      </p:sp>
      <p:sp>
        <p:nvSpPr>
          <p:cNvPr id="6" name="TextBox 5"/>
          <p:cNvSpPr txBox="1"/>
          <p:nvPr/>
        </p:nvSpPr>
        <p:spPr>
          <a:xfrm>
            <a:off x="1388268" y="2461126"/>
            <a:ext cx="4014787" cy="1015663"/>
          </a:xfrm>
          <a:prstGeom prst="rect">
            <a:avLst/>
          </a:prstGeom>
          <a:noFill/>
        </p:spPr>
        <p:txBody>
          <a:bodyPr wrap="square" rtlCol="0">
            <a:spAutoFit/>
          </a:bodyPr>
          <a:lstStyle/>
          <a:p>
            <a:r>
              <a:rPr lang="en-GB" sz="6000" b="1" dirty="0" smtClean="0"/>
              <a:t>Evaluation</a:t>
            </a:r>
            <a:endParaRPr lang="en-GB" sz="6000" b="1" dirty="0"/>
          </a:p>
        </p:txBody>
      </p:sp>
      <p:sp>
        <p:nvSpPr>
          <p:cNvPr id="7" name="Rectangle 6"/>
          <p:cNvSpPr/>
          <p:nvPr/>
        </p:nvSpPr>
        <p:spPr>
          <a:xfrm>
            <a:off x="219074" y="3352398"/>
            <a:ext cx="6096000" cy="954107"/>
          </a:xfrm>
          <a:prstGeom prst="rect">
            <a:avLst/>
          </a:prstGeom>
        </p:spPr>
        <p:txBody>
          <a:bodyPr>
            <a:spAutoFit/>
          </a:bodyPr>
          <a:lstStyle/>
          <a:p>
            <a:pPr algn="ctr"/>
            <a:r>
              <a:rPr lang="en-GB" sz="2800" b="1" i="1" dirty="0"/>
              <a:t>To </a:t>
            </a:r>
            <a:r>
              <a:rPr lang="en-GB" sz="2800" b="1" i="1" dirty="0">
                <a:solidFill>
                  <a:srgbClr val="FF0000"/>
                </a:solidFill>
              </a:rPr>
              <a:t>judge</a:t>
            </a:r>
            <a:r>
              <a:rPr lang="en-GB" sz="2800" b="1" i="1" dirty="0"/>
              <a:t> or </a:t>
            </a:r>
            <a:r>
              <a:rPr lang="en-GB" sz="2800" b="1" i="1" dirty="0">
                <a:solidFill>
                  <a:srgbClr val="FF0000"/>
                </a:solidFill>
              </a:rPr>
              <a:t>determine</a:t>
            </a:r>
            <a:r>
              <a:rPr lang="en-GB" sz="2800" b="1" i="1" dirty="0"/>
              <a:t> the significance, worth, or quality of; </a:t>
            </a:r>
            <a:r>
              <a:rPr lang="en-GB" sz="2800" b="1" i="1" dirty="0">
                <a:solidFill>
                  <a:srgbClr val="FF0000"/>
                </a:solidFill>
              </a:rPr>
              <a:t>assess</a:t>
            </a:r>
            <a:r>
              <a:rPr lang="en-GB" sz="2800" b="1" i="1" dirty="0"/>
              <a:t>. </a:t>
            </a:r>
          </a:p>
        </p:txBody>
      </p:sp>
      <p:cxnSp>
        <p:nvCxnSpPr>
          <p:cNvPr id="9" name="Straight Arrow Connector 8"/>
          <p:cNvCxnSpPr/>
          <p:nvPr/>
        </p:nvCxnSpPr>
        <p:spPr>
          <a:xfrm flipV="1">
            <a:off x="6315074" y="3702016"/>
            <a:ext cx="917376" cy="3346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7299718" y="2778686"/>
            <a:ext cx="4912519" cy="1846659"/>
          </a:xfrm>
          <a:prstGeom prst="rect">
            <a:avLst/>
          </a:prstGeom>
          <a:noFill/>
        </p:spPr>
        <p:txBody>
          <a:bodyPr wrap="square" rtlCol="0">
            <a:spAutoFit/>
          </a:bodyPr>
          <a:lstStyle/>
          <a:p>
            <a:pPr algn="ctr"/>
            <a:r>
              <a:rPr lang="en-GB" sz="2400" b="1" dirty="0" smtClean="0">
                <a:solidFill>
                  <a:srgbClr val="FF0000"/>
                </a:solidFill>
              </a:rPr>
              <a:t>Assess</a:t>
            </a:r>
            <a:r>
              <a:rPr lang="en-GB" sz="2400" b="1" dirty="0" smtClean="0"/>
              <a:t> the statement:</a:t>
            </a:r>
          </a:p>
          <a:p>
            <a:pPr algn="ctr"/>
            <a:endParaRPr lang="en-GB" sz="2400" b="1" dirty="0"/>
          </a:p>
          <a:p>
            <a:pPr algn="ctr"/>
            <a:r>
              <a:rPr lang="en-GB" sz="2400" b="1" dirty="0" smtClean="0"/>
              <a:t>Is the statement a good statement to make? Why? Why not?</a:t>
            </a:r>
          </a:p>
          <a:p>
            <a:endParaRPr lang="en-GB" dirty="0"/>
          </a:p>
        </p:txBody>
      </p:sp>
      <p:cxnSp>
        <p:nvCxnSpPr>
          <p:cNvPr id="12" name="Straight Arrow Connector 11"/>
          <p:cNvCxnSpPr/>
          <p:nvPr/>
        </p:nvCxnSpPr>
        <p:spPr>
          <a:xfrm flipV="1">
            <a:off x="5047057" y="1988121"/>
            <a:ext cx="2353868" cy="82262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7197326" y="4625345"/>
            <a:ext cx="4912519" cy="2215991"/>
          </a:xfrm>
          <a:prstGeom prst="rect">
            <a:avLst/>
          </a:prstGeom>
          <a:noFill/>
        </p:spPr>
        <p:txBody>
          <a:bodyPr wrap="square" rtlCol="0">
            <a:spAutoFit/>
          </a:bodyPr>
          <a:lstStyle/>
          <a:p>
            <a:pPr algn="ctr"/>
            <a:r>
              <a:rPr lang="en-GB" sz="2400" b="1" dirty="0" smtClean="0">
                <a:solidFill>
                  <a:srgbClr val="FF0000"/>
                </a:solidFill>
              </a:rPr>
              <a:t>Determine</a:t>
            </a:r>
            <a:r>
              <a:rPr lang="en-GB" sz="2400" b="1" dirty="0" smtClean="0"/>
              <a:t> why the statement has been made:</a:t>
            </a:r>
          </a:p>
          <a:p>
            <a:pPr algn="ctr"/>
            <a:endParaRPr lang="en-GB" sz="2400" b="1" dirty="0"/>
          </a:p>
          <a:p>
            <a:pPr algn="ctr"/>
            <a:r>
              <a:rPr lang="en-GB" sz="2400" b="1" dirty="0" smtClean="0"/>
              <a:t>Make inferences, analyse language and structure.</a:t>
            </a:r>
          </a:p>
          <a:p>
            <a:endParaRPr lang="en-GB" dirty="0"/>
          </a:p>
        </p:txBody>
      </p:sp>
      <p:sp>
        <p:nvSpPr>
          <p:cNvPr id="20" name="TextBox 19"/>
          <p:cNvSpPr txBox="1"/>
          <p:nvPr/>
        </p:nvSpPr>
        <p:spPr>
          <a:xfrm>
            <a:off x="7197325" y="1249457"/>
            <a:ext cx="4912519" cy="1477328"/>
          </a:xfrm>
          <a:prstGeom prst="rect">
            <a:avLst/>
          </a:prstGeom>
          <a:noFill/>
        </p:spPr>
        <p:txBody>
          <a:bodyPr wrap="square" rtlCol="0">
            <a:spAutoFit/>
          </a:bodyPr>
          <a:lstStyle/>
          <a:p>
            <a:pPr algn="ctr"/>
            <a:r>
              <a:rPr lang="en-GB" sz="2400" b="1" dirty="0" smtClean="0">
                <a:solidFill>
                  <a:srgbClr val="FF0000"/>
                </a:solidFill>
              </a:rPr>
              <a:t>Judge </a:t>
            </a:r>
            <a:r>
              <a:rPr lang="en-GB" sz="2400" b="1" dirty="0" smtClean="0"/>
              <a:t>the statement:</a:t>
            </a:r>
          </a:p>
          <a:p>
            <a:pPr algn="ctr"/>
            <a:endParaRPr lang="en-GB" sz="2400" b="1" dirty="0"/>
          </a:p>
          <a:p>
            <a:pPr algn="ctr"/>
            <a:r>
              <a:rPr lang="en-GB" sz="2400" b="1" dirty="0" smtClean="0"/>
              <a:t>Is it right or wrong?</a:t>
            </a:r>
          </a:p>
          <a:p>
            <a:endParaRPr lang="en-GB" dirty="0"/>
          </a:p>
        </p:txBody>
      </p:sp>
      <p:cxnSp>
        <p:nvCxnSpPr>
          <p:cNvPr id="21" name="Straight Arrow Connector 20"/>
          <p:cNvCxnSpPr/>
          <p:nvPr/>
        </p:nvCxnSpPr>
        <p:spPr>
          <a:xfrm>
            <a:off x="5403055" y="4330052"/>
            <a:ext cx="1794270" cy="51810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6141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par>
                                <p:cTn id="8" presetID="14" presetClass="entr" presetSubtype="1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randombar(horizontal)">
                                      <p:cBhvr>
                                        <p:cTn id="10" dur="500"/>
                                        <p:tgtEl>
                                          <p:spTgt spid="9"/>
                                        </p:tgtEl>
                                      </p:cBhvr>
                                    </p:animEffect>
                                  </p:childTnLst>
                                </p:cTn>
                              </p:par>
                              <p:par>
                                <p:cTn id="11" presetID="14" presetClass="entr" presetSubtype="1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randombar(horizontal)">
                                      <p:cBhvr>
                                        <p:cTn id="13" dur="500"/>
                                        <p:tgtEl>
                                          <p:spTgt spid="12"/>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randombar(horizontal)">
                                      <p:cBhvr>
                                        <p:cTn id="16" dur="500"/>
                                        <p:tgtEl>
                                          <p:spTgt spid="14"/>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randombar(horizontal)">
                                      <p:cBhvr>
                                        <p:cTn id="19" dur="500"/>
                                        <p:tgtEl>
                                          <p:spTgt spid="20"/>
                                        </p:tgtEl>
                                      </p:cBhvr>
                                    </p:animEffect>
                                  </p:childTnLst>
                                </p:cTn>
                              </p:par>
                              <p:par>
                                <p:cTn id="20" presetID="14" presetClass="entr" presetSubtype="10"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randombar(horizontal)">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737" y="1122145"/>
            <a:ext cx="11658600" cy="2376997"/>
          </a:xfrm>
          <a:prstGeom prst="rect">
            <a:avLst/>
          </a:prstGeom>
        </p:spPr>
        <p:txBody>
          <a:bodyPr wrap="square">
            <a:spAutoFit/>
          </a:bodyPr>
          <a:lstStyle/>
          <a:p>
            <a:pPr algn="ctr">
              <a:lnSpc>
                <a:spcPct val="107000"/>
              </a:lnSpc>
              <a:spcAft>
                <a:spcPts val="0"/>
              </a:spcAft>
            </a:pPr>
            <a:r>
              <a:rPr lang="en-GB" sz="2800" b="1" dirty="0">
                <a:latin typeface="Calibri" panose="020F0502020204030204" pitchFamily="34" charset="0"/>
                <a:ea typeface="Calibri" panose="020F0502020204030204" pitchFamily="34" charset="0"/>
                <a:cs typeface="Times New Roman" panose="02020603050405020304" pitchFamily="18" charset="0"/>
              </a:rPr>
              <a:t>Focus this part of your answer on the lines 22 to the end.</a:t>
            </a:r>
          </a:p>
          <a:p>
            <a:pPr algn="ctr">
              <a:lnSpc>
                <a:spcPct val="107000"/>
              </a:lnSpc>
              <a:spcAft>
                <a:spcPts val="0"/>
              </a:spcAft>
            </a:pPr>
            <a:r>
              <a:rPr lang="en-GB" sz="2800" b="1" dirty="0">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en-GB" sz="2800" b="1" i="1" dirty="0">
                <a:latin typeface="Calibri" panose="020F0502020204030204" pitchFamily="34" charset="0"/>
                <a:ea typeface="Calibri" panose="020F0502020204030204" pitchFamily="34" charset="0"/>
                <a:cs typeface="Times New Roman" panose="02020603050405020304" pitchFamily="18" charset="0"/>
              </a:rPr>
              <a:t>A student, having read this section of the text said: “The writer contrasts the normal actions of Nat with the strange actions of the birds to create tension and a sense of foreboding.’</a:t>
            </a:r>
          </a:p>
        </p:txBody>
      </p:sp>
      <p:sp>
        <p:nvSpPr>
          <p:cNvPr id="5" name="TextBox 4"/>
          <p:cNvSpPr txBox="1"/>
          <p:nvPr/>
        </p:nvSpPr>
        <p:spPr>
          <a:xfrm>
            <a:off x="7088980" y="5000372"/>
            <a:ext cx="4912519" cy="1569660"/>
          </a:xfrm>
          <a:prstGeom prst="rect">
            <a:avLst/>
          </a:prstGeom>
          <a:noFill/>
        </p:spPr>
        <p:txBody>
          <a:bodyPr wrap="square" rtlCol="0">
            <a:spAutoFit/>
          </a:bodyPr>
          <a:lstStyle/>
          <a:p>
            <a:pPr algn="ctr"/>
            <a:r>
              <a:rPr lang="en-GB" sz="2000" b="1" dirty="0" smtClean="0">
                <a:solidFill>
                  <a:srgbClr val="FF0000"/>
                </a:solidFill>
              </a:rPr>
              <a:t>Assess</a:t>
            </a:r>
            <a:r>
              <a:rPr lang="en-GB" sz="2000" b="1" dirty="0" smtClean="0"/>
              <a:t> the statement:</a:t>
            </a:r>
          </a:p>
          <a:p>
            <a:pPr algn="ctr"/>
            <a:endParaRPr lang="en-GB" sz="2000" b="1" dirty="0"/>
          </a:p>
          <a:p>
            <a:pPr algn="ctr"/>
            <a:r>
              <a:rPr lang="en-GB" sz="2000" b="1" dirty="0" smtClean="0"/>
              <a:t>Is the statement a good statement to make? Why? Why not?</a:t>
            </a:r>
          </a:p>
          <a:p>
            <a:endParaRPr lang="en-GB" sz="1400" dirty="0"/>
          </a:p>
        </p:txBody>
      </p:sp>
      <p:sp>
        <p:nvSpPr>
          <p:cNvPr id="6" name="Rectangle 5"/>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EVALUATE THE STATEMENT</a:t>
            </a:r>
            <a:endParaRPr lang="en-GB" sz="3600" dirty="0">
              <a:solidFill>
                <a:schemeClr val="bg1"/>
              </a:solidFill>
              <a:latin typeface="Berlin Sans FB" panose="020E0602020502020306" pitchFamily="34" charset="0"/>
            </a:endParaRPr>
          </a:p>
        </p:txBody>
      </p:sp>
      <p:sp>
        <p:nvSpPr>
          <p:cNvPr id="7" name="TextBox 6"/>
          <p:cNvSpPr txBox="1"/>
          <p:nvPr/>
        </p:nvSpPr>
        <p:spPr>
          <a:xfrm>
            <a:off x="3639740" y="3649517"/>
            <a:ext cx="4912519" cy="1477328"/>
          </a:xfrm>
          <a:prstGeom prst="rect">
            <a:avLst/>
          </a:prstGeom>
          <a:noFill/>
        </p:spPr>
        <p:txBody>
          <a:bodyPr wrap="square" rtlCol="0">
            <a:spAutoFit/>
          </a:bodyPr>
          <a:lstStyle/>
          <a:p>
            <a:pPr algn="ctr"/>
            <a:r>
              <a:rPr lang="en-GB" b="1" dirty="0" smtClean="0">
                <a:solidFill>
                  <a:srgbClr val="FF0000"/>
                </a:solidFill>
              </a:rPr>
              <a:t>Determine</a:t>
            </a:r>
            <a:r>
              <a:rPr lang="en-GB" b="1" dirty="0" smtClean="0"/>
              <a:t> why the statement has been made:</a:t>
            </a:r>
          </a:p>
          <a:p>
            <a:pPr algn="ctr"/>
            <a:endParaRPr lang="en-GB" b="1" dirty="0"/>
          </a:p>
          <a:p>
            <a:pPr algn="ctr"/>
            <a:r>
              <a:rPr lang="en-GB" b="1" dirty="0" smtClean="0"/>
              <a:t>Gather evidence and make inferences, analyse language and structure.</a:t>
            </a:r>
          </a:p>
          <a:p>
            <a:endParaRPr lang="en-GB" dirty="0"/>
          </a:p>
        </p:txBody>
      </p:sp>
      <p:sp>
        <p:nvSpPr>
          <p:cNvPr id="8" name="TextBox 7"/>
          <p:cNvSpPr txBox="1"/>
          <p:nvPr/>
        </p:nvSpPr>
        <p:spPr>
          <a:xfrm>
            <a:off x="-703662" y="5000372"/>
            <a:ext cx="4912519" cy="1200329"/>
          </a:xfrm>
          <a:prstGeom prst="rect">
            <a:avLst/>
          </a:prstGeom>
          <a:noFill/>
        </p:spPr>
        <p:txBody>
          <a:bodyPr wrap="square" rtlCol="0">
            <a:spAutoFit/>
          </a:bodyPr>
          <a:lstStyle/>
          <a:p>
            <a:pPr algn="ctr"/>
            <a:r>
              <a:rPr lang="en-GB" b="1" dirty="0" smtClean="0">
                <a:solidFill>
                  <a:srgbClr val="FF0000"/>
                </a:solidFill>
              </a:rPr>
              <a:t>Judge </a:t>
            </a:r>
            <a:r>
              <a:rPr lang="en-GB" b="1" dirty="0" smtClean="0"/>
              <a:t>the statement:</a:t>
            </a:r>
          </a:p>
          <a:p>
            <a:pPr algn="ctr"/>
            <a:endParaRPr lang="en-GB" b="1" dirty="0"/>
          </a:p>
          <a:p>
            <a:pPr algn="ctr"/>
            <a:r>
              <a:rPr lang="en-GB" b="1" dirty="0" smtClean="0"/>
              <a:t>Is it right or wrong?</a:t>
            </a:r>
          </a:p>
          <a:p>
            <a:endParaRPr lang="en-GB" dirty="0"/>
          </a:p>
        </p:txBody>
      </p:sp>
    </p:spTree>
    <p:extLst>
      <p:ext uri="{BB962C8B-B14F-4D97-AF65-F5344CB8AC3E}">
        <p14:creationId xmlns:p14="http://schemas.microsoft.com/office/powerpoint/2010/main" val="3441896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56514" y="1141258"/>
            <a:ext cx="6117772" cy="5447645"/>
          </a:xfrm>
          <a:prstGeom prst="rect">
            <a:avLst/>
          </a:prstGeom>
          <a:noFill/>
          <a:ln>
            <a:solidFill>
              <a:schemeClr val="tx1"/>
            </a:solidFill>
          </a:ln>
        </p:spPr>
        <p:txBody>
          <a:bodyPr wrap="square" rtlCol="0">
            <a:spAutoFit/>
          </a:bodyPr>
          <a:lstStyle/>
          <a:p>
            <a:pPr algn="ctr"/>
            <a:endParaRPr lang="en-GB" sz="2600" b="1" dirty="0" smtClean="0"/>
          </a:p>
          <a:p>
            <a:pPr algn="ctr"/>
            <a:endParaRPr lang="en-GB" sz="3200" b="1" dirty="0" smtClean="0"/>
          </a:p>
          <a:p>
            <a:pPr algn="ctr"/>
            <a:endParaRPr lang="en-GB" sz="3200" b="1" dirty="0"/>
          </a:p>
          <a:p>
            <a:pPr algn="ctr"/>
            <a:r>
              <a:rPr lang="en-GB" sz="4000" b="1" dirty="0" smtClean="0"/>
              <a:t>Candidate’s answer will appear here on the examiner’s marking screen.</a:t>
            </a:r>
            <a:endParaRPr lang="en-GB" sz="4000" b="1" dirty="0"/>
          </a:p>
          <a:p>
            <a:pPr algn="ctr"/>
            <a:endParaRPr lang="en-GB" sz="3200" b="1" dirty="0"/>
          </a:p>
          <a:p>
            <a:pPr algn="ctr"/>
            <a:endParaRPr lang="en-GB" sz="3200" b="1" dirty="0" smtClean="0"/>
          </a:p>
          <a:p>
            <a:pPr algn="ctr"/>
            <a:endParaRPr lang="en-GB" sz="3200" b="1" dirty="0" smtClean="0"/>
          </a:p>
          <a:p>
            <a:pPr algn="ctr"/>
            <a:endParaRPr lang="en-GB" sz="2600" b="1" dirty="0"/>
          </a:p>
          <a:p>
            <a:pPr algn="ctr"/>
            <a:endParaRPr lang="en-GB" sz="1600" dirty="0" smtClean="0"/>
          </a:p>
        </p:txBody>
      </p:sp>
      <p:sp>
        <p:nvSpPr>
          <p:cNvPr id="5" name="Rectangle 4"/>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
        <p:nvSpPr>
          <p:cNvPr id="6" name="TextBox 5"/>
          <p:cNvSpPr txBox="1"/>
          <p:nvPr/>
        </p:nvSpPr>
        <p:spPr>
          <a:xfrm>
            <a:off x="288698" y="1125868"/>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3352396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56514" y="1141258"/>
            <a:ext cx="6117772" cy="5539978"/>
          </a:xfrm>
          <a:prstGeom prst="rect">
            <a:avLst/>
          </a:prstGeom>
          <a:noFill/>
          <a:ln>
            <a:solidFill>
              <a:schemeClr val="tx1"/>
            </a:solidFill>
          </a:ln>
        </p:spPr>
        <p:txBody>
          <a:bodyPr wrap="square" rtlCol="0">
            <a:spAutoFit/>
          </a:bodyPr>
          <a:lstStyle/>
          <a:p>
            <a:pPr algn="ctr"/>
            <a:r>
              <a:rPr lang="en-GB" sz="2600" b="1" dirty="0" smtClean="0"/>
              <a:t>The examiner will see the candidate’s answer to the right of these comments.</a:t>
            </a:r>
          </a:p>
          <a:p>
            <a:pPr algn="ctr"/>
            <a:endParaRPr lang="en-GB" sz="2600" b="1" dirty="0"/>
          </a:p>
          <a:p>
            <a:pPr algn="ctr"/>
            <a:r>
              <a:rPr lang="en-GB" sz="2600" b="1" dirty="0" smtClean="0"/>
              <a:t>The examiner will then click and drag these comments onto your answer to show where you have met the criteria. </a:t>
            </a:r>
          </a:p>
          <a:p>
            <a:pPr algn="ctr"/>
            <a:endParaRPr lang="en-GB" sz="2600" b="1" dirty="0"/>
          </a:p>
          <a:p>
            <a:pPr algn="ctr"/>
            <a:r>
              <a:rPr lang="en-GB" sz="2600" b="1" dirty="0" smtClean="0"/>
              <a:t>This means that part of your answer could contain a L1 comment but also a L4 comment. This means that if part of your answer is L4 but the rest is L1, you will receive a mark in the L4 section of the mark scheme.</a:t>
            </a:r>
          </a:p>
          <a:p>
            <a:pPr algn="ctr"/>
            <a:endParaRPr lang="en-GB" sz="1600" dirty="0" smtClean="0"/>
          </a:p>
        </p:txBody>
      </p:sp>
      <p:cxnSp>
        <p:nvCxnSpPr>
          <p:cNvPr id="9" name="Straight Arrow Connector 8"/>
          <p:cNvCxnSpPr/>
          <p:nvPr/>
        </p:nvCxnSpPr>
        <p:spPr>
          <a:xfrm flipH="1">
            <a:off x="4325257" y="1669144"/>
            <a:ext cx="1770744" cy="15965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
        <p:nvSpPr>
          <p:cNvPr id="6" name="TextBox 5"/>
          <p:cNvSpPr txBox="1"/>
          <p:nvPr/>
        </p:nvSpPr>
        <p:spPr>
          <a:xfrm>
            <a:off x="302986" y="1141258"/>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211343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1938992"/>
          </a:xfrm>
          <a:prstGeom prst="rect">
            <a:avLst/>
          </a:prstGeom>
          <a:noFill/>
          <a:ln>
            <a:solidFill>
              <a:schemeClr val="bg1"/>
            </a:solidFill>
          </a:ln>
        </p:spPr>
        <p:txBody>
          <a:bodyPr wrap="square" rtlCol="0">
            <a:spAutoFit/>
          </a:bodyPr>
          <a:lstStyle/>
          <a:p>
            <a:pPr algn="ctr"/>
            <a:r>
              <a:rPr lang="en-GB" sz="2600" b="1" dirty="0" smtClean="0"/>
              <a:t>Annotate the following answers with the comments on the left. See if you can identify the highest level the answer achieves and where it achieves it.</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MARK THE FOLLOWING ANSWERS</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191214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I agree and disagree with the statement because I think there are times when Nat’s life is normal and the birds are acting strangely and there are also times when I think maybe Nat’s life isn’t normal. Nat likes to watch the birds from the quotation, ‘Nat watched them’ which shows how he has a routine but his routine is ruined when he notices that there were more birds than usual. They are ‘restless’. This is an adjective which could show how the birds are not their usual selves. This creates tension because we don’t know what the birds may try and do next. I also disagree with the statement because Nat’s life isn’t normal at the end of the extract because a bird attacks him. The quotation ‘what kind of bird he could not tell’ creates tension because we don’t know what kind of bird has attacked him but this is why I agree and disagree.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ONE)</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116943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I agree with the statement. In the extract Nat watches the seabirds because he likes birds. He watches them every day and it is normal for him to watch the birds. The birds are acting strangely while Nat is eating a pasty. Nat starts speaking to show his thoughts and feelings. The writer uses description to show what Nat and the others at the farm usually do. They so this in the quotation, ‘there are more birds about that usual’ which shows Nat knows what normal is and the birds aren’t normal. Nat then goes home and goes to sleep but in the middle of the night he can hear a tapping at the window and so he goes to have a look but a bird pecks at him before flying away. This shows the statement is correct because it would be normal for someone to check what was knocking at the window but not normal for it to be a bird.</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TWO)</a:t>
            </a:r>
            <a:endParaRPr lang="en-GB" sz="3200" dirty="0">
              <a:solidFill>
                <a:schemeClr val="bg1"/>
              </a:solidFill>
              <a:latin typeface="Berlin Sans FB" panose="020E0602020502020306" pitchFamily="34" charset="0"/>
            </a:endParaRPr>
          </a:p>
        </p:txBody>
      </p:sp>
      <p:sp>
        <p:nvSpPr>
          <p:cNvPr id="6" name="TextBox 5"/>
          <p:cNvSpPr txBox="1"/>
          <p:nvPr/>
        </p:nvSpPr>
        <p:spPr>
          <a:xfrm>
            <a:off x="188686" y="1110480"/>
            <a:ext cx="5413828" cy="5478423"/>
          </a:xfrm>
          <a:prstGeom prst="rect">
            <a:avLst/>
          </a:prstGeom>
          <a:noFill/>
          <a:ln>
            <a:solidFill>
              <a:schemeClr val="tx1"/>
            </a:solidFill>
          </a:ln>
        </p:spPr>
        <p:txBody>
          <a:bodyPr wrap="square" rtlCol="0">
            <a:spAutoFit/>
          </a:bodyPr>
          <a:lstStyle/>
          <a:p>
            <a:endParaRPr lang="en-GB" sz="1400" b="1" dirty="0" smtClean="0"/>
          </a:p>
          <a:p>
            <a:r>
              <a:rPr lang="en-GB" sz="1400" b="1" dirty="0" smtClean="0"/>
              <a:t>SIMPLE/LIMITED (L1)</a:t>
            </a:r>
          </a:p>
          <a:p>
            <a:r>
              <a:rPr lang="en-GB" sz="1400" dirty="0" smtClean="0"/>
              <a:t>Simple evaluative statement (L1)</a:t>
            </a:r>
          </a:p>
          <a:p>
            <a:r>
              <a:rPr lang="en-GB" sz="1400" dirty="0" smtClean="0"/>
              <a:t>Limited method (L1)</a:t>
            </a:r>
          </a:p>
          <a:p>
            <a:r>
              <a:rPr lang="en-GB" sz="1400" dirty="0" smtClean="0"/>
              <a:t>Simple references (L1)</a:t>
            </a:r>
          </a:p>
          <a:p>
            <a:r>
              <a:rPr lang="en-GB" sz="1400" dirty="0" smtClean="0"/>
              <a:t>Simple response to statement (L1)</a:t>
            </a:r>
          </a:p>
          <a:p>
            <a:endParaRPr lang="en-GB" sz="1400" b="1" dirty="0"/>
          </a:p>
          <a:p>
            <a:r>
              <a:rPr lang="en-GB" sz="1400" b="1" dirty="0" smtClean="0"/>
              <a:t>SOME/ATTEMPTS (L2)</a:t>
            </a:r>
          </a:p>
          <a:p>
            <a:r>
              <a:rPr lang="en-GB" sz="1400" dirty="0" smtClean="0"/>
              <a:t>Some evaluative comment (L2)</a:t>
            </a:r>
          </a:p>
          <a:p>
            <a:r>
              <a:rPr lang="en-GB" sz="1400" dirty="0" smtClean="0"/>
              <a:t>Some method (L2)</a:t>
            </a:r>
          </a:p>
          <a:p>
            <a:r>
              <a:rPr lang="en-GB" sz="1400" dirty="0" smtClean="0"/>
              <a:t>Some appropriate references (L2)</a:t>
            </a:r>
          </a:p>
          <a:p>
            <a:r>
              <a:rPr lang="en-GB" sz="1400" dirty="0" smtClean="0"/>
              <a:t>Some response to statement (L2)</a:t>
            </a:r>
          </a:p>
          <a:p>
            <a:endParaRPr lang="en-GB" sz="1400" dirty="0"/>
          </a:p>
          <a:p>
            <a:r>
              <a:rPr lang="en-GB" sz="1400" b="1" dirty="0" smtClean="0"/>
              <a:t>CLEAR/RELEVANT (L3)</a:t>
            </a:r>
          </a:p>
          <a:p>
            <a:r>
              <a:rPr lang="en-GB" sz="1400" dirty="0" smtClean="0"/>
              <a:t>Clearly evaluates effect on reader (L3)</a:t>
            </a:r>
          </a:p>
          <a:p>
            <a:r>
              <a:rPr lang="en-GB" sz="1400" dirty="0" smtClean="0"/>
              <a:t>Clear understanding of method (L3)</a:t>
            </a:r>
          </a:p>
          <a:p>
            <a:r>
              <a:rPr lang="en-GB" sz="1400" dirty="0" smtClean="0"/>
              <a:t>Range of references (L3)</a:t>
            </a:r>
          </a:p>
          <a:p>
            <a:r>
              <a:rPr lang="en-GB" sz="1400" dirty="0" smtClean="0"/>
              <a:t>Clear and relevant response to statement (L3)</a:t>
            </a:r>
          </a:p>
          <a:p>
            <a:endParaRPr lang="en-GB" sz="1400" dirty="0"/>
          </a:p>
          <a:p>
            <a:r>
              <a:rPr lang="en-GB" sz="1400" b="1" dirty="0" smtClean="0"/>
              <a:t>PERCEPTIVE/JUDICIOUS (L4)</a:t>
            </a:r>
          </a:p>
          <a:p>
            <a:r>
              <a:rPr lang="en-GB" sz="1400" dirty="0" smtClean="0"/>
              <a:t>Critically evaluates the effect on the reader (L4)</a:t>
            </a:r>
          </a:p>
          <a:p>
            <a:r>
              <a:rPr lang="en-GB" sz="1400" dirty="0" smtClean="0"/>
              <a:t>Perceptive understanding of method (L4)</a:t>
            </a:r>
          </a:p>
          <a:p>
            <a:r>
              <a:rPr lang="en-GB" sz="1400" dirty="0" smtClean="0"/>
              <a:t>Judicious range of references (L4)</a:t>
            </a:r>
          </a:p>
          <a:p>
            <a:r>
              <a:rPr lang="en-GB" sz="1400" dirty="0" smtClean="0"/>
              <a:t>Convincing and critical response to statement (L4)</a:t>
            </a:r>
          </a:p>
          <a:p>
            <a:endParaRPr lang="en-GB" sz="1400" dirty="0" smtClean="0"/>
          </a:p>
        </p:txBody>
      </p:sp>
    </p:spTree>
    <p:extLst>
      <p:ext uri="{BB962C8B-B14F-4D97-AF65-F5344CB8AC3E}">
        <p14:creationId xmlns:p14="http://schemas.microsoft.com/office/powerpoint/2010/main" val="2467274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TotalTime>
  <Words>4983</Words>
  <Application>Microsoft Office PowerPoint</Application>
  <PresentationFormat>Widescreen</PresentationFormat>
  <Paragraphs>489</Paragraphs>
  <Slides>24</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Berlin Sans FB</vt:lpstr>
      <vt:lpstr>Calibri</vt:lpstr>
      <vt:lpstr>Calibri Light</vt:lpstr>
      <vt:lpstr>Century Gothic</vt:lpstr>
      <vt:lpstr>Symbol</vt:lpstr>
      <vt:lpstr>Times New Roman</vt:lpstr>
      <vt:lpstr>ヒラギノ角ゴ Pro W3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Pryke</dc:creator>
  <cp:lastModifiedBy>Lisa Willetts</cp:lastModifiedBy>
  <cp:revision>139</cp:revision>
  <dcterms:created xsi:type="dcterms:W3CDTF">2019-02-23T13:53:57Z</dcterms:created>
  <dcterms:modified xsi:type="dcterms:W3CDTF">2020-03-12T09:44:03Z</dcterms:modified>
</cp:coreProperties>
</file>