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40" r:id="rId2"/>
    <p:sldId id="339" r:id="rId3"/>
    <p:sldId id="332" r:id="rId4"/>
    <p:sldId id="341" r:id="rId5"/>
    <p:sldId id="292" r:id="rId6"/>
    <p:sldId id="295" r:id="rId7"/>
    <p:sldId id="296" r:id="rId8"/>
    <p:sldId id="297" r:id="rId9"/>
    <p:sldId id="300" r:id="rId10"/>
    <p:sldId id="302" r:id="rId11"/>
    <p:sldId id="344" r:id="rId12"/>
    <p:sldId id="345" r:id="rId13"/>
    <p:sldId id="343" r:id="rId14"/>
    <p:sldId id="346" r:id="rId15"/>
    <p:sldId id="304" r:id="rId16"/>
    <p:sldId id="309" r:id="rId17"/>
    <p:sldId id="325" r:id="rId18"/>
    <p:sldId id="326" r:id="rId19"/>
    <p:sldId id="310" r:id="rId20"/>
    <p:sldId id="311" r:id="rId21"/>
    <p:sldId id="299" r:id="rId22"/>
    <p:sldId id="305" r:id="rId23"/>
    <p:sldId id="307" r:id="rId24"/>
    <p:sldId id="30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162" autoAdjust="0"/>
  </p:normalViewPr>
  <p:slideViewPr>
    <p:cSldViewPr snapToGrid="0">
      <p:cViewPr varScale="1">
        <p:scale>
          <a:sx n="64" d="100"/>
          <a:sy n="64" d="100"/>
        </p:scale>
        <p:origin x="9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want a</a:t>
            </a:r>
            <a:r>
              <a:rPr lang="en-GB" baseline="0" dirty="0" smtClean="0"/>
              <a:t> </a:t>
            </a:r>
            <a:r>
              <a:rPr lang="en-GB" baseline="0" dirty="0" err="1" smtClean="0"/>
              <a:t>visualiser</a:t>
            </a:r>
            <a:r>
              <a:rPr lang="en-GB" baseline="0" dirty="0" smtClean="0"/>
              <a:t> at this point to work through collecting ‘evidence’ with students together.</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4</a:t>
            </a:fld>
            <a:endParaRPr lang="en-GB"/>
          </a:p>
        </p:txBody>
      </p:sp>
    </p:spTree>
    <p:extLst>
      <p:ext uri="{BB962C8B-B14F-4D97-AF65-F5344CB8AC3E}">
        <p14:creationId xmlns:p14="http://schemas.microsoft.com/office/powerpoint/2010/main" val="1787526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17</a:t>
            </a:fld>
            <a:endParaRPr lang="en-GB"/>
          </a:p>
        </p:txBody>
      </p:sp>
    </p:spTree>
    <p:extLst>
      <p:ext uri="{BB962C8B-B14F-4D97-AF65-F5344CB8AC3E}">
        <p14:creationId xmlns:p14="http://schemas.microsoft.com/office/powerpoint/2010/main" val="75944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18</a:t>
            </a:fld>
            <a:endParaRPr lang="en-GB"/>
          </a:p>
        </p:txBody>
      </p:sp>
    </p:spTree>
    <p:extLst>
      <p:ext uri="{BB962C8B-B14F-4D97-AF65-F5344CB8AC3E}">
        <p14:creationId xmlns:p14="http://schemas.microsoft.com/office/powerpoint/2010/main" val="335709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23</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24</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141359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3657099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13</a:t>
            </a:fld>
            <a:endParaRPr lang="en-GB"/>
          </a:p>
        </p:txBody>
      </p:sp>
    </p:spTree>
    <p:extLst>
      <p:ext uri="{BB962C8B-B14F-4D97-AF65-F5344CB8AC3E}">
        <p14:creationId xmlns:p14="http://schemas.microsoft.com/office/powerpoint/2010/main" val="200673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14</a:t>
            </a:fld>
            <a:endParaRPr lang="en-GB"/>
          </a:p>
        </p:txBody>
      </p:sp>
    </p:spTree>
    <p:extLst>
      <p:ext uri="{BB962C8B-B14F-4D97-AF65-F5344CB8AC3E}">
        <p14:creationId xmlns:p14="http://schemas.microsoft.com/office/powerpoint/2010/main" val="156967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15</a:t>
            </a:fld>
            <a:endParaRPr lang="en-GB"/>
          </a:p>
        </p:txBody>
      </p:sp>
    </p:spTree>
    <p:extLst>
      <p:ext uri="{BB962C8B-B14F-4D97-AF65-F5344CB8AC3E}">
        <p14:creationId xmlns:p14="http://schemas.microsoft.com/office/powerpoint/2010/main" val="148305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 QUESTION 4</a:t>
            </a:r>
            <a:endParaRPr lang="en-GB" sz="3600" dirty="0">
              <a:solidFill>
                <a:schemeClr val="bg1"/>
              </a:solidFill>
              <a:latin typeface="Berlin Sans FB" panose="020E0602020502020306" pitchFamily="34" charset="0"/>
            </a:endParaRPr>
          </a:p>
        </p:txBody>
      </p:sp>
      <p:sp>
        <p:nvSpPr>
          <p:cNvPr id="3" name="Rectangle 2"/>
          <p:cNvSpPr/>
          <p:nvPr/>
        </p:nvSpPr>
        <p:spPr>
          <a:xfrm>
            <a:off x="245268" y="1146370"/>
            <a:ext cx="11701463" cy="5924892"/>
          </a:xfrm>
          <a:prstGeom prst="rect">
            <a:avLst/>
          </a:prstGeom>
        </p:spPr>
        <p:txBody>
          <a:bodyPr wrap="square">
            <a:spAutoFit/>
          </a:bodyPr>
          <a:lstStyle/>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To what extent do you agree?</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In your response, you could: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write about your own impressions of Nat and the birds.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evaluate how the writer has created these impressions.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support your opinions with quotations from the text.			(20 marks)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541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90437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1" name="TextBox 10"/>
          <p:cNvSpPr txBox="1"/>
          <p:nvPr/>
        </p:nvSpPr>
        <p:spPr>
          <a:xfrm>
            <a:off x="4489109" y="5641994"/>
            <a:ext cx="2705781" cy="307777"/>
          </a:xfrm>
          <a:prstGeom prst="rect">
            <a:avLst/>
          </a:prstGeom>
          <a:solidFill>
            <a:srgbClr val="FFFF99"/>
          </a:solidFill>
          <a:ln>
            <a:solidFill>
              <a:schemeClr val="tx1"/>
            </a:solidFill>
          </a:ln>
        </p:spPr>
        <p:txBody>
          <a:bodyPr wrap="square" rtlCol="0">
            <a:spAutoFit/>
          </a:bodyPr>
          <a:lstStyle/>
          <a:p>
            <a:r>
              <a:rPr lang="en-GB" sz="1400" dirty="0" smtClean="0"/>
              <a:t>Simple response to statement (L1)</a:t>
            </a:r>
            <a:endParaRPr lang="en-GB" sz="1400" dirty="0"/>
          </a:p>
        </p:txBody>
      </p:sp>
      <p:cxnSp>
        <p:nvCxnSpPr>
          <p:cNvPr id="12" name="Straight Arrow Connector 11"/>
          <p:cNvCxnSpPr>
            <a:stCxn id="11" idx="3"/>
          </p:cNvCxnSpPr>
          <p:nvPr/>
        </p:nvCxnSpPr>
        <p:spPr>
          <a:xfrm flipV="1">
            <a:off x="7194890" y="5685542"/>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943477" y="2000310"/>
            <a:ext cx="2628900" cy="307777"/>
          </a:xfrm>
          <a:prstGeom prst="rect">
            <a:avLst/>
          </a:prstGeom>
          <a:solidFill>
            <a:srgbClr val="FFFF99"/>
          </a:solidFill>
          <a:ln>
            <a:solidFill>
              <a:schemeClr val="tx1"/>
            </a:solidFill>
          </a:ln>
        </p:spPr>
        <p:txBody>
          <a:bodyPr wrap="square" rtlCol="0">
            <a:spAutoFit/>
          </a:bodyPr>
          <a:lstStyle/>
          <a:p>
            <a:r>
              <a:rPr lang="en-GB" sz="1400" dirty="0" smtClean="0"/>
              <a:t>Some response to statement (L2)</a:t>
            </a:r>
            <a:endParaRPr lang="en-GB" sz="1400" dirty="0"/>
          </a:p>
        </p:txBody>
      </p:sp>
      <p:cxnSp>
        <p:nvCxnSpPr>
          <p:cNvPr id="14" name="Straight Arrow Connector 13"/>
          <p:cNvCxnSpPr>
            <a:stCxn id="13" idx="3"/>
          </p:cNvCxnSpPr>
          <p:nvPr/>
        </p:nvCxnSpPr>
        <p:spPr>
          <a:xfrm flipV="1">
            <a:off x="7572377" y="204385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7072311" y="3817963"/>
            <a:ext cx="1538289" cy="307777"/>
          </a:xfrm>
          <a:prstGeom prst="rect">
            <a:avLst/>
          </a:prstGeom>
          <a:solidFill>
            <a:srgbClr val="FFFF99"/>
          </a:solidFill>
          <a:ln>
            <a:solidFill>
              <a:schemeClr val="tx1"/>
            </a:solidFill>
          </a:ln>
        </p:spPr>
        <p:txBody>
          <a:bodyPr wrap="square" rtlCol="0">
            <a:spAutoFit/>
          </a:bodyPr>
          <a:lstStyle/>
          <a:p>
            <a:r>
              <a:rPr lang="en-GB" sz="1400" dirty="0" smtClean="0"/>
              <a:t>Some method (L2)</a:t>
            </a:r>
            <a:endParaRPr lang="en-GB" sz="1400" dirty="0"/>
          </a:p>
        </p:txBody>
      </p:sp>
      <p:cxnSp>
        <p:nvCxnSpPr>
          <p:cNvPr id="16" name="Straight Arrow Connector 15"/>
          <p:cNvCxnSpPr>
            <a:stCxn id="15" idx="3"/>
          </p:cNvCxnSpPr>
          <p:nvPr/>
        </p:nvCxnSpPr>
        <p:spPr>
          <a:xfrm flipV="1">
            <a:off x="8610600" y="3861511"/>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8"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5801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3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style.rotation</p:attrName>
                                        </p:attrNameLst>
                                      </p:cBhvr>
                                      <p:tavLst>
                                        <p:tav tm="0">
                                          <p:val>
                                            <p:fltVal val="90"/>
                                          </p:val>
                                        </p:tav>
                                        <p:tav tm="100000">
                                          <p:val>
                                            <p:fltVal val="0"/>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8" name="TextBox 7"/>
          <p:cNvSpPr txBox="1"/>
          <p:nvPr/>
        </p:nvSpPr>
        <p:spPr>
          <a:xfrm>
            <a:off x="4379240" y="3702612"/>
            <a:ext cx="1833789" cy="307777"/>
          </a:xfrm>
          <a:prstGeom prst="rect">
            <a:avLst/>
          </a:prstGeom>
          <a:solidFill>
            <a:srgbClr val="FFFF99"/>
          </a:solidFill>
          <a:ln>
            <a:solidFill>
              <a:schemeClr val="tx1"/>
            </a:solidFill>
          </a:ln>
        </p:spPr>
        <p:txBody>
          <a:bodyPr wrap="square" rtlCol="0">
            <a:spAutoFit/>
          </a:bodyPr>
          <a:lstStyle/>
          <a:p>
            <a:r>
              <a:rPr lang="en-GB" sz="1400" dirty="0" smtClean="0"/>
              <a:t>Simple references (L1)</a:t>
            </a:r>
            <a:endParaRPr lang="en-GB" sz="1400" dirty="0"/>
          </a:p>
        </p:txBody>
      </p:sp>
      <p:cxnSp>
        <p:nvCxnSpPr>
          <p:cNvPr id="9" name="Straight Arrow Connector 8"/>
          <p:cNvCxnSpPr>
            <a:stCxn id="8" idx="3"/>
          </p:cNvCxnSpPr>
          <p:nvPr/>
        </p:nvCxnSpPr>
        <p:spPr>
          <a:xfrm flipV="1">
            <a:off x="6213029" y="3746156"/>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8317829" y="2829910"/>
            <a:ext cx="1833789" cy="307777"/>
          </a:xfrm>
          <a:prstGeom prst="rect">
            <a:avLst/>
          </a:prstGeom>
          <a:solidFill>
            <a:srgbClr val="FFFF99"/>
          </a:solidFill>
          <a:ln>
            <a:solidFill>
              <a:schemeClr val="tx1"/>
            </a:solidFill>
          </a:ln>
        </p:spPr>
        <p:txBody>
          <a:bodyPr wrap="square" rtlCol="0">
            <a:spAutoFit/>
          </a:bodyPr>
          <a:lstStyle/>
          <a:p>
            <a:r>
              <a:rPr lang="en-GB" sz="1400" dirty="0" smtClean="0"/>
              <a:t>Limited method (L1)</a:t>
            </a:r>
            <a:endParaRPr lang="en-GB" sz="1400" dirty="0"/>
          </a:p>
        </p:txBody>
      </p:sp>
      <p:cxnSp>
        <p:nvCxnSpPr>
          <p:cNvPr id="11" name="Straight Arrow Connector 10"/>
          <p:cNvCxnSpPr>
            <a:stCxn id="10" idx="3"/>
          </p:cNvCxnSpPr>
          <p:nvPr/>
        </p:nvCxnSpPr>
        <p:spPr>
          <a:xfrm flipV="1">
            <a:off x="10151618" y="2873454"/>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79128" y="4716388"/>
            <a:ext cx="2492990" cy="307777"/>
          </a:xfrm>
          <a:prstGeom prst="rect">
            <a:avLst/>
          </a:prstGeom>
          <a:solidFill>
            <a:srgbClr val="FFFF99"/>
          </a:solidFill>
          <a:ln>
            <a:solidFill>
              <a:schemeClr val="tx1"/>
            </a:solidFill>
          </a:ln>
        </p:spPr>
        <p:txBody>
          <a:bodyPr wrap="square" rtlCol="0">
            <a:spAutoFit/>
          </a:bodyPr>
          <a:lstStyle/>
          <a:p>
            <a:r>
              <a:rPr lang="en-GB" sz="1400" dirty="0" smtClean="0"/>
              <a:t>Candidate is repeating the plot</a:t>
            </a:r>
            <a:endParaRPr lang="en-GB" sz="1400" dirty="0"/>
          </a:p>
        </p:txBody>
      </p:sp>
      <p:cxnSp>
        <p:nvCxnSpPr>
          <p:cNvPr id="13" name="Straight Arrow Connector 12"/>
          <p:cNvCxnSpPr>
            <a:stCxn id="12" idx="3"/>
          </p:cNvCxnSpPr>
          <p:nvPr/>
        </p:nvCxnSpPr>
        <p:spPr>
          <a:xfrm flipV="1">
            <a:off x="5972118" y="4759934"/>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956534" y="5047040"/>
            <a:ext cx="1894422" cy="307777"/>
          </a:xfrm>
          <a:prstGeom prst="rect">
            <a:avLst/>
          </a:prstGeom>
          <a:solidFill>
            <a:srgbClr val="FFFF99"/>
          </a:solidFill>
          <a:ln>
            <a:solidFill>
              <a:schemeClr val="tx1"/>
            </a:solidFill>
          </a:ln>
        </p:spPr>
        <p:txBody>
          <a:bodyPr wrap="square" rtlCol="0">
            <a:spAutoFit/>
          </a:bodyPr>
          <a:lstStyle/>
          <a:p>
            <a:r>
              <a:rPr lang="en-GB" sz="1400" dirty="0" smtClean="0"/>
              <a:t>Nothing to reward here</a:t>
            </a:r>
            <a:endParaRPr lang="en-GB" sz="1400" dirty="0"/>
          </a:p>
        </p:txBody>
      </p:sp>
      <p:cxnSp>
        <p:nvCxnSpPr>
          <p:cNvPr id="15" name="Straight Arrow Connector 14"/>
          <p:cNvCxnSpPr>
            <a:stCxn id="14" idx="3"/>
          </p:cNvCxnSpPr>
          <p:nvPr/>
        </p:nvCxnSpPr>
        <p:spPr>
          <a:xfrm flipV="1">
            <a:off x="4850956" y="509058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7213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9" name="TextBox 8"/>
          <p:cNvSpPr txBox="1"/>
          <p:nvPr/>
        </p:nvSpPr>
        <p:spPr>
          <a:xfrm>
            <a:off x="3214687" y="3542943"/>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 (L4)</a:t>
            </a:r>
            <a:endParaRPr lang="en-GB" sz="1400" dirty="0"/>
          </a:p>
        </p:txBody>
      </p:sp>
      <p:cxnSp>
        <p:nvCxnSpPr>
          <p:cNvPr id="10" name="Straight Arrow Connector 9"/>
          <p:cNvCxnSpPr>
            <a:stCxn id="9" idx="3"/>
          </p:cNvCxnSpPr>
          <p:nvPr/>
        </p:nvCxnSpPr>
        <p:spPr>
          <a:xfrm flipV="1">
            <a:off x="6359620" y="3586489"/>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596104" y="2334142"/>
            <a:ext cx="3144933" cy="307777"/>
          </a:xfrm>
          <a:prstGeom prst="rect">
            <a:avLst/>
          </a:prstGeom>
          <a:solidFill>
            <a:srgbClr val="FFFF99"/>
          </a:solidFill>
          <a:ln>
            <a:solidFill>
              <a:schemeClr val="tx1"/>
            </a:solidFill>
          </a:ln>
        </p:spPr>
        <p:txBody>
          <a:bodyPr wrap="square" rtlCol="0">
            <a:spAutoFit/>
          </a:bodyPr>
          <a:lstStyle/>
          <a:p>
            <a:r>
              <a:rPr lang="en-GB" sz="1400" dirty="0" smtClean="0"/>
              <a:t>Judicious range of references (L4)</a:t>
            </a:r>
            <a:endParaRPr lang="en-GB" sz="1400" dirty="0"/>
          </a:p>
        </p:txBody>
      </p:sp>
      <p:cxnSp>
        <p:nvCxnSpPr>
          <p:cNvPr id="12" name="Straight Arrow Connector 11"/>
          <p:cNvCxnSpPr>
            <a:stCxn id="11" idx="3"/>
          </p:cNvCxnSpPr>
          <p:nvPr/>
        </p:nvCxnSpPr>
        <p:spPr>
          <a:xfrm flipV="1">
            <a:off x="7741037" y="2377688"/>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030047" y="4890915"/>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method(L4)</a:t>
            </a:r>
            <a:endParaRPr lang="en-GB" sz="1400" dirty="0"/>
          </a:p>
        </p:txBody>
      </p:sp>
      <p:cxnSp>
        <p:nvCxnSpPr>
          <p:cNvPr id="14" name="Straight Arrow Connector 13"/>
          <p:cNvCxnSpPr>
            <a:stCxn id="13" idx="3"/>
          </p:cNvCxnSpPr>
          <p:nvPr/>
        </p:nvCxnSpPr>
        <p:spPr>
          <a:xfrm flipV="1">
            <a:off x="7174980" y="4934461"/>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6"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26858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5" name="TextBox 14"/>
          <p:cNvSpPr txBox="1"/>
          <p:nvPr/>
        </p:nvSpPr>
        <p:spPr>
          <a:xfrm>
            <a:off x="3473676" y="2326928"/>
            <a:ext cx="3144933" cy="307777"/>
          </a:xfrm>
          <a:prstGeom prst="rect">
            <a:avLst/>
          </a:prstGeom>
          <a:solidFill>
            <a:srgbClr val="FFFF99"/>
          </a:solidFill>
          <a:ln>
            <a:solidFill>
              <a:schemeClr val="tx1"/>
            </a:solidFill>
          </a:ln>
        </p:spPr>
        <p:txBody>
          <a:bodyPr wrap="square" rtlCol="0">
            <a:spAutoFit/>
          </a:bodyPr>
          <a:lstStyle/>
          <a:p>
            <a:r>
              <a:rPr lang="en-GB" sz="1400" dirty="0" smtClean="0"/>
              <a:t>Clear understanding of method (L3)</a:t>
            </a:r>
            <a:endParaRPr lang="en-GB" sz="1400" dirty="0"/>
          </a:p>
        </p:txBody>
      </p:sp>
      <p:cxnSp>
        <p:nvCxnSpPr>
          <p:cNvPr id="16" name="Straight Arrow Connector 15"/>
          <p:cNvCxnSpPr>
            <a:stCxn id="15" idx="3"/>
          </p:cNvCxnSpPr>
          <p:nvPr/>
        </p:nvCxnSpPr>
        <p:spPr>
          <a:xfrm flipV="1">
            <a:off x="6618609" y="2370474"/>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461072" y="1455430"/>
            <a:ext cx="3591474" cy="307777"/>
          </a:xfrm>
          <a:prstGeom prst="rect">
            <a:avLst/>
          </a:prstGeom>
          <a:solidFill>
            <a:srgbClr val="FFFF99"/>
          </a:solidFill>
          <a:ln>
            <a:solidFill>
              <a:schemeClr val="tx1"/>
            </a:solidFill>
          </a:ln>
        </p:spPr>
        <p:txBody>
          <a:bodyPr wrap="square" rtlCol="0">
            <a:spAutoFit/>
          </a:bodyPr>
          <a:lstStyle/>
          <a:p>
            <a:r>
              <a:rPr lang="en-GB" sz="1400" dirty="0" smtClean="0"/>
              <a:t>Clear and relevant response to statement (L3)</a:t>
            </a:r>
            <a:endParaRPr lang="en-GB" sz="1400" dirty="0"/>
          </a:p>
        </p:txBody>
      </p:sp>
      <p:cxnSp>
        <p:nvCxnSpPr>
          <p:cNvPr id="18" name="Straight Arrow Connector 17"/>
          <p:cNvCxnSpPr>
            <a:stCxn id="17" idx="3"/>
          </p:cNvCxnSpPr>
          <p:nvPr/>
        </p:nvCxnSpPr>
        <p:spPr>
          <a:xfrm flipV="1">
            <a:off x="7052546" y="1498978"/>
            <a:ext cx="56605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006109" y="2661319"/>
            <a:ext cx="2427611" cy="307777"/>
          </a:xfrm>
          <a:prstGeom prst="rect">
            <a:avLst/>
          </a:prstGeom>
          <a:solidFill>
            <a:srgbClr val="FFFF99"/>
          </a:solidFill>
          <a:ln>
            <a:solidFill>
              <a:schemeClr val="tx1"/>
            </a:solidFill>
          </a:ln>
        </p:spPr>
        <p:txBody>
          <a:bodyPr wrap="square" rtlCol="0">
            <a:spAutoFit/>
          </a:bodyPr>
          <a:lstStyle/>
          <a:p>
            <a:r>
              <a:rPr lang="en-GB" sz="1400" dirty="0" smtClean="0"/>
              <a:t>Comments on structure (L3)</a:t>
            </a:r>
            <a:endParaRPr lang="en-GB" sz="1400" dirty="0"/>
          </a:p>
        </p:txBody>
      </p:sp>
      <p:cxnSp>
        <p:nvCxnSpPr>
          <p:cNvPr id="20" name="Straight Arrow Connector 19"/>
          <p:cNvCxnSpPr>
            <a:stCxn id="19" idx="3"/>
          </p:cNvCxnSpPr>
          <p:nvPr/>
        </p:nvCxnSpPr>
        <p:spPr>
          <a:xfrm flipV="1">
            <a:off x="5433720" y="2704869"/>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624941" y="5285456"/>
            <a:ext cx="2427611" cy="307777"/>
          </a:xfrm>
          <a:prstGeom prst="rect">
            <a:avLst/>
          </a:prstGeom>
          <a:solidFill>
            <a:srgbClr val="FFFF99"/>
          </a:solidFill>
          <a:ln>
            <a:solidFill>
              <a:schemeClr val="tx1"/>
            </a:solidFill>
          </a:ln>
        </p:spPr>
        <p:txBody>
          <a:bodyPr wrap="square" rtlCol="0">
            <a:spAutoFit/>
          </a:bodyPr>
          <a:lstStyle/>
          <a:p>
            <a:r>
              <a:rPr lang="en-GB" sz="1400" dirty="0" smtClean="0"/>
              <a:t>Some evaluative comment (L2)</a:t>
            </a:r>
            <a:endParaRPr lang="en-GB" sz="1400" dirty="0"/>
          </a:p>
        </p:txBody>
      </p:sp>
      <p:cxnSp>
        <p:nvCxnSpPr>
          <p:cNvPr id="22" name="Straight Arrow Connector 21"/>
          <p:cNvCxnSpPr>
            <a:stCxn id="21" idx="3"/>
          </p:cNvCxnSpPr>
          <p:nvPr/>
        </p:nvCxnSpPr>
        <p:spPr>
          <a:xfrm flipV="1">
            <a:off x="6052552" y="5329006"/>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24"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3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3211" y="1679442"/>
            <a:ext cx="3477299" cy="830997"/>
          </a:xfrm>
          <a:prstGeom prst="rect">
            <a:avLst/>
          </a:prstGeom>
        </p:spPr>
        <p:txBody>
          <a:bodyPr wrap="none">
            <a:spAutoFit/>
          </a:bodyPr>
          <a:lstStyle/>
          <a:p>
            <a:pPr algn="ctr"/>
            <a:r>
              <a:rPr lang="en-GB" sz="2400" b="1" dirty="0" smtClean="0"/>
              <a:t>What does ‘in medias res’</a:t>
            </a:r>
          </a:p>
          <a:p>
            <a:pPr algn="ctr"/>
            <a:r>
              <a:rPr lang="en-GB" sz="2400" b="1" dirty="0" smtClean="0"/>
              <a:t>mean?</a:t>
            </a:r>
            <a:endParaRPr lang="en-GB" sz="2400" dirty="0"/>
          </a:p>
        </p:txBody>
      </p:sp>
      <p:sp>
        <p:nvSpPr>
          <p:cNvPr id="6" name="Rectangle 5"/>
          <p:cNvSpPr/>
          <p:nvPr/>
        </p:nvSpPr>
        <p:spPr>
          <a:xfrm>
            <a:off x="5105229" y="2265066"/>
            <a:ext cx="3215240" cy="1200329"/>
          </a:xfrm>
          <a:prstGeom prst="rect">
            <a:avLst/>
          </a:prstGeom>
        </p:spPr>
        <p:txBody>
          <a:bodyPr wrap="none">
            <a:spAutoFit/>
          </a:bodyPr>
          <a:lstStyle/>
          <a:p>
            <a:pPr algn="ctr"/>
            <a:r>
              <a:rPr lang="en-GB" sz="2400" b="1" dirty="0" smtClean="0"/>
              <a:t>What do we call a </a:t>
            </a:r>
          </a:p>
          <a:p>
            <a:pPr algn="ctr"/>
            <a:r>
              <a:rPr lang="en-GB" sz="2400" b="1" dirty="0"/>
              <a:t>c</a:t>
            </a:r>
            <a:r>
              <a:rPr lang="en-GB" sz="2400" b="1" dirty="0" smtClean="0"/>
              <a:t>haracter that contrasts</a:t>
            </a:r>
          </a:p>
          <a:p>
            <a:pPr algn="ctr"/>
            <a:r>
              <a:rPr lang="en-GB" sz="2400" b="1" dirty="0"/>
              <a:t>a</a:t>
            </a:r>
            <a:r>
              <a:rPr lang="en-GB" sz="2400" b="1" dirty="0" smtClean="0"/>
              <a:t>nother character?</a:t>
            </a:r>
            <a:endParaRPr lang="en-GB" sz="2400" dirty="0"/>
          </a:p>
        </p:txBody>
      </p:sp>
      <p:sp>
        <p:nvSpPr>
          <p:cNvPr id="8" name="Rectangle 7"/>
          <p:cNvSpPr/>
          <p:nvPr/>
        </p:nvSpPr>
        <p:spPr>
          <a:xfrm>
            <a:off x="256856" y="2141107"/>
            <a:ext cx="3810000" cy="1200329"/>
          </a:xfrm>
          <a:prstGeom prst="rect">
            <a:avLst/>
          </a:prstGeom>
        </p:spPr>
        <p:txBody>
          <a:bodyPr wrap="square">
            <a:spAutoFit/>
          </a:bodyPr>
          <a:lstStyle/>
          <a:p>
            <a:pPr algn="ctr"/>
            <a:endParaRPr lang="en-GB" sz="2400" b="1" dirty="0">
              <a:solidFill>
                <a:srgbClr val="FF0000"/>
              </a:solidFill>
            </a:endParaRPr>
          </a:p>
          <a:p>
            <a:pPr algn="ctr"/>
            <a:r>
              <a:rPr lang="en-GB" sz="2400" b="1" dirty="0" smtClean="0">
                <a:solidFill>
                  <a:srgbClr val="FF0000"/>
                </a:solidFill>
              </a:rPr>
              <a:t>In the middle of things.</a:t>
            </a: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493339" y="4366292"/>
            <a:ext cx="3220817" cy="954107"/>
          </a:xfrm>
          <a:prstGeom prst="rect">
            <a:avLst/>
          </a:prstGeom>
        </p:spPr>
        <p:txBody>
          <a:bodyPr wrap="none">
            <a:spAutoFit/>
          </a:bodyPr>
          <a:lstStyle/>
          <a:p>
            <a:pPr algn="ctr"/>
            <a:r>
              <a:rPr lang="en-GB" sz="2800" b="1" dirty="0" smtClean="0"/>
              <a:t>What is an analeptic</a:t>
            </a:r>
          </a:p>
          <a:p>
            <a:pPr algn="ctr"/>
            <a:r>
              <a:rPr lang="en-GB" sz="2800" b="1" dirty="0" smtClean="0"/>
              <a:t>reference?</a:t>
            </a:r>
            <a:endParaRPr lang="en-GB" sz="2800" dirty="0"/>
          </a:p>
        </p:txBody>
      </p:sp>
      <p:sp>
        <p:nvSpPr>
          <p:cNvPr id="2" name="Rectangle 1"/>
          <p:cNvSpPr/>
          <p:nvPr/>
        </p:nvSpPr>
        <p:spPr>
          <a:xfrm>
            <a:off x="6288631" y="3417589"/>
            <a:ext cx="848437" cy="461665"/>
          </a:xfrm>
          <a:prstGeom prst="rect">
            <a:avLst/>
          </a:prstGeom>
        </p:spPr>
        <p:txBody>
          <a:bodyPr wrap="none">
            <a:spAutoFit/>
          </a:bodyPr>
          <a:lstStyle/>
          <a:p>
            <a:pPr algn="ctr"/>
            <a:r>
              <a:rPr lang="en-GB" sz="2400" b="1" dirty="0" smtClean="0">
                <a:solidFill>
                  <a:srgbClr val="FF0000"/>
                </a:solidFill>
              </a:rPr>
              <a:t>A foil</a:t>
            </a:r>
            <a:endParaRPr lang="en-GB" sz="2400" b="1" dirty="0">
              <a:solidFill>
                <a:srgbClr val="FF0000"/>
              </a:solidFill>
            </a:endParaRPr>
          </a:p>
        </p:txBody>
      </p:sp>
      <p:sp>
        <p:nvSpPr>
          <p:cNvPr id="3" name="Rectangle 2"/>
          <p:cNvSpPr/>
          <p:nvPr/>
        </p:nvSpPr>
        <p:spPr>
          <a:xfrm>
            <a:off x="7055747" y="5245121"/>
            <a:ext cx="6096000" cy="461665"/>
          </a:xfrm>
          <a:prstGeom prst="rect">
            <a:avLst/>
          </a:prstGeom>
        </p:spPr>
        <p:txBody>
          <a:bodyPr>
            <a:spAutoFit/>
          </a:bodyPr>
          <a:lstStyle/>
          <a:p>
            <a:pPr algn="ctr"/>
            <a:r>
              <a:rPr lang="en-GB" sz="2400" b="1" dirty="0" smtClean="0">
                <a:solidFill>
                  <a:srgbClr val="FF0000"/>
                </a:solidFill>
              </a:rPr>
              <a:t>A flashback</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WHAT SHOULD MY ANSWER LOOK LIKE?</a:t>
            </a:r>
            <a:endParaRPr lang="en-GB" sz="4800" dirty="0">
              <a:solidFill>
                <a:schemeClr val="bg1"/>
              </a:solidFill>
              <a:latin typeface="Berlin Sans FB" panose="020E0602020502020306" pitchFamily="34" charset="0"/>
            </a:endParaRPr>
          </a:p>
        </p:txBody>
      </p:sp>
      <p:pic>
        <p:nvPicPr>
          <p:cNvPr id="5" name="Picture 4" descr="Image result for spea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1826" y="3490133"/>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NO SIG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9371" y="3247678"/>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455" y="1260895"/>
            <a:ext cx="6275296" cy="1938992"/>
          </a:xfrm>
          <a:prstGeom prst="rect">
            <a:avLst/>
          </a:prstGeom>
        </p:spPr>
        <p:txBody>
          <a:bodyPr wrap="square">
            <a:spAutoFit/>
          </a:bodyPr>
          <a:lstStyle/>
          <a:p>
            <a:pPr algn="ctr"/>
            <a:r>
              <a:rPr lang="en-GB" sz="2000" b="1" dirty="0" smtClean="0"/>
              <a:t>Watch as I model an example answer on the board. Do not copy anything down. No talking. Just watch me.</a:t>
            </a:r>
          </a:p>
          <a:p>
            <a:pPr algn="ctr"/>
            <a:endParaRPr lang="en-GB" sz="2000" b="1" dirty="0"/>
          </a:p>
          <a:p>
            <a:pPr algn="ctr"/>
            <a:r>
              <a:rPr lang="en-GB" sz="2000" b="1" dirty="0" smtClean="0"/>
              <a:t>I will write one of the paragraphs to this answer. Throughout, I will explain my thought process, linking to the assessment objectives and key points of the question.</a:t>
            </a:r>
            <a:endParaRPr lang="en-GB" sz="2000" b="1" dirty="0"/>
          </a:p>
        </p:txBody>
      </p:sp>
      <p:pic>
        <p:nvPicPr>
          <p:cNvPr id="3076" name="Picture 4" descr="Image result for i do we do you d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0376" y="2097834"/>
            <a:ext cx="4841624" cy="32109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i do we do you d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87123" b="66771"/>
          <a:stretch/>
        </p:blipFill>
        <p:spPr bwMode="auto">
          <a:xfrm>
            <a:off x="0" y="1564339"/>
            <a:ext cx="623455" cy="10669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 do we do you do"/>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3239" r="87123" b="33969"/>
          <a:stretch/>
        </p:blipFill>
        <p:spPr bwMode="auto">
          <a:xfrm>
            <a:off x="151814" y="4782339"/>
            <a:ext cx="623455" cy="10529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a:stretch>
            <a:fillRect/>
          </a:stretch>
        </p:blipFill>
        <p:spPr>
          <a:xfrm>
            <a:off x="584581" y="5350897"/>
            <a:ext cx="340593" cy="340593"/>
          </a:xfrm>
          <a:prstGeom prst="rect">
            <a:avLst/>
          </a:prstGeom>
        </p:spPr>
      </p:pic>
      <p:sp>
        <p:nvSpPr>
          <p:cNvPr id="13" name="Rectangle 12"/>
          <p:cNvSpPr/>
          <p:nvPr/>
        </p:nvSpPr>
        <p:spPr>
          <a:xfrm>
            <a:off x="754877" y="4775471"/>
            <a:ext cx="6275296" cy="1015663"/>
          </a:xfrm>
          <a:prstGeom prst="rect">
            <a:avLst/>
          </a:prstGeom>
        </p:spPr>
        <p:txBody>
          <a:bodyPr wrap="square">
            <a:spAutoFit/>
          </a:bodyPr>
          <a:lstStyle/>
          <a:p>
            <a:pPr algn="ctr"/>
            <a:r>
              <a:rPr lang="en-GB" sz="2000" b="1" dirty="0" smtClean="0"/>
              <a:t>Let’s continue together as a class. As I write, contribute with your thoughts and ideas, using the notes we have made throughout today’s lesson to help you.</a:t>
            </a:r>
            <a:endParaRPr lang="en-GB" sz="2000" b="1" dirty="0"/>
          </a:p>
        </p:txBody>
      </p:sp>
    </p:spTree>
    <p:extLst>
      <p:ext uri="{BB962C8B-B14F-4D97-AF65-F5344CB8AC3E}">
        <p14:creationId xmlns:p14="http://schemas.microsoft.com/office/powerpoint/2010/main" val="323523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YOUR TASK: ANSWER THE QUESTION</a:t>
            </a:r>
            <a:endParaRPr lang="en-GB" sz="4800" dirty="0">
              <a:solidFill>
                <a:schemeClr val="bg1"/>
              </a:solidFill>
              <a:latin typeface="Berlin Sans FB" panose="020E0602020502020306" pitchFamily="34" charset="0"/>
            </a:endParaRPr>
          </a:p>
        </p:txBody>
      </p:sp>
      <p:sp>
        <p:nvSpPr>
          <p:cNvPr id="7" name="Rectangle 6"/>
          <p:cNvSpPr/>
          <p:nvPr/>
        </p:nvSpPr>
        <p:spPr>
          <a:xfrm>
            <a:off x="925214" y="1077679"/>
            <a:ext cx="5732897" cy="3936462"/>
          </a:xfrm>
          <a:prstGeom prst="rect">
            <a:avLst/>
          </a:prstGeom>
        </p:spPr>
        <p:txBody>
          <a:bodyPr wrap="square">
            <a:spAutoFit/>
          </a:bodyPr>
          <a:lstStyle/>
          <a:p>
            <a:pPr algn="ctr"/>
            <a:r>
              <a:rPr lang="en-GB" sz="2000" b="1" dirty="0" smtClean="0"/>
              <a:t>Now it </a:t>
            </a:r>
            <a:r>
              <a:rPr lang="en-GB" sz="2000" b="1" dirty="0"/>
              <a:t>i</a:t>
            </a:r>
            <a:r>
              <a:rPr lang="en-GB" sz="2000" b="1" dirty="0" smtClean="0"/>
              <a:t>s over to you. Answer the following question:</a:t>
            </a:r>
          </a:p>
          <a:p>
            <a:pPr algn="ctr"/>
            <a:endParaRPr lang="en-GB" sz="2000" b="1" dirty="0">
              <a:solidFill>
                <a:srgbClr val="FF0000"/>
              </a:solidFill>
            </a:endParaRPr>
          </a:p>
          <a:p>
            <a:pPr algn="ctr">
              <a:lnSpc>
                <a:spcPct val="107000"/>
              </a:lnSpc>
              <a:spcAft>
                <a:spcPts val="0"/>
              </a:spcAft>
            </a:pPr>
            <a:r>
              <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endPar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To </a:t>
            </a:r>
            <a:r>
              <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extent do you agree</a:t>
            </a: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endParaRPr lang="en-GB" sz="2000" b="1" dirty="0">
              <a:solidFill>
                <a:srgbClr val="FF0000"/>
              </a:solidFill>
              <a:latin typeface="Calibri" panose="020F0502020204030204" pitchFamily="34" charset="0"/>
              <a:ea typeface="ヒラギノ角ゴ Pro W3"/>
              <a:cs typeface="Times New Roman" panose="02020603050405020304" pitchFamily="18" charset="0"/>
            </a:endParaRPr>
          </a:p>
          <a:p>
            <a:pPr algn="ctr">
              <a:spcAft>
                <a:spcPts val="400"/>
              </a:spcAft>
            </a:pPr>
            <a:r>
              <a:rPr lang="en-GB" sz="2000" b="1" dirty="0" smtClean="0">
                <a:latin typeface="Calibri" panose="020F0502020204030204" pitchFamily="34" charset="0"/>
                <a:ea typeface="ヒラギノ角ゴ Pro W3"/>
                <a:cs typeface="Times New Roman" panose="02020603050405020304" pitchFamily="18" charset="0"/>
              </a:rPr>
              <a:t>Remember to include analysis of quotations both inside and outside the extract.</a:t>
            </a:r>
            <a:endParaRPr lang="en-GB" sz="2000" b="1" dirty="0">
              <a:latin typeface="Calibri" panose="020F0502020204030204" pitchFamily="34" charset="0"/>
              <a:ea typeface="ヒラギノ角ゴ Pro W3"/>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584776" y="5583902"/>
            <a:ext cx="340593" cy="340593"/>
          </a:xfrm>
          <a:prstGeom prst="rect">
            <a:avLst/>
          </a:prstGeom>
        </p:spPr>
      </p:pic>
      <p:pic>
        <p:nvPicPr>
          <p:cNvPr id="11" name="Picture 4" descr="Image result for i do we do you do"/>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6915" r="87123" b="-1001"/>
          <a:stretch/>
        </p:blipFill>
        <p:spPr bwMode="auto">
          <a:xfrm>
            <a:off x="131617" y="1858994"/>
            <a:ext cx="623455" cy="10945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Image result for spea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39927" y="1641045"/>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NO SIG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64227" y="1398591"/>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36016" y="2602048"/>
            <a:ext cx="1659877"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No talking</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8688760" y="1386330"/>
            <a:ext cx="3475246" cy="1477328"/>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In the real exam you would</a:t>
            </a:r>
          </a:p>
          <a:p>
            <a:pPr algn="ctr"/>
            <a:r>
              <a:rPr lang="en-US" dirty="0" smtClean="0">
                <a:ln w="0"/>
                <a:effectLst>
                  <a:outerShdw blurRad="38100" dist="19050" dir="2700000" algn="tl" rotWithShape="0">
                    <a:schemeClr val="dk1">
                      <a:alpha val="40000"/>
                    </a:schemeClr>
                  </a:outerShdw>
                </a:effectLst>
              </a:rPr>
              <a:t>have around 10/15 </a:t>
            </a:r>
            <a:r>
              <a:rPr lang="en-US" b="0" cap="none" spc="0" dirty="0" smtClean="0">
                <a:ln w="0"/>
                <a:solidFill>
                  <a:schemeClr val="tx1"/>
                </a:solidFill>
                <a:effectLst>
                  <a:outerShdw blurRad="38100" dist="19050" dir="2700000" algn="tl" rotWithShape="0">
                    <a:schemeClr val="dk1">
                      <a:alpha val="40000"/>
                    </a:schemeClr>
                  </a:outerShdw>
                </a:effectLst>
              </a:rPr>
              <a:t>minutes to</a:t>
            </a:r>
          </a:p>
          <a:p>
            <a:pPr algn="ctr"/>
            <a:r>
              <a:rPr lang="en-US" dirty="0" smtClean="0">
                <a:ln w="0"/>
                <a:effectLst>
                  <a:outerShdw blurRad="38100" dist="19050" dir="2700000" algn="tl" rotWithShape="0">
                    <a:schemeClr val="dk1">
                      <a:alpha val="40000"/>
                    </a:schemeClr>
                  </a:outerShdw>
                </a:effectLst>
              </a:rPr>
              <a:t>answer this question. Today we are</a:t>
            </a:r>
          </a:p>
          <a:p>
            <a:pPr algn="ctr"/>
            <a:r>
              <a:rPr lang="en-US" dirty="0" smtClean="0">
                <a:ln w="0"/>
                <a:effectLst>
                  <a:outerShdw blurRad="38100" dist="19050" dir="2700000" algn="tl" rotWithShape="0">
                    <a:schemeClr val="dk1">
                      <a:alpha val="40000"/>
                    </a:schemeClr>
                  </a:outerShdw>
                </a:effectLst>
              </a:rPr>
              <a:t>going to spend as long as we</a:t>
            </a:r>
          </a:p>
          <a:p>
            <a:pPr algn="ctr"/>
            <a:r>
              <a:rPr lang="en-US" dirty="0" smtClean="0">
                <a:ln w="0"/>
                <a:effectLst>
                  <a:outerShdw blurRad="38100" dist="19050" dir="2700000" algn="tl" rotWithShape="0">
                    <a:schemeClr val="dk1">
                      <a:alpha val="40000"/>
                    </a:schemeClr>
                  </a:outerShdw>
                </a:effectLst>
              </a:rPr>
              <a:t>need for us to get this right!</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8296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0573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b="1" dirty="0" smtClean="0"/>
          </a:p>
          <a:p>
            <a:pPr algn="ctr">
              <a:lnSpc>
                <a:spcPct val="107000"/>
              </a:lnSpc>
              <a:spcAft>
                <a:spcPts val="0"/>
              </a:spcAft>
            </a:pPr>
            <a:r>
              <a:rPr lang="en-GB" b="1" dirty="0">
                <a:latin typeface="Calibri" panose="020F0502020204030204" pitchFamily="34" charset="0"/>
                <a:ea typeface="Calibri" panose="020F0502020204030204" pitchFamily="34" charset="0"/>
                <a:cs typeface="Times New Roman" panose="02020603050405020304" pitchFamily="18" charset="0"/>
              </a:rPr>
              <a:t>“The writer contrasts the normal actions of Nat with the strange actions of the birds to create tension and a sense of foreboding</a:t>
            </a:r>
            <a:r>
              <a:rPr lang="en-GB" b="1" dirty="0" smtClean="0">
                <a:latin typeface="Calibri" panose="020F0502020204030204" pitchFamily="34" charset="0"/>
                <a:ea typeface="Calibri" panose="020F0502020204030204" pitchFamily="34" charset="0"/>
                <a:cs typeface="Times New Roman" panose="02020603050405020304" pitchFamily="18" charset="0"/>
              </a:rPr>
              <a:t>.’ To </a:t>
            </a:r>
            <a:r>
              <a:rPr lang="en-GB" b="1" dirty="0">
                <a:latin typeface="Calibri" panose="020F0502020204030204" pitchFamily="34" charset="0"/>
                <a:ea typeface="Calibri" panose="020F0502020204030204" pitchFamily="34" charset="0"/>
                <a:cs typeface="Times New Roman" panose="02020603050405020304" pitchFamily="18" charset="0"/>
              </a:rPr>
              <a:t>what extent do you agree?</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20 marks. Check your Horsforth grid to see where you placed the skills needed for this question.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831" y="3767469"/>
            <a:ext cx="11844337" cy="2677656"/>
          </a:xfrm>
          <a:prstGeom prst="rect">
            <a:avLst/>
          </a:prstGeom>
        </p:spPr>
        <p:txBody>
          <a:bodyPr wrap="square">
            <a:spAutoFit/>
          </a:bodyPr>
          <a:lstStyle/>
          <a:p>
            <a:pPr algn="ctr"/>
            <a:r>
              <a:rPr lang="en-GB" sz="2800" b="1" dirty="0" smtClean="0"/>
              <a:t>Question 4 is a </a:t>
            </a:r>
            <a:r>
              <a:rPr lang="en-GB" sz="2800" b="1" dirty="0" smtClean="0">
                <a:solidFill>
                  <a:srgbClr val="FF0000"/>
                </a:solidFill>
              </a:rPr>
              <a:t>synoptic</a:t>
            </a:r>
            <a:r>
              <a:rPr lang="en-GB" sz="2800" b="1" dirty="0" smtClean="0"/>
              <a:t> question. That means it is testing all of your reading abilities, including your inference skills, your ability to analyse language and comment on structure.</a:t>
            </a:r>
          </a:p>
          <a:p>
            <a:pPr algn="ctr"/>
            <a:endParaRPr lang="en-GB" sz="2800" b="1" dirty="0"/>
          </a:p>
          <a:p>
            <a:pPr algn="ctr"/>
            <a:r>
              <a:rPr lang="en-GB" sz="2800" b="1" dirty="0" smtClean="0">
                <a:solidFill>
                  <a:srgbClr val="FF0000"/>
                </a:solidFill>
              </a:rPr>
              <a:t>You must think of questions 1, 2 and 3 as preparing you to answer this question.</a:t>
            </a:r>
            <a:endParaRPr lang="en-GB" sz="2800" b="1" dirty="0">
              <a:solidFill>
                <a:srgbClr val="FF0000"/>
              </a:solidFill>
            </a:endParaRPr>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smtClean="0">
                <a:solidFill>
                  <a:schemeClr val="bg1"/>
                </a:solidFill>
                <a:latin typeface="Berlin Sans FB" panose="020E0602020502020306" pitchFamily="34" charset="0"/>
              </a:rPr>
              <a:t>                    TO CONSIDER</a:t>
            </a:r>
            <a:endParaRPr lang="en-GB" sz="3600" dirty="0">
              <a:solidFill>
                <a:schemeClr val="bg1"/>
              </a:solidFill>
              <a:latin typeface="Berlin Sans FB" panose="020E0602020502020306" pitchFamily="34" charset="0"/>
            </a:endParaRPr>
          </a:p>
        </p:txBody>
      </p:sp>
      <p:sp>
        <p:nvSpPr>
          <p:cNvPr id="7" name="Oval Callout 6"/>
          <p:cNvSpPr/>
          <p:nvPr/>
        </p:nvSpPr>
        <p:spPr>
          <a:xfrm rot="299845">
            <a:off x="7149167" y="129984"/>
            <a:ext cx="4904063" cy="3400031"/>
          </a:xfrm>
          <a:prstGeom prst="wedgeEllipseCallou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i="1" dirty="0" smtClean="0">
              <a:solidFill>
                <a:schemeClr val="tx1"/>
              </a:solidFill>
              <a:latin typeface="Century Gothic" panose="020B0502020202020204" pitchFamily="34" charset="0"/>
            </a:endParaRPr>
          </a:p>
          <a:p>
            <a:pPr algn="ctr"/>
            <a:endParaRPr lang="en-GB" sz="1400" i="1" dirty="0">
              <a:solidFill>
                <a:schemeClr val="tx1"/>
              </a:solidFill>
              <a:latin typeface="Century Gothic" panose="020B0502020202020204" pitchFamily="34" charset="0"/>
            </a:endParaRPr>
          </a:p>
          <a:p>
            <a:pPr algn="ctr"/>
            <a:r>
              <a:rPr lang="en-GB" sz="1400" b="1" i="1" dirty="0" smtClean="0">
                <a:solidFill>
                  <a:schemeClr val="tx1"/>
                </a:solidFill>
                <a:latin typeface="Century Gothic" panose="020B0502020202020204" pitchFamily="34" charset="0"/>
              </a:rPr>
              <a:t>The </a:t>
            </a:r>
            <a:r>
              <a:rPr lang="en-GB" sz="1400" b="1" i="1" dirty="0">
                <a:solidFill>
                  <a:schemeClr val="tx1"/>
                </a:solidFill>
                <a:latin typeface="Century Gothic" panose="020B0502020202020204" pitchFamily="34" charset="0"/>
              </a:rPr>
              <a:t>key skill for Question 4 is evaluation</a:t>
            </a:r>
            <a:r>
              <a:rPr lang="en-GB" sz="1400" i="1" dirty="0">
                <a:solidFill>
                  <a:schemeClr val="tx1"/>
                </a:solidFill>
                <a:latin typeface="Century Gothic" panose="020B0502020202020204" pitchFamily="34" charset="0"/>
              </a:rPr>
              <a:t>, both of the ideas in the source in relation to the given statement, and also the methods used by the writer to convey these ideas. However, the biggest error made by students was that </a:t>
            </a:r>
            <a:r>
              <a:rPr lang="en-GB" sz="1400" b="1" i="1" dirty="0">
                <a:solidFill>
                  <a:schemeClr val="tx1"/>
                </a:solidFill>
                <a:latin typeface="Century Gothic" panose="020B0502020202020204" pitchFamily="34" charset="0"/>
              </a:rPr>
              <a:t>many of them failed to address methods; they dealt with the ‘what’ but not the ‘how’,</a:t>
            </a:r>
            <a:r>
              <a:rPr lang="en-GB" sz="1400" i="1" dirty="0">
                <a:solidFill>
                  <a:schemeClr val="tx1"/>
                </a:solidFill>
                <a:latin typeface="Century Gothic" panose="020B0502020202020204" pitchFamily="34" charset="0"/>
              </a:rPr>
              <a:t> which limited how far they could move into a given level. </a:t>
            </a:r>
          </a:p>
        </p:txBody>
      </p:sp>
      <p:sp>
        <p:nvSpPr>
          <p:cNvPr id="8" name="Rectangle 7"/>
          <p:cNvSpPr/>
          <p:nvPr/>
        </p:nvSpPr>
        <p:spPr>
          <a:xfrm rot="310236">
            <a:off x="9878330" y="479161"/>
            <a:ext cx="1052009" cy="4610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smtClean="0">
                <a:latin typeface="Century Gothic" panose="020B0502020202020204" pitchFamily="34" charset="0"/>
              </a:rPr>
              <a:t>said…</a:t>
            </a:r>
            <a:endParaRPr lang="en-GB" b="1" dirty="0">
              <a:latin typeface="Century Gothic" panose="020B0502020202020204" pitchFamily="34" charset="0"/>
            </a:endParaRPr>
          </a:p>
        </p:txBody>
      </p:sp>
      <p:pic>
        <p:nvPicPr>
          <p:cNvPr id="9" name="Picture 2" descr="Image result for AQA logo"/>
          <p:cNvPicPr>
            <a:picLocks noChangeAspect="1" noChangeArrowheads="1"/>
          </p:cNvPicPr>
          <p:nvPr/>
        </p:nvPicPr>
        <p:blipFill rotWithShape="1">
          <a:blip r:embed="rId2">
            <a:extLst>
              <a:ext uri="{28A0092B-C50C-407E-A947-70E740481C1C}">
                <a14:useLocalDpi xmlns:a14="http://schemas.microsoft.com/office/drawing/2010/main" val="0"/>
              </a:ext>
            </a:extLst>
          </a:blip>
          <a:srcRect t="30419" b="29622"/>
          <a:stretch/>
        </p:blipFill>
        <p:spPr bwMode="auto">
          <a:xfrm rot="343372">
            <a:off x="8766946" y="230077"/>
            <a:ext cx="1339335" cy="53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79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
        <p:nvSpPr>
          <p:cNvPr id="5" name="TextBox 4"/>
          <p:cNvSpPr txBox="1"/>
          <p:nvPr/>
        </p:nvSpPr>
        <p:spPr>
          <a:xfrm>
            <a:off x="198438" y="663800"/>
            <a:ext cx="5730875" cy="6093976"/>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9" name="TextBox 8"/>
          <p:cNvSpPr txBox="1"/>
          <p:nvPr/>
        </p:nvSpPr>
        <p:spPr>
          <a:xfrm>
            <a:off x="6003643" y="663800"/>
            <a:ext cx="5852122" cy="6093976"/>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
        <p:nvSpPr>
          <p:cNvPr id="5" name="TextBox 4"/>
          <p:cNvSpPr txBox="1"/>
          <p:nvPr/>
        </p:nvSpPr>
        <p:spPr>
          <a:xfrm>
            <a:off x="187420" y="663800"/>
            <a:ext cx="5499005" cy="6124754"/>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9" name="TextBox 8"/>
          <p:cNvSpPr txBox="1"/>
          <p:nvPr/>
        </p:nvSpPr>
        <p:spPr>
          <a:xfrm>
            <a:off x="5963093" y="663800"/>
            <a:ext cx="6117772" cy="6029343"/>
          </a:xfrm>
          <a:prstGeom prst="rect">
            <a:avLst/>
          </a:prstGeom>
          <a:noFill/>
          <a:ln>
            <a:solidFill>
              <a:schemeClr val="tx1"/>
            </a:solidFill>
          </a:ln>
        </p:spPr>
        <p:txBody>
          <a:bodyPr wrap="square" rtlCol="0">
            <a:spAutoFit/>
          </a:bodyPr>
          <a:lstStyle/>
          <a:p>
            <a:pPr algn="just">
              <a:lnSpc>
                <a:spcPct val="200000"/>
              </a:lnSpc>
            </a:pPr>
            <a:r>
              <a:rPr lang="en-GB" sz="15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500" dirty="0" err="1" smtClean="0"/>
              <a:t>Maurier</a:t>
            </a:r>
            <a:r>
              <a:rPr lang="en-GB" sz="15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IS EVALUATION?</a:t>
            </a:r>
            <a:endParaRPr lang="en-GB" sz="3600" dirty="0">
              <a:solidFill>
                <a:schemeClr val="bg1"/>
              </a:solidFill>
              <a:latin typeface="Berlin Sans FB" panose="020E0602020502020306" pitchFamily="34" charset="0"/>
            </a:endParaRPr>
          </a:p>
        </p:txBody>
      </p:sp>
      <p:sp>
        <p:nvSpPr>
          <p:cNvPr id="6" name="TextBox 5"/>
          <p:cNvSpPr txBox="1"/>
          <p:nvPr/>
        </p:nvSpPr>
        <p:spPr>
          <a:xfrm>
            <a:off x="1388268" y="2461126"/>
            <a:ext cx="4014787" cy="1015663"/>
          </a:xfrm>
          <a:prstGeom prst="rect">
            <a:avLst/>
          </a:prstGeom>
          <a:noFill/>
        </p:spPr>
        <p:txBody>
          <a:bodyPr wrap="square" rtlCol="0">
            <a:spAutoFit/>
          </a:bodyPr>
          <a:lstStyle/>
          <a:p>
            <a:r>
              <a:rPr lang="en-GB" sz="6000" b="1" dirty="0" smtClean="0"/>
              <a:t>Evaluation</a:t>
            </a:r>
            <a:endParaRPr lang="en-GB" sz="6000" b="1" dirty="0"/>
          </a:p>
        </p:txBody>
      </p:sp>
      <p:sp>
        <p:nvSpPr>
          <p:cNvPr id="7" name="Rectangle 6"/>
          <p:cNvSpPr/>
          <p:nvPr/>
        </p:nvSpPr>
        <p:spPr>
          <a:xfrm>
            <a:off x="219074" y="3352398"/>
            <a:ext cx="6096000" cy="954107"/>
          </a:xfrm>
          <a:prstGeom prst="rect">
            <a:avLst/>
          </a:prstGeom>
        </p:spPr>
        <p:txBody>
          <a:bodyPr>
            <a:spAutoFit/>
          </a:bodyPr>
          <a:lstStyle/>
          <a:p>
            <a:pPr algn="ctr"/>
            <a:r>
              <a:rPr lang="en-GB" sz="2800" b="1" i="1" dirty="0"/>
              <a:t>To </a:t>
            </a:r>
            <a:r>
              <a:rPr lang="en-GB" sz="2800" b="1" i="1" dirty="0">
                <a:solidFill>
                  <a:srgbClr val="FF0000"/>
                </a:solidFill>
              </a:rPr>
              <a:t>judge</a:t>
            </a:r>
            <a:r>
              <a:rPr lang="en-GB" sz="2800" b="1" i="1" dirty="0"/>
              <a:t> or </a:t>
            </a:r>
            <a:r>
              <a:rPr lang="en-GB" sz="2800" b="1" i="1" dirty="0">
                <a:solidFill>
                  <a:srgbClr val="FF0000"/>
                </a:solidFill>
              </a:rPr>
              <a:t>determine</a:t>
            </a:r>
            <a:r>
              <a:rPr lang="en-GB" sz="2800" b="1" i="1" dirty="0"/>
              <a:t> the significance, worth, or quality of; </a:t>
            </a:r>
            <a:r>
              <a:rPr lang="en-GB" sz="2800" b="1" i="1" dirty="0">
                <a:solidFill>
                  <a:srgbClr val="FF0000"/>
                </a:solidFill>
              </a:rPr>
              <a:t>assess</a:t>
            </a:r>
            <a:r>
              <a:rPr lang="en-GB" sz="2800" b="1" i="1" dirty="0"/>
              <a:t>. </a:t>
            </a:r>
          </a:p>
        </p:txBody>
      </p:sp>
      <p:cxnSp>
        <p:nvCxnSpPr>
          <p:cNvPr id="9" name="Straight Arrow Connector 8"/>
          <p:cNvCxnSpPr/>
          <p:nvPr/>
        </p:nvCxnSpPr>
        <p:spPr>
          <a:xfrm flipV="1">
            <a:off x="6315074" y="3702016"/>
            <a:ext cx="917376" cy="3346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299718" y="2778686"/>
            <a:ext cx="4912519" cy="1846659"/>
          </a:xfrm>
          <a:prstGeom prst="rect">
            <a:avLst/>
          </a:prstGeom>
          <a:noFill/>
        </p:spPr>
        <p:txBody>
          <a:bodyPr wrap="square" rtlCol="0">
            <a:spAutoFit/>
          </a:bodyPr>
          <a:lstStyle/>
          <a:p>
            <a:pPr algn="ctr"/>
            <a:r>
              <a:rPr lang="en-GB" sz="2400" b="1" dirty="0" smtClean="0">
                <a:solidFill>
                  <a:srgbClr val="FF0000"/>
                </a:solidFill>
              </a:rPr>
              <a:t>Assess</a:t>
            </a:r>
            <a:r>
              <a:rPr lang="en-GB" sz="2400" b="1" dirty="0" smtClean="0"/>
              <a:t> the statement:</a:t>
            </a:r>
          </a:p>
          <a:p>
            <a:pPr algn="ctr"/>
            <a:endParaRPr lang="en-GB" sz="2400" b="1" dirty="0"/>
          </a:p>
          <a:p>
            <a:pPr algn="ctr"/>
            <a:r>
              <a:rPr lang="en-GB" sz="2400" b="1" dirty="0" smtClean="0"/>
              <a:t>Is the statement a good statement to make? Why? Why not?</a:t>
            </a:r>
          </a:p>
          <a:p>
            <a:endParaRPr lang="en-GB" dirty="0"/>
          </a:p>
        </p:txBody>
      </p:sp>
      <p:cxnSp>
        <p:nvCxnSpPr>
          <p:cNvPr id="12" name="Straight Arrow Connector 11"/>
          <p:cNvCxnSpPr/>
          <p:nvPr/>
        </p:nvCxnSpPr>
        <p:spPr>
          <a:xfrm flipV="1">
            <a:off x="5047057" y="1988121"/>
            <a:ext cx="2353868" cy="8226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197326" y="4625345"/>
            <a:ext cx="4912519" cy="2215991"/>
          </a:xfrm>
          <a:prstGeom prst="rect">
            <a:avLst/>
          </a:prstGeom>
          <a:noFill/>
        </p:spPr>
        <p:txBody>
          <a:bodyPr wrap="square" rtlCol="0">
            <a:spAutoFit/>
          </a:bodyPr>
          <a:lstStyle/>
          <a:p>
            <a:pPr algn="ctr"/>
            <a:r>
              <a:rPr lang="en-GB" sz="2400" b="1" dirty="0" smtClean="0">
                <a:solidFill>
                  <a:srgbClr val="FF0000"/>
                </a:solidFill>
              </a:rPr>
              <a:t>Determine</a:t>
            </a:r>
            <a:r>
              <a:rPr lang="en-GB" sz="2400" b="1" dirty="0" smtClean="0"/>
              <a:t> why the statement has been made:</a:t>
            </a:r>
          </a:p>
          <a:p>
            <a:pPr algn="ctr"/>
            <a:endParaRPr lang="en-GB" sz="2400" b="1" dirty="0"/>
          </a:p>
          <a:p>
            <a:pPr algn="ctr"/>
            <a:r>
              <a:rPr lang="en-GB" sz="2400" b="1" dirty="0" smtClean="0"/>
              <a:t>Make inferences, analyse language and structure.</a:t>
            </a:r>
          </a:p>
          <a:p>
            <a:endParaRPr lang="en-GB" dirty="0"/>
          </a:p>
        </p:txBody>
      </p:sp>
      <p:sp>
        <p:nvSpPr>
          <p:cNvPr id="20" name="TextBox 19"/>
          <p:cNvSpPr txBox="1"/>
          <p:nvPr/>
        </p:nvSpPr>
        <p:spPr>
          <a:xfrm>
            <a:off x="7197325" y="1249457"/>
            <a:ext cx="4912519" cy="1477328"/>
          </a:xfrm>
          <a:prstGeom prst="rect">
            <a:avLst/>
          </a:prstGeom>
          <a:noFill/>
        </p:spPr>
        <p:txBody>
          <a:bodyPr wrap="square" rtlCol="0">
            <a:spAutoFit/>
          </a:bodyPr>
          <a:lstStyle/>
          <a:p>
            <a:pPr algn="ctr"/>
            <a:r>
              <a:rPr lang="en-GB" sz="2400" b="1" dirty="0" smtClean="0">
                <a:solidFill>
                  <a:srgbClr val="FF0000"/>
                </a:solidFill>
              </a:rPr>
              <a:t>Judge </a:t>
            </a:r>
            <a:r>
              <a:rPr lang="en-GB" sz="2400" b="1" dirty="0" smtClean="0"/>
              <a:t>the statement:</a:t>
            </a:r>
          </a:p>
          <a:p>
            <a:pPr algn="ctr"/>
            <a:endParaRPr lang="en-GB" sz="2400" b="1" dirty="0"/>
          </a:p>
          <a:p>
            <a:pPr algn="ctr"/>
            <a:r>
              <a:rPr lang="en-GB" sz="2400" b="1" dirty="0" smtClean="0"/>
              <a:t>Is it right or wrong?</a:t>
            </a:r>
          </a:p>
          <a:p>
            <a:endParaRPr lang="en-GB" dirty="0"/>
          </a:p>
        </p:txBody>
      </p:sp>
      <p:cxnSp>
        <p:nvCxnSpPr>
          <p:cNvPr id="21" name="Straight Arrow Connector 20"/>
          <p:cNvCxnSpPr/>
          <p:nvPr/>
        </p:nvCxnSpPr>
        <p:spPr>
          <a:xfrm>
            <a:off x="5403055" y="4330052"/>
            <a:ext cx="1794270" cy="51810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6141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1122145"/>
            <a:ext cx="11658600" cy="2376997"/>
          </a:xfrm>
          <a:prstGeom prst="rect">
            <a:avLst/>
          </a:prstGeom>
        </p:spPr>
        <p:txBody>
          <a:bodyPr wrap="square">
            <a:spAutoFit/>
          </a:bodyPr>
          <a:lstStyle/>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p>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2800" b="1" i="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p>
        </p:txBody>
      </p:sp>
      <p:sp>
        <p:nvSpPr>
          <p:cNvPr id="5" name="TextBox 4"/>
          <p:cNvSpPr txBox="1"/>
          <p:nvPr/>
        </p:nvSpPr>
        <p:spPr>
          <a:xfrm>
            <a:off x="7088980" y="5000372"/>
            <a:ext cx="4912519" cy="1569660"/>
          </a:xfrm>
          <a:prstGeom prst="rect">
            <a:avLst/>
          </a:prstGeom>
          <a:noFill/>
        </p:spPr>
        <p:txBody>
          <a:bodyPr wrap="square" rtlCol="0">
            <a:spAutoFit/>
          </a:bodyPr>
          <a:lstStyle/>
          <a:p>
            <a:pPr algn="ctr"/>
            <a:r>
              <a:rPr lang="en-GB" sz="2000" b="1" dirty="0" smtClean="0">
                <a:solidFill>
                  <a:srgbClr val="FF0000"/>
                </a:solidFill>
              </a:rPr>
              <a:t>Assess</a:t>
            </a:r>
            <a:r>
              <a:rPr lang="en-GB" sz="2000" b="1" dirty="0" smtClean="0"/>
              <a:t> the statement:</a:t>
            </a:r>
          </a:p>
          <a:p>
            <a:pPr algn="ctr"/>
            <a:endParaRPr lang="en-GB" sz="2000" b="1" dirty="0"/>
          </a:p>
          <a:p>
            <a:pPr algn="ctr"/>
            <a:r>
              <a:rPr lang="en-GB" sz="2000" b="1" dirty="0" smtClean="0"/>
              <a:t>Is the statement a good statement to make? Why? Why not?</a:t>
            </a:r>
          </a:p>
          <a:p>
            <a:endParaRPr lang="en-GB" sz="1400" dirty="0"/>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EVALUATE THE STATEMENT</a:t>
            </a:r>
            <a:endParaRPr lang="en-GB" sz="3600" dirty="0">
              <a:solidFill>
                <a:schemeClr val="bg1"/>
              </a:solidFill>
              <a:latin typeface="Berlin Sans FB" panose="020E0602020502020306" pitchFamily="34" charset="0"/>
            </a:endParaRPr>
          </a:p>
        </p:txBody>
      </p:sp>
      <p:sp>
        <p:nvSpPr>
          <p:cNvPr id="7" name="TextBox 6"/>
          <p:cNvSpPr txBox="1"/>
          <p:nvPr/>
        </p:nvSpPr>
        <p:spPr>
          <a:xfrm>
            <a:off x="3639740" y="3649517"/>
            <a:ext cx="4912519" cy="1477328"/>
          </a:xfrm>
          <a:prstGeom prst="rect">
            <a:avLst/>
          </a:prstGeom>
          <a:noFill/>
        </p:spPr>
        <p:txBody>
          <a:bodyPr wrap="square" rtlCol="0">
            <a:spAutoFit/>
          </a:bodyPr>
          <a:lstStyle/>
          <a:p>
            <a:pPr algn="ctr"/>
            <a:r>
              <a:rPr lang="en-GB" b="1" dirty="0" smtClean="0">
                <a:solidFill>
                  <a:srgbClr val="FF0000"/>
                </a:solidFill>
              </a:rPr>
              <a:t>Determine</a:t>
            </a:r>
            <a:r>
              <a:rPr lang="en-GB" b="1" dirty="0" smtClean="0"/>
              <a:t> why the statement has been made:</a:t>
            </a:r>
          </a:p>
          <a:p>
            <a:pPr algn="ctr"/>
            <a:endParaRPr lang="en-GB" b="1" dirty="0"/>
          </a:p>
          <a:p>
            <a:pPr algn="ctr"/>
            <a:r>
              <a:rPr lang="en-GB" b="1" dirty="0" smtClean="0"/>
              <a:t>Gather evidence and make inferences, analyse language and structure.</a:t>
            </a:r>
          </a:p>
          <a:p>
            <a:endParaRPr lang="en-GB" dirty="0"/>
          </a:p>
        </p:txBody>
      </p:sp>
      <p:sp>
        <p:nvSpPr>
          <p:cNvPr id="8" name="TextBox 7"/>
          <p:cNvSpPr txBox="1"/>
          <p:nvPr/>
        </p:nvSpPr>
        <p:spPr>
          <a:xfrm>
            <a:off x="-703662" y="5000372"/>
            <a:ext cx="4912519" cy="1200329"/>
          </a:xfrm>
          <a:prstGeom prst="rect">
            <a:avLst/>
          </a:prstGeom>
          <a:noFill/>
        </p:spPr>
        <p:txBody>
          <a:bodyPr wrap="square" rtlCol="0">
            <a:spAutoFit/>
          </a:bodyPr>
          <a:lstStyle/>
          <a:p>
            <a:pPr algn="ctr"/>
            <a:r>
              <a:rPr lang="en-GB" b="1" dirty="0" smtClean="0">
                <a:solidFill>
                  <a:srgbClr val="FF0000"/>
                </a:solidFill>
              </a:rPr>
              <a:t>Judge </a:t>
            </a:r>
            <a:r>
              <a:rPr lang="en-GB" b="1" dirty="0" smtClean="0"/>
              <a:t>the statement:</a:t>
            </a:r>
          </a:p>
          <a:p>
            <a:pPr algn="ctr"/>
            <a:endParaRPr lang="en-GB" b="1" dirty="0"/>
          </a:p>
          <a:p>
            <a:pPr algn="ctr"/>
            <a:r>
              <a:rPr lang="en-GB" b="1" dirty="0" smtClean="0"/>
              <a:t>Is it right or wrong?</a:t>
            </a:r>
          </a:p>
          <a:p>
            <a:endParaRPr lang="en-GB" dirty="0"/>
          </a:p>
        </p:txBody>
      </p:sp>
    </p:spTree>
    <p:extLst>
      <p:ext uri="{BB962C8B-B14F-4D97-AF65-F5344CB8AC3E}">
        <p14:creationId xmlns:p14="http://schemas.microsoft.com/office/powerpoint/2010/main" val="344189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288698" y="112586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302986" y="114125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4983</Words>
  <Application>Microsoft Office PowerPoint</Application>
  <PresentationFormat>Widescreen</PresentationFormat>
  <Paragraphs>489</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Berlin Sans FB</vt:lpstr>
      <vt:lpstr>Calibri</vt:lpstr>
      <vt:lpstr>Calibri Light</vt:lpstr>
      <vt:lpstr>Century Gothic</vt:lpstr>
      <vt:lpstr>Symbol</vt:lpstr>
      <vt:lpstr>Times New Roman</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139</cp:revision>
  <dcterms:created xsi:type="dcterms:W3CDTF">2019-02-23T13:53:57Z</dcterms:created>
  <dcterms:modified xsi:type="dcterms:W3CDTF">2020-03-12T09:44:03Z</dcterms:modified>
</cp:coreProperties>
</file>