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308" r:id="rId5"/>
    <p:sldId id="370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71" r:id="rId18"/>
    <p:sldId id="320" r:id="rId19"/>
    <p:sldId id="32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6C95B-652D-8CBD-B254-241EBAC5F593}" v="16" dt="2020-11-09T14:13:17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D Sutton" userId="S::dsutton@thelinkacademy.org.uk::a1f42009-ad4f-4e42-9c16-e72408420d57" providerId="AD" clId="Web-{D3B6C95B-652D-8CBD-B254-241EBAC5F593}"/>
    <pc:docChg chg="delSld modSld">
      <pc:chgData name="Miss D Sutton" userId="S::dsutton@thelinkacademy.org.uk::a1f42009-ad4f-4e42-9c16-e72408420d57" providerId="AD" clId="Web-{D3B6C95B-652D-8CBD-B254-241EBAC5F593}" dt="2020-11-09T14:13:15.902" v="13"/>
      <pc:docMkLst>
        <pc:docMk/>
      </pc:docMkLst>
      <pc:sldChg chg="del">
        <pc:chgData name="Miss D Sutton" userId="S::dsutton@thelinkacademy.org.uk::a1f42009-ad4f-4e42-9c16-e72408420d57" providerId="AD" clId="Web-{D3B6C95B-652D-8CBD-B254-241EBAC5F593}" dt="2020-11-09T14:13:15.902" v="13"/>
        <pc:sldMkLst>
          <pc:docMk/>
          <pc:sldMk cId="1521504428" sldId="369"/>
        </pc:sldMkLst>
      </pc:sldChg>
      <pc:sldChg chg="modSp">
        <pc:chgData name="Miss D Sutton" userId="S::dsutton@thelinkacademy.org.uk::a1f42009-ad4f-4e42-9c16-e72408420d57" providerId="AD" clId="Web-{D3B6C95B-652D-8CBD-B254-241EBAC5F593}" dt="2020-11-09T14:13:14.512" v="11" actId="20577"/>
        <pc:sldMkLst>
          <pc:docMk/>
          <pc:sldMk cId="1949585422" sldId="370"/>
        </pc:sldMkLst>
        <pc:spChg chg="mod">
          <ac:chgData name="Miss D Sutton" userId="S::dsutton@thelinkacademy.org.uk::a1f42009-ad4f-4e42-9c16-e72408420d57" providerId="AD" clId="Web-{D3B6C95B-652D-8CBD-B254-241EBAC5F593}" dt="2020-11-09T14:13:14.512" v="11" actId="20577"/>
          <ac:spMkLst>
            <pc:docMk/>
            <pc:sldMk cId="1949585422" sldId="370"/>
            <ac:spMk id="3" creationId="{50B5F063-9CF6-4B2A-9745-F7452438C1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576A5-E06A-4AEE-A0B4-1A45AA13196E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52197-7344-45FC-8F9A-2FB10EA11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79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Image</a:t>
            </a:r>
            <a:r>
              <a:rPr lang="en-GB" baseline="0" dirty="0"/>
              <a:t> by </a:t>
            </a:r>
            <a:r>
              <a:rPr lang="en-GB" baseline="0" dirty="0" err="1"/>
              <a:t>MacKhayman</a:t>
            </a:r>
            <a:r>
              <a:rPr lang="en-GB" baseline="0" dirty="0"/>
              <a:t> (Own work) [CC BY-SA 3.0 (https://creativecommons.org/licenses/by-sa/3.0)], via Wikimedia Commons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A401A-1100-4912-A34A-A09A05CB8DD7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</a:t>
            </a:r>
            <a:r>
              <a:rPr lang="en-GB" baseline="0" dirty="0"/>
              <a:t> by </a:t>
            </a:r>
            <a:r>
              <a:rPr lang="en-GB" baseline="0" dirty="0" err="1"/>
              <a:t>MacKhayman</a:t>
            </a:r>
            <a:r>
              <a:rPr lang="en-GB" baseline="0" dirty="0"/>
              <a:t> (Own work) [CC BY-SA 3.0 (https://creativecommons.org/licenses/by-sa/3.0)], via Wikimedia Commons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A401A-1100-4912-A34A-A09A05CB8DD7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</a:t>
            </a:r>
            <a:r>
              <a:rPr lang="en-GB" baseline="0" dirty="0"/>
              <a:t> by </a:t>
            </a:r>
            <a:r>
              <a:rPr lang="en-GB" baseline="0" dirty="0" err="1"/>
              <a:t>MacKhayman</a:t>
            </a:r>
            <a:r>
              <a:rPr lang="en-GB" baseline="0" dirty="0"/>
              <a:t> (Own work) [CC BY-SA 3.0 (https://creativecommons.org/licenses/by-sa/3.0)], via Wikimedia Commons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A401A-1100-4912-A34A-A09A05CB8DD7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6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65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6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6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10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29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8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94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7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158CD-9FA5-40E1-B426-144DCE326E0D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8276-0C15-45FF-A499-CF8B93E80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31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PxSkuyjZ3M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14312"/>
            <a:ext cx="8610600" cy="1309688"/>
          </a:xfrm>
          <a:prstGeom prst="roundRect">
            <a:avLst/>
          </a:prstGeom>
          <a:solidFill>
            <a:srgbClr val="98F6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06095"/>
            <a:ext cx="8686800" cy="926122"/>
          </a:xfrm>
        </p:spPr>
        <p:txBody>
          <a:bodyPr>
            <a:normAutofit/>
          </a:bodyPr>
          <a:lstStyle/>
          <a:p>
            <a:r>
              <a:rPr lang="en-GB" sz="4800" dirty="0">
                <a:latin typeface="Comic Sans MS" pitchFamily="66" charset="0"/>
              </a:rPr>
              <a:t>Plant hormones &amp; responses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688485"/>
            <a:ext cx="580132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Do now activity:</a:t>
            </a:r>
          </a:p>
          <a:p>
            <a:endParaRPr lang="en-GB" sz="3200" b="1" dirty="0"/>
          </a:p>
          <a:p>
            <a:pPr marL="342900" indent="-342900"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What are the raw materials a plant needs in order to survive?</a:t>
            </a:r>
          </a:p>
          <a:p>
            <a:pPr marL="342900" indent="-342900">
              <a:buAutoNum type="arabicPeriod"/>
            </a:pPr>
            <a:endParaRPr lang="en-GB" sz="28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Describe how light can be a limiting factor on the rate of photosynthesis</a:t>
            </a:r>
          </a:p>
          <a:p>
            <a:pPr marL="342900" indent="-342900">
              <a:buAutoNum type="arabicPeriod"/>
            </a:pP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Have a think about how a plant might respond to gravity? Why is this response important?</a:t>
            </a:r>
          </a:p>
        </p:txBody>
      </p:sp>
      <p:pic>
        <p:nvPicPr>
          <p:cNvPr id="14338" name="Picture 2" descr="Germ, Seedling, Oak, Developing Germ, Root System"/>
          <p:cNvPicPr>
            <a:picLocks noChangeAspect="1" noChangeArrowheads="1"/>
          </p:cNvPicPr>
          <p:nvPr/>
        </p:nvPicPr>
        <p:blipFill>
          <a:blip r:embed="rId2" cstate="print"/>
          <a:srcRect l="8514" t="9401" r="23375"/>
          <a:stretch>
            <a:fillRect/>
          </a:stretch>
        </p:blipFill>
        <p:spPr bwMode="auto">
          <a:xfrm>
            <a:off x="6330461" y="1798118"/>
            <a:ext cx="2413357" cy="4845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Exam Question</a:t>
            </a:r>
          </a:p>
          <a:p>
            <a:endParaRPr lang="en-GB" sz="2000" dirty="0"/>
          </a:p>
          <a:p>
            <a:r>
              <a:rPr lang="en-GB" sz="2800" b="1" dirty="0"/>
              <a:t>Q. </a:t>
            </a:r>
            <a:r>
              <a:rPr lang="en-GB" sz="2800" dirty="0"/>
              <a:t>Explain why the tropic responses of shoots and roots are so important in the life of plants.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1752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>
                <a:solidFill>
                  <a:srgbClr val="0070C0"/>
                </a:solidFill>
              </a:rPr>
              <a:t>(4 marks)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968282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Mark Scheme: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Plants, like humans, need to respond to stimuli in their environment in order to survive. 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An important stimulus to plants is light, plants grow towards the light in order to maximise their rate of photosynthesis. This provides the plant with a source of energy and the building blocks for new cells to grow.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Plants also need to respond to gravity and moisture, the roots of the plant will grow downwards towards gravity and moisture in the soil. 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Roots take up water and mineral ions from the soil, water is needed by the plant for turgidity of it’s roots and stem – this keeps the plant upright. Mineral ions are necessary for the growth of new cells and the general health of the plant.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itchFamily="66" charset="0"/>
              </a:rPr>
              <a:t>Plenary ~ </a:t>
            </a:r>
            <a:r>
              <a:rPr lang="en-GB" sz="3200" dirty="0">
                <a:latin typeface="Comic Sans MS" pitchFamily="66" charset="0"/>
              </a:rPr>
              <a:t>Summarise what you have learnt this lesson in </a:t>
            </a:r>
            <a:r>
              <a:rPr lang="en-GB" sz="3200" i="1" u="sng" dirty="0">
                <a:latin typeface="Comic Sans MS" pitchFamily="66" charset="0"/>
              </a:rPr>
              <a:t>three</a:t>
            </a:r>
            <a:r>
              <a:rPr lang="en-GB" sz="3200" dirty="0">
                <a:latin typeface="Comic Sans MS" pitchFamily="66" charset="0"/>
              </a:rPr>
              <a:t> sentences. Use as many key words as you can.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2209800" cy="452431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Key Words</a:t>
            </a:r>
            <a:r>
              <a:rPr lang="en-GB" sz="2400" dirty="0">
                <a:latin typeface="Comic Sans MS" pitchFamily="66" charset="0"/>
              </a:rPr>
              <a:t>: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Phototropism</a:t>
            </a:r>
          </a:p>
          <a:p>
            <a:r>
              <a:rPr lang="en-GB" sz="2400" dirty="0">
                <a:latin typeface="Comic Sans MS" pitchFamily="66" charset="0"/>
              </a:rPr>
              <a:t>Gravitropism</a:t>
            </a:r>
          </a:p>
          <a:p>
            <a:r>
              <a:rPr lang="en-GB" sz="2400" dirty="0" err="1">
                <a:latin typeface="Comic Sans MS" pitchFamily="66" charset="0"/>
              </a:rPr>
              <a:t>Auxin</a:t>
            </a:r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Light</a:t>
            </a:r>
          </a:p>
          <a:p>
            <a:r>
              <a:rPr lang="en-GB" sz="2400" dirty="0">
                <a:latin typeface="Comic Sans MS" pitchFamily="66" charset="0"/>
              </a:rPr>
              <a:t>Gravity</a:t>
            </a:r>
          </a:p>
          <a:p>
            <a:r>
              <a:rPr lang="en-GB" sz="2400" dirty="0">
                <a:latin typeface="Comic Sans MS" pitchFamily="66" charset="0"/>
              </a:rPr>
              <a:t>Plant</a:t>
            </a:r>
          </a:p>
          <a:p>
            <a:r>
              <a:rPr lang="en-GB" sz="2400" dirty="0">
                <a:latin typeface="Comic Sans MS" pitchFamily="66" charset="0"/>
              </a:rPr>
              <a:t>Growth</a:t>
            </a:r>
          </a:p>
          <a:p>
            <a:r>
              <a:rPr lang="en-GB" sz="2400" dirty="0">
                <a:latin typeface="Comic Sans MS" pitchFamily="66" charset="0"/>
              </a:rPr>
              <a:t>Shoots </a:t>
            </a:r>
          </a:p>
          <a:p>
            <a:r>
              <a:rPr lang="en-GB" sz="2400" dirty="0">
                <a:latin typeface="Comic Sans MS" pitchFamily="66" charset="0"/>
              </a:rPr>
              <a:t>Roots</a:t>
            </a:r>
          </a:p>
          <a:p>
            <a:r>
              <a:rPr lang="en-GB" sz="2400" dirty="0">
                <a:latin typeface="Comic Sans MS" pitchFamily="66" charset="0"/>
              </a:rPr>
              <a:t>Tropism</a:t>
            </a:r>
          </a:p>
        </p:txBody>
      </p:sp>
      <p:pic>
        <p:nvPicPr>
          <p:cNvPr id="9" name="Picture 2" descr="Cress, Seedling, Plant, Fresh Germs, Embryophy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8707" y="4628215"/>
            <a:ext cx="3270738" cy="1953499"/>
          </a:xfrm>
          <a:prstGeom prst="rect">
            <a:avLst/>
          </a:prstGeom>
          <a:noFill/>
        </p:spPr>
      </p:pic>
      <p:pic>
        <p:nvPicPr>
          <p:cNvPr id="10" name="Picture 4" descr="Durian Seed, Durian, Germinate, Ripe, Seed, Tropical"/>
          <p:cNvPicPr>
            <a:picLocks noChangeAspect="1" noChangeArrowheads="1"/>
          </p:cNvPicPr>
          <p:nvPr/>
        </p:nvPicPr>
        <p:blipFill>
          <a:blip r:embed="rId3" cstate="print"/>
          <a:srcRect l="8494" t="19111" r="17186"/>
          <a:stretch>
            <a:fillRect/>
          </a:stretch>
        </p:blipFill>
        <p:spPr bwMode="auto">
          <a:xfrm>
            <a:off x="2848708" y="2057400"/>
            <a:ext cx="3270738" cy="2373232"/>
          </a:xfrm>
          <a:prstGeom prst="rect">
            <a:avLst/>
          </a:prstGeom>
          <a:noFill/>
        </p:spPr>
      </p:pic>
      <p:pic>
        <p:nvPicPr>
          <p:cNvPr id="11" name="Picture 2" descr="Germ, Seedling, Oak, Developing Germ, Root System"/>
          <p:cNvPicPr>
            <a:picLocks noChangeAspect="1" noChangeArrowheads="1"/>
          </p:cNvPicPr>
          <p:nvPr/>
        </p:nvPicPr>
        <p:blipFill>
          <a:blip r:embed="rId4" cstate="print"/>
          <a:srcRect l="8514" t="9401" r="23375"/>
          <a:stretch>
            <a:fillRect/>
          </a:stretch>
        </p:blipFill>
        <p:spPr bwMode="auto">
          <a:xfrm>
            <a:off x="6497106" y="2057400"/>
            <a:ext cx="2253355" cy="4524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Resources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1354960" y="1997840"/>
            <a:ext cx="64008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What is a tropism?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difference between positive and negative tropism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Define ‘phototropism’: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Define ‘geotropism’: (also known as gravitropism)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types of geotropism which roots and shoots undergo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types of phototropism which roots and shoots undergo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1616839" y="1997841"/>
            <a:ext cx="64008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What is a tropism?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difference between positive and negative tropism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Define ‘phototropism’: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Define ‘geotropism’: (also known as gravitropism)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types of geotropism which roots and shoots undergo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types of phototropism which roots and shoots undergo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4326760" y="1997840"/>
            <a:ext cx="64008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What is a tropism?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difference between positive and negative tropism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Define ‘phototropism’: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Define ‘geotropism’: (also known as gravitropism)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types of geotropism which roots and shoots undergo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types of phototropism which roots and shoots undergo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B852B0-3CCB-4824-B0DB-9868E99B43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59" t="2250" r="30127" b="3847"/>
          <a:stretch/>
        </p:blipFill>
        <p:spPr>
          <a:xfrm>
            <a:off x="140678" y="140675"/>
            <a:ext cx="4314091" cy="65766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1708A9-5B4C-44BC-8152-D2B53F094B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59" t="2250" r="30127" b="3847"/>
          <a:stretch/>
        </p:blipFill>
        <p:spPr>
          <a:xfrm>
            <a:off x="4689230" y="140674"/>
            <a:ext cx="4314091" cy="657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53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85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itchFamily="66" charset="0"/>
              </a:rPr>
              <a:t>Phototropism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8956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itchFamily="66" charset="0"/>
              </a:rPr>
              <a:t>Auxin</a:t>
            </a:r>
            <a:r>
              <a:rPr lang="en-GB" sz="2400" dirty="0">
                <a:latin typeface="Comic Sans MS" pitchFamily="66" charset="0"/>
              </a:rPr>
              <a:t> is produced at the tip of a shoot, When the light falls evenly on the shoot, the levels of </a:t>
            </a:r>
            <a:r>
              <a:rPr lang="en-GB" sz="2400" dirty="0" err="1">
                <a:latin typeface="Comic Sans MS" pitchFamily="66" charset="0"/>
              </a:rPr>
              <a:t>auxin</a:t>
            </a:r>
            <a:r>
              <a:rPr lang="en-GB" sz="2400" dirty="0">
                <a:latin typeface="Comic Sans MS" pitchFamily="66" charset="0"/>
              </a:rPr>
              <a:t> are balanced out and equal on both sides.  This means the shoot will grow straight up towards the light.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In uneven light conditions the </a:t>
            </a:r>
            <a:r>
              <a:rPr lang="en-GB" sz="2400" dirty="0" err="1">
                <a:latin typeface="Comic Sans MS" pitchFamily="66" charset="0"/>
              </a:rPr>
              <a:t>auxin</a:t>
            </a:r>
            <a:r>
              <a:rPr lang="en-GB" sz="2400" dirty="0">
                <a:latin typeface="Comic Sans MS" pitchFamily="66" charset="0"/>
              </a:rPr>
              <a:t> will move from the side of the shoot where the light is falling to the unlit side.  This accumulation of </a:t>
            </a:r>
            <a:r>
              <a:rPr lang="en-GB" sz="2400" dirty="0" err="1">
                <a:latin typeface="Comic Sans MS" pitchFamily="66" charset="0"/>
              </a:rPr>
              <a:t>auxin</a:t>
            </a:r>
            <a:r>
              <a:rPr lang="en-GB" sz="2400" dirty="0">
                <a:latin typeface="Comic Sans MS" pitchFamily="66" charset="0"/>
              </a:rPr>
              <a:t> on the shaded side of the root causes the cell to grow more, this cell elongation causes the shoot to bend towards the light.  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28600"/>
            <a:ext cx="4983163" cy="248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/>
          <p:cNvSpPr/>
          <p:nvPr/>
        </p:nvSpPr>
        <p:spPr>
          <a:xfrm>
            <a:off x="3737472" y="759596"/>
            <a:ext cx="209321" cy="299860"/>
          </a:xfrm>
          <a:custGeom>
            <a:avLst/>
            <a:gdLst>
              <a:gd name="connsiteX0" fmla="*/ 0 w 209321"/>
              <a:gd name="connsiteY0" fmla="*/ 24438 h 299860"/>
              <a:gd name="connsiteX1" fmla="*/ 143220 w 209321"/>
              <a:gd name="connsiteY1" fmla="*/ 24438 h 299860"/>
              <a:gd name="connsiteX2" fmla="*/ 176270 w 209321"/>
              <a:gd name="connsiteY2" fmla="*/ 90539 h 299860"/>
              <a:gd name="connsiteX3" fmla="*/ 209321 w 209321"/>
              <a:gd name="connsiteY3" fmla="*/ 299860 h 29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21" h="299860">
                <a:moveTo>
                  <a:pt x="0" y="24438"/>
                </a:moveTo>
                <a:cubicBezTo>
                  <a:pt x="54930" y="10705"/>
                  <a:pt x="76016" y="0"/>
                  <a:pt x="143220" y="24438"/>
                </a:cubicBezTo>
                <a:cubicBezTo>
                  <a:pt x="159420" y="30329"/>
                  <a:pt x="171831" y="77223"/>
                  <a:pt x="176270" y="90539"/>
                </a:cubicBezTo>
                <a:cubicBezTo>
                  <a:pt x="187743" y="297042"/>
                  <a:pt x="128073" y="259236"/>
                  <a:pt x="209321" y="29986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4012894" y="861152"/>
            <a:ext cx="84995" cy="209321"/>
          </a:xfrm>
          <a:custGeom>
            <a:avLst/>
            <a:gdLst>
              <a:gd name="connsiteX0" fmla="*/ 0 w 84995"/>
              <a:gd name="connsiteY0" fmla="*/ 0 h 209321"/>
              <a:gd name="connsiteX1" fmla="*/ 33051 w 84995"/>
              <a:gd name="connsiteY1" fmla="*/ 209321 h 20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95" h="209321">
                <a:moveTo>
                  <a:pt x="0" y="0"/>
                </a:moveTo>
                <a:cubicBezTo>
                  <a:pt x="84995" y="56663"/>
                  <a:pt x="33051" y="8793"/>
                  <a:pt x="33051" y="20932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4128854" y="894203"/>
            <a:ext cx="82344" cy="187286"/>
          </a:xfrm>
          <a:custGeom>
            <a:avLst/>
            <a:gdLst>
              <a:gd name="connsiteX0" fmla="*/ 60310 w 82344"/>
              <a:gd name="connsiteY0" fmla="*/ 187286 h 187286"/>
              <a:gd name="connsiteX1" fmla="*/ 49293 w 82344"/>
              <a:gd name="connsiteY1" fmla="*/ 154236 h 187286"/>
              <a:gd name="connsiteX2" fmla="*/ 16242 w 82344"/>
              <a:gd name="connsiteY2" fmla="*/ 121185 h 187286"/>
              <a:gd name="connsiteX3" fmla="*/ 60310 w 82344"/>
              <a:gd name="connsiteY3" fmla="*/ 22033 h 187286"/>
              <a:gd name="connsiteX4" fmla="*/ 82344 w 82344"/>
              <a:gd name="connsiteY4" fmla="*/ 0 h 18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44" h="187286">
                <a:moveTo>
                  <a:pt x="60310" y="187286"/>
                </a:moveTo>
                <a:cubicBezTo>
                  <a:pt x="56638" y="176269"/>
                  <a:pt x="55735" y="163898"/>
                  <a:pt x="49293" y="154236"/>
                </a:cubicBezTo>
                <a:cubicBezTo>
                  <a:pt x="40650" y="141272"/>
                  <a:pt x="19298" y="136463"/>
                  <a:pt x="16242" y="121185"/>
                </a:cubicBezTo>
                <a:cubicBezTo>
                  <a:pt x="0" y="39974"/>
                  <a:pt x="20508" y="53874"/>
                  <a:pt x="60310" y="22033"/>
                </a:cubicBezTo>
                <a:cubicBezTo>
                  <a:pt x="68421" y="15545"/>
                  <a:pt x="74999" y="7344"/>
                  <a:pt x="82344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4162817" y="702842"/>
            <a:ext cx="136515" cy="356614"/>
          </a:xfrm>
          <a:custGeom>
            <a:avLst/>
            <a:gdLst>
              <a:gd name="connsiteX0" fmla="*/ 136515 w 136515"/>
              <a:gd name="connsiteY0" fmla="*/ 356614 h 356614"/>
              <a:gd name="connsiteX1" fmla="*/ 114482 w 136515"/>
              <a:gd name="connsiteY1" fmla="*/ 323563 h 356614"/>
              <a:gd name="connsiteX2" fmla="*/ 92448 w 136515"/>
              <a:gd name="connsiteY2" fmla="*/ 257462 h 356614"/>
              <a:gd name="connsiteX3" fmla="*/ 81431 w 136515"/>
              <a:gd name="connsiteY3" fmla="*/ 114243 h 356614"/>
              <a:gd name="connsiteX4" fmla="*/ 48381 w 136515"/>
              <a:gd name="connsiteY4" fmla="*/ 92209 h 356614"/>
              <a:gd name="connsiteX5" fmla="*/ 15330 w 136515"/>
              <a:gd name="connsiteY5" fmla="*/ 59158 h 356614"/>
              <a:gd name="connsiteX6" fmla="*/ 4313 w 136515"/>
              <a:gd name="connsiteY6" fmla="*/ 26108 h 356614"/>
              <a:gd name="connsiteX7" fmla="*/ 59397 w 136515"/>
              <a:gd name="connsiteY7" fmla="*/ 4074 h 35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515" h="356614">
                <a:moveTo>
                  <a:pt x="136515" y="356614"/>
                </a:moveTo>
                <a:cubicBezTo>
                  <a:pt x="129171" y="345597"/>
                  <a:pt x="119859" y="335662"/>
                  <a:pt x="114482" y="323563"/>
                </a:cubicBezTo>
                <a:cubicBezTo>
                  <a:pt x="105049" y="302339"/>
                  <a:pt x="92448" y="257462"/>
                  <a:pt x="92448" y="257462"/>
                </a:cubicBezTo>
                <a:cubicBezTo>
                  <a:pt x="88776" y="209722"/>
                  <a:pt x="93768" y="160507"/>
                  <a:pt x="81431" y="114243"/>
                </a:cubicBezTo>
                <a:cubicBezTo>
                  <a:pt x="78019" y="101450"/>
                  <a:pt x="58553" y="100685"/>
                  <a:pt x="48381" y="92209"/>
                </a:cubicBezTo>
                <a:cubicBezTo>
                  <a:pt x="36412" y="82235"/>
                  <a:pt x="26347" y="70175"/>
                  <a:pt x="15330" y="59158"/>
                </a:cubicBezTo>
                <a:cubicBezTo>
                  <a:pt x="11658" y="48141"/>
                  <a:pt x="0" y="36890"/>
                  <a:pt x="4313" y="26108"/>
                </a:cubicBezTo>
                <a:cubicBezTo>
                  <a:pt x="14756" y="0"/>
                  <a:pt x="40053" y="4074"/>
                  <a:pt x="59397" y="4074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/>
          <p:cNvSpPr/>
          <p:nvPr/>
        </p:nvSpPr>
        <p:spPr>
          <a:xfrm>
            <a:off x="4343400" y="762000"/>
            <a:ext cx="66101" cy="311528"/>
          </a:xfrm>
          <a:custGeom>
            <a:avLst/>
            <a:gdLst>
              <a:gd name="connsiteX0" fmla="*/ 33051 w 66101"/>
              <a:gd name="connsiteY0" fmla="*/ 0 h 311528"/>
              <a:gd name="connsiteX1" fmla="*/ 0 w 66101"/>
              <a:gd name="connsiteY1" fmla="*/ 66102 h 311528"/>
              <a:gd name="connsiteX2" fmla="*/ 55084 w 66101"/>
              <a:gd name="connsiteY2" fmla="*/ 165253 h 311528"/>
              <a:gd name="connsiteX3" fmla="*/ 66101 w 66101"/>
              <a:gd name="connsiteY3" fmla="*/ 198304 h 311528"/>
              <a:gd name="connsiteX4" fmla="*/ 44067 w 66101"/>
              <a:gd name="connsiteY4" fmla="*/ 308473 h 311528"/>
              <a:gd name="connsiteX5" fmla="*/ 33051 w 66101"/>
              <a:gd name="connsiteY5" fmla="*/ 308473 h 31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1" h="311528">
                <a:moveTo>
                  <a:pt x="33051" y="0"/>
                </a:moveTo>
                <a:cubicBezTo>
                  <a:pt x="21911" y="16711"/>
                  <a:pt x="0" y="43296"/>
                  <a:pt x="0" y="66102"/>
                </a:cubicBezTo>
                <a:cubicBezTo>
                  <a:pt x="0" y="99324"/>
                  <a:pt x="48795" y="146386"/>
                  <a:pt x="55084" y="165253"/>
                </a:cubicBezTo>
                <a:lnTo>
                  <a:pt x="66101" y="198304"/>
                </a:lnTo>
                <a:cubicBezTo>
                  <a:pt x="65168" y="204838"/>
                  <a:pt x="58051" y="287495"/>
                  <a:pt x="44067" y="308473"/>
                </a:cubicBezTo>
                <a:cubicBezTo>
                  <a:pt x="42030" y="311528"/>
                  <a:pt x="36723" y="308473"/>
                  <a:pt x="33051" y="308473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 46"/>
          <p:cNvSpPr/>
          <p:nvPr/>
        </p:nvSpPr>
        <p:spPr>
          <a:xfrm>
            <a:off x="3940257" y="1252251"/>
            <a:ext cx="99514" cy="286438"/>
          </a:xfrm>
          <a:custGeom>
            <a:avLst/>
            <a:gdLst>
              <a:gd name="connsiteX0" fmla="*/ 75391 w 99514"/>
              <a:gd name="connsiteY0" fmla="*/ 0 h 286438"/>
              <a:gd name="connsiteX1" fmla="*/ 75391 w 99514"/>
              <a:gd name="connsiteY1" fmla="*/ 121185 h 286438"/>
              <a:gd name="connsiteX2" fmla="*/ 42341 w 99514"/>
              <a:gd name="connsiteY2" fmla="*/ 132202 h 286438"/>
              <a:gd name="connsiteX3" fmla="*/ 20307 w 99514"/>
              <a:gd name="connsiteY3" fmla="*/ 165253 h 286438"/>
              <a:gd name="connsiteX4" fmla="*/ 9290 w 99514"/>
              <a:gd name="connsiteY4" fmla="*/ 286438 h 28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14" h="286438">
                <a:moveTo>
                  <a:pt x="75391" y="0"/>
                </a:moveTo>
                <a:cubicBezTo>
                  <a:pt x="86312" y="43685"/>
                  <a:pt x="99514" y="72938"/>
                  <a:pt x="75391" y="121185"/>
                </a:cubicBezTo>
                <a:cubicBezTo>
                  <a:pt x="70198" y="131572"/>
                  <a:pt x="53358" y="128530"/>
                  <a:pt x="42341" y="132202"/>
                </a:cubicBezTo>
                <a:cubicBezTo>
                  <a:pt x="34996" y="143219"/>
                  <a:pt x="26229" y="153410"/>
                  <a:pt x="20307" y="165253"/>
                </a:cubicBezTo>
                <a:cubicBezTo>
                  <a:pt x="0" y="205867"/>
                  <a:pt x="9290" y="238062"/>
                  <a:pt x="9290" y="28643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/>
          <p:cNvSpPr/>
          <p:nvPr/>
        </p:nvSpPr>
        <p:spPr>
          <a:xfrm>
            <a:off x="4196687" y="1274284"/>
            <a:ext cx="72349" cy="297456"/>
          </a:xfrm>
          <a:custGeom>
            <a:avLst/>
            <a:gdLst>
              <a:gd name="connsiteX0" fmla="*/ 28282 w 72349"/>
              <a:gd name="connsiteY0" fmla="*/ 0 h 297456"/>
              <a:gd name="connsiteX1" fmla="*/ 61332 w 72349"/>
              <a:gd name="connsiteY1" fmla="*/ 66102 h 297456"/>
              <a:gd name="connsiteX2" fmla="*/ 17265 w 72349"/>
              <a:gd name="connsiteY2" fmla="*/ 165253 h 297456"/>
              <a:gd name="connsiteX3" fmla="*/ 61332 w 72349"/>
              <a:gd name="connsiteY3" fmla="*/ 286439 h 297456"/>
              <a:gd name="connsiteX4" fmla="*/ 72349 w 72349"/>
              <a:gd name="connsiteY4" fmla="*/ 297456 h 29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49" h="297456">
                <a:moveTo>
                  <a:pt x="28282" y="0"/>
                </a:moveTo>
                <a:cubicBezTo>
                  <a:pt x="36945" y="12996"/>
                  <a:pt x="63504" y="46555"/>
                  <a:pt x="61332" y="66102"/>
                </a:cubicBezTo>
                <a:cubicBezTo>
                  <a:pt x="56088" y="113301"/>
                  <a:pt x="40224" y="130815"/>
                  <a:pt x="17265" y="165253"/>
                </a:cubicBezTo>
                <a:cubicBezTo>
                  <a:pt x="31285" y="291427"/>
                  <a:pt x="0" y="240439"/>
                  <a:pt x="61332" y="286439"/>
                </a:cubicBezTo>
                <a:cubicBezTo>
                  <a:pt x="65487" y="289555"/>
                  <a:pt x="68677" y="293784"/>
                  <a:pt x="72349" y="29745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4092766" y="1274284"/>
            <a:ext cx="53749" cy="264405"/>
          </a:xfrm>
          <a:custGeom>
            <a:avLst/>
            <a:gdLst>
              <a:gd name="connsiteX0" fmla="*/ 0 w 53749"/>
              <a:gd name="connsiteY0" fmla="*/ 0 h 264405"/>
              <a:gd name="connsiteX1" fmla="*/ 33051 w 53749"/>
              <a:gd name="connsiteY1" fmla="*/ 44068 h 264405"/>
              <a:gd name="connsiteX2" fmla="*/ 33051 w 53749"/>
              <a:gd name="connsiteY2" fmla="*/ 154236 h 264405"/>
              <a:gd name="connsiteX3" fmla="*/ 11017 w 53749"/>
              <a:gd name="connsiteY3" fmla="*/ 220338 h 264405"/>
              <a:gd name="connsiteX4" fmla="*/ 22034 w 53749"/>
              <a:gd name="connsiteY4" fmla="*/ 264405 h 2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49" h="264405">
                <a:moveTo>
                  <a:pt x="0" y="0"/>
                </a:moveTo>
                <a:cubicBezTo>
                  <a:pt x="11017" y="14689"/>
                  <a:pt x="23941" y="28126"/>
                  <a:pt x="33051" y="44068"/>
                </a:cubicBezTo>
                <a:cubicBezTo>
                  <a:pt x="53749" y="80289"/>
                  <a:pt x="42425" y="113616"/>
                  <a:pt x="33051" y="154236"/>
                </a:cubicBezTo>
                <a:cubicBezTo>
                  <a:pt x="27828" y="176867"/>
                  <a:pt x="11017" y="220338"/>
                  <a:pt x="11017" y="220338"/>
                </a:cubicBezTo>
                <a:lnTo>
                  <a:pt x="22034" y="264405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/>
          <p:cNvSpPr/>
          <p:nvPr/>
        </p:nvSpPr>
        <p:spPr>
          <a:xfrm>
            <a:off x="4280053" y="1285301"/>
            <a:ext cx="110169" cy="396607"/>
          </a:xfrm>
          <a:custGeom>
            <a:avLst/>
            <a:gdLst>
              <a:gd name="connsiteX0" fmla="*/ 22034 w 110169"/>
              <a:gd name="connsiteY0" fmla="*/ 0 h 396607"/>
              <a:gd name="connsiteX1" fmla="*/ 66101 w 110169"/>
              <a:gd name="connsiteY1" fmla="*/ 66101 h 396607"/>
              <a:gd name="connsiteX2" fmla="*/ 110169 w 110169"/>
              <a:gd name="connsiteY2" fmla="*/ 132203 h 396607"/>
              <a:gd name="connsiteX3" fmla="*/ 88135 w 110169"/>
              <a:gd name="connsiteY3" fmla="*/ 286439 h 396607"/>
              <a:gd name="connsiteX4" fmla="*/ 66101 w 110169"/>
              <a:gd name="connsiteY4" fmla="*/ 319489 h 396607"/>
              <a:gd name="connsiteX5" fmla="*/ 0 w 110169"/>
              <a:gd name="connsiteY5" fmla="*/ 363557 h 396607"/>
              <a:gd name="connsiteX6" fmla="*/ 0 w 110169"/>
              <a:gd name="connsiteY6" fmla="*/ 396607 h 39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69" h="396607">
                <a:moveTo>
                  <a:pt x="22034" y="0"/>
                </a:moveTo>
                <a:cubicBezTo>
                  <a:pt x="44963" y="91716"/>
                  <a:pt x="12844" y="5236"/>
                  <a:pt x="66101" y="66101"/>
                </a:cubicBezTo>
                <a:cubicBezTo>
                  <a:pt x="83539" y="86030"/>
                  <a:pt x="110169" y="132203"/>
                  <a:pt x="110169" y="132203"/>
                </a:cubicBezTo>
                <a:cubicBezTo>
                  <a:pt x="107354" y="163162"/>
                  <a:pt x="109329" y="244051"/>
                  <a:pt x="88135" y="286439"/>
                </a:cubicBezTo>
                <a:cubicBezTo>
                  <a:pt x="82214" y="298282"/>
                  <a:pt x="76066" y="310770"/>
                  <a:pt x="66101" y="319489"/>
                </a:cubicBezTo>
                <a:cubicBezTo>
                  <a:pt x="46172" y="336927"/>
                  <a:pt x="0" y="337076"/>
                  <a:pt x="0" y="363557"/>
                </a:cubicBezTo>
                <a:lnTo>
                  <a:pt x="0" y="396607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>
            <a:off x="3784294" y="1263267"/>
            <a:ext cx="70034" cy="414896"/>
          </a:xfrm>
          <a:custGeom>
            <a:avLst/>
            <a:gdLst>
              <a:gd name="connsiteX0" fmla="*/ 66101 w 70034"/>
              <a:gd name="connsiteY0" fmla="*/ 0 h 414896"/>
              <a:gd name="connsiteX1" fmla="*/ 44067 w 70034"/>
              <a:gd name="connsiteY1" fmla="*/ 44068 h 414896"/>
              <a:gd name="connsiteX2" fmla="*/ 33051 w 70034"/>
              <a:gd name="connsiteY2" fmla="*/ 88135 h 414896"/>
              <a:gd name="connsiteX3" fmla="*/ 11017 w 70034"/>
              <a:gd name="connsiteY3" fmla="*/ 121186 h 414896"/>
              <a:gd name="connsiteX4" fmla="*/ 0 w 70034"/>
              <a:gd name="connsiteY4" fmla="*/ 154237 h 414896"/>
              <a:gd name="connsiteX5" fmla="*/ 11017 w 70034"/>
              <a:gd name="connsiteY5" fmla="*/ 187287 h 414896"/>
              <a:gd name="connsiteX6" fmla="*/ 22034 w 70034"/>
              <a:gd name="connsiteY6" fmla="*/ 319490 h 414896"/>
              <a:gd name="connsiteX7" fmla="*/ 55084 w 70034"/>
              <a:gd name="connsiteY7" fmla="*/ 330506 h 414896"/>
              <a:gd name="connsiteX8" fmla="*/ 22034 w 70034"/>
              <a:gd name="connsiteY8" fmla="*/ 407625 h 41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34" h="414896">
                <a:moveTo>
                  <a:pt x="66101" y="0"/>
                </a:moveTo>
                <a:cubicBezTo>
                  <a:pt x="58756" y="14689"/>
                  <a:pt x="49833" y="28690"/>
                  <a:pt x="44067" y="44068"/>
                </a:cubicBezTo>
                <a:cubicBezTo>
                  <a:pt x="38751" y="58245"/>
                  <a:pt x="39015" y="74218"/>
                  <a:pt x="33051" y="88135"/>
                </a:cubicBezTo>
                <a:cubicBezTo>
                  <a:pt x="27835" y="100305"/>
                  <a:pt x="16938" y="109343"/>
                  <a:pt x="11017" y="121186"/>
                </a:cubicBezTo>
                <a:cubicBezTo>
                  <a:pt x="5824" y="131573"/>
                  <a:pt x="3672" y="143220"/>
                  <a:pt x="0" y="154237"/>
                </a:cubicBezTo>
                <a:cubicBezTo>
                  <a:pt x="3672" y="165254"/>
                  <a:pt x="9482" y="175776"/>
                  <a:pt x="11017" y="187287"/>
                </a:cubicBezTo>
                <a:cubicBezTo>
                  <a:pt x="16861" y="231120"/>
                  <a:pt x="9030" y="277225"/>
                  <a:pt x="22034" y="319490"/>
                </a:cubicBezTo>
                <a:cubicBezTo>
                  <a:pt x="25449" y="330589"/>
                  <a:pt x="44067" y="326834"/>
                  <a:pt x="55084" y="330506"/>
                </a:cubicBezTo>
                <a:cubicBezTo>
                  <a:pt x="43028" y="414896"/>
                  <a:pt x="70034" y="407625"/>
                  <a:pt x="22034" y="40762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28600" y="685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itchFamily="66" charset="0"/>
              </a:rPr>
              <a:t>Gravitropism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8956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itchFamily="66" charset="0"/>
              </a:rPr>
              <a:t>Auxin</a:t>
            </a:r>
            <a:r>
              <a:rPr lang="en-GB" sz="2400" dirty="0">
                <a:latin typeface="Comic Sans MS" pitchFamily="66" charset="0"/>
              </a:rPr>
              <a:t> has different effects on root and shoot cells. High levels of </a:t>
            </a:r>
            <a:r>
              <a:rPr lang="en-GB" sz="2400" dirty="0" err="1">
                <a:latin typeface="Comic Sans MS" pitchFamily="66" charset="0"/>
              </a:rPr>
              <a:t>auxin</a:t>
            </a:r>
            <a:r>
              <a:rPr lang="en-GB" sz="2400" dirty="0">
                <a:latin typeface="Comic Sans MS" pitchFamily="66" charset="0"/>
              </a:rPr>
              <a:t> accumulate on the lower side of the root. The side of the root with the least </a:t>
            </a:r>
            <a:r>
              <a:rPr lang="en-GB" sz="2400" dirty="0" err="1">
                <a:latin typeface="Comic Sans MS" pitchFamily="66" charset="0"/>
              </a:rPr>
              <a:t>auxin</a:t>
            </a:r>
            <a:r>
              <a:rPr lang="en-GB" sz="2400" dirty="0">
                <a:latin typeface="Comic Sans MS" pitchFamily="66" charset="0"/>
              </a:rPr>
              <a:t> grows </a:t>
            </a:r>
            <a:r>
              <a:rPr lang="en-GB" sz="2400" i="1" dirty="0">
                <a:latin typeface="Comic Sans MS" pitchFamily="66" charset="0"/>
              </a:rPr>
              <a:t>more,</a:t>
            </a:r>
            <a:r>
              <a:rPr lang="en-GB" sz="2400" dirty="0">
                <a:latin typeface="Comic Sans MS" pitchFamily="66" charset="0"/>
              </a:rPr>
              <a:t> making the root bend and grow downwards towards gravity.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In the shoots, </a:t>
            </a:r>
            <a:r>
              <a:rPr lang="en-GB" sz="2400" dirty="0" err="1">
                <a:latin typeface="Comic Sans MS" pitchFamily="66" charset="0"/>
              </a:rPr>
              <a:t>auxin</a:t>
            </a:r>
            <a:r>
              <a:rPr lang="en-GB" sz="2400" dirty="0">
                <a:latin typeface="Comic Sans MS" pitchFamily="66" charset="0"/>
              </a:rPr>
              <a:t> also gathers on the lower side. This has the </a:t>
            </a:r>
            <a:r>
              <a:rPr lang="en-GB" sz="2400" dirty="0" err="1">
                <a:latin typeface="Comic Sans MS" pitchFamily="66" charset="0"/>
              </a:rPr>
              <a:t>oppositve</a:t>
            </a:r>
            <a:r>
              <a:rPr lang="en-GB" sz="2400" dirty="0">
                <a:latin typeface="Comic Sans MS" pitchFamily="66" charset="0"/>
              </a:rPr>
              <a:t> effect to the roots, it actually causes the shoot to grow more on the side with the most </a:t>
            </a:r>
            <a:r>
              <a:rPr lang="en-GB" sz="2400" dirty="0" err="1">
                <a:latin typeface="Comic Sans MS" pitchFamily="66" charset="0"/>
              </a:rPr>
              <a:t>auxin</a:t>
            </a:r>
            <a:r>
              <a:rPr lang="en-GB" sz="2400" dirty="0">
                <a:latin typeface="Comic Sans MS" pitchFamily="66" charset="0"/>
              </a:rPr>
              <a:t>. Causing the shoot to bend and grow upwards, away from gravity.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4038600" y="1676400"/>
            <a:ext cx="152400" cy="304800"/>
          </a:xfrm>
          <a:prstGeom prst="downArrow">
            <a:avLst/>
          </a:prstGeom>
          <a:solidFill>
            <a:srgbClr val="98F6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Down Arrow 44"/>
          <p:cNvSpPr/>
          <p:nvPr/>
        </p:nvSpPr>
        <p:spPr>
          <a:xfrm flipV="1">
            <a:off x="8458200" y="152400"/>
            <a:ext cx="152400" cy="304800"/>
          </a:xfrm>
          <a:prstGeom prst="downArrow">
            <a:avLst/>
          </a:prstGeom>
          <a:solidFill>
            <a:srgbClr val="98F6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733800" y="990600"/>
            <a:ext cx="2514600" cy="381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Leaves, Tropical, Palms, Plant, Green, Exotic, Foliage"/>
          <p:cNvPicPr>
            <a:picLocks noChangeAspect="1" noChangeArrowheads="1"/>
          </p:cNvPicPr>
          <p:nvPr/>
        </p:nvPicPr>
        <p:blipFill>
          <a:blip r:embed="rId2" cstate="print"/>
          <a:srcRect l="64167" t="13333" b="13333"/>
          <a:stretch>
            <a:fillRect/>
          </a:stretch>
        </p:blipFill>
        <p:spPr bwMode="auto">
          <a:xfrm>
            <a:off x="5334000" y="381000"/>
            <a:ext cx="465859" cy="629093"/>
          </a:xfrm>
          <a:prstGeom prst="rect">
            <a:avLst/>
          </a:prstGeom>
          <a:noFill/>
        </p:spPr>
      </p:pic>
      <p:pic>
        <p:nvPicPr>
          <p:cNvPr id="54" name="Picture 2" descr="Leaves, Tropical, Palms, Plant, Green, Exotic, Foliage"/>
          <p:cNvPicPr>
            <a:picLocks noChangeAspect="1" noChangeArrowheads="1"/>
          </p:cNvPicPr>
          <p:nvPr/>
        </p:nvPicPr>
        <p:blipFill>
          <a:blip r:embed="rId3" cstate="print"/>
          <a:srcRect l="64167" t="13333" b="13333"/>
          <a:stretch>
            <a:fillRect/>
          </a:stretch>
        </p:blipFill>
        <p:spPr bwMode="auto">
          <a:xfrm rot="9359998">
            <a:off x="5742385" y="1287642"/>
            <a:ext cx="465859" cy="608376"/>
          </a:xfrm>
          <a:prstGeom prst="rect">
            <a:avLst/>
          </a:prstGeom>
          <a:noFill/>
        </p:spPr>
      </p:pic>
      <p:sp>
        <p:nvSpPr>
          <p:cNvPr id="55" name="Oval 54"/>
          <p:cNvSpPr/>
          <p:nvPr/>
        </p:nvSpPr>
        <p:spPr>
          <a:xfrm>
            <a:off x="40386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43434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41910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8862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56388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57912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59436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 rot="646146">
            <a:off x="6783088" y="374205"/>
            <a:ext cx="1728926" cy="1807990"/>
          </a:xfrm>
          <a:custGeom>
            <a:avLst/>
            <a:gdLst>
              <a:gd name="connsiteX0" fmla="*/ 668740 w 1728926"/>
              <a:gd name="connsiteY0" fmla="*/ 657004 h 1807990"/>
              <a:gd name="connsiteX1" fmla="*/ 764274 w 1728926"/>
              <a:gd name="connsiteY1" fmla="*/ 670652 h 1807990"/>
              <a:gd name="connsiteX2" fmla="*/ 996286 w 1728926"/>
              <a:gd name="connsiteY2" fmla="*/ 643357 h 1807990"/>
              <a:gd name="connsiteX3" fmla="*/ 1078173 w 1728926"/>
              <a:gd name="connsiteY3" fmla="*/ 602413 h 1807990"/>
              <a:gd name="connsiteX4" fmla="*/ 1146412 w 1728926"/>
              <a:gd name="connsiteY4" fmla="*/ 534174 h 1807990"/>
              <a:gd name="connsiteX5" fmla="*/ 1201003 w 1728926"/>
              <a:gd name="connsiteY5" fmla="*/ 465936 h 1807990"/>
              <a:gd name="connsiteX6" fmla="*/ 1241946 w 1728926"/>
              <a:gd name="connsiteY6" fmla="*/ 384049 h 1807990"/>
              <a:gd name="connsiteX7" fmla="*/ 1269242 w 1728926"/>
              <a:gd name="connsiteY7" fmla="*/ 343106 h 1807990"/>
              <a:gd name="connsiteX8" fmla="*/ 1323833 w 1728926"/>
              <a:gd name="connsiteY8" fmla="*/ 261219 h 1807990"/>
              <a:gd name="connsiteX9" fmla="*/ 1337480 w 1728926"/>
              <a:gd name="connsiteY9" fmla="*/ 220276 h 1807990"/>
              <a:gd name="connsiteX10" fmla="*/ 1378424 w 1728926"/>
              <a:gd name="connsiteY10" fmla="*/ 179333 h 1807990"/>
              <a:gd name="connsiteX11" fmla="*/ 1405719 w 1728926"/>
              <a:gd name="connsiteY11" fmla="*/ 138389 h 1807990"/>
              <a:gd name="connsiteX12" fmla="*/ 1446662 w 1728926"/>
              <a:gd name="connsiteY12" fmla="*/ 111094 h 1807990"/>
              <a:gd name="connsiteX13" fmla="*/ 1487606 w 1728926"/>
              <a:gd name="connsiteY13" fmla="*/ 70151 h 1807990"/>
              <a:gd name="connsiteX14" fmla="*/ 1528549 w 1728926"/>
              <a:gd name="connsiteY14" fmla="*/ 56503 h 1807990"/>
              <a:gd name="connsiteX15" fmla="*/ 1610436 w 1728926"/>
              <a:gd name="connsiteY15" fmla="*/ 15560 h 1807990"/>
              <a:gd name="connsiteX16" fmla="*/ 1705970 w 1728926"/>
              <a:gd name="connsiteY16" fmla="*/ 29207 h 1807990"/>
              <a:gd name="connsiteX17" fmla="*/ 1692322 w 1728926"/>
              <a:gd name="connsiteY17" fmla="*/ 192980 h 1807990"/>
              <a:gd name="connsiteX18" fmla="*/ 1665027 w 1728926"/>
              <a:gd name="connsiteY18" fmla="*/ 274867 h 1807990"/>
              <a:gd name="connsiteX19" fmla="*/ 1583140 w 1728926"/>
              <a:gd name="connsiteY19" fmla="*/ 384049 h 1807990"/>
              <a:gd name="connsiteX20" fmla="*/ 1528549 w 1728926"/>
              <a:gd name="connsiteY20" fmla="*/ 506879 h 1807990"/>
              <a:gd name="connsiteX21" fmla="*/ 1487606 w 1728926"/>
              <a:gd name="connsiteY21" fmla="*/ 534174 h 1807990"/>
              <a:gd name="connsiteX22" fmla="*/ 1433015 w 1728926"/>
              <a:gd name="connsiteY22" fmla="*/ 616061 h 1807990"/>
              <a:gd name="connsiteX23" fmla="*/ 1405719 w 1728926"/>
              <a:gd name="connsiteY23" fmla="*/ 657004 h 1807990"/>
              <a:gd name="connsiteX24" fmla="*/ 1364776 w 1728926"/>
              <a:gd name="connsiteY24" fmla="*/ 697948 h 1807990"/>
              <a:gd name="connsiteX25" fmla="*/ 1337480 w 1728926"/>
              <a:gd name="connsiteY25" fmla="*/ 738891 h 1807990"/>
              <a:gd name="connsiteX26" fmla="*/ 1296537 w 1728926"/>
              <a:gd name="connsiteY26" fmla="*/ 766186 h 1807990"/>
              <a:gd name="connsiteX27" fmla="*/ 1282889 w 1728926"/>
              <a:gd name="connsiteY27" fmla="*/ 807130 h 1807990"/>
              <a:gd name="connsiteX28" fmla="*/ 1160059 w 1728926"/>
              <a:gd name="connsiteY28" fmla="*/ 916312 h 1807990"/>
              <a:gd name="connsiteX29" fmla="*/ 1132764 w 1728926"/>
              <a:gd name="connsiteY29" fmla="*/ 957255 h 1807990"/>
              <a:gd name="connsiteX30" fmla="*/ 1050877 w 1728926"/>
              <a:gd name="connsiteY30" fmla="*/ 984551 h 1807990"/>
              <a:gd name="connsiteX31" fmla="*/ 1009934 w 1728926"/>
              <a:gd name="connsiteY31" fmla="*/ 1011846 h 1807990"/>
              <a:gd name="connsiteX32" fmla="*/ 873456 w 1728926"/>
              <a:gd name="connsiteY32" fmla="*/ 998198 h 1807990"/>
              <a:gd name="connsiteX33" fmla="*/ 791570 w 1728926"/>
              <a:gd name="connsiteY33" fmla="*/ 984551 h 1807990"/>
              <a:gd name="connsiteX34" fmla="*/ 586853 w 1728926"/>
              <a:gd name="connsiteY34" fmla="*/ 998198 h 1807990"/>
              <a:gd name="connsiteX35" fmla="*/ 545910 w 1728926"/>
              <a:gd name="connsiteY35" fmla="*/ 1011846 h 1807990"/>
              <a:gd name="connsiteX36" fmla="*/ 518615 w 1728926"/>
              <a:gd name="connsiteY36" fmla="*/ 1052789 h 1807990"/>
              <a:gd name="connsiteX37" fmla="*/ 450376 w 1728926"/>
              <a:gd name="connsiteY37" fmla="*/ 1134676 h 1807990"/>
              <a:gd name="connsiteX38" fmla="*/ 436728 w 1728926"/>
              <a:gd name="connsiteY38" fmla="*/ 1175619 h 1807990"/>
              <a:gd name="connsiteX39" fmla="*/ 382137 w 1728926"/>
              <a:gd name="connsiteY39" fmla="*/ 1257506 h 1807990"/>
              <a:gd name="connsiteX40" fmla="*/ 327546 w 1728926"/>
              <a:gd name="connsiteY40" fmla="*/ 1421279 h 1807990"/>
              <a:gd name="connsiteX41" fmla="*/ 300251 w 1728926"/>
              <a:gd name="connsiteY41" fmla="*/ 1503165 h 1807990"/>
              <a:gd name="connsiteX42" fmla="*/ 272955 w 1728926"/>
              <a:gd name="connsiteY42" fmla="*/ 1612348 h 1807990"/>
              <a:gd name="connsiteX43" fmla="*/ 218364 w 1728926"/>
              <a:gd name="connsiteY43" fmla="*/ 1694234 h 1807990"/>
              <a:gd name="connsiteX44" fmla="*/ 191068 w 1728926"/>
              <a:gd name="connsiteY44" fmla="*/ 1735177 h 1807990"/>
              <a:gd name="connsiteX45" fmla="*/ 163773 w 1728926"/>
              <a:gd name="connsiteY45" fmla="*/ 1776121 h 1807990"/>
              <a:gd name="connsiteX46" fmla="*/ 122830 w 1728926"/>
              <a:gd name="connsiteY46" fmla="*/ 1803416 h 1807990"/>
              <a:gd name="connsiteX47" fmla="*/ 40943 w 1728926"/>
              <a:gd name="connsiteY47" fmla="*/ 1789768 h 1807990"/>
              <a:gd name="connsiteX48" fmla="*/ 13648 w 1728926"/>
              <a:gd name="connsiteY48" fmla="*/ 1707882 h 1807990"/>
              <a:gd name="connsiteX49" fmla="*/ 0 w 1728926"/>
              <a:gd name="connsiteY49" fmla="*/ 1666939 h 1807990"/>
              <a:gd name="connsiteX50" fmla="*/ 13648 w 1728926"/>
              <a:gd name="connsiteY50" fmla="*/ 1421279 h 1807990"/>
              <a:gd name="connsiteX51" fmla="*/ 27295 w 1728926"/>
              <a:gd name="connsiteY51" fmla="*/ 1366688 h 1807990"/>
              <a:gd name="connsiteX52" fmla="*/ 54591 w 1728926"/>
              <a:gd name="connsiteY52" fmla="*/ 1325745 h 1807990"/>
              <a:gd name="connsiteX53" fmla="*/ 81886 w 1728926"/>
              <a:gd name="connsiteY53" fmla="*/ 1107380 h 1807990"/>
              <a:gd name="connsiteX54" fmla="*/ 109182 w 1728926"/>
              <a:gd name="connsiteY54" fmla="*/ 1025494 h 1807990"/>
              <a:gd name="connsiteX55" fmla="*/ 122830 w 1728926"/>
              <a:gd name="connsiteY55" fmla="*/ 984551 h 1807990"/>
              <a:gd name="connsiteX56" fmla="*/ 177421 w 1728926"/>
              <a:gd name="connsiteY56" fmla="*/ 902664 h 1807990"/>
              <a:gd name="connsiteX57" fmla="*/ 204716 w 1728926"/>
              <a:gd name="connsiteY57" fmla="*/ 861721 h 1807990"/>
              <a:gd name="connsiteX58" fmla="*/ 286603 w 1728926"/>
              <a:gd name="connsiteY58" fmla="*/ 807130 h 1807990"/>
              <a:gd name="connsiteX59" fmla="*/ 409433 w 1728926"/>
              <a:gd name="connsiteY59" fmla="*/ 711595 h 1807990"/>
              <a:gd name="connsiteX60" fmla="*/ 532262 w 1728926"/>
              <a:gd name="connsiteY60" fmla="*/ 657004 h 1807990"/>
              <a:gd name="connsiteX61" fmla="*/ 668740 w 1728926"/>
              <a:gd name="connsiteY61" fmla="*/ 657004 h 180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728926" h="1807990">
                <a:moveTo>
                  <a:pt x="668740" y="657004"/>
                </a:moveTo>
                <a:cubicBezTo>
                  <a:pt x="700585" y="661553"/>
                  <a:pt x="732106" y="670652"/>
                  <a:pt x="764274" y="670652"/>
                </a:cubicBezTo>
                <a:cubicBezTo>
                  <a:pt x="781962" y="670652"/>
                  <a:pt x="972292" y="646356"/>
                  <a:pt x="996286" y="643357"/>
                </a:cubicBezTo>
                <a:cubicBezTo>
                  <a:pt x="1029587" y="632257"/>
                  <a:pt x="1051716" y="628871"/>
                  <a:pt x="1078173" y="602413"/>
                </a:cubicBezTo>
                <a:cubicBezTo>
                  <a:pt x="1169155" y="511430"/>
                  <a:pt x="1037230" y="606962"/>
                  <a:pt x="1146412" y="534174"/>
                </a:cubicBezTo>
                <a:cubicBezTo>
                  <a:pt x="1172980" y="454465"/>
                  <a:pt x="1139270" y="527669"/>
                  <a:pt x="1201003" y="465936"/>
                </a:cubicBezTo>
                <a:cubicBezTo>
                  <a:pt x="1240114" y="426825"/>
                  <a:pt x="1219747" y="428447"/>
                  <a:pt x="1241946" y="384049"/>
                </a:cubicBezTo>
                <a:cubicBezTo>
                  <a:pt x="1249282" y="369378"/>
                  <a:pt x="1260143" y="356754"/>
                  <a:pt x="1269242" y="343106"/>
                </a:cubicBezTo>
                <a:cubicBezTo>
                  <a:pt x="1301691" y="245753"/>
                  <a:pt x="1255680" y="363449"/>
                  <a:pt x="1323833" y="261219"/>
                </a:cubicBezTo>
                <a:cubicBezTo>
                  <a:pt x="1331813" y="249249"/>
                  <a:pt x="1329500" y="232246"/>
                  <a:pt x="1337480" y="220276"/>
                </a:cubicBezTo>
                <a:cubicBezTo>
                  <a:pt x="1348186" y="204217"/>
                  <a:pt x="1366068" y="194160"/>
                  <a:pt x="1378424" y="179333"/>
                </a:cubicBezTo>
                <a:cubicBezTo>
                  <a:pt x="1388925" y="166732"/>
                  <a:pt x="1394121" y="149988"/>
                  <a:pt x="1405719" y="138389"/>
                </a:cubicBezTo>
                <a:cubicBezTo>
                  <a:pt x="1417317" y="126791"/>
                  <a:pt x="1434061" y="121594"/>
                  <a:pt x="1446662" y="111094"/>
                </a:cubicBezTo>
                <a:cubicBezTo>
                  <a:pt x="1461490" y="98738"/>
                  <a:pt x="1471547" y="80857"/>
                  <a:pt x="1487606" y="70151"/>
                </a:cubicBezTo>
                <a:cubicBezTo>
                  <a:pt x="1499576" y="62171"/>
                  <a:pt x="1515682" y="62937"/>
                  <a:pt x="1528549" y="56503"/>
                </a:cubicBezTo>
                <a:cubicBezTo>
                  <a:pt x="1634364" y="3594"/>
                  <a:pt x="1507532" y="49859"/>
                  <a:pt x="1610436" y="15560"/>
                </a:cubicBezTo>
                <a:cubicBezTo>
                  <a:pt x="1642281" y="20109"/>
                  <a:pt x="1692490" y="0"/>
                  <a:pt x="1705970" y="29207"/>
                </a:cubicBezTo>
                <a:cubicBezTo>
                  <a:pt x="1728926" y="78945"/>
                  <a:pt x="1701328" y="138945"/>
                  <a:pt x="1692322" y="192980"/>
                </a:cubicBezTo>
                <a:cubicBezTo>
                  <a:pt x="1687592" y="221361"/>
                  <a:pt x="1683001" y="252400"/>
                  <a:pt x="1665027" y="274867"/>
                </a:cubicBezTo>
                <a:cubicBezTo>
                  <a:pt x="1658071" y="283562"/>
                  <a:pt x="1594002" y="359610"/>
                  <a:pt x="1583140" y="384049"/>
                </a:cubicBezTo>
                <a:cubicBezTo>
                  <a:pt x="1561516" y="432702"/>
                  <a:pt x="1565615" y="469814"/>
                  <a:pt x="1528549" y="506879"/>
                </a:cubicBezTo>
                <a:cubicBezTo>
                  <a:pt x="1516951" y="518477"/>
                  <a:pt x="1501254" y="525076"/>
                  <a:pt x="1487606" y="534174"/>
                </a:cubicBezTo>
                <a:cubicBezTo>
                  <a:pt x="1463621" y="606128"/>
                  <a:pt x="1489810" y="547908"/>
                  <a:pt x="1433015" y="616061"/>
                </a:cubicBezTo>
                <a:cubicBezTo>
                  <a:pt x="1422514" y="628662"/>
                  <a:pt x="1416220" y="644403"/>
                  <a:pt x="1405719" y="657004"/>
                </a:cubicBezTo>
                <a:cubicBezTo>
                  <a:pt x="1393363" y="671831"/>
                  <a:pt x="1377132" y="683121"/>
                  <a:pt x="1364776" y="697948"/>
                </a:cubicBezTo>
                <a:cubicBezTo>
                  <a:pt x="1354275" y="710549"/>
                  <a:pt x="1349078" y="727293"/>
                  <a:pt x="1337480" y="738891"/>
                </a:cubicBezTo>
                <a:cubicBezTo>
                  <a:pt x="1325882" y="750489"/>
                  <a:pt x="1310185" y="757088"/>
                  <a:pt x="1296537" y="766186"/>
                </a:cubicBezTo>
                <a:cubicBezTo>
                  <a:pt x="1291988" y="779834"/>
                  <a:pt x="1291721" y="795774"/>
                  <a:pt x="1282889" y="807130"/>
                </a:cubicBezTo>
                <a:cubicBezTo>
                  <a:pt x="1232552" y="871850"/>
                  <a:pt x="1214787" y="879827"/>
                  <a:pt x="1160059" y="916312"/>
                </a:cubicBezTo>
                <a:cubicBezTo>
                  <a:pt x="1150961" y="929960"/>
                  <a:pt x="1146673" y="948562"/>
                  <a:pt x="1132764" y="957255"/>
                </a:cubicBezTo>
                <a:cubicBezTo>
                  <a:pt x="1108365" y="972504"/>
                  <a:pt x="1074817" y="968591"/>
                  <a:pt x="1050877" y="984551"/>
                </a:cubicBezTo>
                <a:lnTo>
                  <a:pt x="1009934" y="1011846"/>
                </a:lnTo>
                <a:cubicBezTo>
                  <a:pt x="964441" y="1007297"/>
                  <a:pt x="918823" y="1003869"/>
                  <a:pt x="873456" y="998198"/>
                </a:cubicBezTo>
                <a:cubicBezTo>
                  <a:pt x="845998" y="994766"/>
                  <a:pt x="819242" y="984551"/>
                  <a:pt x="791570" y="984551"/>
                </a:cubicBezTo>
                <a:cubicBezTo>
                  <a:pt x="723180" y="984551"/>
                  <a:pt x="655092" y="993649"/>
                  <a:pt x="586853" y="998198"/>
                </a:cubicBezTo>
                <a:cubicBezTo>
                  <a:pt x="573205" y="1002747"/>
                  <a:pt x="557143" y="1002859"/>
                  <a:pt x="545910" y="1011846"/>
                </a:cubicBezTo>
                <a:cubicBezTo>
                  <a:pt x="533102" y="1022093"/>
                  <a:pt x="529116" y="1040188"/>
                  <a:pt x="518615" y="1052789"/>
                </a:cubicBezTo>
                <a:cubicBezTo>
                  <a:pt x="480884" y="1098066"/>
                  <a:pt x="475790" y="1083848"/>
                  <a:pt x="450376" y="1134676"/>
                </a:cubicBezTo>
                <a:cubicBezTo>
                  <a:pt x="443942" y="1147543"/>
                  <a:pt x="443714" y="1163043"/>
                  <a:pt x="436728" y="1175619"/>
                </a:cubicBezTo>
                <a:cubicBezTo>
                  <a:pt x="420796" y="1204296"/>
                  <a:pt x="392511" y="1226384"/>
                  <a:pt x="382137" y="1257506"/>
                </a:cubicBezTo>
                <a:lnTo>
                  <a:pt x="327546" y="1421279"/>
                </a:lnTo>
                <a:lnTo>
                  <a:pt x="300251" y="1503165"/>
                </a:lnTo>
                <a:cubicBezTo>
                  <a:pt x="296470" y="1522071"/>
                  <a:pt x="286069" y="1588742"/>
                  <a:pt x="272955" y="1612348"/>
                </a:cubicBezTo>
                <a:cubicBezTo>
                  <a:pt x="257023" y="1641025"/>
                  <a:pt x="236561" y="1666939"/>
                  <a:pt x="218364" y="1694234"/>
                </a:cubicBezTo>
                <a:lnTo>
                  <a:pt x="191068" y="1735177"/>
                </a:lnTo>
                <a:cubicBezTo>
                  <a:pt x="181969" y="1748825"/>
                  <a:pt x="177421" y="1767023"/>
                  <a:pt x="163773" y="1776121"/>
                </a:cubicBezTo>
                <a:lnTo>
                  <a:pt x="122830" y="1803416"/>
                </a:lnTo>
                <a:cubicBezTo>
                  <a:pt x="95534" y="1798867"/>
                  <a:pt x="61768" y="1807990"/>
                  <a:pt x="40943" y="1789768"/>
                </a:cubicBezTo>
                <a:cubicBezTo>
                  <a:pt x="19290" y="1770822"/>
                  <a:pt x="22746" y="1735177"/>
                  <a:pt x="13648" y="1707882"/>
                </a:cubicBezTo>
                <a:lnTo>
                  <a:pt x="0" y="1666939"/>
                </a:lnTo>
                <a:cubicBezTo>
                  <a:pt x="4549" y="1585052"/>
                  <a:pt x="6223" y="1502955"/>
                  <a:pt x="13648" y="1421279"/>
                </a:cubicBezTo>
                <a:cubicBezTo>
                  <a:pt x="15346" y="1402599"/>
                  <a:pt x="19906" y="1383928"/>
                  <a:pt x="27295" y="1366688"/>
                </a:cubicBezTo>
                <a:cubicBezTo>
                  <a:pt x="33756" y="1351612"/>
                  <a:pt x="45492" y="1339393"/>
                  <a:pt x="54591" y="1325745"/>
                </a:cubicBezTo>
                <a:cubicBezTo>
                  <a:pt x="94152" y="1207063"/>
                  <a:pt x="37632" y="1387655"/>
                  <a:pt x="81886" y="1107380"/>
                </a:cubicBezTo>
                <a:cubicBezTo>
                  <a:pt x="86373" y="1078960"/>
                  <a:pt x="100083" y="1052789"/>
                  <a:pt x="109182" y="1025494"/>
                </a:cubicBezTo>
                <a:cubicBezTo>
                  <a:pt x="113731" y="1011846"/>
                  <a:pt x="114850" y="996521"/>
                  <a:pt x="122830" y="984551"/>
                </a:cubicBezTo>
                <a:lnTo>
                  <a:pt x="177421" y="902664"/>
                </a:lnTo>
                <a:cubicBezTo>
                  <a:pt x="186519" y="889016"/>
                  <a:pt x="191068" y="870819"/>
                  <a:pt x="204716" y="861721"/>
                </a:cubicBezTo>
                <a:cubicBezTo>
                  <a:pt x="232012" y="843524"/>
                  <a:pt x="263406" y="830327"/>
                  <a:pt x="286603" y="807130"/>
                </a:cubicBezTo>
                <a:cubicBezTo>
                  <a:pt x="448031" y="645700"/>
                  <a:pt x="306015" y="763303"/>
                  <a:pt x="409433" y="711595"/>
                </a:cubicBezTo>
                <a:cubicBezTo>
                  <a:pt x="458907" y="686858"/>
                  <a:pt x="461845" y="657004"/>
                  <a:pt x="532262" y="657004"/>
                </a:cubicBezTo>
                <a:lnTo>
                  <a:pt x="668740" y="657004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5" name="Picture 2" descr="Leaves, Tropical, Palms, Plant, Green, Exotic, Foliage"/>
          <p:cNvPicPr>
            <a:picLocks noChangeAspect="1" noChangeArrowheads="1"/>
          </p:cNvPicPr>
          <p:nvPr/>
        </p:nvPicPr>
        <p:blipFill>
          <a:blip r:embed="rId2" cstate="print"/>
          <a:srcRect l="64167" t="13333" b="13333"/>
          <a:stretch>
            <a:fillRect/>
          </a:stretch>
        </p:blipFill>
        <p:spPr bwMode="auto">
          <a:xfrm rot="17792438">
            <a:off x="7696350" y="262986"/>
            <a:ext cx="465859" cy="629093"/>
          </a:xfrm>
          <a:prstGeom prst="rect">
            <a:avLst/>
          </a:prstGeom>
          <a:noFill/>
        </p:spPr>
      </p:pic>
      <p:pic>
        <p:nvPicPr>
          <p:cNvPr id="66" name="Picture 2" descr="Leaves, Tropical, Palms, Plant, Green, Exotic, Foliage"/>
          <p:cNvPicPr>
            <a:picLocks noChangeAspect="1" noChangeArrowheads="1"/>
          </p:cNvPicPr>
          <p:nvPr/>
        </p:nvPicPr>
        <p:blipFill>
          <a:blip r:embed="rId3" cstate="print"/>
          <a:srcRect l="64167" t="13333" b="13333"/>
          <a:stretch>
            <a:fillRect/>
          </a:stretch>
        </p:blipFill>
        <p:spPr bwMode="auto">
          <a:xfrm rot="8418908">
            <a:off x="8370170" y="840646"/>
            <a:ext cx="465859" cy="608376"/>
          </a:xfrm>
          <a:prstGeom prst="rect">
            <a:avLst/>
          </a:prstGeom>
          <a:noFill/>
        </p:spPr>
      </p:pic>
      <p:sp>
        <p:nvSpPr>
          <p:cNvPr id="67" name="Oval 66"/>
          <p:cNvSpPr/>
          <p:nvPr/>
        </p:nvSpPr>
        <p:spPr>
          <a:xfrm>
            <a:off x="6705600" y="1905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6781800" y="1676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6781800" y="1828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8382000" y="685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8229600" y="914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8534400" y="6096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8229600" y="762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Down Arrow 73"/>
          <p:cNvSpPr/>
          <p:nvPr/>
        </p:nvSpPr>
        <p:spPr>
          <a:xfrm>
            <a:off x="6705600" y="2133600"/>
            <a:ext cx="152400" cy="304800"/>
          </a:xfrm>
          <a:prstGeom prst="downArrow">
            <a:avLst/>
          </a:prstGeom>
          <a:solidFill>
            <a:srgbClr val="98F6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3733800" y="228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Before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629400" y="2286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After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Identify the stimuli that plants are sensitive to</a:t>
            </a:r>
            <a:endParaRPr lang="en-GB" dirty="0"/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Describe how plants respond to light and gravity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OUTSTANDING PROGRESS:</a:t>
            </a: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Explain the role of auxins in a plants response to light and gravity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2400" y="1676400"/>
            <a:ext cx="8839200" cy="3124200"/>
          </a:xfrm>
          <a:prstGeom prst="roundRect">
            <a:avLst/>
          </a:prstGeom>
          <a:solidFill>
            <a:srgbClr val="98F6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8763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dirty="0">
                <a:latin typeface="Comic Sans MS" panose="030F0702030302020204" pitchFamily="66" charset="0"/>
              </a:rPr>
              <a:t>Plants need to respond to </a:t>
            </a:r>
            <a:r>
              <a:rPr lang="en-GB" sz="34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light</a:t>
            </a:r>
            <a:r>
              <a:rPr lang="en-GB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GB" sz="3400" dirty="0">
                <a:solidFill>
                  <a:srgbClr val="7030A0"/>
                </a:solidFill>
                <a:latin typeface="Comic Sans MS" panose="030F0702030302020204" pitchFamily="66" charset="0"/>
              </a:rPr>
              <a:t>moisture</a:t>
            </a:r>
            <a:r>
              <a:rPr lang="en-GB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>
                <a:latin typeface="Comic Sans MS" panose="030F0702030302020204" pitchFamily="66" charset="0"/>
              </a:rPr>
              <a:t>&amp;</a:t>
            </a:r>
            <a:r>
              <a:rPr lang="en-GB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>
                <a:solidFill>
                  <a:srgbClr val="00B050"/>
                </a:solidFill>
                <a:latin typeface="Comic Sans MS" panose="030F0702030302020204" pitchFamily="66" charset="0"/>
              </a:rPr>
              <a:t>gravity</a:t>
            </a:r>
            <a:r>
              <a:rPr lang="en-GB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733800"/>
            <a:ext cx="8357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How</a:t>
            </a:r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omic Sans MS" panose="030F0702030302020204" pitchFamily="66" charset="0"/>
              </a:rPr>
              <a:t>does the plant respond to these?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81000" y="2572435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Why</a:t>
            </a: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omic Sans MS" panose="030F0702030302020204" pitchFamily="66" charset="0"/>
              </a:rPr>
              <a:t>do you think it is important that they respond to these?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Comic Sans MS" pitchFamily="66" charset="0"/>
              </a:rPr>
              <a:t>Think &gt; Pair &gt; Share:</a:t>
            </a:r>
          </a:p>
        </p:txBody>
      </p:sp>
      <p:pic>
        <p:nvPicPr>
          <p:cNvPr id="13314" name="Picture 2" descr="Cress, Seedling, Plant, Fresh Germs, Embryophy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953000"/>
            <a:ext cx="2628900" cy="1752600"/>
          </a:xfrm>
          <a:prstGeom prst="rect">
            <a:avLst/>
          </a:prstGeom>
          <a:noFill/>
        </p:spPr>
      </p:pic>
      <p:pic>
        <p:nvPicPr>
          <p:cNvPr id="13316" name="Picture 4" descr="Durian Seed, Durian, Germinate, Ripe, Seed, Tropical"/>
          <p:cNvPicPr>
            <a:picLocks noChangeAspect="1" noChangeArrowheads="1"/>
          </p:cNvPicPr>
          <p:nvPr/>
        </p:nvPicPr>
        <p:blipFill>
          <a:blip r:embed="rId3" cstate="print"/>
          <a:srcRect l="8494" t="19111" r="17186"/>
          <a:stretch>
            <a:fillRect/>
          </a:stretch>
        </p:blipFill>
        <p:spPr bwMode="auto">
          <a:xfrm>
            <a:off x="1447800" y="4953000"/>
            <a:ext cx="2456966" cy="1782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810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These growth responses are called </a:t>
            </a:r>
            <a:r>
              <a:rPr lang="en-GB" sz="3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tropisms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2590800"/>
            <a:ext cx="2713930" cy="206210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Plants roots </a:t>
            </a:r>
            <a:r>
              <a:rPr lang="en-GB" sz="3200" dirty="0">
                <a:solidFill>
                  <a:schemeClr val="bg1"/>
                </a:solidFill>
              </a:rPr>
              <a:t>grow towards </a:t>
            </a:r>
            <a:r>
              <a:rPr lang="en-GB" sz="3200" i="1" u="sng" dirty="0">
                <a:solidFill>
                  <a:schemeClr val="bg1"/>
                </a:solidFill>
              </a:rPr>
              <a:t>gravity</a:t>
            </a:r>
            <a:r>
              <a:rPr lang="en-GB" sz="3200" dirty="0">
                <a:solidFill>
                  <a:schemeClr val="bg1"/>
                </a:solidFill>
              </a:rPr>
              <a:t> and </a:t>
            </a:r>
            <a:r>
              <a:rPr lang="en-GB" sz="3200" i="1" u="sng" dirty="0">
                <a:solidFill>
                  <a:schemeClr val="bg1"/>
                </a:solidFill>
              </a:rPr>
              <a:t>water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0800" y="762000"/>
            <a:ext cx="2574032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B050"/>
                </a:solidFill>
              </a:rPr>
              <a:t>Plant shoots </a:t>
            </a:r>
            <a:r>
              <a:rPr lang="en-GB" sz="3200" dirty="0">
                <a:solidFill>
                  <a:srgbClr val="00B050"/>
                </a:solidFill>
              </a:rPr>
              <a:t>are sensitive to </a:t>
            </a:r>
            <a:r>
              <a:rPr lang="en-GB" sz="3200" i="1" u="sng" dirty="0">
                <a:solidFill>
                  <a:srgbClr val="00B050"/>
                </a:solidFill>
              </a:rPr>
              <a:t>gravity</a:t>
            </a:r>
            <a:r>
              <a:rPr lang="en-GB" sz="3200" dirty="0">
                <a:solidFill>
                  <a:srgbClr val="00B050"/>
                </a:solidFill>
              </a:rPr>
              <a:t> and </a:t>
            </a:r>
            <a:r>
              <a:rPr lang="en-GB" sz="3200" i="1" u="sng" dirty="0">
                <a:solidFill>
                  <a:srgbClr val="00B050"/>
                </a:solidFill>
              </a:rPr>
              <a:t>light</a:t>
            </a:r>
            <a:r>
              <a:rPr lang="en-GB" sz="3200" u="sng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48006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002060"/>
                </a:solidFill>
                <a:latin typeface="Comic Sans MS" panose="030F0702030302020204" pitchFamily="66" charset="0"/>
              </a:rPr>
              <a:t>Plants have hormones too, these hormones are what control the growth of the plant shoots.</a:t>
            </a:r>
          </a:p>
          <a:p>
            <a:pPr algn="ctr"/>
            <a:endParaRPr lang="en-GB" sz="3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000" dirty="0">
                <a:solidFill>
                  <a:srgbClr val="002060"/>
                </a:solidFill>
                <a:latin typeface="Comic Sans MS" panose="030F0702030302020204" pitchFamily="66" charset="0"/>
              </a:rPr>
              <a:t>Plant hormones are called </a:t>
            </a:r>
            <a:r>
              <a:rPr lang="en-GB" sz="3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auxins</a:t>
            </a:r>
          </a:p>
        </p:txBody>
      </p:sp>
      <p:pic>
        <p:nvPicPr>
          <p:cNvPr id="10" name="Picture 2" descr="Germ, Seedling, Oak, Developing Germ, Root System"/>
          <p:cNvPicPr>
            <a:picLocks noChangeAspect="1" noChangeArrowheads="1"/>
          </p:cNvPicPr>
          <p:nvPr/>
        </p:nvPicPr>
        <p:blipFill>
          <a:blip r:embed="rId2" cstate="print"/>
          <a:srcRect l="8514" t="9401" r="23375"/>
          <a:stretch>
            <a:fillRect/>
          </a:stretch>
        </p:blipFill>
        <p:spPr bwMode="auto">
          <a:xfrm>
            <a:off x="3962400" y="609600"/>
            <a:ext cx="1935539" cy="388620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flipV="1">
            <a:off x="2362200" y="3581400"/>
            <a:ext cx="24384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105400" y="1219200"/>
            <a:ext cx="14478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2800" dirty="0">
                <a:latin typeface="Comic Sans MS" pitchFamily="66" charset="0"/>
              </a:rPr>
              <a:t>Watch the video and answer the following questions:</a:t>
            </a:r>
          </a:p>
          <a:p>
            <a:endParaRPr lang="en-GB" sz="2400" dirty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800" dirty="0">
                <a:latin typeface="Comic Sans MS" pitchFamily="66" charset="0"/>
              </a:rPr>
              <a:t>What is a tropism?</a:t>
            </a:r>
          </a:p>
          <a:p>
            <a:pPr marL="342900" indent="-342900">
              <a:buAutoNum type="arabicPeriod"/>
            </a:pPr>
            <a:r>
              <a:rPr lang="en-GB" sz="2800" dirty="0">
                <a:latin typeface="Comic Sans MS" pitchFamily="66" charset="0"/>
              </a:rPr>
              <a:t>Describe the difference between positive and negative tropism</a:t>
            </a:r>
          </a:p>
          <a:p>
            <a:pPr marL="342900" indent="-342900">
              <a:buAutoNum type="arabicPeriod"/>
            </a:pPr>
            <a:r>
              <a:rPr lang="en-GB" sz="2800" dirty="0">
                <a:latin typeface="Comic Sans MS" pitchFamily="66" charset="0"/>
              </a:rPr>
              <a:t>Define ‘phototropism’:</a:t>
            </a:r>
          </a:p>
          <a:p>
            <a:pPr marL="342900" indent="-342900">
              <a:buAutoNum type="arabicPeriod"/>
            </a:pPr>
            <a:r>
              <a:rPr lang="en-GB" sz="2800" dirty="0">
                <a:latin typeface="Comic Sans MS" pitchFamily="66" charset="0"/>
              </a:rPr>
              <a:t>Define ‘geotropism’: (also known as gravitropism)</a:t>
            </a:r>
          </a:p>
          <a:p>
            <a:pPr marL="342900" indent="-342900">
              <a:buAutoNum type="arabicPeriod"/>
            </a:pPr>
            <a:r>
              <a:rPr lang="en-GB" sz="2800" dirty="0">
                <a:latin typeface="Comic Sans MS" pitchFamily="66" charset="0"/>
              </a:rPr>
              <a:t>Describe the types of geotropism which roots and shoots undergo</a:t>
            </a:r>
          </a:p>
          <a:p>
            <a:pPr marL="342900" indent="-342900">
              <a:buAutoNum type="arabicPeriod"/>
            </a:pPr>
            <a:r>
              <a:rPr lang="en-GB" sz="2800" dirty="0">
                <a:latin typeface="Comic Sans MS" pitchFamily="66" charset="0"/>
              </a:rPr>
              <a:t>Describe the types of phototropism which roots and shoots undergo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0" y="8382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https://www.youtube.com/watch?v=PxSkuyjZ3MM</a:t>
            </a:r>
            <a:endParaRPr lang="en-GB" dirty="0"/>
          </a:p>
          <a:p>
            <a:endParaRPr lang="en-GB" dirty="0"/>
          </a:p>
        </p:txBody>
      </p:sp>
      <p:pic>
        <p:nvPicPr>
          <p:cNvPr id="6" name="Picture 4" descr="Durian Seed, Durian, Germinate, Ripe, Seed, Tropical"/>
          <p:cNvPicPr>
            <a:picLocks noChangeAspect="1" noChangeArrowheads="1"/>
          </p:cNvPicPr>
          <p:nvPr/>
        </p:nvPicPr>
        <p:blipFill>
          <a:blip r:embed="rId3" cstate="print"/>
          <a:srcRect l="8494" t="19111" r="17186"/>
          <a:stretch>
            <a:fillRect/>
          </a:stretch>
        </p:blipFill>
        <p:spPr bwMode="auto">
          <a:xfrm>
            <a:off x="5029200" y="5029200"/>
            <a:ext cx="2310379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838200"/>
            <a:ext cx="861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600" dirty="0">
                <a:latin typeface="Comic Sans MS" pitchFamily="66" charset="0"/>
              </a:rPr>
              <a:t>A tropism is a growth response to a stimulus</a:t>
            </a:r>
          </a:p>
          <a:p>
            <a:pPr marL="342900" indent="-342900">
              <a:buAutoNum type="arabicPeriod"/>
            </a:pPr>
            <a:r>
              <a:rPr lang="en-GB" sz="2600" dirty="0">
                <a:latin typeface="Comic Sans MS" pitchFamily="66" charset="0"/>
              </a:rPr>
              <a:t>Positive tropism is when growth is towards the stimulus, negative tropism is when growth is away from the stimulus</a:t>
            </a:r>
          </a:p>
          <a:p>
            <a:pPr marL="342900" indent="-342900">
              <a:buAutoNum type="arabicPeriod"/>
            </a:pPr>
            <a:r>
              <a:rPr lang="en-GB" sz="2600" dirty="0">
                <a:latin typeface="Comic Sans MS" pitchFamily="66" charset="0"/>
              </a:rPr>
              <a:t>Phototropism: growth in response to light</a:t>
            </a:r>
          </a:p>
          <a:p>
            <a:pPr marL="342900" indent="-342900">
              <a:buAutoNum type="arabicPeriod"/>
            </a:pPr>
            <a:r>
              <a:rPr lang="en-GB" sz="2600" dirty="0">
                <a:latin typeface="Comic Sans MS" pitchFamily="66" charset="0"/>
              </a:rPr>
              <a:t>Geotropism: growth in response to gravity</a:t>
            </a:r>
          </a:p>
          <a:p>
            <a:pPr marL="342900" indent="-342900">
              <a:buAutoNum type="arabicPeriod"/>
            </a:pPr>
            <a:r>
              <a:rPr lang="en-GB" sz="2600" dirty="0">
                <a:latin typeface="Comic Sans MS" pitchFamily="66" charset="0"/>
              </a:rPr>
              <a:t>The roots under positive geotropism as they grow towards gravity, whereas the shoots undergo negative geotropism as they are growing upwards and away from gravity.</a:t>
            </a:r>
          </a:p>
          <a:p>
            <a:pPr marL="342900" indent="-342900">
              <a:buAutoNum type="arabicPeriod"/>
            </a:pPr>
            <a:r>
              <a:rPr lang="en-GB" sz="2600" dirty="0">
                <a:latin typeface="Comic Sans MS" pitchFamily="66" charset="0"/>
              </a:rPr>
              <a:t>The roots under negative phototropism as they grow downwards and away from the light, the shoots undergo positive phototropism as they grow towards the light.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pic>
        <p:nvPicPr>
          <p:cNvPr id="6" name="Picture 2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5943600"/>
            <a:ext cx="658178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The responses of plants to gravity and light are controlled by a hormone produced by the plant, called</a:t>
            </a:r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latin typeface="Comic Sans MS" pitchFamily="66" charset="0"/>
              </a:rPr>
              <a:t>auxin</a:t>
            </a:r>
            <a:r>
              <a:rPr lang="en-GB" sz="2800" dirty="0">
                <a:latin typeface="Comic Sans MS" pitchFamily="66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2578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2800" dirty="0">
                <a:latin typeface="Comic Sans MS" pitchFamily="66" charset="0"/>
              </a:rPr>
              <a:t>On your tables are posters of information, use this information to complete the worksheet on </a:t>
            </a:r>
            <a:r>
              <a:rPr lang="en-GB" sz="2800" dirty="0" err="1">
                <a:latin typeface="Comic Sans MS" pitchFamily="66" charset="0"/>
              </a:rPr>
              <a:t>auxins</a:t>
            </a:r>
            <a:r>
              <a:rPr lang="en-GB" sz="2800" dirty="0">
                <a:latin typeface="Comic Sans MS" pitchFamily="66" charset="0"/>
              </a:rPr>
              <a:t> and plant growth</a:t>
            </a:r>
          </a:p>
        </p:txBody>
      </p:sp>
      <p:pic>
        <p:nvPicPr>
          <p:cNvPr id="9218" name="Picture 2" descr="Image result for auxin pl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752600"/>
            <a:ext cx="6400800" cy="33636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43600" y="2362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Cell elongation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629400" y="2971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37338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Auxin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Phototropism in the shoots: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4290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Gravitropism in the shoots &amp; roots: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86400" y="10668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>
                <a:latin typeface="Comic Sans MS" pitchFamily="66" charset="0"/>
              </a:rPr>
              <a:t>Auxin</a:t>
            </a:r>
            <a:r>
              <a:rPr lang="en-GB" sz="2000" dirty="0">
                <a:latin typeface="Comic Sans MS" pitchFamily="66" charset="0"/>
              </a:rPr>
              <a:t> accumulates on the shaded side of the shoot, this causes the cells in this area to grow more. Therefore, the shoot grows towards the light.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57800" y="4038600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In the roots the </a:t>
            </a:r>
            <a:r>
              <a:rPr lang="en-GB" sz="2000" dirty="0" err="1">
                <a:latin typeface="Comic Sans MS" pitchFamily="66" charset="0"/>
              </a:rPr>
              <a:t>auxin</a:t>
            </a:r>
            <a:r>
              <a:rPr lang="en-GB" sz="2000" dirty="0">
                <a:latin typeface="Comic Sans MS" pitchFamily="66" charset="0"/>
              </a:rPr>
              <a:t> accumulates on the lower side of both the roots and shoots. In the roots this causes the side with the least </a:t>
            </a:r>
            <a:r>
              <a:rPr lang="en-GB" sz="2000" dirty="0" err="1">
                <a:latin typeface="Comic Sans MS" pitchFamily="66" charset="0"/>
              </a:rPr>
              <a:t>auxin</a:t>
            </a:r>
            <a:r>
              <a:rPr lang="en-GB" sz="2000" dirty="0">
                <a:latin typeface="Comic Sans MS" pitchFamily="66" charset="0"/>
              </a:rPr>
              <a:t> to grow more. In the shoots this cause the side with more </a:t>
            </a:r>
            <a:r>
              <a:rPr lang="en-GB" sz="2000" dirty="0" err="1">
                <a:latin typeface="Comic Sans MS" pitchFamily="66" charset="0"/>
              </a:rPr>
              <a:t>auxin</a:t>
            </a:r>
            <a:r>
              <a:rPr lang="en-GB" sz="2000" dirty="0">
                <a:latin typeface="Comic Sans MS" pitchFamily="66" charset="0"/>
              </a:rPr>
              <a:t> to grow more.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91200" y="228600"/>
            <a:ext cx="3068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omic Sans MS" pitchFamily="66" charset="0"/>
              </a:rPr>
              <a:t>Self-assessment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4579938" cy="240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343400"/>
            <a:ext cx="464939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295400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a</a:t>
            </a:r>
            <a:r>
              <a:rPr lang="en-GB" sz="2600" dirty="0">
                <a:latin typeface="Comic Sans MS" pitchFamily="66" charset="0"/>
              </a:rPr>
              <a:t>) Plants are sensitive to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light</a:t>
            </a:r>
            <a:r>
              <a:rPr lang="en-GB" sz="2600" dirty="0">
                <a:latin typeface="Comic Sans MS" pitchFamily="66" charset="0"/>
              </a:rPr>
              <a:t> and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gravity</a:t>
            </a:r>
            <a:r>
              <a:rPr lang="en-GB" sz="2600" dirty="0">
                <a:latin typeface="Comic Sans MS" pitchFamily="66" charset="0"/>
              </a:rPr>
              <a:t>.</a:t>
            </a:r>
          </a:p>
          <a:p>
            <a:r>
              <a:rPr lang="en-GB" sz="2600" dirty="0">
                <a:latin typeface="Comic Sans MS" pitchFamily="66" charset="0"/>
              </a:rPr>
              <a:t>b) Plants respond by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growing</a:t>
            </a:r>
            <a:r>
              <a:rPr lang="en-GB" sz="2600" dirty="0">
                <a:latin typeface="Comic Sans MS" pitchFamily="66" charset="0"/>
              </a:rPr>
              <a:t>.</a:t>
            </a:r>
          </a:p>
          <a:p>
            <a:r>
              <a:rPr lang="en-GB" sz="2600" dirty="0">
                <a:latin typeface="Comic Sans MS" pitchFamily="66" charset="0"/>
              </a:rPr>
              <a:t>c) Growth responses are called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tropisms</a:t>
            </a:r>
            <a:r>
              <a:rPr lang="en-GB" sz="2600" dirty="0">
                <a:latin typeface="Comic Sans MS" pitchFamily="66" charset="0"/>
              </a:rPr>
              <a:t>, they are controlled by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hormones</a:t>
            </a:r>
            <a:r>
              <a:rPr lang="en-GB" sz="2600" dirty="0">
                <a:latin typeface="Comic Sans MS" pitchFamily="66" charset="0"/>
              </a:rPr>
              <a:t>. One of these is called </a:t>
            </a:r>
            <a:r>
              <a:rPr lang="en-GB" sz="2600" dirty="0" err="1">
                <a:solidFill>
                  <a:srgbClr val="FF0000"/>
                </a:solidFill>
                <a:latin typeface="Comic Sans MS" pitchFamily="66" charset="0"/>
              </a:rPr>
              <a:t>auxin</a:t>
            </a:r>
            <a:r>
              <a:rPr lang="en-GB" sz="2600" dirty="0">
                <a:latin typeface="Comic Sans MS" pitchFamily="66" charset="0"/>
              </a:rPr>
              <a:t>.</a:t>
            </a:r>
          </a:p>
          <a:p>
            <a:r>
              <a:rPr lang="en-GB" sz="2600" dirty="0">
                <a:latin typeface="Comic Sans MS" pitchFamily="66" charset="0"/>
              </a:rPr>
              <a:t>d) Shoots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grow</a:t>
            </a:r>
            <a:r>
              <a:rPr lang="en-GB" sz="2600" dirty="0">
                <a:latin typeface="Comic Sans MS" pitchFamily="66" charset="0"/>
              </a:rPr>
              <a:t> towards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light</a:t>
            </a:r>
            <a:r>
              <a:rPr lang="en-GB" sz="2600" dirty="0">
                <a:latin typeface="Comic Sans MS" pitchFamily="66" charset="0"/>
              </a:rPr>
              <a:t> and away from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gravity</a:t>
            </a:r>
            <a:r>
              <a:rPr lang="en-GB" sz="2600" dirty="0">
                <a:latin typeface="Comic Sans MS" pitchFamily="66" charset="0"/>
              </a:rPr>
              <a:t>.</a:t>
            </a:r>
          </a:p>
          <a:p>
            <a:r>
              <a:rPr lang="en-GB" sz="2600" dirty="0">
                <a:latin typeface="Comic Sans MS" pitchFamily="66" charset="0"/>
              </a:rPr>
              <a:t>e) Shoots go upwards so they can obtain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light</a:t>
            </a:r>
            <a:r>
              <a:rPr lang="en-GB" sz="2600" dirty="0">
                <a:latin typeface="Comic Sans MS" pitchFamily="66" charset="0"/>
              </a:rPr>
              <a:t> for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photosynthesis</a:t>
            </a:r>
          </a:p>
          <a:p>
            <a:r>
              <a:rPr lang="en-GB" sz="2600" dirty="0">
                <a:latin typeface="Comic Sans MS" pitchFamily="66" charset="0"/>
              </a:rPr>
              <a:t>f) Roots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grow</a:t>
            </a:r>
            <a:r>
              <a:rPr lang="en-GB" sz="2600" dirty="0">
                <a:latin typeface="Comic Sans MS" pitchFamily="66" charset="0"/>
              </a:rPr>
              <a:t> away from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light</a:t>
            </a:r>
            <a:r>
              <a:rPr lang="en-GB" sz="2600" dirty="0">
                <a:latin typeface="Comic Sans MS" pitchFamily="66" charset="0"/>
              </a:rPr>
              <a:t> and towards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moisture</a:t>
            </a:r>
            <a:r>
              <a:rPr lang="en-GB" sz="2600" dirty="0">
                <a:latin typeface="Comic Sans MS" pitchFamily="66" charset="0"/>
              </a:rPr>
              <a:t> and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gravity</a:t>
            </a:r>
            <a:r>
              <a:rPr lang="en-GB" sz="2600" dirty="0">
                <a:latin typeface="Comic Sans MS" pitchFamily="66" charset="0"/>
              </a:rPr>
              <a:t>.</a:t>
            </a:r>
          </a:p>
          <a:p>
            <a:r>
              <a:rPr lang="en-GB" sz="2600" dirty="0">
                <a:latin typeface="Comic Sans MS" pitchFamily="66" charset="0"/>
              </a:rPr>
              <a:t>g) Roots go downwards into the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sun</a:t>
            </a:r>
            <a:r>
              <a:rPr lang="en-GB" sz="2600" dirty="0">
                <a:latin typeface="Comic Sans MS" pitchFamily="66" charset="0"/>
              </a:rPr>
              <a:t> so that they can obtain </a:t>
            </a:r>
            <a:r>
              <a:rPr lang="en-GB" sz="2600" dirty="0">
                <a:solidFill>
                  <a:srgbClr val="FF0000"/>
                </a:solidFill>
                <a:latin typeface="Comic Sans MS" pitchFamily="66" charset="0"/>
              </a:rPr>
              <a:t>water</a:t>
            </a:r>
            <a:r>
              <a:rPr lang="en-GB" sz="2600" dirty="0">
                <a:latin typeface="Comic Sans MS" pitchFamily="66" charset="0"/>
              </a:rPr>
              <a:t> for the plant</a:t>
            </a:r>
            <a:r>
              <a:rPr lang="en-GB" sz="26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pic>
        <p:nvPicPr>
          <p:cNvPr id="5" name="Picture 2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308416"/>
            <a:ext cx="1295400" cy="1349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87E40B7BE40447878EAE91306EB914" ma:contentTypeVersion="3" ma:contentTypeDescription="Create a new document." ma:contentTypeScope="" ma:versionID="fe72bccc741046af90487527e394a497">
  <xsd:schema xmlns:xsd="http://www.w3.org/2001/XMLSchema" xmlns:xs="http://www.w3.org/2001/XMLSchema" xmlns:p="http://schemas.microsoft.com/office/2006/metadata/properties" xmlns:ns2="d296abfb-16c7-422c-bf55-7f7bb10bff50" targetNamespace="http://schemas.microsoft.com/office/2006/metadata/properties" ma:root="true" ma:fieldsID="16f56b878bc2373f87bd81e6cc722402" ns2:_="">
    <xsd:import namespace="d296abfb-16c7-422c-bf55-7f7bb10bff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6abfb-16c7-422c-bf55-7f7bb10bf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31BEC3-1A37-40E8-92DA-28F6558B09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B50802-B9AF-408F-AE20-167844772F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96abfb-16c7-422c-bf55-7f7bb10bff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407B3F-C6F1-4A57-A1E2-875461BA749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1230</Words>
  <Application>Microsoft Office PowerPoint</Application>
  <PresentationFormat>On-screen Show (4:3)</PresentationFormat>
  <Paragraphs>130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Plant hormones &amp; responses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Matt Holden</cp:lastModifiedBy>
  <cp:revision>7</cp:revision>
  <dcterms:created xsi:type="dcterms:W3CDTF">2020-05-03T12:23:42Z</dcterms:created>
  <dcterms:modified xsi:type="dcterms:W3CDTF">2020-11-09T14:13:18Z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0x0101002B87E40B7BE40447878EAE91306EB914</vt:lpwstr>
  </property>
</Properties>
</file>