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1"/>
  </p:handoutMasterIdLst>
  <p:sldIdLst>
    <p:sldId id="342" r:id="rId5"/>
    <p:sldId id="352" r:id="rId6"/>
    <p:sldId id="353" r:id="rId7"/>
    <p:sldId id="362" r:id="rId8"/>
    <p:sldId id="363" r:id="rId9"/>
    <p:sldId id="361" r:id="rId1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06"/>
    <p:restoredTop sz="94702"/>
  </p:normalViewPr>
  <p:slideViewPr>
    <p:cSldViewPr snapToGrid="0" snapToObjects="1">
      <p:cViewPr varScale="1">
        <p:scale>
          <a:sx n="87" d="100"/>
          <a:sy n="87" d="100"/>
        </p:scale>
        <p:origin x="828" y="78"/>
      </p:cViewPr>
      <p:guideLst/>
    </p:cSldViewPr>
  </p:slideViewPr>
  <p:notesTextViewPr>
    <p:cViewPr>
      <p:scale>
        <a:sx n="1" d="1"/>
        <a:sy n="1" d="1"/>
      </p:scale>
      <p:origin x="0" y="0"/>
    </p:cViewPr>
  </p:notesTextViewPr>
  <p:sorterViewPr>
    <p:cViewPr>
      <p:scale>
        <a:sx n="100" d="100"/>
        <a:sy n="100" d="100"/>
      </p:scale>
      <p:origin x="0" y="-8500"/>
    </p:cViewPr>
  </p:sorterViewPr>
  <p:notesViewPr>
    <p:cSldViewPr snapToGrid="0" snapToObjects="1">
      <p:cViewPr varScale="1">
        <p:scale>
          <a:sx n="56" d="100"/>
          <a:sy n="56" d="100"/>
        </p:scale>
        <p:origin x="20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24744F9-9584-491B-9C8B-1B860868FF7D}" type="datetimeFigureOut">
              <a:rPr lang="en-GB" smtClean="0"/>
              <a:t>21/04/2021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504BCA4-ACA8-4802-9DD2-8D81C565F7A1}" type="slidenum">
              <a:rPr lang="en-GB" smtClean="0"/>
              <a:t>‹#›</a:t>
            </a:fld>
            <a:endParaRPr lang="en-GB"/>
          </a:p>
        </p:txBody>
      </p:sp>
    </p:spTree>
    <p:extLst>
      <p:ext uri="{BB962C8B-B14F-4D97-AF65-F5344CB8AC3E}">
        <p14:creationId xmlns:p14="http://schemas.microsoft.com/office/powerpoint/2010/main" val="41991072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AD7-B791-7045-87D4-74185ED0074F}"/>
              </a:ext>
            </a:extLst>
          </p:cNvPr>
          <p:cNvSpPr>
            <a:spLocks noGrp="1"/>
          </p:cNvSpPr>
          <p:nvPr>
            <p:ph type="title"/>
          </p:nvPr>
        </p:nvSpPr>
        <p:spPr>
          <a:xfrm>
            <a:off x="838200" y="759279"/>
            <a:ext cx="9382760" cy="132556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067C3D-8373-4E43-A755-5378E783AEFC}"/>
              </a:ext>
            </a:extLst>
          </p:cNvPr>
          <p:cNvSpPr>
            <a:spLocks noGrp="1"/>
          </p:cNvSpPr>
          <p:nvPr>
            <p:ph idx="1"/>
          </p:nvPr>
        </p:nvSpPr>
        <p:spPr>
          <a:xfrm>
            <a:off x="838200" y="2264229"/>
            <a:ext cx="10515600" cy="3821261"/>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7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739E-86BD-9948-B9D1-39A6BBA82216}"/>
              </a:ext>
            </a:extLst>
          </p:cNvPr>
          <p:cNvSpPr>
            <a:spLocks noGrp="1"/>
          </p:cNvSpPr>
          <p:nvPr>
            <p:ph type="title"/>
          </p:nvPr>
        </p:nvSpPr>
        <p:spPr>
          <a:xfrm>
            <a:off x="838200" y="798786"/>
            <a:ext cx="9352280" cy="891902"/>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CE2E2-95F7-984D-A8EB-7A8E41BF8FC8}"/>
              </a:ext>
            </a:extLst>
          </p:cNvPr>
          <p:cNvSpPr>
            <a:spLocks noGrp="1"/>
          </p:cNvSpPr>
          <p:nvPr>
            <p:ph sz="half" idx="1"/>
          </p:nvPr>
        </p:nvSpPr>
        <p:spPr>
          <a:xfrm>
            <a:off x="838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0B447A-43A8-D946-8ABE-0E47251AB9AA}"/>
              </a:ext>
            </a:extLst>
          </p:cNvPr>
          <p:cNvSpPr>
            <a:spLocks noGrp="1"/>
          </p:cNvSpPr>
          <p:nvPr>
            <p:ph sz="half" idx="2"/>
          </p:nvPr>
        </p:nvSpPr>
        <p:spPr>
          <a:xfrm>
            <a:off x="6172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788-5947-0448-A0A3-82A5CBAD9A9A}"/>
              </a:ext>
            </a:extLst>
          </p:cNvPr>
          <p:cNvSpPr>
            <a:spLocks noGrp="1"/>
          </p:cNvSpPr>
          <p:nvPr>
            <p:ph type="title"/>
          </p:nvPr>
        </p:nvSpPr>
        <p:spPr>
          <a:xfrm>
            <a:off x="839788" y="924910"/>
            <a:ext cx="9249092" cy="76577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0D07749-E76F-1E46-864E-E50FE6C6A6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4B205-AC93-D642-97A3-93F7410A2F80}"/>
              </a:ext>
            </a:extLst>
          </p:cNvPr>
          <p:cNvSpPr>
            <a:spLocks noGrp="1"/>
          </p:cNvSpPr>
          <p:nvPr>
            <p:ph sz="half" idx="2"/>
          </p:nvPr>
        </p:nvSpPr>
        <p:spPr>
          <a:xfrm>
            <a:off x="839788" y="2505075"/>
            <a:ext cx="5157787"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FEFA3E-FD79-6B47-9234-B0EFA08D9B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3F85FF4-C2EE-DC49-9DCD-0F5EF1EF4B56}"/>
              </a:ext>
            </a:extLst>
          </p:cNvPr>
          <p:cNvSpPr>
            <a:spLocks noGrp="1"/>
          </p:cNvSpPr>
          <p:nvPr>
            <p:ph sz="quarter" idx="4"/>
          </p:nvPr>
        </p:nvSpPr>
        <p:spPr>
          <a:xfrm>
            <a:off x="6172200" y="2505075"/>
            <a:ext cx="5183188"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57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7CE2-C269-FA43-A03B-2482030D03A3}"/>
              </a:ext>
            </a:extLst>
          </p:cNvPr>
          <p:cNvSpPr>
            <a:spLocks noGrp="1"/>
          </p:cNvSpPr>
          <p:nvPr>
            <p:ph type="title"/>
          </p:nvPr>
        </p:nvSpPr>
        <p:spPr>
          <a:xfrm>
            <a:off x="838200" y="903890"/>
            <a:ext cx="9179560" cy="78679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5BED0AA-9F30-4246-96C1-B0BDFFEF9F90}"/>
              </a:ext>
            </a:extLst>
          </p:cNvPr>
          <p:cNvSpPr>
            <a:spLocks noGrp="1"/>
          </p:cNvSpPr>
          <p:nvPr>
            <p:ph type="dt" sz="half" idx="10"/>
          </p:nvPr>
        </p:nvSpPr>
        <p:spPr/>
        <p:txBody>
          <a:bodyPr/>
          <a:lstStyle/>
          <a:p>
            <a:fld id="{1F1898FF-DEE5-5042-9437-3594D8DAACCD}" type="datetimeFigureOut">
              <a:rPr lang="en-US" smtClean="0"/>
              <a:t>4/21/2021</a:t>
            </a:fld>
            <a:endParaRPr lang="en-US"/>
          </a:p>
        </p:txBody>
      </p:sp>
      <p:sp>
        <p:nvSpPr>
          <p:cNvPr id="4" name="Footer Placeholder 3">
            <a:extLst>
              <a:ext uri="{FF2B5EF4-FFF2-40B4-BE49-F238E27FC236}">
                <a16:creationId xmlns:a16="http://schemas.microsoft.com/office/drawing/2014/main" id="{5C91017E-7B5F-954A-A68C-4C21CEB99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7BC7D4-2561-D347-AAFB-F34B1F39E5BF}"/>
              </a:ext>
            </a:extLst>
          </p:cNvPr>
          <p:cNvSpPr>
            <a:spLocks noGrp="1"/>
          </p:cNvSpPr>
          <p:nvPr>
            <p:ph type="sldNum" sz="quarter" idx="12"/>
          </p:nvPr>
        </p:nvSpPr>
        <p:spPr/>
        <p:txBody>
          <a:bodyPr/>
          <a:lstStyle/>
          <a:p>
            <a:fld id="{36690CB4-B97D-9744-B168-1D86DFD7B9AF}" type="slidenum">
              <a:rPr lang="en-US" smtClean="0"/>
              <a:t>‹#›</a:t>
            </a:fld>
            <a:endParaRPr lang="en-US"/>
          </a:p>
        </p:txBody>
      </p:sp>
    </p:spTree>
    <p:extLst>
      <p:ext uri="{BB962C8B-B14F-4D97-AF65-F5344CB8AC3E}">
        <p14:creationId xmlns:p14="http://schemas.microsoft.com/office/powerpoint/2010/main" val="24741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9" t="10035" r="-89" b="11571"/>
          <a:stretch/>
        </p:blipFill>
        <p:spPr>
          <a:xfrm>
            <a:off x="-81336" y="0"/>
            <a:ext cx="12349536" cy="6858000"/>
          </a:xfrm>
          <a:prstGeom prst="rect">
            <a:avLst/>
          </a:prstGeom>
        </p:spPr>
      </p:pic>
      <p:sp>
        <p:nvSpPr>
          <p:cNvPr id="6" name="Title 1"/>
          <p:cNvSpPr>
            <a:spLocks noGrp="1"/>
          </p:cNvSpPr>
          <p:nvPr>
            <p:ph type="title"/>
          </p:nvPr>
        </p:nvSpPr>
        <p:spPr>
          <a:xfrm>
            <a:off x="838199" y="3270926"/>
            <a:ext cx="10515600" cy="1325563"/>
          </a:xfrm>
          <a:prstGeom prst="rect">
            <a:avLst/>
          </a:prstGeom>
        </p:spPr>
        <p:txBody>
          <a:bodyPr anchor="ctr"/>
          <a:lstStyle>
            <a:lvl1pPr>
              <a:defRPr>
                <a:solidFill>
                  <a:schemeClr val="tx1"/>
                </a:solidFill>
              </a:defRPr>
            </a:lvl1pPr>
          </a:lstStyle>
          <a:p>
            <a:endParaRPr lang="en-GB" dirty="0"/>
          </a:p>
        </p:txBody>
      </p:sp>
      <p:sp>
        <p:nvSpPr>
          <p:cNvPr id="7" name="Content Placeholder 2"/>
          <p:cNvSpPr>
            <a:spLocks noGrp="1"/>
          </p:cNvSpPr>
          <p:nvPr>
            <p:ph sz="quarter" idx="10"/>
          </p:nvPr>
        </p:nvSpPr>
        <p:spPr>
          <a:xfrm>
            <a:off x="838199" y="4746796"/>
            <a:ext cx="10515600" cy="661987"/>
          </a:xfrm>
          <a:prstGeom prst="rect">
            <a:avLst/>
          </a:prstGeom>
        </p:spPr>
        <p:txBody>
          <a:bodyPr/>
          <a:lstStyle>
            <a:lvl1pPr marL="0" indent="0">
              <a:buNone/>
              <a:defRPr>
                <a:solidFill>
                  <a:schemeClr val="tx1"/>
                </a:solidFill>
              </a:defRPr>
            </a:lvl1pPr>
          </a:lstStyle>
          <a:p>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9192" y="325256"/>
            <a:ext cx="1784607" cy="2305184"/>
          </a:xfrm>
          <a:prstGeom prst="rect">
            <a:avLst/>
          </a:prstGeom>
        </p:spPr>
      </p:pic>
    </p:spTree>
    <p:extLst>
      <p:ext uri="{BB962C8B-B14F-4D97-AF65-F5344CB8AC3E}">
        <p14:creationId xmlns:p14="http://schemas.microsoft.com/office/powerpoint/2010/main" val="53304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7D9-5AC2-AA40-9F67-667B084E2DD8}"/>
              </a:ext>
            </a:extLst>
          </p:cNvPr>
          <p:cNvSpPr>
            <a:spLocks noGrp="1"/>
          </p:cNvSpPr>
          <p:nvPr>
            <p:ph type="title"/>
          </p:nvPr>
        </p:nvSpPr>
        <p:spPr>
          <a:xfrm>
            <a:off x="839788" y="457200"/>
            <a:ext cx="3932237"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3BBB4E6-B884-0B43-A94F-321D2C34CB8E}"/>
              </a:ext>
            </a:extLst>
          </p:cNvPr>
          <p:cNvSpPr>
            <a:spLocks noGrp="1"/>
          </p:cNvSpPr>
          <p:nvPr>
            <p:ph type="pic" idx="1"/>
          </p:nvPr>
        </p:nvSpPr>
        <p:spPr>
          <a:xfrm>
            <a:off x="5183188" y="2184400"/>
            <a:ext cx="6172200" cy="3676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C834-48D7-3A4B-B7AD-21839650A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75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E7EA-A091-224F-835A-2483F015E064}"/>
              </a:ext>
            </a:extLst>
          </p:cNvPr>
          <p:cNvSpPr>
            <a:spLocks noGrp="1"/>
          </p:cNvSpPr>
          <p:nvPr>
            <p:ph type="title"/>
          </p:nvPr>
        </p:nvSpPr>
        <p:spPr>
          <a:xfrm>
            <a:off x="838200" y="795338"/>
            <a:ext cx="9230360" cy="1325563"/>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E255CE-0E68-2140-95EF-367E3FC2787A}"/>
              </a:ext>
            </a:extLst>
          </p:cNvPr>
          <p:cNvSpPr>
            <a:spLocks noGrp="1"/>
          </p:cNvSpPr>
          <p:nvPr>
            <p:ph type="body" orient="vert" idx="1"/>
          </p:nvPr>
        </p:nvSpPr>
        <p:spPr>
          <a:xfrm>
            <a:off x="838200" y="2307771"/>
            <a:ext cx="10515600" cy="3869192"/>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5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525B8-B8CC-CF4D-BDD5-9F8D8EBDC6C5}"/>
              </a:ext>
            </a:extLst>
          </p:cNvPr>
          <p:cNvSpPr>
            <a:spLocks noGrp="1"/>
          </p:cNvSpPr>
          <p:nvPr>
            <p:ph type="title" orient="vert"/>
          </p:nvPr>
        </p:nvSpPr>
        <p:spPr>
          <a:xfrm>
            <a:off x="7553960" y="870857"/>
            <a:ext cx="2628900" cy="5306106"/>
          </a:xfrm>
          <a:prstGeom prst="rect">
            <a:avLst/>
          </a:prstGeom>
        </p:spPr>
        <p:txBody>
          <a:bodyPr vert="eaVert"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E4AE958-4C47-7644-A5DF-7EC134115155}"/>
              </a:ext>
            </a:extLst>
          </p:cNvPr>
          <p:cNvSpPr>
            <a:spLocks noGrp="1"/>
          </p:cNvSpPr>
          <p:nvPr>
            <p:ph type="body" orient="vert" idx="1"/>
          </p:nvPr>
        </p:nvSpPr>
        <p:spPr>
          <a:xfrm>
            <a:off x="838200" y="870857"/>
            <a:ext cx="6649720" cy="5306106"/>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5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417248-B552-3942-AE9D-9ECC2D0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8FF-DEE5-5042-9437-3594D8DAACCD}" type="datetimeFigureOut">
              <a:rPr lang="en-US" smtClean="0"/>
              <a:t>4/21/2021</a:t>
            </a:fld>
            <a:endParaRPr lang="en-US"/>
          </a:p>
        </p:txBody>
      </p:sp>
      <p:sp>
        <p:nvSpPr>
          <p:cNvPr id="5" name="Footer Placeholder 4">
            <a:extLst>
              <a:ext uri="{FF2B5EF4-FFF2-40B4-BE49-F238E27FC236}">
                <a16:creationId xmlns:a16="http://schemas.microsoft.com/office/drawing/2014/main" id="{740A009C-9038-E440-86FD-5FB40D18B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FDE8EB-E1B5-DE4A-A0AB-03644BA9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0CB4-B97D-9744-B168-1D86DFD7B9AF}" type="slidenum">
              <a:rPr lang="en-US" smtClean="0"/>
              <a:t>‹#›</a:t>
            </a:fld>
            <a:endParaRPr lang="en-US"/>
          </a:p>
        </p:txBody>
      </p:sp>
      <p:pic>
        <p:nvPicPr>
          <p:cNvPr id="9" name="Picture 8">
            <a:extLst>
              <a:ext uri="{FF2B5EF4-FFF2-40B4-BE49-F238E27FC236}">
                <a16:creationId xmlns:a16="http://schemas.microsoft.com/office/drawing/2014/main" id="{92907826-32C1-B745-8EC8-F28C3A9930BA}"/>
              </a:ext>
            </a:extLst>
          </p:cNvPr>
          <p:cNvPicPr>
            <a:picLocks noChangeAspect="1"/>
          </p:cNvPicPr>
          <p:nvPr userDrawn="1"/>
        </p:nvPicPr>
        <p:blipFill>
          <a:blip r:embed="rId11"/>
          <a:stretch>
            <a:fillRect/>
          </a:stretch>
        </p:blipFill>
        <p:spPr>
          <a:xfrm>
            <a:off x="4762" y="0"/>
            <a:ext cx="12182475" cy="6858000"/>
          </a:xfrm>
          <a:prstGeom prst="rect">
            <a:avLst/>
          </a:prstGeom>
        </p:spPr>
      </p:pic>
    </p:spTree>
    <p:extLst>
      <p:ext uri="{BB962C8B-B14F-4D97-AF65-F5344CB8AC3E}">
        <p14:creationId xmlns:p14="http://schemas.microsoft.com/office/powerpoint/2010/main" val="25917514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4a"/><Relationship Id="rId3" Type="http://schemas.microsoft.com/office/2007/relationships/media" Target="../media/media2.mp3"/><Relationship Id="rId7" Type="http://schemas.microsoft.com/office/2007/relationships/media" Target="../media/media4.m4a"/><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S LEGENDS Here are my caricatures of blues legends Robert Johnson, Son House, and Muddy Waters. This was made from stencils I cut out and scanned into Photoshop. All the colors were dropped inside the stencils. Play That Funky Music, Robert Johnson, Delta Blues, Muddy Waters, Blues Music, Blue Art, Blue Fashion, Caricatures, Rolling Stones">
            <a:extLst>
              <a:ext uri="{FF2B5EF4-FFF2-40B4-BE49-F238E27FC236}">
                <a16:creationId xmlns:a16="http://schemas.microsoft.com/office/drawing/2014/main" id="{D7B03F5C-3BD4-4AFA-9E05-9AAEB23CB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573"/>
            <a:ext cx="8484781" cy="5668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6C3B58-71F8-4C0F-8CFB-81A403658930}"/>
              </a:ext>
            </a:extLst>
          </p:cNvPr>
          <p:cNvSpPr txBox="1"/>
          <p:nvPr/>
        </p:nvSpPr>
        <p:spPr>
          <a:xfrm>
            <a:off x="106326" y="-213756"/>
            <a:ext cx="5720316" cy="1107996"/>
          </a:xfrm>
          <a:prstGeom prst="rect">
            <a:avLst/>
          </a:prstGeom>
          <a:noFill/>
        </p:spPr>
        <p:txBody>
          <a:bodyPr wrap="square" rtlCol="0">
            <a:spAutoFit/>
          </a:bodyPr>
          <a:lstStyle/>
          <a:p>
            <a:r>
              <a:rPr lang="en-GB" sz="6600" b="1" dirty="0">
                <a:solidFill>
                  <a:srgbClr val="002060"/>
                </a:solidFill>
              </a:rPr>
              <a:t>Blues Music</a:t>
            </a:r>
          </a:p>
        </p:txBody>
      </p:sp>
      <p:sp>
        <p:nvSpPr>
          <p:cNvPr id="4" name="TextBox 3">
            <a:extLst>
              <a:ext uri="{FF2B5EF4-FFF2-40B4-BE49-F238E27FC236}">
                <a16:creationId xmlns:a16="http://schemas.microsoft.com/office/drawing/2014/main" id="{1B12DB34-5D0F-4AE3-95F0-D6EC41B57095}"/>
              </a:ext>
            </a:extLst>
          </p:cNvPr>
          <p:cNvSpPr txBox="1"/>
          <p:nvPr/>
        </p:nvSpPr>
        <p:spPr>
          <a:xfrm>
            <a:off x="8576930" y="2758711"/>
            <a:ext cx="3615070" cy="1846659"/>
          </a:xfrm>
          <a:prstGeom prst="rect">
            <a:avLst/>
          </a:prstGeom>
          <a:noFill/>
        </p:spPr>
        <p:txBody>
          <a:bodyPr wrap="square" rtlCol="0">
            <a:spAutoFit/>
          </a:bodyPr>
          <a:lstStyle/>
          <a:p>
            <a:r>
              <a:rPr lang="en-GB" sz="6600" b="1" dirty="0">
                <a:solidFill>
                  <a:srgbClr val="FF0000"/>
                </a:solidFill>
              </a:rPr>
              <a:t>YEAR 7</a:t>
            </a:r>
          </a:p>
          <a:p>
            <a:r>
              <a:rPr lang="en-GB" sz="4800" b="1" dirty="0">
                <a:solidFill>
                  <a:srgbClr val="FF0000"/>
                </a:solidFill>
              </a:rPr>
              <a:t>Assessment</a:t>
            </a:r>
          </a:p>
        </p:txBody>
      </p:sp>
    </p:spTree>
    <p:extLst>
      <p:ext uri="{BB962C8B-B14F-4D97-AF65-F5344CB8AC3E}">
        <p14:creationId xmlns:p14="http://schemas.microsoft.com/office/powerpoint/2010/main" val="20471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7F4E3-AE61-424F-A25B-D027936DE844}"/>
              </a:ext>
            </a:extLst>
          </p:cNvPr>
          <p:cNvSpPr txBox="1"/>
          <p:nvPr/>
        </p:nvSpPr>
        <p:spPr>
          <a:xfrm>
            <a:off x="201640" y="212868"/>
            <a:ext cx="3147041" cy="1446550"/>
          </a:xfrm>
          <a:prstGeom prst="rect">
            <a:avLst/>
          </a:prstGeom>
          <a:noFill/>
          <a:ln w="44450">
            <a:solidFill>
              <a:srgbClr val="002060"/>
            </a:solidFill>
          </a:ln>
        </p:spPr>
        <p:txBody>
          <a:bodyPr wrap="square" rtlCol="0">
            <a:spAutoFit/>
          </a:bodyPr>
          <a:lstStyle/>
          <a:p>
            <a:r>
              <a:rPr lang="en-GB" sz="8800" b="1" dirty="0">
                <a:solidFill>
                  <a:srgbClr val="002060"/>
                </a:solidFill>
              </a:rPr>
              <a:t>DNA</a:t>
            </a:r>
          </a:p>
        </p:txBody>
      </p:sp>
      <p:sp>
        <p:nvSpPr>
          <p:cNvPr id="14" name="TextBox 13"/>
          <p:cNvSpPr txBox="1"/>
          <p:nvPr/>
        </p:nvSpPr>
        <p:spPr>
          <a:xfrm>
            <a:off x="201640" y="1828800"/>
            <a:ext cx="10330485" cy="4247317"/>
          </a:xfrm>
          <a:prstGeom prst="rect">
            <a:avLst/>
          </a:prstGeom>
          <a:solidFill>
            <a:srgbClr val="002060"/>
          </a:solidFill>
        </p:spPr>
        <p:txBody>
          <a:bodyPr wrap="square" rtlCol="0">
            <a:spAutoFit/>
          </a:bodyPr>
          <a:lstStyle/>
          <a:p>
            <a:r>
              <a:rPr lang="en-GB" b="1" dirty="0">
                <a:solidFill>
                  <a:schemeClr val="bg1"/>
                </a:solidFill>
              </a:rPr>
              <a:t>Complete the Listening and theory test (on your desk)</a:t>
            </a:r>
          </a:p>
          <a:p>
            <a:endParaRPr lang="en-GB" b="1" dirty="0">
              <a:solidFill>
                <a:schemeClr val="bg1"/>
              </a:solidFill>
            </a:endParaRPr>
          </a:p>
          <a:p>
            <a:r>
              <a:rPr lang="en-GB" b="1" dirty="0">
                <a:solidFill>
                  <a:schemeClr val="bg1"/>
                </a:solidFill>
              </a:rPr>
              <a:t>Extract A </a:t>
            </a:r>
          </a:p>
          <a:p>
            <a:endParaRPr lang="en-GB" b="1" dirty="0">
              <a:solidFill>
                <a:schemeClr val="bg1"/>
              </a:solidFill>
            </a:endParaRPr>
          </a:p>
          <a:p>
            <a:endParaRPr lang="en-GB" b="1" dirty="0">
              <a:solidFill>
                <a:schemeClr val="bg1"/>
              </a:solidFill>
            </a:endParaRPr>
          </a:p>
          <a:p>
            <a:r>
              <a:rPr lang="en-GB" b="1" dirty="0">
                <a:solidFill>
                  <a:schemeClr val="bg1"/>
                </a:solidFill>
              </a:rPr>
              <a:t>Extract B </a:t>
            </a:r>
          </a:p>
          <a:p>
            <a:endParaRPr lang="en-GB" b="1" dirty="0">
              <a:solidFill>
                <a:schemeClr val="bg1"/>
              </a:solidFill>
            </a:endParaRPr>
          </a:p>
          <a:p>
            <a:endParaRPr lang="en-GB" b="1" dirty="0">
              <a:solidFill>
                <a:schemeClr val="bg1"/>
              </a:solidFill>
            </a:endParaRPr>
          </a:p>
          <a:p>
            <a:r>
              <a:rPr lang="en-GB" b="1" dirty="0">
                <a:solidFill>
                  <a:schemeClr val="bg1"/>
                </a:solidFill>
              </a:rPr>
              <a:t>Extract C </a:t>
            </a:r>
          </a:p>
          <a:p>
            <a:endParaRPr lang="en-GB" b="1" dirty="0">
              <a:solidFill>
                <a:schemeClr val="bg1"/>
              </a:solidFill>
            </a:endParaRPr>
          </a:p>
          <a:p>
            <a:endParaRPr lang="en-GB" b="1" dirty="0">
              <a:solidFill>
                <a:schemeClr val="bg1"/>
              </a:solidFill>
            </a:endParaRPr>
          </a:p>
          <a:p>
            <a:r>
              <a:rPr lang="en-GB" b="1" dirty="0">
                <a:solidFill>
                  <a:schemeClr val="bg1"/>
                </a:solidFill>
              </a:rPr>
              <a:t>Extract D </a:t>
            </a:r>
          </a:p>
          <a:p>
            <a:endParaRPr lang="en-GB" b="1" dirty="0">
              <a:solidFill>
                <a:schemeClr val="bg1"/>
              </a:solidFill>
            </a:endParaRPr>
          </a:p>
          <a:p>
            <a:endParaRPr lang="en-GB" b="1" dirty="0">
              <a:solidFill>
                <a:schemeClr val="bg1"/>
              </a:solidFill>
            </a:endParaRPr>
          </a:p>
          <a:p>
            <a:endParaRPr lang="en-GB" b="1" dirty="0">
              <a:solidFill>
                <a:schemeClr val="bg1"/>
              </a:solidFill>
            </a:endParaRPr>
          </a:p>
        </p:txBody>
      </p:sp>
      <p:pic>
        <p:nvPicPr>
          <p:cNvPr id="4" name="15BC58EC">
            <a:hlinkClick r:id="" action="ppaction://media"/>
            <a:extLst>
              <a:ext uri="{FF2B5EF4-FFF2-40B4-BE49-F238E27FC236}">
                <a16:creationId xmlns:a16="http://schemas.microsoft.com/office/drawing/2014/main" id="{161A5200-6084-4E2F-87B0-172104F9BC7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75160" y="2367280"/>
            <a:ext cx="690009" cy="504984"/>
          </a:xfrm>
          <a:prstGeom prst="rect">
            <a:avLst/>
          </a:prstGeom>
        </p:spPr>
      </p:pic>
      <p:pic>
        <p:nvPicPr>
          <p:cNvPr id="5" name="364FD0E7">
            <a:hlinkClick r:id="" action="ppaction://media"/>
            <a:extLst>
              <a:ext uri="{FF2B5EF4-FFF2-40B4-BE49-F238E27FC236}">
                <a16:creationId xmlns:a16="http://schemas.microsoft.com/office/drawing/2014/main" id="{ABF73479-F37A-4F79-9ED3-6AE9E093344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30998" y="3177953"/>
            <a:ext cx="578331" cy="578331"/>
          </a:xfrm>
          <a:prstGeom prst="rect">
            <a:avLst/>
          </a:prstGeom>
        </p:spPr>
      </p:pic>
      <p:pic>
        <p:nvPicPr>
          <p:cNvPr id="6" name="E73B7499">
            <a:hlinkClick r:id="" action="ppaction://media"/>
            <a:extLst>
              <a:ext uri="{FF2B5EF4-FFF2-40B4-BE49-F238E27FC236}">
                <a16:creationId xmlns:a16="http://schemas.microsoft.com/office/drawing/2014/main" id="{CB496D59-FDFC-4BA8-AEC3-C1E451163013}"/>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15363" y="3952458"/>
            <a:ext cx="609600" cy="609600"/>
          </a:xfrm>
          <a:prstGeom prst="rect">
            <a:avLst/>
          </a:prstGeom>
        </p:spPr>
      </p:pic>
      <p:pic>
        <p:nvPicPr>
          <p:cNvPr id="7" name="I Be So Glad..">
            <a:hlinkClick r:id="" action="ppaction://media"/>
            <a:extLst>
              <a:ext uri="{FF2B5EF4-FFF2-40B4-BE49-F238E27FC236}">
                <a16:creationId xmlns:a16="http://schemas.microsoft.com/office/drawing/2014/main" id="{7CD980A2-3721-4128-BAB9-9C655FDAFC8E}"/>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799729" y="4836478"/>
            <a:ext cx="609600" cy="609600"/>
          </a:xfrm>
          <a:prstGeom prst="rect">
            <a:avLst/>
          </a:prstGeom>
        </p:spPr>
      </p:pic>
    </p:spTree>
    <p:extLst>
      <p:ext uri="{BB962C8B-B14F-4D97-AF65-F5344CB8AC3E}">
        <p14:creationId xmlns:p14="http://schemas.microsoft.com/office/powerpoint/2010/main" val="294453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75" fill="hold"/>
                                        <p:tgtEl>
                                          <p:spTgt spid="4"/>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195" fill="hold"/>
                                        <p:tgtEl>
                                          <p:spTgt spid="5"/>
                                        </p:tgtEl>
                                      </p:cBhvr>
                                    </p:cmd>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62"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9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4"/>
                </p:tgtEl>
              </p:cMediaNode>
            </p:audio>
            <p:audio>
              <p:cMediaNode vol="80000">
                <p:cTn id="25" fill="hold" display="0">
                  <p:stCondLst>
                    <p:cond delay="indefinite"/>
                  </p:stCondLst>
                  <p:endCondLst>
                    <p:cond evt="onStopAudio" delay="0">
                      <p:tgtEl>
                        <p:sldTgt/>
                      </p:tgtEl>
                    </p:cond>
                  </p:endCondLst>
                </p:cTn>
                <p:tgtEl>
                  <p:spTgt spid="5"/>
                </p:tgtEl>
              </p:cMediaNode>
            </p:audio>
            <p:audio>
              <p:cMediaNode vol="80000">
                <p:cTn id="26" fill="hold" display="0">
                  <p:stCondLst>
                    <p:cond delay="indefinite"/>
                  </p:stCondLst>
                  <p:endCondLst>
                    <p:cond evt="onStopAudio" delay="0">
                      <p:tgtEl>
                        <p:sldTgt/>
                      </p:tgtEl>
                    </p:cond>
                  </p:endCondLst>
                </p:cTn>
                <p:tgtEl>
                  <p:spTgt spid="6"/>
                </p:tgtEl>
              </p:cMediaNode>
            </p:audio>
            <p:audio>
              <p:cMediaNode vol="80000">
                <p:cTn id="27" fill="hold" display="0">
                  <p:stCondLst>
                    <p:cond delay="indefinite"/>
                  </p:stCondLst>
                  <p:endCondLst>
                    <p:cond evt="onStopAudio" delay="0">
                      <p:tgtEl>
                        <p:sldTgt/>
                      </p:tgtEl>
                    </p:cond>
                  </p:endCondLst>
                </p:cTn>
                <p:tgtEl>
                  <p:spTgt spid="7"/>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0102"/>
            <a:ext cx="9352280" cy="891902"/>
          </a:xfrm>
        </p:spPr>
        <p:txBody>
          <a:bodyPr>
            <a:normAutofit/>
          </a:bodyPr>
          <a:lstStyle/>
          <a:p>
            <a:r>
              <a:rPr lang="en-GB" sz="5400" i="0" dirty="0"/>
              <a:t>Progress Indicators:</a:t>
            </a:r>
            <a:endParaRPr lang="en-GB" sz="5400" i="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97112502"/>
              </p:ext>
            </p:extLst>
          </p:nvPr>
        </p:nvGraphicFramePr>
        <p:xfrm>
          <a:off x="838200" y="2152045"/>
          <a:ext cx="9443720" cy="3240781"/>
        </p:xfrm>
        <a:graphic>
          <a:graphicData uri="http://schemas.openxmlformats.org/drawingml/2006/table">
            <a:tbl>
              <a:tblPr firstRow="1" bandRow="1">
                <a:tableStyleId>{5C22544A-7EE6-4342-B048-85BDC9FD1C3A}</a:tableStyleId>
              </a:tblPr>
              <a:tblGrid>
                <a:gridCol w="4721860">
                  <a:extLst>
                    <a:ext uri="{9D8B030D-6E8A-4147-A177-3AD203B41FA5}">
                      <a16:colId xmlns:a16="http://schemas.microsoft.com/office/drawing/2014/main" val="2764306388"/>
                    </a:ext>
                  </a:extLst>
                </a:gridCol>
                <a:gridCol w="4721860">
                  <a:extLst>
                    <a:ext uri="{9D8B030D-6E8A-4147-A177-3AD203B41FA5}">
                      <a16:colId xmlns:a16="http://schemas.microsoft.com/office/drawing/2014/main" val="2639351721"/>
                    </a:ext>
                  </a:extLst>
                </a:gridCol>
              </a:tblGrid>
              <a:tr h="1038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Good</a:t>
                      </a:r>
                    </a:p>
                    <a:p>
                      <a:endParaRPr lang="en-GB" dirty="0"/>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Outstanding</a:t>
                      </a:r>
                    </a:p>
                    <a:p>
                      <a:endParaRPr lang="en-GB" sz="3200" dirty="0"/>
                    </a:p>
                  </a:txBody>
                  <a:tcPr>
                    <a:solidFill>
                      <a:srgbClr val="00B050"/>
                    </a:solidFill>
                  </a:tcPr>
                </a:tc>
                <a:extLst>
                  <a:ext uri="{0D108BD9-81ED-4DB2-BD59-A6C34878D82A}">
                    <a16:rowId xmlns:a16="http://schemas.microsoft.com/office/drawing/2014/main" val="3191797286"/>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 in time with the backing track and with three clear phrases</a:t>
                      </a:r>
                    </a:p>
                    <a:p>
                      <a:endParaRPr lang="en-GB" b="1"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 in time with the backing track and with three clear phrases</a:t>
                      </a:r>
                    </a:p>
                    <a:p>
                      <a:endParaRPr lang="en-GB" b="1" dirty="0">
                        <a:solidFill>
                          <a:schemeClr val="bg1"/>
                        </a:solidFill>
                      </a:endParaRPr>
                    </a:p>
                  </a:txBody>
                  <a:tcPr>
                    <a:solidFill>
                      <a:srgbClr val="002060"/>
                    </a:solidFill>
                  </a:tcPr>
                </a:tc>
                <a:extLst>
                  <a:ext uri="{0D108BD9-81ED-4DB2-BD59-A6C34878D82A}">
                    <a16:rowId xmlns:a16="http://schemas.microsoft.com/office/drawing/2014/main" val="3799569420"/>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secure a grade in line with your flightpath</a:t>
                      </a:r>
                    </a:p>
                  </a:txBody>
                  <a:tcPr>
                    <a:solidFill>
                      <a:srgbClr val="0070C0"/>
                    </a:solidFill>
                  </a:tcPr>
                </a:tc>
                <a:tc>
                  <a:txBody>
                    <a:bodyPr/>
                    <a:lstStyle/>
                    <a:p>
                      <a:r>
                        <a:rPr lang="en-GB" b="1" dirty="0">
                          <a:solidFill>
                            <a:schemeClr val="bg1"/>
                          </a:solidFill>
                        </a:rPr>
                        <a:t>To secure a grade above your flightpath</a:t>
                      </a:r>
                    </a:p>
                  </a:txBody>
                  <a:tcPr>
                    <a:solidFill>
                      <a:srgbClr val="0070C0"/>
                    </a:solidFill>
                  </a:tcPr>
                </a:tc>
                <a:extLst>
                  <a:ext uri="{0D108BD9-81ED-4DB2-BD59-A6C34878D82A}">
                    <a16:rowId xmlns:a16="http://schemas.microsoft.com/office/drawing/2014/main" val="693786508"/>
                  </a:ext>
                </a:extLst>
              </a:tr>
            </a:tbl>
          </a:graphicData>
        </a:graphic>
      </p:graphicFrame>
    </p:spTree>
    <p:extLst>
      <p:ext uri="{BB962C8B-B14F-4D97-AF65-F5344CB8AC3E}">
        <p14:creationId xmlns:p14="http://schemas.microsoft.com/office/powerpoint/2010/main" val="25476065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D67E-0914-4871-93FE-E21D4A16E5D6}"/>
              </a:ext>
            </a:extLst>
          </p:cNvPr>
          <p:cNvSpPr>
            <a:spLocks noGrp="1"/>
          </p:cNvSpPr>
          <p:nvPr>
            <p:ph type="title"/>
          </p:nvPr>
        </p:nvSpPr>
        <p:spPr>
          <a:xfrm>
            <a:off x="122104" y="516908"/>
            <a:ext cx="10134600" cy="1325563"/>
          </a:xfrm>
        </p:spPr>
        <p:txBody>
          <a:bodyPr>
            <a:normAutofit/>
          </a:bodyPr>
          <a:lstStyle/>
          <a:p>
            <a:r>
              <a:rPr lang="en-GB" sz="2800" dirty="0"/>
              <a:t>What does the Blues Scale look like on the Glockenspiel?</a:t>
            </a:r>
          </a:p>
        </p:txBody>
      </p:sp>
      <p:pic>
        <p:nvPicPr>
          <p:cNvPr id="1026" name="Picture 2" descr="30 Note Percussion  Xylophone / Glockenspiel Notes  Marked On Metal Bars Folding">
            <a:extLst>
              <a:ext uri="{FF2B5EF4-FFF2-40B4-BE49-F238E27FC236}">
                <a16:creationId xmlns:a16="http://schemas.microsoft.com/office/drawing/2014/main" id="{4DD5A65E-E10A-492D-B8D8-2B22D2BBE79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952" b="21397"/>
          <a:stretch/>
        </p:blipFill>
        <p:spPr bwMode="auto">
          <a:xfrm>
            <a:off x="374574" y="1644168"/>
            <a:ext cx="8049476" cy="4386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FD7A0F-58AE-4FA3-AFEF-254D40CE1E3C}"/>
              </a:ext>
            </a:extLst>
          </p:cNvPr>
          <p:cNvSpPr txBox="1"/>
          <p:nvPr/>
        </p:nvSpPr>
        <p:spPr>
          <a:xfrm>
            <a:off x="2230915" y="5193618"/>
            <a:ext cx="347032" cy="461665"/>
          </a:xfrm>
          <a:prstGeom prst="rect">
            <a:avLst/>
          </a:prstGeom>
          <a:noFill/>
        </p:spPr>
        <p:txBody>
          <a:bodyPr wrap="square" rtlCol="0">
            <a:spAutoFit/>
          </a:bodyPr>
          <a:lstStyle/>
          <a:p>
            <a:r>
              <a:rPr lang="en-GB" sz="2400" dirty="0"/>
              <a:t>C</a:t>
            </a:r>
          </a:p>
        </p:txBody>
      </p:sp>
      <p:sp>
        <p:nvSpPr>
          <p:cNvPr id="5" name="TextBox 4">
            <a:extLst>
              <a:ext uri="{FF2B5EF4-FFF2-40B4-BE49-F238E27FC236}">
                <a16:creationId xmlns:a16="http://schemas.microsoft.com/office/drawing/2014/main" id="{85E34508-C77C-4CBA-9C2C-2DE24ED4B544}"/>
              </a:ext>
            </a:extLst>
          </p:cNvPr>
          <p:cNvSpPr txBox="1"/>
          <p:nvPr/>
        </p:nvSpPr>
        <p:spPr>
          <a:xfrm>
            <a:off x="2656901" y="5114167"/>
            <a:ext cx="347032" cy="461665"/>
          </a:xfrm>
          <a:prstGeom prst="rect">
            <a:avLst/>
          </a:prstGeom>
          <a:noFill/>
        </p:spPr>
        <p:txBody>
          <a:bodyPr wrap="square" rtlCol="0">
            <a:spAutoFit/>
          </a:bodyPr>
          <a:lstStyle/>
          <a:p>
            <a:r>
              <a:rPr lang="en-GB" sz="2400" dirty="0"/>
              <a:t>D</a:t>
            </a:r>
          </a:p>
        </p:txBody>
      </p:sp>
      <p:sp>
        <p:nvSpPr>
          <p:cNvPr id="7" name="TextBox 6">
            <a:extLst>
              <a:ext uri="{FF2B5EF4-FFF2-40B4-BE49-F238E27FC236}">
                <a16:creationId xmlns:a16="http://schemas.microsoft.com/office/drawing/2014/main" id="{F2D36C62-54BB-484B-B013-507545789AC5}"/>
              </a:ext>
            </a:extLst>
          </p:cNvPr>
          <p:cNvSpPr txBox="1"/>
          <p:nvPr/>
        </p:nvSpPr>
        <p:spPr>
          <a:xfrm>
            <a:off x="3436345" y="5015530"/>
            <a:ext cx="347032" cy="461665"/>
          </a:xfrm>
          <a:prstGeom prst="rect">
            <a:avLst/>
          </a:prstGeom>
          <a:noFill/>
        </p:spPr>
        <p:txBody>
          <a:bodyPr wrap="square" rtlCol="0">
            <a:spAutoFit/>
          </a:bodyPr>
          <a:lstStyle/>
          <a:p>
            <a:r>
              <a:rPr lang="en-GB" sz="2400" dirty="0"/>
              <a:t>F</a:t>
            </a:r>
          </a:p>
        </p:txBody>
      </p:sp>
      <p:sp>
        <p:nvSpPr>
          <p:cNvPr id="9" name="TextBox 8">
            <a:extLst>
              <a:ext uri="{FF2B5EF4-FFF2-40B4-BE49-F238E27FC236}">
                <a16:creationId xmlns:a16="http://schemas.microsoft.com/office/drawing/2014/main" id="{83E700E7-5B86-4004-8353-3EA547C47A64}"/>
              </a:ext>
            </a:extLst>
          </p:cNvPr>
          <p:cNvSpPr txBox="1"/>
          <p:nvPr/>
        </p:nvSpPr>
        <p:spPr>
          <a:xfrm>
            <a:off x="4225796" y="4883334"/>
            <a:ext cx="347032" cy="461665"/>
          </a:xfrm>
          <a:prstGeom prst="rect">
            <a:avLst/>
          </a:prstGeom>
          <a:noFill/>
        </p:spPr>
        <p:txBody>
          <a:bodyPr wrap="square" rtlCol="0">
            <a:spAutoFit/>
          </a:bodyPr>
          <a:lstStyle/>
          <a:p>
            <a:r>
              <a:rPr lang="en-GB" sz="2400" dirty="0"/>
              <a:t>A</a:t>
            </a:r>
          </a:p>
        </p:txBody>
      </p:sp>
      <p:sp>
        <p:nvSpPr>
          <p:cNvPr id="10" name="TextBox 9">
            <a:extLst>
              <a:ext uri="{FF2B5EF4-FFF2-40B4-BE49-F238E27FC236}">
                <a16:creationId xmlns:a16="http://schemas.microsoft.com/office/drawing/2014/main" id="{FB5B3897-F4FA-45FF-AB82-D077E6D981BA}"/>
              </a:ext>
            </a:extLst>
          </p:cNvPr>
          <p:cNvSpPr txBox="1"/>
          <p:nvPr/>
        </p:nvSpPr>
        <p:spPr>
          <a:xfrm>
            <a:off x="3832124" y="4946764"/>
            <a:ext cx="347032" cy="461665"/>
          </a:xfrm>
          <a:prstGeom prst="rect">
            <a:avLst/>
          </a:prstGeom>
          <a:noFill/>
        </p:spPr>
        <p:txBody>
          <a:bodyPr wrap="square" rtlCol="0">
            <a:spAutoFit/>
          </a:bodyPr>
          <a:lstStyle/>
          <a:p>
            <a:r>
              <a:rPr lang="en-GB" sz="2400" dirty="0"/>
              <a:t>G</a:t>
            </a:r>
          </a:p>
        </p:txBody>
      </p:sp>
      <p:sp>
        <p:nvSpPr>
          <p:cNvPr id="11" name="TextBox 10">
            <a:extLst>
              <a:ext uri="{FF2B5EF4-FFF2-40B4-BE49-F238E27FC236}">
                <a16:creationId xmlns:a16="http://schemas.microsoft.com/office/drawing/2014/main" id="{EF68D797-C058-4670-B54B-B6852C5E6C02}"/>
              </a:ext>
            </a:extLst>
          </p:cNvPr>
          <p:cNvSpPr txBox="1"/>
          <p:nvPr/>
        </p:nvSpPr>
        <p:spPr>
          <a:xfrm>
            <a:off x="4323295" y="3287212"/>
            <a:ext cx="598672" cy="461665"/>
          </a:xfrm>
          <a:prstGeom prst="rect">
            <a:avLst/>
          </a:prstGeom>
          <a:noFill/>
        </p:spPr>
        <p:txBody>
          <a:bodyPr wrap="square" rtlCol="0">
            <a:spAutoFit/>
          </a:bodyPr>
          <a:lstStyle/>
          <a:p>
            <a:r>
              <a:rPr lang="en-GB" sz="2400" dirty="0"/>
              <a:t>B</a:t>
            </a:r>
            <a:r>
              <a:rPr lang="en-GB" sz="2400" i="1" dirty="0"/>
              <a:t>b</a:t>
            </a:r>
          </a:p>
        </p:txBody>
      </p:sp>
      <p:sp>
        <p:nvSpPr>
          <p:cNvPr id="12" name="TextBox 11">
            <a:extLst>
              <a:ext uri="{FF2B5EF4-FFF2-40B4-BE49-F238E27FC236}">
                <a16:creationId xmlns:a16="http://schemas.microsoft.com/office/drawing/2014/main" id="{318775E7-1B63-4895-924A-0CD2EA276FAF}"/>
              </a:ext>
            </a:extLst>
          </p:cNvPr>
          <p:cNvSpPr txBox="1"/>
          <p:nvPr/>
        </p:nvSpPr>
        <p:spPr>
          <a:xfrm>
            <a:off x="4970353" y="4709588"/>
            <a:ext cx="347032" cy="461665"/>
          </a:xfrm>
          <a:prstGeom prst="rect">
            <a:avLst/>
          </a:prstGeom>
          <a:noFill/>
        </p:spPr>
        <p:txBody>
          <a:bodyPr wrap="square" rtlCol="0">
            <a:spAutoFit/>
          </a:bodyPr>
          <a:lstStyle/>
          <a:p>
            <a:r>
              <a:rPr lang="en-GB" sz="2400" dirty="0"/>
              <a:t>C</a:t>
            </a:r>
          </a:p>
        </p:txBody>
      </p:sp>
      <p:sp>
        <p:nvSpPr>
          <p:cNvPr id="14" name="TextBox 13">
            <a:extLst>
              <a:ext uri="{FF2B5EF4-FFF2-40B4-BE49-F238E27FC236}">
                <a16:creationId xmlns:a16="http://schemas.microsoft.com/office/drawing/2014/main" id="{C22D84D8-C84C-4719-91AD-C871A44A465F}"/>
              </a:ext>
            </a:extLst>
          </p:cNvPr>
          <p:cNvSpPr txBox="1"/>
          <p:nvPr/>
        </p:nvSpPr>
        <p:spPr>
          <a:xfrm>
            <a:off x="2830417" y="3290066"/>
            <a:ext cx="605928" cy="461665"/>
          </a:xfrm>
          <a:prstGeom prst="rect">
            <a:avLst/>
          </a:prstGeom>
          <a:noFill/>
        </p:spPr>
        <p:txBody>
          <a:bodyPr wrap="square" rtlCol="0">
            <a:spAutoFit/>
          </a:bodyPr>
          <a:lstStyle/>
          <a:p>
            <a:r>
              <a:rPr lang="en-GB" sz="2400" dirty="0"/>
              <a:t>E</a:t>
            </a:r>
            <a:r>
              <a:rPr lang="en-GB" sz="2400" i="1" dirty="0"/>
              <a:t>b</a:t>
            </a:r>
          </a:p>
        </p:txBody>
      </p:sp>
      <p:sp>
        <p:nvSpPr>
          <p:cNvPr id="15" name="TextBox 14">
            <a:extLst>
              <a:ext uri="{FF2B5EF4-FFF2-40B4-BE49-F238E27FC236}">
                <a16:creationId xmlns:a16="http://schemas.microsoft.com/office/drawing/2014/main" id="{914503B3-0F7F-411F-A621-15F45FF8C2CA}"/>
              </a:ext>
            </a:extLst>
          </p:cNvPr>
          <p:cNvSpPr txBox="1"/>
          <p:nvPr/>
        </p:nvSpPr>
        <p:spPr>
          <a:xfrm>
            <a:off x="3532788" y="3290066"/>
            <a:ext cx="598672" cy="461665"/>
          </a:xfrm>
          <a:prstGeom prst="rect">
            <a:avLst/>
          </a:prstGeom>
          <a:noFill/>
        </p:spPr>
        <p:txBody>
          <a:bodyPr wrap="square" rtlCol="0">
            <a:spAutoFit/>
          </a:bodyPr>
          <a:lstStyle/>
          <a:p>
            <a:r>
              <a:rPr lang="en-GB" sz="2400" dirty="0"/>
              <a:t>G</a:t>
            </a:r>
            <a:r>
              <a:rPr lang="en-GB" sz="2400" i="1" dirty="0"/>
              <a:t>b</a:t>
            </a:r>
          </a:p>
        </p:txBody>
      </p:sp>
      <p:sp>
        <p:nvSpPr>
          <p:cNvPr id="16" name="TextBox 15">
            <a:extLst>
              <a:ext uri="{FF2B5EF4-FFF2-40B4-BE49-F238E27FC236}">
                <a16:creationId xmlns:a16="http://schemas.microsoft.com/office/drawing/2014/main" id="{C9A08B51-A96D-45D6-8AB8-ADF1271A09D4}"/>
              </a:ext>
            </a:extLst>
          </p:cNvPr>
          <p:cNvSpPr txBox="1"/>
          <p:nvPr/>
        </p:nvSpPr>
        <p:spPr>
          <a:xfrm>
            <a:off x="8681292" y="2170323"/>
            <a:ext cx="3200308" cy="4247317"/>
          </a:xfrm>
          <a:prstGeom prst="rect">
            <a:avLst/>
          </a:prstGeom>
          <a:noFill/>
        </p:spPr>
        <p:txBody>
          <a:bodyPr wrap="square" rtlCol="0">
            <a:spAutoFit/>
          </a:bodyPr>
          <a:lstStyle/>
          <a:p>
            <a:pPr marL="342900" indent="-342900">
              <a:buFont typeface="+mj-lt"/>
              <a:buAutoNum type="arabicPeriod"/>
            </a:pPr>
            <a:r>
              <a:rPr lang="en-GB" dirty="0"/>
              <a:t>Try improvising using three notes:</a:t>
            </a:r>
          </a:p>
          <a:p>
            <a:endParaRPr lang="en-GB" dirty="0"/>
          </a:p>
          <a:p>
            <a:r>
              <a:rPr lang="en-GB" dirty="0"/>
              <a:t>C 	Eb 	F</a:t>
            </a:r>
          </a:p>
          <a:p>
            <a:endParaRPr lang="en-GB" i="1" dirty="0"/>
          </a:p>
          <a:p>
            <a:r>
              <a:rPr lang="en-GB" i="1" dirty="0"/>
              <a:t>When improvising, try to improvise three ‘phrases’ that match with the three 4 bar ‘phrases’ of the 12 bar Blues…</a:t>
            </a:r>
          </a:p>
          <a:p>
            <a:endParaRPr lang="en-GB" i="1" dirty="0"/>
          </a:p>
          <a:p>
            <a:endParaRPr lang="en-GB" i="1" dirty="0"/>
          </a:p>
          <a:p>
            <a:endParaRPr lang="en-GB" i="1" dirty="0"/>
          </a:p>
          <a:p>
            <a:endParaRPr lang="en-GB" i="1" dirty="0"/>
          </a:p>
          <a:p>
            <a:pPr marL="342900" indent="-342900">
              <a:buFont typeface="+mj-lt"/>
              <a:buAutoNum type="arabicPeriod"/>
            </a:pPr>
            <a:endParaRPr lang="en-GB" dirty="0"/>
          </a:p>
          <a:p>
            <a:endParaRPr lang="en-GB" dirty="0"/>
          </a:p>
        </p:txBody>
      </p:sp>
      <p:pic>
        <p:nvPicPr>
          <p:cNvPr id="18" name="R B Pickett 4 (1)">
            <a:hlinkClick r:id="" action="ppaction://media"/>
            <a:extLst>
              <a:ext uri="{FF2B5EF4-FFF2-40B4-BE49-F238E27FC236}">
                <a16:creationId xmlns:a16="http://schemas.microsoft.com/office/drawing/2014/main" id="{5A0ED092-205D-47F1-9FC6-D397567EAB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40751" y="1440968"/>
            <a:ext cx="406400" cy="406400"/>
          </a:xfrm>
          <a:prstGeom prst="rect">
            <a:avLst/>
          </a:prstGeom>
        </p:spPr>
      </p:pic>
      <p:graphicFrame>
        <p:nvGraphicFramePr>
          <p:cNvPr id="17" name="Table 16">
            <a:extLst>
              <a:ext uri="{FF2B5EF4-FFF2-40B4-BE49-F238E27FC236}">
                <a16:creationId xmlns:a16="http://schemas.microsoft.com/office/drawing/2014/main" id="{0B1CC87A-3B9B-4E80-A415-6BCAA28C9D55}"/>
              </a:ext>
            </a:extLst>
          </p:cNvPr>
          <p:cNvGraphicFramePr>
            <a:graphicFrameLocks noGrp="1"/>
          </p:cNvGraphicFramePr>
          <p:nvPr>
            <p:extLst>
              <p:ext uri="{D42A27DB-BD31-4B8C-83A1-F6EECF244321}">
                <p14:modId xmlns:p14="http://schemas.microsoft.com/office/powerpoint/2010/main" val="2570820046"/>
              </p:ext>
            </p:extLst>
          </p:nvPr>
        </p:nvGraphicFramePr>
        <p:xfrm>
          <a:off x="8735297" y="4886088"/>
          <a:ext cx="3090188" cy="1097280"/>
        </p:xfrm>
        <a:graphic>
          <a:graphicData uri="http://schemas.openxmlformats.org/drawingml/2006/table">
            <a:tbl>
              <a:tblPr firstRow="1" bandRow="1">
                <a:tableStyleId>{5940675A-B579-460E-94D1-54222C63F5DA}</a:tableStyleId>
              </a:tblPr>
              <a:tblGrid>
                <a:gridCol w="772547">
                  <a:extLst>
                    <a:ext uri="{9D8B030D-6E8A-4147-A177-3AD203B41FA5}">
                      <a16:colId xmlns:a16="http://schemas.microsoft.com/office/drawing/2014/main" val="3597252824"/>
                    </a:ext>
                  </a:extLst>
                </a:gridCol>
                <a:gridCol w="772547">
                  <a:extLst>
                    <a:ext uri="{9D8B030D-6E8A-4147-A177-3AD203B41FA5}">
                      <a16:colId xmlns:a16="http://schemas.microsoft.com/office/drawing/2014/main" val="2625054604"/>
                    </a:ext>
                  </a:extLst>
                </a:gridCol>
                <a:gridCol w="772547">
                  <a:extLst>
                    <a:ext uri="{9D8B030D-6E8A-4147-A177-3AD203B41FA5}">
                      <a16:colId xmlns:a16="http://schemas.microsoft.com/office/drawing/2014/main" val="130287323"/>
                    </a:ext>
                  </a:extLst>
                </a:gridCol>
                <a:gridCol w="772547">
                  <a:extLst>
                    <a:ext uri="{9D8B030D-6E8A-4147-A177-3AD203B41FA5}">
                      <a16:colId xmlns:a16="http://schemas.microsoft.com/office/drawing/2014/main" val="755173348"/>
                    </a:ext>
                  </a:extLst>
                </a:gridCol>
              </a:tblGrid>
              <a:tr h="130406">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566922657"/>
                  </a:ext>
                </a:extLst>
              </a:tr>
              <a:tr h="130406">
                <a:tc>
                  <a:txBody>
                    <a:bodyPr/>
                    <a:lstStyle/>
                    <a:p>
                      <a:r>
                        <a:rPr lang="en-GB" dirty="0"/>
                        <a:t>F</a:t>
                      </a:r>
                    </a:p>
                  </a:txBody>
                  <a:tcPr/>
                </a:tc>
                <a:tc>
                  <a:txBody>
                    <a:bodyPr/>
                    <a:lstStyle/>
                    <a:p>
                      <a:r>
                        <a:rPr lang="en-GB" dirty="0"/>
                        <a:t>F</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3615822084"/>
                  </a:ext>
                </a:extLst>
              </a:tr>
              <a:tr h="130406">
                <a:tc>
                  <a:txBody>
                    <a:bodyPr/>
                    <a:lstStyle/>
                    <a:p>
                      <a:r>
                        <a:rPr lang="en-GB" dirty="0"/>
                        <a:t>G</a:t>
                      </a:r>
                    </a:p>
                  </a:txBody>
                  <a:tcPr/>
                </a:tc>
                <a:tc>
                  <a:txBody>
                    <a:bodyPr/>
                    <a:lstStyle/>
                    <a:p>
                      <a:r>
                        <a:rPr lang="en-GB" dirty="0"/>
                        <a:t>F</a:t>
                      </a:r>
                    </a:p>
                  </a:txBody>
                  <a:tcPr/>
                </a:tc>
                <a:tc>
                  <a:txBody>
                    <a:bodyPr/>
                    <a:lstStyle/>
                    <a:p>
                      <a:r>
                        <a:rPr lang="en-GB" dirty="0"/>
                        <a:t>C</a:t>
                      </a:r>
                    </a:p>
                  </a:txBody>
                  <a:tcPr/>
                </a:tc>
                <a:tc>
                  <a:txBody>
                    <a:bodyPr/>
                    <a:lstStyle/>
                    <a:p>
                      <a:r>
                        <a:rPr lang="en-GB" dirty="0"/>
                        <a:t>G (C)</a:t>
                      </a:r>
                    </a:p>
                  </a:txBody>
                  <a:tcPr/>
                </a:tc>
                <a:extLst>
                  <a:ext uri="{0D108BD9-81ED-4DB2-BD59-A6C34878D82A}">
                    <a16:rowId xmlns:a16="http://schemas.microsoft.com/office/drawing/2014/main" val="3759451365"/>
                  </a:ext>
                </a:extLst>
              </a:tr>
            </a:tbl>
          </a:graphicData>
        </a:graphic>
      </p:graphicFrame>
    </p:spTree>
    <p:extLst>
      <p:ext uri="{BB962C8B-B14F-4D97-AF65-F5344CB8AC3E}">
        <p14:creationId xmlns:p14="http://schemas.microsoft.com/office/powerpoint/2010/main" val="429009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4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D67E-0914-4871-93FE-E21D4A16E5D6}"/>
              </a:ext>
            </a:extLst>
          </p:cNvPr>
          <p:cNvSpPr>
            <a:spLocks noGrp="1"/>
          </p:cNvSpPr>
          <p:nvPr>
            <p:ph type="title"/>
          </p:nvPr>
        </p:nvSpPr>
        <p:spPr>
          <a:xfrm>
            <a:off x="122104" y="516908"/>
            <a:ext cx="10134600" cy="1325563"/>
          </a:xfrm>
        </p:spPr>
        <p:txBody>
          <a:bodyPr>
            <a:normAutofit/>
          </a:bodyPr>
          <a:lstStyle/>
          <a:p>
            <a:r>
              <a:rPr lang="en-GB" sz="2800" dirty="0"/>
              <a:t>What does the Blues Scale look like on the Glockenspiel?</a:t>
            </a:r>
          </a:p>
        </p:txBody>
      </p:sp>
      <p:pic>
        <p:nvPicPr>
          <p:cNvPr id="1026" name="Picture 2" descr="30 Note Percussion  Xylophone / Glockenspiel Notes  Marked On Metal Bars Folding">
            <a:extLst>
              <a:ext uri="{FF2B5EF4-FFF2-40B4-BE49-F238E27FC236}">
                <a16:creationId xmlns:a16="http://schemas.microsoft.com/office/drawing/2014/main" id="{4DD5A65E-E10A-492D-B8D8-2B22D2BBE79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952" b="21397"/>
          <a:stretch/>
        </p:blipFill>
        <p:spPr bwMode="auto">
          <a:xfrm>
            <a:off x="374574" y="1644168"/>
            <a:ext cx="8049476" cy="4386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FD7A0F-58AE-4FA3-AFEF-254D40CE1E3C}"/>
              </a:ext>
            </a:extLst>
          </p:cNvPr>
          <p:cNvSpPr txBox="1"/>
          <p:nvPr/>
        </p:nvSpPr>
        <p:spPr>
          <a:xfrm>
            <a:off x="2230915" y="5193618"/>
            <a:ext cx="347032" cy="461665"/>
          </a:xfrm>
          <a:prstGeom prst="rect">
            <a:avLst/>
          </a:prstGeom>
          <a:noFill/>
        </p:spPr>
        <p:txBody>
          <a:bodyPr wrap="square" rtlCol="0">
            <a:spAutoFit/>
          </a:bodyPr>
          <a:lstStyle/>
          <a:p>
            <a:r>
              <a:rPr lang="en-GB" sz="2400" dirty="0"/>
              <a:t>C</a:t>
            </a:r>
          </a:p>
        </p:txBody>
      </p:sp>
      <p:sp>
        <p:nvSpPr>
          <p:cNvPr id="5" name="TextBox 4">
            <a:extLst>
              <a:ext uri="{FF2B5EF4-FFF2-40B4-BE49-F238E27FC236}">
                <a16:creationId xmlns:a16="http://schemas.microsoft.com/office/drawing/2014/main" id="{85E34508-C77C-4CBA-9C2C-2DE24ED4B544}"/>
              </a:ext>
            </a:extLst>
          </p:cNvPr>
          <p:cNvSpPr txBox="1"/>
          <p:nvPr/>
        </p:nvSpPr>
        <p:spPr>
          <a:xfrm>
            <a:off x="2656901" y="5114167"/>
            <a:ext cx="347032" cy="461665"/>
          </a:xfrm>
          <a:prstGeom prst="rect">
            <a:avLst/>
          </a:prstGeom>
          <a:noFill/>
        </p:spPr>
        <p:txBody>
          <a:bodyPr wrap="square" rtlCol="0">
            <a:spAutoFit/>
          </a:bodyPr>
          <a:lstStyle/>
          <a:p>
            <a:r>
              <a:rPr lang="en-GB" sz="2400" dirty="0"/>
              <a:t>D</a:t>
            </a:r>
          </a:p>
        </p:txBody>
      </p:sp>
      <p:sp>
        <p:nvSpPr>
          <p:cNvPr id="7" name="TextBox 6">
            <a:extLst>
              <a:ext uri="{FF2B5EF4-FFF2-40B4-BE49-F238E27FC236}">
                <a16:creationId xmlns:a16="http://schemas.microsoft.com/office/drawing/2014/main" id="{F2D36C62-54BB-484B-B013-507545789AC5}"/>
              </a:ext>
            </a:extLst>
          </p:cNvPr>
          <p:cNvSpPr txBox="1"/>
          <p:nvPr/>
        </p:nvSpPr>
        <p:spPr>
          <a:xfrm>
            <a:off x="3436345" y="5015530"/>
            <a:ext cx="347032" cy="461665"/>
          </a:xfrm>
          <a:prstGeom prst="rect">
            <a:avLst/>
          </a:prstGeom>
          <a:noFill/>
        </p:spPr>
        <p:txBody>
          <a:bodyPr wrap="square" rtlCol="0">
            <a:spAutoFit/>
          </a:bodyPr>
          <a:lstStyle/>
          <a:p>
            <a:r>
              <a:rPr lang="en-GB" sz="2400" dirty="0"/>
              <a:t>F</a:t>
            </a:r>
          </a:p>
        </p:txBody>
      </p:sp>
      <p:sp>
        <p:nvSpPr>
          <p:cNvPr id="9" name="TextBox 8">
            <a:extLst>
              <a:ext uri="{FF2B5EF4-FFF2-40B4-BE49-F238E27FC236}">
                <a16:creationId xmlns:a16="http://schemas.microsoft.com/office/drawing/2014/main" id="{83E700E7-5B86-4004-8353-3EA547C47A64}"/>
              </a:ext>
            </a:extLst>
          </p:cNvPr>
          <p:cNvSpPr txBox="1"/>
          <p:nvPr/>
        </p:nvSpPr>
        <p:spPr>
          <a:xfrm>
            <a:off x="4225796" y="4883334"/>
            <a:ext cx="347032" cy="461665"/>
          </a:xfrm>
          <a:prstGeom prst="rect">
            <a:avLst/>
          </a:prstGeom>
          <a:noFill/>
        </p:spPr>
        <p:txBody>
          <a:bodyPr wrap="square" rtlCol="0">
            <a:spAutoFit/>
          </a:bodyPr>
          <a:lstStyle/>
          <a:p>
            <a:r>
              <a:rPr lang="en-GB" sz="2400" dirty="0"/>
              <a:t>A</a:t>
            </a:r>
          </a:p>
        </p:txBody>
      </p:sp>
      <p:sp>
        <p:nvSpPr>
          <p:cNvPr id="10" name="TextBox 9">
            <a:extLst>
              <a:ext uri="{FF2B5EF4-FFF2-40B4-BE49-F238E27FC236}">
                <a16:creationId xmlns:a16="http://schemas.microsoft.com/office/drawing/2014/main" id="{FB5B3897-F4FA-45FF-AB82-D077E6D981BA}"/>
              </a:ext>
            </a:extLst>
          </p:cNvPr>
          <p:cNvSpPr txBox="1"/>
          <p:nvPr/>
        </p:nvSpPr>
        <p:spPr>
          <a:xfrm>
            <a:off x="3832124" y="4946764"/>
            <a:ext cx="347032" cy="461665"/>
          </a:xfrm>
          <a:prstGeom prst="rect">
            <a:avLst/>
          </a:prstGeom>
          <a:noFill/>
        </p:spPr>
        <p:txBody>
          <a:bodyPr wrap="square" rtlCol="0">
            <a:spAutoFit/>
          </a:bodyPr>
          <a:lstStyle/>
          <a:p>
            <a:r>
              <a:rPr lang="en-GB" sz="2400" dirty="0"/>
              <a:t>G</a:t>
            </a:r>
          </a:p>
        </p:txBody>
      </p:sp>
      <p:sp>
        <p:nvSpPr>
          <p:cNvPr id="11" name="TextBox 10">
            <a:extLst>
              <a:ext uri="{FF2B5EF4-FFF2-40B4-BE49-F238E27FC236}">
                <a16:creationId xmlns:a16="http://schemas.microsoft.com/office/drawing/2014/main" id="{EF68D797-C058-4670-B54B-B6852C5E6C02}"/>
              </a:ext>
            </a:extLst>
          </p:cNvPr>
          <p:cNvSpPr txBox="1"/>
          <p:nvPr/>
        </p:nvSpPr>
        <p:spPr>
          <a:xfrm>
            <a:off x="4323295" y="3287212"/>
            <a:ext cx="598672" cy="461665"/>
          </a:xfrm>
          <a:prstGeom prst="rect">
            <a:avLst/>
          </a:prstGeom>
          <a:noFill/>
        </p:spPr>
        <p:txBody>
          <a:bodyPr wrap="square" rtlCol="0">
            <a:spAutoFit/>
          </a:bodyPr>
          <a:lstStyle/>
          <a:p>
            <a:r>
              <a:rPr lang="en-GB" sz="2400" dirty="0"/>
              <a:t>B</a:t>
            </a:r>
            <a:r>
              <a:rPr lang="en-GB" sz="2400" i="1" dirty="0"/>
              <a:t>b</a:t>
            </a:r>
          </a:p>
        </p:txBody>
      </p:sp>
      <p:sp>
        <p:nvSpPr>
          <p:cNvPr id="12" name="TextBox 11">
            <a:extLst>
              <a:ext uri="{FF2B5EF4-FFF2-40B4-BE49-F238E27FC236}">
                <a16:creationId xmlns:a16="http://schemas.microsoft.com/office/drawing/2014/main" id="{318775E7-1B63-4895-924A-0CD2EA276FAF}"/>
              </a:ext>
            </a:extLst>
          </p:cNvPr>
          <p:cNvSpPr txBox="1"/>
          <p:nvPr/>
        </p:nvSpPr>
        <p:spPr>
          <a:xfrm>
            <a:off x="4970353" y="4709588"/>
            <a:ext cx="347032" cy="461665"/>
          </a:xfrm>
          <a:prstGeom prst="rect">
            <a:avLst/>
          </a:prstGeom>
          <a:noFill/>
        </p:spPr>
        <p:txBody>
          <a:bodyPr wrap="square" rtlCol="0">
            <a:spAutoFit/>
          </a:bodyPr>
          <a:lstStyle/>
          <a:p>
            <a:r>
              <a:rPr lang="en-GB" sz="2400" dirty="0"/>
              <a:t>C</a:t>
            </a:r>
          </a:p>
        </p:txBody>
      </p:sp>
      <p:sp>
        <p:nvSpPr>
          <p:cNvPr id="14" name="TextBox 13">
            <a:extLst>
              <a:ext uri="{FF2B5EF4-FFF2-40B4-BE49-F238E27FC236}">
                <a16:creationId xmlns:a16="http://schemas.microsoft.com/office/drawing/2014/main" id="{C22D84D8-C84C-4719-91AD-C871A44A465F}"/>
              </a:ext>
            </a:extLst>
          </p:cNvPr>
          <p:cNvSpPr txBox="1"/>
          <p:nvPr/>
        </p:nvSpPr>
        <p:spPr>
          <a:xfrm>
            <a:off x="2830417" y="3290066"/>
            <a:ext cx="605928" cy="461665"/>
          </a:xfrm>
          <a:prstGeom prst="rect">
            <a:avLst/>
          </a:prstGeom>
          <a:noFill/>
        </p:spPr>
        <p:txBody>
          <a:bodyPr wrap="square" rtlCol="0">
            <a:spAutoFit/>
          </a:bodyPr>
          <a:lstStyle/>
          <a:p>
            <a:r>
              <a:rPr lang="en-GB" sz="2400" dirty="0"/>
              <a:t>E</a:t>
            </a:r>
            <a:r>
              <a:rPr lang="en-GB" sz="2400" i="1" dirty="0"/>
              <a:t>b</a:t>
            </a:r>
          </a:p>
        </p:txBody>
      </p:sp>
      <p:sp>
        <p:nvSpPr>
          <p:cNvPr id="15" name="TextBox 14">
            <a:extLst>
              <a:ext uri="{FF2B5EF4-FFF2-40B4-BE49-F238E27FC236}">
                <a16:creationId xmlns:a16="http://schemas.microsoft.com/office/drawing/2014/main" id="{914503B3-0F7F-411F-A621-15F45FF8C2CA}"/>
              </a:ext>
            </a:extLst>
          </p:cNvPr>
          <p:cNvSpPr txBox="1"/>
          <p:nvPr/>
        </p:nvSpPr>
        <p:spPr>
          <a:xfrm>
            <a:off x="3532788" y="3290066"/>
            <a:ext cx="598672" cy="461665"/>
          </a:xfrm>
          <a:prstGeom prst="rect">
            <a:avLst/>
          </a:prstGeom>
          <a:noFill/>
        </p:spPr>
        <p:txBody>
          <a:bodyPr wrap="square" rtlCol="0">
            <a:spAutoFit/>
          </a:bodyPr>
          <a:lstStyle/>
          <a:p>
            <a:r>
              <a:rPr lang="en-GB" sz="2400" dirty="0"/>
              <a:t>G</a:t>
            </a:r>
            <a:r>
              <a:rPr lang="en-GB" sz="2400" i="1" dirty="0"/>
              <a:t>b</a:t>
            </a:r>
          </a:p>
        </p:txBody>
      </p:sp>
      <p:pic>
        <p:nvPicPr>
          <p:cNvPr id="18" name="R B Pickett 4 (1)">
            <a:hlinkClick r:id="" action="ppaction://media"/>
            <a:extLst>
              <a:ext uri="{FF2B5EF4-FFF2-40B4-BE49-F238E27FC236}">
                <a16:creationId xmlns:a16="http://schemas.microsoft.com/office/drawing/2014/main" id="{5A0ED092-205D-47F1-9FC6-D397567EAB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40751" y="1440968"/>
            <a:ext cx="406400" cy="406400"/>
          </a:xfrm>
          <a:prstGeom prst="rect">
            <a:avLst/>
          </a:prstGeom>
        </p:spPr>
      </p:pic>
      <p:sp>
        <p:nvSpPr>
          <p:cNvPr id="17" name="TextBox 16">
            <a:extLst>
              <a:ext uri="{FF2B5EF4-FFF2-40B4-BE49-F238E27FC236}">
                <a16:creationId xmlns:a16="http://schemas.microsoft.com/office/drawing/2014/main" id="{144A0311-6A3A-401A-9CDA-2CF141E85843}"/>
              </a:ext>
            </a:extLst>
          </p:cNvPr>
          <p:cNvSpPr txBox="1"/>
          <p:nvPr/>
        </p:nvSpPr>
        <p:spPr>
          <a:xfrm>
            <a:off x="8646547" y="2093775"/>
            <a:ext cx="3200308" cy="4247317"/>
          </a:xfrm>
          <a:prstGeom prst="rect">
            <a:avLst/>
          </a:prstGeom>
          <a:noFill/>
        </p:spPr>
        <p:txBody>
          <a:bodyPr wrap="square" rtlCol="0">
            <a:spAutoFit/>
          </a:bodyPr>
          <a:lstStyle/>
          <a:p>
            <a:r>
              <a:rPr lang="en-GB" dirty="0"/>
              <a:t>2. Try improvising using five notes:</a:t>
            </a:r>
          </a:p>
          <a:p>
            <a:endParaRPr lang="en-GB" dirty="0"/>
          </a:p>
          <a:p>
            <a:r>
              <a:rPr lang="en-GB" dirty="0"/>
              <a:t>C     Eb     F     Gb     Bb</a:t>
            </a:r>
          </a:p>
          <a:p>
            <a:endParaRPr lang="en-GB" i="1" dirty="0"/>
          </a:p>
          <a:p>
            <a:r>
              <a:rPr lang="en-GB" i="1" dirty="0"/>
              <a:t>When improvising, try to improvise three ‘phrases’ that match with the three 4 bar ‘phrases’ of the 12 bar Blues…</a:t>
            </a:r>
          </a:p>
          <a:p>
            <a:endParaRPr lang="en-GB" i="1" dirty="0"/>
          </a:p>
          <a:p>
            <a:endParaRPr lang="en-GB" i="1" dirty="0"/>
          </a:p>
          <a:p>
            <a:endParaRPr lang="en-GB" i="1" dirty="0"/>
          </a:p>
          <a:p>
            <a:endParaRPr lang="en-GB" i="1" dirty="0"/>
          </a:p>
          <a:p>
            <a:pPr marL="342900" indent="-342900">
              <a:buFont typeface="+mj-lt"/>
              <a:buAutoNum type="arabicPeriod"/>
            </a:pPr>
            <a:endParaRPr lang="en-GB" dirty="0"/>
          </a:p>
          <a:p>
            <a:endParaRPr lang="en-GB" dirty="0"/>
          </a:p>
        </p:txBody>
      </p:sp>
      <p:graphicFrame>
        <p:nvGraphicFramePr>
          <p:cNvPr id="19" name="Table 18">
            <a:extLst>
              <a:ext uri="{FF2B5EF4-FFF2-40B4-BE49-F238E27FC236}">
                <a16:creationId xmlns:a16="http://schemas.microsoft.com/office/drawing/2014/main" id="{AA5F6577-6358-4775-BD47-DED2B866F517}"/>
              </a:ext>
            </a:extLst>
          </p:cNvPr>
          <p:cNvGraphicFramePr>
            <a:graphicFrameLocks noGrp="1"/>
          </p:cNvGraphicFramePr>
          <p:nvPr>
            <p:extLst>
              <p:ext uri="{D42A27DB-BD31-4B8C-83A1-F6EECF244321}">
                <p14:modId xmlns:p14="http://schemas.microsoft.com/office/powerpoint/2010/main" val="2308711572"/>
              </p:ext>
            </p:extLst>
          </p:nvPr>
        </p:nvGraphicFramePr>
        <p:xfrm>
          <a:off x="8735297" y="4886088"/>
          <a:ext cx="3090188" cy="1097280"/>
        </p:xfrm>
        <a:graphic>
          <a:graphicData uri="http://schemas.openxmlformats.org/drawingml/2006/table">
            <a:tbl>
              <a:tblPr firstRow="1" bandRow="1">
                <a:tableStyleId>{5940675A-B579-460E-94D1-54222C63F5DA}</a:tableStyleId>
              </a:tblPr>
              <a:tblGrid>
                <a:gridCol w="772547">
                  <a:extLst>
                    <a:ext uri="{9D8B030D-6E8A-4147-A177-3AD203B41FA5}">
                      <a16:colId xmlns:a16="http://schemas.microsoft.com/office/drawing/2014/main" val="3597252824"/>
                    </a:ext>
                  </a:extLst>
                </a:gridCol>
                <a:gridCol w="772547">
                  <a:extLst>
                    <a:ext uri="{9D8B030D-6E8A-4147-A177-3AD203B41FA5}">
                      <a16:colId xmlns:a16="http://schemas.microsoft.com/office/drawing/2014/main" val="2625054604"/>
                    </a:ext>
                  </a:extLst>
                </a:gridCol>
                <a:gridCol w="772547">
                  <a:extLst>
                    <a:ext uri="{9D8B030D-6E8A-4147-A177-3AD203B41FA5}">
                      <a16:colId xmlns:a16="http://schemas.microsoft.com/office/drawing/2014/main" val="130287323"/>
                    </a:ext>
                  </a:extLst>
                </a:gridCol>
                <a:gridCol w="772547">
                  <a:extLst>
                    <a:ext uri="{9D8B030D-6E8A-4147-A177-3AD203B41FA5}">
                      <a16:colId xmlns:a16="http://schemas.microsoft.com/office/drawing/2014/main" val="755173348"/>
                    </a:ext>
                  </a:extLst>
                </a:gridCol>
              </a:tblGrid>
              <a:tr h="130406">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566922657"/>
                  </a:ext>
                </a:extLst>
              </a:tr>
              <a:tr h="130406">
                <a:tc>
                  <a:txBody>
                    <a:bodyPr/>
                    <a:lstStyle/>
                    <a:p>
                      <a:r>
                        <a:rPr lang="en-GB" dirty="0"/>
                        <a:t>F</a:t>
                      </a:r>
                    </a:p>
                  </a:txBody>
                  <a:tcPr/>
                </a:tc>
                <a:tc>
                  <a:txBody>
                    <a:bodyPr/>
                    <a:lstStyle/>
                    <a:p>
                      <a:r>
                        <a:rPr lang="en-GB" dirty="0"/>
                        <a:t>F</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3615822084"/>
                  </a:ext>
                </a:extLst>
              </a:tr>
              <a:tr h="130406">
                <a:tc>
                  <a:txBody>
                    <a:bodyPr/>
                    <a:lstStyle/>
                    <a:p>
                      <a:r>
                        <a:rPr lang="en-GB" dirty="0"/>
                        <a:t>G</a:t>
                      </a:r>
                    </a:p>
                  </a:txBody>
                  <a:tcPr/>
                </a:tc>
                <a:tc>
                  <a:txBody>
                    <a:bodyPr/>
                    <a:lstStyle/>
                    <a:p>
                      <a:r>
                        <a:rPr lang="en-GB" dirty="0"/>
                        <a:t>F</a:t>
                      </a:r>
                    </a:p>
                  </a:txBody>
                  <a:tcPr/>
                </a:tc>
                <a:tc>
                  <a:txBody>
                    <a:bodyPr/>
                    <a:lstStyle/>
                    <a:p>
                      <a:r>
                        <a:rPr lang="en-GB" dirty="0"/>
                        <a:t>C</a:t>
                      </a:r>
                    </a:p>
                  </a:txBody>
                  <a:tcPr/>
                </a:tc>
                <a:tc>
                  <a:txBody>
                    <a:bodyPr/>
                    <a:lstStyle/>
                    <a:p>
                      <a:r>
                        <a:rPr lang="en-GB" dirty="0"/>
                        <a:t>G (C)</a:t>
                      </a:r>
                    </a:p>
                  </a:txBody>
                  <a:tcPr/>
                </a:tc>
                <a:extLst>
                  <a:ext uri="{0D108BD9-81ED-4DB2-BD59-A6C34878D82A}">
                    <a16:rowId xmlns:a16="http://schemas.microsoft.com/office/drawing/2014/main" val="3759451365"/>
                  </a:ext>
                </a:extLst>
              </a:tr>
            </a:tbl>
          </a:graphicData>
        </a:graphic>
      </p:graphicFrame>
    </p:spTree>
    <p:extLst>
      <p:ext uri="{BB962C8B-B14F-4D97-AF65-F5344CB8AC3E}">
        <p14:creationId xmlns:p14="http://schemas.microsoft.com/office/powerpoint/2010/main" val="15861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4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0102"/>
            <a:ext cx="9352280" cy="891902"/>
          </a:xfrm>
        </p:spPr>
        <p:txBody>
          <a:bodyPr>
            <a:normAutofit fontScale="90000"/>
          </a:bodyPr>
          <a:lstStyle/>
          <a:p>
            <a:r>
              <a:rPr lang="en-GB" sz="5400" i="0" dirty="0"/>
              <a:t>Progress Indicators:</a:t>
            </a:r>
            <a:r>
              <a:rPr lang="en-GB" sz="5400" i="0" dirty="0">
                <a:solidFill>
                  <a:srgbClr val="FF0000"/>
                </a:solidFill>
              </a:rPr>
              <a:t> Revisited</a:t>
            </a:r>
          </a:p>
        </p:txBody>
      </p:sp>
      <p:graphicFrame>
        <p:nvGraphicFramePr>
          <p:cNvPr id="5" name="Table 4">
            <a:extLst>
              <a:ext uri="{FF2B5EF4-FFF2-40B4-BE49-F238E27FC236}">
                <a16:creationId xmlns:a16="http://schemas.microsoft.com/office/drawing/2014/main" id="{72235A35-C2A8-42D7-BD49-BC5571E8361D}"/>
              </a:ext>
            </a:extLst>
          </p:cNvPr>
          <p:cNvGraphicFramePr>
            <a:graphicFrameLocks noGrp="1"/>
          </p:cNvGraphicFramePr>
          <p:nvPr>
            <p:extLst>
              <p:ext uri="{D42A27DB-BD31-4B8C-83A1-F6EECF244321}">
                <p14:modId xmlns:p14="http://schemas.microsoft.com/office/powerpoint/2010/main" val="2305809926"/>
              </p:ext>
            </p:extLst>
          </p:nvPr>
        </p:nvGraphicFramePr>
        <p:xfrm>
          <a:off x="838200" y="2152045"/>
          <a:ext cx="9443720" cy="3240781"/>
        </p:xfrm>
        <a:graphic>
          <a:graphicData uri="http://schemas.openxmlformats.org/drawingml/2006/table">
            <a:tbl>
              <a:tblPr firstRow="1" bandRow="1">
                <a:tableStyleId>{5C22544A-7EE6-4342-B048-85BDC9FD1C3A}</a:tableStyleId>
              </a:tblPr>
              <a:tblGrid>
                <a:gridCol w="4721860">
                  <a:extLst>
                    <a:ext uri="{9D8B030D-6E8A-4147-A177-3AD203B41FA5}">
                      <a16:colId xmlns:a16="http://schemas.microsoft.com/office/drawing/2014/main" val="2764306388"/>
                    </a:ext>
                  </a:extLst>
                </a:gridCol>
                <a:gridCol w="4721860">
                  <a:extLst>
                    <a:ext uri="{9D8B030D-6E8A-4147-A177-3AD203B41FA5}">
                      <a16:colId xmlns:a16="http://schemas.microsoft.com/office/drawing/2014/main" val="2639351721"/>
                    </a:ext>
                  </a:extLst>
                </a:gridCol>
              </a:tblGrid>
              <a:tr h="1038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Good</a:t>
                      </a:r>
                    </a:p>
                    <a:p>
                      <a:endParaRPr lang="en-GB" dirty="0"/>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Outstanding</a:t>
                      </a:r>
                    </a:p>
                    <a:p>
                      <a:endParaRPr lang="en-GB" sz="3200" dirty="0"/>
                    </a:p>
                  </a:txBody>
                  <a:tcPr>
                    <a:solidFill>
                      <a:srgbClr val="00B050"/>
                    </a:solidFill>
                  </a:tcPr>
                </a:tc>
                <a:extLst>
                  <a:ext uri="{0D108BD9-81ED-4DB2-BD59-A6C34878D82A}">
                    <a16:rowId xmlns:a16="http://schemas.microsoft.com/office/drawing/2014/main" val="3191797286"/>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 in time with the backing track and with three clear phrases</a:t>
                      </a:r>
                    </a:p>
                    <a:p>
                      <a:endParaRPr lang="en-GB" b="1"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 in time with the backing track and with three clear phrases</a:t>
                      </a:r>
                    </a:p>
                    <a:p>
                      <a:endParaRPr lang="en-GB" b="1" dirty="0">
                        <a:solidFill>
                          <a:schemeClr val="bg1"/>
                        </a:solidFill>
                      </a:endParaRPr>
                    </a:p>
                  </a:txBody>
                  <a:tcPr>
                    <a:solidFill>
                      <a:srgbClr val="002060"/>
                    </a:solidFill>
                  </a:tcPr>
                </a:tc>
                <a:extLst>
                  <a:ext uri="{0D108BD9-81ED-4DB2-BD59-A6C34878D82A}">
                    <a16:rowId xmlns:a16="http://schemas.microsoft.com/office/drawing/2014/main" val="3799569420"/>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secure a grade in line with your flightpath</a:t>
                      </a:r>
                    </a:p>
                  </a:txBody>
                  <a:tcPr>
                    <a:solidFill>
                      <a:srgbClr val="0070C0"/>
                    </a:solidFill>
                  </a:tcPr>
                </a:tc>
                <a:tc>
                  <a:txBody>
                    <a:bodyPr/>
                    <a:lstStyle/>
                    <a:p>
                      <a:r>
                        <a:rPr lang="en-GB" b="1" dirty="0">
                          <a:solidFill>
                            <a:schemeClr val="bg1"/>
                          </a:solidFill>
                        </a:rPr>
                        <a:t>To secure a grade above your flightpath</a:t>
                      </a:r>
                    </a:p>
                  </a:txBody>
                  <a:tcPr>
                    <a:solidFill>
                      <a:srgbClr val="0070C0"/>
                    </a:solidFill>
                  </a:tcPr>
                </a:tc>
                <a:extLst>
                  <a:ext uri="{0D108BD9-81ED-4DB2-BD59-A6C34878D82A}">
                    <a16:rowId xmlns:a16="http://schemas.microsoft.com/office/drawing/2014/main" val="693786508"/>
                  </a:ext>
                </a:extLst>
              </a:tr>
            </a:tbl>
          </a:graphicData>
        </a:graphic>
      </p:graphicFrame>
    </p:spTree>
    <p:extLst>
      <p:ext uri="{BB962C8B-B14F-4D97-AF65-F5344CB8AC3E}">
        <p14:creationId xmlns:p14="http://schemas.microsoft.com/office/powerpoint/2010/main" val="42490552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17C7A4CB8F7E458A44868E0805D12A" ma:contentTypeVersion="4" ma:contentTypeDescription="Create a new document." ma:contentTypeScope="" ma:versionID="a390b50d6ac37df4a1c0c8b861126261">
  <xsd:schema xmlns:xsd="http://www.w3.org/2001/XMLSchema" xmlns:xs="http://www.w3.org/2001/XMLSchema" xmlns:p="http://schemas.microsoft.com/office/2006/metadata/properties" xmlns:ns2="622134b3-eeca-40a2-9dda-f73e4f5922f5" targetNamespace="http://schemas.microsoft.com/office/2006/metadata/properties" ma:root="true" ma:fieldsID="dd7a0c5d84e2b1d4552a7f9f39db1528" ns2:_="">
    <xsd:import namespace="622134b3-eeca-40a2-9dda-f73e4f5922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134b3-eeca-40a2-9dda-f73e4f592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33414F-8598-40B7-9049-A00C0221675C}">
  <ds:schemaRefs>
    <ds:schemaRef ds:uri="http://schemas.microsoft.com/sharepoint/v3/contenttype/forms"/>
  </ds:schemaRefs>
</ds:datastoreItem>
</file>

<file path=customXml/itemProps2.xml><?xml version="1.0" encoding="utf-8"?>
<ds:datastoreItem xmlns:ds="http://schemas.openxmlformats.org/officeDocument/2006/customXml" ds:itemID="{FBC67B32-6CC9-41AB-B32A-565C3C220D91}">
  <ds:schemaRefs>
    <ds:schemaRef ds:uri="http://purl.org/dc/dcmitype/"/>
    <ds:schemaRef ds:uri="http://purl.org/dc/terms/"/>
    <ds:schemaRef ds:uri="http://schemas.microsoft.com/office/2006/documentManagement/types"/>
    <ds:schemaRef ds:uri="622134b3-eeca-40a2-9dda-f73e4f5922f5"/>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6195984-ACA4-4FF5-A09F-54BB70DB8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134b3-eeca-40a2-9dda-f73e4f592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306</Words>
  <Application>Microsoft Office PowerPoint</Application>
  <PresentationFormat>Widescreen</PresentationFormat>
  <Paragraphs>93</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Office Theme</vt:lpstr>
      <vt:lpstr>PowerPoint Presentation</vt:lpstr>
      <vt:lpstr>PowerPoint Presentation</vt:lpstr>
      <vt:lpstr>Progress Indicators:</vt:lpstr>
      <vt:lpstr>What does the Blues Scale look like on the Glockenspiel?</vt:lpstr>
      <vt:lpstr>What does the Blues Scale look like on the Glockenspiel?</vt:lpstr>
      <vt:lpstr>Progress Indicators: Revisited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Rebecca Jones</cp:lastModifiedBy>
  <cp:revision>131</cp:revision>
  <cp:lastPrinted>2020-09-08T12:06:25Z</cp:lastPrinted>
  <dcterms:created xsi:type="dcterms:W3CDTF">2018-09-04T10:33:37Z</dcterms:created>
  <dcterms:modified xsi:type="dcterms:W3CDTF">2021-04-21T12:28:26Z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0x0101000117C7A4CB8F7E458A44868E0805D12A</vt:lpwstr>
  </property>
</Properties>
</file>