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82" r:id="rId4"/>
    <p:sldId id="281" r:id="rId5"/>
    <p:sldId id="258" r:id="rId6"/>
    <p:sldId id="269" r:id="rId7"/>
    <p:sldId id="268" r:id="rId8"/>
    <p:sldId id="271" r:id="rId9"/>
    <p:sldId id="273" r:id="rId10"/>
    <p:sldId id="274" r:id="rId11"/>
    <p:sldId id="283" r:id="rId12"/>
    <p:sldId id="275" r:id="rId13"/>
    <p:sldId id="277" r:id="rId14"/>
    <p:sldId id="276" r:id="rId15"/>
    <p:sldId id="278" r:id="rId16"/>
    <p:sldId id="280" r:id="rId17"/>
    <p:sldId id="279" r:id="rId18"/>
    <p:sldId id="266" r:id="rId19"/>
    <p:sldId id="265" r:id="rId20"/>
    <p:sldId id="264" r:id="rId21"/>
    <p:sldId id="262" r:id="rId22"/>
    <p:sldId id="263" r:id="rId23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000000"/>
    <a:srgbClr val="33CCFF"/>
    <a:srgbClr val="CCFF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67" autoAdjust="0"/>
    <p:restoredTop sz="94660"/>
  </p:normalViewPr>
  <p:slideViewPr>
    <p:cSldViewPr>
      <p:cViewPr>
        <p:scale>
          <a:sx n="90" d="100"/>
          <a:sy n="90" d="100"/>
        </p:scale>
        <p:origin x="120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A7FE-7C6E-4A9C-8E7F-337F4F99DFF8}" type="datetimeFigureOut">
              <a:rPr lang="en-GB" smtClean="0"/>
              <a:t>03/02/2020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2F90-4541-461E-8257-08CFEB1BF3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122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A7FE-7C6E-4A9C-8E7F-337F4F99DFF8}" type="datetimeFigureOut">
              <a:rPr lang="en-GB" smtClean="0"/>
              <a:t>03/02/2020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2F90-4541-461E-8257-08CFEB1BF3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490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A7FE-7C6E-4A9C-8E7F-337F4F99DFF8}" type="datetimeFigureOut">
              <a:rPr lang="en-GB" smtClean="0"/>
              <a:t>03/02/2020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2F90-4541-461E-8257-08CFEB1BF3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619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A7FE-7C6E-4A9C-8E7F-337F4F99DFF8}" type="datetimeFigureOut">
              <a:rPr lang="en-GB" smtClean="0"/>
              <a:t>03/02/2020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2F90-4541-461E-8257-08CFEB1BF3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961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A7FE-7C6E-4A9C-8E7F-337F4F99DFF8}" type="datetimeFigureOut">
              <a:rPr lang="en-GB" smtClean="0"/>
              <a:t>03/02/2020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2F90-4541-461E-8257-08CFEB1BF3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220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A7FE-7C6E-4A9C-8E7F-337F4F99DFF8}" type="datetimeFigureOut">
              <a:rPr lang="en-GB" smtClean="0"/>
              <a:t>03/02/2020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2F90-4541-461E-8257-08CFEB1BF3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01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A7FE-7C6E-4A9C-8E7F-337F4F99DFF8}" type="datetimeFigureOut">
              <a:rPr lang="en-GB" smtClean="0"/>
              <a:t>03/02/2020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2F90-4541-461E-8257-08CFEB1BF3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040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A7FE-7C6E-4A9C-8E7F-337F4F99DFF8}" type="datetimeFigureOut">
              <a:rPr lang="en-GB" smtClean="0"/>
              <a:t>03/02/2020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2F90-4541-461E-8257-08CFEB1BF3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892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A7FE-7C6E-4A9C-8E7F-337F4F99DFF8}" type="datetimeFigureOut">
              <a:rPr lang="en-GB" smtClean="0"/>
              <a:t>03/02/2020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2F90-4541-461E-8257-08CFEB1BF3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623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A7FE-7C6E-4A9C-8E7F-337F4F99DFF8}" type="datetimeFigureOut">
              <a:rPr lang="en-GB" smtClean="0"/>
              <a:t>03/02/2020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2F90-4541-461E-8257-08CFEB1BF3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55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A7FE-7C6E-4A9C-8E7F-337F4F99DFF8}" type="datetimeFigureOut">
              <a:rPr lang="en-GB" smtClean="0"/>
              <a:t>03/02/2020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2F90-4541-461E-8257-08CFEB1BF3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61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FA7FE-7C6E-4A9C-8E7F-337F4F99DFF8}" type="datetimeFigureOut">
              <a:rPr lang="en-GB" smtClean="0"/>
              <a:t>03/02/2020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72F90-4541-461E-8257-08CFEB1BF3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423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t="8611" r="17968" b="5000"/>
          <a:stretch/>
        </p:blipFill>
        <p:spPr bwMode="auto">
          <a:xfrm>
            <a:off x="255035" y="260498"/>
            <a:ext cx="8676456" cy="65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79405" y="2492896"/>
            <a:ext cx="2900089" cy="584775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Lifestyle Factors</a:t>
            </a:r>
            <a:endParaRPr lang="en-US" sz="32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2907" y="404664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u="sng" dirty="0" smtClean="0"/>
              <a:t>IDENTIFY </a:t>
            </a:r>
            <a:r>
              <a:rPr lang="en-GB" dirty="0" smtClean="0"/>
              <a:t>the 4 lifestyle factors  (4)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932040" y="404664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u="sng" dirty="0" smtClean="0"/>
              <a:t>DESCRIBE </a:t>
            </a:r>
            <a:r>
              <a:rPr lang="en-GB" dirty="0" smtClean="0"/>
              <a:t>2 lifestyle factors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72907" y="3077671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u="sng" dirty="0" smtClean="0"/>
              <a:t>EXPLAIN </a:t>
            </a:r>
            <a:r>
              <a:rPr lang="en-GB" sz="1400" dirty="0" smtClean="0"/>
              <a:t>1 lifestyle factor linking it to the impact on performance (sporting example)</a:t>
            </a:r>
            <a:endParaRPr lang="en-GB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932040" y="3104181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u="sng" dirty="0" smtClean="0"/>
              <a:t>Explain</a:t>
            </a:r>
            <a:r>
              <a:rPr lang="en-GB" dirty="0" smtClean="0"/>
              <a:t> 2-3 risks one of the lifestyle factors may have on your health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2244656" y="5964302"/>
            <a:ext cx="64413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Link a sporting example (AO2) to two or more lifestyle factors</a:t>
            </a:r>
            <a:endParaRPr lang="en-GB" sz="16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458" y="2579164"/>
            <a:ext cx="410585" cy="38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450" y="2579164"/>
            <a:ext cx="410585" cy="38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243259" y="6285978"/>
            <a:ext cx="7130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Explain to a partner all the lifestyle factors and how they can impact performance </a:t>
            </a:r>
            <a:endParaRPr lang="en-GB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293769" y="1431280"/>
            <a:ext cx="2471360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6000" dirty="0" smtClean="0"/>
              <a:t>DNA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374019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en-GB" sz="7200" b="1" u="sng" dirty="0" smtClean="0">
                <a:solidFill>
                  <a:schemeClr val="accent6">
                    <a:lumMod val="75000"/>
                  </a:schemeClr>
                </a:solidFill>
              </a:rPr>
              <a:t>Sedentary Lifestyle</a:t>
            </a:r>
            <a:endParaRPr lang="en-GB" sz="7200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96752"/>
            <a:ext cx="8856984" cy="49294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800" dirty="0" smtClean="0"/>
              <a:t>A lifestyle with </a:t>
            </a:r>
            <a:r>
              <a:rPr lang="en-GB" sz="4400" b="1" u="sng" dirty="0" smtClean="0">
                <a:solidFill>
                  <a:srgbClr val="00B0F0"/>
                </a:solidFill>
              </a:rPr>
              <a:t>NO EXERCISE </a:t>
            </a:r>
            <a:r>
              <a:rPr lang="en-GB" sz="1800" dirty="0" smtClean="0"/>
              <a:t>&amp; </a:t>
            </a:r>
            <a:r>
              <a:rPr lang="en-GB" sz="4400" b="1" u="sng" dirty="0" smtClean="0">
                <a:solidFill>
                  <a:srgbClr val="FF66CC"/>
                </a:solidFill>
              </a:rPr>
              <a:t>A POOR DIET</a:t>
            </a:r>
            <a:endParaRPr lang="en-GB" sz="4400" b="1" u="sng" dirty="0">
              <a:solidFill>
                <a:srgbClr val="FF66CC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t="30099" r="2187" b="4259"/>
          <a:stretch/>
        </p:blipFill>
        <p:spPr bwMode="auto">
          <a:xfrm>
            <a:off x="1" y="2348880"/>
            <a:ext cx="914400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9552" y="1916832"/>
            <a:ext cx="1944216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588224" y="1965058"/>
            <a:ext cx="1944216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04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2" t="4031" r="3670" b="37328"/>
          <a:stretch>
            <a:fillRect/>
          </a:stretch>
        </p:blipFill>
        <p:spPr bwMode="auto">
          <a:xfrm>
            <a:off x="0" y="476672"/>
            <a:ext cx="3330961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2" t="4031" r="3670" b="37328"/>
          <a:stretch>
            <a:fillRect/>
          </a:stretch>
        </p:blipFill>
        <p:spPr bwMode="auto">
          <a:xfrm>
            <a:off x="3491880" y="404664"/>
            <a:ext cx="5652120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04056"/>
          </a:xfrm>
          <a:solidFill>
            <a:schemeClr val="bg1"/>
          </a:solidFill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Explain a poor lifestyle</a:t>
            </a:r>
            <a:endParaRPr lang="en-GB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590370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Attempt 1</a:t>
            </a:r>
            <a:endParaRPr lang="en-GB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3851920" y="588485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Attempt 2</a:t>
            </a:r>
            <a:endParaRPr lang="en-GB" sz="1100" dirty="0"/>
          </a:p>
        </p:txBody>
      </p:sp>
      <p:sp>
        <p:nvSpPr>
          <p:cNvPr id="10" name="Rectangle 9"/>
          <p:cNvSpPr/>
          <p:nvPr/>
        </p:nvSpPr>
        <p:spPr>
          <a:xfrm>
            <a:off x="3627983" y="588485"/>
            <a:ext cx="5230079" cy="604867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9" t="20882" r="26458" b="63518"/>
          <a:stretch/>
        </p:blipFill>
        <p:spPr bwMode="auto">
          <a:xfrm>
            <a:off x="867668" y="951123"/>
            <a:ext cx="7733134" cy="1330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2" t="34145" r="25952" b="23527"/>
          <a:stretch/>
        </p:blipFill>
        <p:spPr bwMode="auto">
          <a:xfrm>
            <a:off x="1098826" y="2780928"/>
            <a:ext cx="7270817" cy="342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096378" y="979302"/>
            <a:ext cx="8293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</a:rPr>
              <a:t>What if we changed how things looked……..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8" descr="Image result for whats going on heman&quot;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75" y="1340768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34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420888"/>
            <a:ext cx="8229600" cy="1791072"/>
          </a:xfrm>
        </p:spPr>
        <p:txBody>
          <a:bodyPr>
            <a:noAutofit/>
          </a:bodyPr>
          <a:lstStyle/>
          <a:p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Discuss the impact a sedentary lifestyle can have on physical health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65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7" t="20317" r="33612" b="52525"/>
          <a:stretch/>
        </p:blipFill>
        <p:spPr bwMode="auto">
          <a:xfrm>
            <a:off x="107504" y="1124744"/>
            <a:ext cx="8822256" cy="400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Image result for i see what you did there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56"/>
          <a:stretch/>
        </p:blipFill>
        <p:spPr bwMode="auto">
          <a:xfrm>
            <a:off x="2137382" y="2245611"/>
            <a:ext cx="4762500" cy="461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395" y="2332045"/>
            <a:ext cx="4126473" cy="452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881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7" t="20317" r="33612" b="8994"/>
          <a:stretch/>
        </p:blipFill>
        <p:spPr bwMode="auto">
          <a:xfrm>
            <a:off x="899592" y="-16272"/>
            <a:ext cx="7560840" cy="687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24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504" y="0"/>
            <a:ext cx="8229600" cy="1143000"/>
          </a:xfrm>
        </p:spPr>
        <p:txBody>
          <a:bodyPr/>
          <a:lstStyle/>
          <a:p>
            <a:r>
              <a:rPr lang="en-GB" b="1" u="sng" dirty="0" smtClean="0">
                <a:solidFill>
                  <a:srgbClr val="00B0F0"/>
                </a:solidFill>
              </a:rPr>
              <a:t>Mark Scheme</a:t>
            </a:r>
            <a:endParaRPr lang="en-GB" b="1" u="sng" dirty="0">
              <a:solidFill>
                <a:srgbClr val="00B0F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1" t="30054" r="37938" b="8993"/>
          <a:stretch/>
        </p:blipFill>
        <p:spPr bwMode="auto">
          <a:xfrm>
            <a:off x="467544" y="0"/>
            <a:ext cx="4932040" cy="68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9552" y="332656"/>
            <a:ext cx="4608512" cy="1080120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629308" y="1772816"/>
            <a:ext cx="4806788" cy="540060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652137" y="3717032"/>
            <a:ext cx="3631831" cy="216024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65421" y="4509120"/>
            <a:ext cx="1962363" cy="504056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2627784" y="4482988"/>
            <a:ext cx="2448272" cy="386172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629308" y="5229200"/>
            <a:ext cx="4662772" cy="576064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555448" y="6274873"/>
            <a:ext cx="4736631" cy="576064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724128" y="4005064"/>
            <a:ext cx="31683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 smtClean="0">
                <a:solidFill>
                  <a:srgbClr val="00B050"/>
                </a:solidFill>
              </a:rPr>
              <a:t>Anything linking: </a:t>
            </a:r>
            <a:r>
              <a:rPr lang="en-GB" sz="2400" dirty="0" smtClean="0">
                <a:solidFill>
                  <a:srgbClr val="00B050"/>
                </a:solidFill>
              </a:rPr>
              <a:t>lifestyle choices into describing a good diet, activity levels, work/rest/sleep balance accesses more marks</a:t>
            </a:r>
            <a:endParaRPr lang="en-GB" sz="2400" dirty="0">
              <a:solidFill>
                <a:srgbClr val="00B050"/>
              </a:solidFill>
            </a:endParaRPr>
          </a:p>
        </p:txBody>
      </p:sp>
      <p:cxnSp>
        <p:nvCxnSpPr>
          <p:cNvPr id="15" name="Straight Arrow Connector 14"/>
          <p:cNvCxnSpPr>
            <a:stCxn id="13" idx="3"/>
          </p:cNvCxnSpPr>
          <p:nvPr/>
        </p:nvCxnSpPr>
        <p:spPr>
          <a:xfrm flipV="1">
            <a:off x="5292079" y="6093296"/>
            <a:ext cx="360041" cy="469609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415094" y="1435713"/>
            <a:ext cx="372890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GB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Self/Peer</a:t>
            </a:r>
          </a:p>
          <a:p>
            <a:pPr algn="ctr"/>
            <a:r>
              <a:rPr lang="en-GB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Assessment </a:t>
            </a:r>
            <a:endParaRPr lang="en-GB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377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7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r>
              <a:rPr lang="en-GB" sz="8000" b="1" u="sng" dirty="0" smtClean="0">
                <a:solidFill>
                  <a:srgbClr val="FF66CC"/>
                </a:solidFill>
              </a:rPr>
              <a:t>The Impact of Diet</a:t>
            </a:r>
            <a:endParaRPr lang="en-GB" sz="8000" b="1" u="sng" dirty="0">
              <a:solidFill>
                <a:srgbClr val="FF66CC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3517504"/>
              </p:ext>
            </p:extLst>
          </p:nvPr>
        </p:nvGraphicFramePr>
        <p:xfrm>
          <a:off x="1187624" y="2852936"/>
          <a:ext cx="6480720" cy="1981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81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Good</a:t>
                      </a:r>
                      <a:r>
                        <a:rPr lang="en-GB" sz="2000" baseline="0" dirty="0" smtClean="0"/>
                        <a:t> Progress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Outstanding Progress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218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Be able to link</a:t>
                      </a:r>
                      <a:r>
                        <a:rPr lang="en-GB" sz="1400" baseline="0" dirty="0" smtClean="0"/>
                        <a:t> lifestyle choices content with an energy balance description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Describe</a:t>
                      </a:r>
                      <a:r>
                        <a:rPr lang="en-GB" sz="1400" baseline="0" dirty="0" smtClean="0"/>
                        <a:t> the impact of diet with the full energy balance equation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71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Be able to link</a:t>
                      </a:r>
                      <a:r>
                        <a:rPr lang="en-GB" sz="1400" baseline="0" dirty="0" smtClean="0"/>
                        <a:t> lifestyle choices content with an energy balance description with a practical example</a:t>
                      </a:r>
                      <a:endParaRPr lang="en-GB" sz="1400" dirty="0" smtClean="0"/>
                    </a:p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Link the energy balance with a sedentary lifestyle with examples to support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472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08920"/>
            <a:ext cx="8229600" cy="1143000"/>
          </a:xfrm>
        </p:spPr>
        <p:txBody>
          <a:bodyPr>
            <a:noAutofit/>
          </a:bodyPr>
          <a:lstStyle/>
          <a:p>
            <a:r>
              <a:rPr lang="en-GB" sz="8000" b="1" u="sng" dirty="0" smtClean="0">
                <a:solidFill>
                  <a:srgbClr val="00B0F0"/>
                </a:solidFill>
              </a:rPr>
              <a:t>Extension Task</a:t>
            </a:r>
            <a:endParaRPr lang="en-GB" sz="8000" b="1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14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7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63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8148" r="17917" b="8889"/>
          <a:stretch/>
        </p:blipFill>
        <p:spPr bwMode="auto">
          <a:xfrm>
            <a:off x="12595" y="0"/>
            <a:ext cx="9115400" cy="6864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50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r>
              <a:rPr lang="en-GB" sz="8000" b="1" u="sng" dirty="0" smtClean="0">
                <a:solidFill>
                  <a:srgbClr val="FF66CC"/>
                </a:solidFill>
              </a:rPr>
              <a:t>The Impact of Diet</a:t>
            </a:r>
            <a:endParaRPr lang="en-GB" sz="8000" b="1" u="sng" dirty="0">
              <a:solidFill>
                <a:srgbClr val="FF66CC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3663992"/>
              </p:ext>
            </p:extLst>
          </p:nvPr>
        </p:nvGraphicFramePr>
        <p:xfrm>
          <a:off x="1187624" y="1556792"/>
          <a:ext cx="6480720" cy="1981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81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Good</a:t>
                      </a:r>
                      <a:r>
                        <a:rPr lang="en-GB" sz="2000" baseline="0" dirty="0" smtClean="0"/>
                        <a:t> Progress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Outstanding Progress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218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Be able to link</a:t>
                      </a:r>
                      <a:r>
                        <a:rPr lang="en-GB" sz="1400" baseline="0" dirty="0" smtClean="0"/>
                        <a:t> lifestyle choices content with an energy balance description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Describe</a:t>
                      </a:r>
                      <a:r>
                        <a:rPr lang="en-GB" sz="1400" baseline="0" dirty="0" smtClean="0"/>
                        <a:t> the impact of diet with the full energy balance equation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71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Be able to link</a:t>
                      </a:r>
                      <a:r>
                        <a:rPr lang="en-GB" sz="1400" baseline="0" dirty="0" smtClean="0"/>
                        <a:t> lifestyle choices content with an energy balance description with a practical example</a:t>
                      </a:r>
                      <a:endParaRPr lang="en-GB" sz="1400" dirty="0" smtClean="0"/>
                    </a:p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Link the energy balance with a sedentary lifestyle with examples to support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5362" name="Picture 2" descr="Image result for good diet gif&quot;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944369"/>
            <a:ext cx="6336704" cy="253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85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420888"/>
            <a:ext cx="8229600" cy="2697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5400" b="1" u="sng" dirty="0" smtClean="0"/>
              <a:t>Additional Content</a:t>
            </a:r>
            <a:endParaRPr lang="en-GB" sz="5400" b="1" u="sng" dirty="0"/>
          </a:p>
        </p:txBody>
      </p:sp>
    </p:spTree>
    <p:extLst>
      <p:ext uri="{BB962C8B-B14F-4D97-AF65-F5344CB8AC3E}">
        <p14:creationId xmlns:p14="http://schemas.microsoft.com/office/powerpoint/2010/main" val="301694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161867"/>
            <a:ext cx="7429499" cy="1108928"/>
          </a:xfrm>
          <a:solidFill>
            <a:schemeClr val="accent6"/>
          </a:solidFill>
        </p:spPr>
        <p:txBody>
          <a:bodyPr/>
          <a:lstStyle/>
          <a:p>
            <a:r>
              <a:rPr lang="en-US" dirty="0" smtClean="0"/>
              <a:t>Carbohydrate loading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374" y="1726817"/>
            <a:ext cx="8801206" cy="489700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Carbohydrates are the main source of fuel endurance athletes. Carb-loading, Carbo-loading is a strategy used by these athletes to maximize the stores of glycogen (energy) in their muscles and liver. </a:t>
            </a:r>
          </a:p>
          <a:p>
            <a:r>
              <a:rPr lang="en-US" dirty="0" smtClean="0"/>
              <a:t>E.g. </a:t>
            </a:r>
          </a:p>
          <a:p>
            <a:r>
              <a:rPr lang="en-US" dirty="0" smtClean="0"/>
              <a:t>If an athlete has a race in a weeks time, the early part of the week will be eating more protein to repair their muscles but then later in the week they will have a carbohydrate high diet. This will store in the liver and muscles ready to use. </a:t>
            </a:r>
          </a:p>
          <a:p>
            <a:endParaRPr lang="en-US" dirty="0"/>
          </a:p>
          <a:p>
            <a:r>
              <a:rPr lang="en-US" dirty="0" smtClean="0"/>
              <a:t>Also take food in and replace the carbohydrates lost within the 1</a:t>
            </a:r>
            <a:r>
              <a:rPr lang="en-US" baseline="30000" dirty="0" smtClean="0"/>
              <a:t>st</a:t>
            </a:r>
            <a:r>
              <a:rPr lang="en-US" dirty="0" smtClean="0"/>
              <a:t> two hours after exercise.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84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15" y="163688"/>
            <a:ext cx="7429499" cy="1108928"/>
          </a:xfrm>
          <a:solidFill>
            <a:srgbClr val="8AC4A7"/>
          </a:solidFill>
        </p:spPr>
        <p:txBody>
          <a:bodyPr/>
          <a:lstStyle/>
          <a:p>
            <a:r>
              <a:rPr lang="en-US" dirty="0" smtClean="0"/>
              <a:t>Timing protein intake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239" y="1983296"/>
            <a:ext cx="8707376" cy="468513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Power athletes use this. </a:t>
            </a:r>
            <a:endParaRPr lang="en-US" dirty="0"/>
          </a:p>
          <a:p>
            <a:r>
              <a:rPr lang="en-US" dirty="0" smtClean="0"/>
              <a:t>Protein stimulates growth, the timing of the intake = best results. This ‘best time’ is immediately after exercise when is does most to;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Minimise</a:t>
            </a:r>
            <a:r>
              <a:rPr lang="en-US" dirty="0" smtClean="0"/>
              <a:t> protein breakdown- exercise breaks down muscles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Stimulates muscle protein synthesis – this process repairs and grows muscles after exercise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Helps build muscles – because less muscle is broken down and more is grown, total muscle increase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sz="1100" dirty="0" smtClean="0"/>
              <a:t>https</a:t>
            </a:r>
            <a:r>
              <a:rPr lang="en-US" sz="1100" dirty="0"/>
              <a:t>://www.youtube.com/watch?v=N60utqXf5HQ</a:t>
            </a:r>
          </a:p>
        </p:txBody>
      </p:sp>
    </p:spTree>
    <p:extLst>
      <p:ext uri="{BB962C8B-B14F-4D97-AF65-F5344CB8AC3E}">
        <p14:creationId xmlns:p14="http://schemas.microsoft.com/office/powerpoint/2010/main" val="231768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2" t="4031" r="3670" b="37328"/>
          <a:stretch>
            <a:fillRect/>
          </a:stretch>
        </p:blipFill>
        <p:spPr bwMode="auto">
          <a:xfrm>
            <a:off x="0" y="476672"/>
            <a:ext cx="3330961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2" t="4031" r="3670" b="37328"/>
          <a:stretch>
            <a:fillRect/>
          </a:stretch>
        </p:blipFill>
        <p:spPr bwMode="auto">
          <a:xfrm>
            <a:off x="3491880" y="404664"/>
            <a:ext cx="5652120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04056"/>
          </a:xfrm>
          <a:solidFill>
            <a:schemeClr val="bg1"/>
          </a:solidFill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Explain a poor lifestyle</a:t>
            </a:r>
            <a:endParaRPr lang="en-GB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590370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Attempt 1</a:t>
            </a:r>
            <a:endParaRPr lang="en-GB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3851920" y="588485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Attempt 2</a:t>
            </a:r>
            <a:endParaRPr lang="en-GB" sz="1100" dirty="0"/>
          </a:p>
        </p:txBody>
      </p:sp>
      <p:sp>
        <p:nvSpPr>
          <p:cNvPr id="10" name="Rectangle 9"/>
          <p:cNvSpPr/>
          <p:nvPr/>
        </p:nvSpPr>
        <p:spPr>
          <a:xfrm>
            <a:off x="179512" y="620688"/>
            <a:ext cx="3528392" cy="604867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3863881" y="1776555"/>
            <a:ext cx="482453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>
                    <a:lumMod val="65000"/>
                  </a:schemeClr>
                </a:solidFill>
              </a:rPr>
              <a:t>Discuss </a:t>
            </a:r>
            <a:r>
              <a:rPr lang="en-GB" sz="2800" dirty="0" smtClean="0">
                <a:solidFill>
                  <a:schemeClr val="bg1">
                    <a:lumMod val="65000"/>
                  </a:schemeClr>
                </a:solidFill>
              </a:rPr>
              <a:t>and bullet point what you would say if this question was asked to you (in your book)</a:t>
            </a:r>
            <a:endParaRPr lang="en-GB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1511660" y="1164488"/>
            <a:ext cx="2375756" cy="824352"/>
          </a:xfrm>
          <a:prstGeom prst="straightConnector1">
            <a:avLst/>
          </a:prstGeom>
          <a:ln w="412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49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8670746" cy="446449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GB" sz="3200" dirty="0"/>
              <a:t>A balanced diet is divided into:</a:t>
            </a:r>
          </a:p>
          <a:p>
            <a:r>
              <a:rPr lang="en-GB" sz="3200" b="1" u="sng" dirty="0">
                <a:solidFill>
                  <a:schemeClr val="accent4">
                    <a:lumMod val="75000"/>
                  </a:schemeClr>
                </a:solidFill>
              </a:rPr>
              <a:t>Macro nutrients </a:t>
            </a:r>
            <a:r>
              <a:rPr lang="en-GB" sz="3200" dirty="0"/>
              <a:t>– carbohydrates, fats and protein. Makes up the bulk of the dietary intake, energy and growth </a:t>
            </a:r>
          </a:p>
          <a:p>
            <a:r>
              <a:rPr lang="en-GB" sz="3200" b="1" u="sng" dirty="0">
                <a:solidFill>
                  <a:schemeClr val="accent5">
                    <a:lumMod val="75000"/>
                  </a:schemeClr>
                </a:solidFill>
              </a:rPr>
              <a:t>M</a:t>
            </a:r>
            <a:r>
              <a:rPr lang="en-GB" sz="7200" b="1" u="sng" dirty="0">
                <a:solidFill>
                  <a:schemeClr val="accent5">
                    <a:lumMod val="75000"/>
                  </a:schemeClr>
                </a:solidFill>
              </a:rPr>
              <a:t>i</a:t>
            </a:r>
            <a:r>
              <a:rPr lang="en-GB" sz="3200" b="1" u="sng" dirty="0">
                <a:solidFill>
                  <a:schemeClr val="accent5">
                    <a:lumMod val="75000"/>
                  </a:schemeClr>
                </a:solidFill>
              </a:rPr>
              <a:t>cro nutrients </a:t>
            </a:r>
            <a:r>
              <a:rPr lang="en-GB" sz="3200" dirty="0"/>
              <a:t>– V</a:t>
            </a:r>
            <a:r>
              <a:rPr lang="en-GB" sz="7200" dirty="0"/>
              <a:t>i</a:t>
            </a:r>
            <a:r>
              <a:rPr lang="en-GB" sz="3200" dirty="0"/>
              <a:t>tamins and m</a:t>
            </a:r>
            <a:r>
              <a:rPr lang="en-GB" sz="6600" dirty="0"/>
              <a:t>i</a:t>
            </a:r>
            <a:r>
              <a:rPr lang="en-GB" sz="3200" dirty="0"/>
              <a:t>nerals. Small amounts – enable cells of our body to function correctly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2052" y="133310"/>
            <a:ext cx="7429499" cy="110892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GB" b="1" u="sng" dirty="0" smtClean="0"/>
              <a:t>Question</a:t>
            </a:r>
            <a:r>
              <a:rPr lang="en-GB" dirty="0" smtClean="0"/>
              <a:t>…</a:t>
            </a:r>
            <a:br>
              <a:rPr lang="en-GB" dirty="0" smtClean="0"/>
            </a:br>
            <a:r>
              <a:rPr lang="en-GB" dirty="0" smtClean="0"/>
              <a:t>What is a balanced diet?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348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9600" b="1" u="sng" dirty="0" smtClean="0">
                <a:solidFill>
                  <a:srgbClr val="FFC000"/>
                </a:solidFill>
              </a:rPr>
              <a:t>Energy Balance</a:t>
            </a:r>
            <a:endParaRPr lang="en-GB" sz="9600" b="1" u="sng" dirty="0">
              <a:solidFill>
                <a:srgbClr val="FFC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235783" y="4302807"/>
            <a:ext cx="7056784" cy="0"/>
          </a:xfrm>
          <a:prstGeom prst="line">
            <a:avLst/>
          </a:prstGeom>
          <a:ln w="984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sosceles Triangle 7"/>
          <p:cNvSpPr/>
          <p:nvPr/>
        </p:nvSpPr>
        <p:spPr>
          <a:xfrm>
            <a:off x="3936083" y="4446823"/>
            <a:ext cx="1656184" cy="122413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Equal 8"/>
          <p:cNvSpPr/>
          <p:nvPr/>
        </p:nvSpPr>
        <p:spPr>
          <a:xfrm>
            <a:off x="4062097" y="3582727"/>
            <a:ext cx="1404156" cy="576064"/>
          </a:xfrm>
          <a:prstGeom prst="mathEqual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Plus 9"/>
          <p:cNvSpPr/>
          <p:nvPr/>
        </p:nvSpPr>
        <p:spPr>
          <a:xfrm>
            <a:off x="7428471" y="3255100"/>
            <a:ext cx="1008112" cy="1073832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Minus 10"/>
          <p:cNvSpPr/>
          <p:nvPr/>
        </p:nvSpPr>
        <p:spPr>
          <a:xfrm>
            <a:off x="1226680" y="3582727"/>
            <a:ext cx="864096" cy="648072"/>
          </a:xfrm>
          <a:prstGeom prst="mathMinus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44277" y="5877272"/>
            <a:ext cx="8229600" cy="78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i="1" dirty="0" smtClean="0">
                <a:solidFill>
                  <a:srgbClr val="00B050"/>
                </a:solidFill>
              </a:rPr>
              <a:t>A calorie is the amount of energy your body takes from a piece of food</a:t>
            </a:r>
            <a:endParaRPr lang="en-GB" sz="3600" i="1" dirty="0">
              <a:solidFill>
                <a:srgbClr val="00B05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62097" y="5067250"/>
            <a:ext cx="15004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Your daily </a:t>
            </a:r>
          </a:p>
          <a:p>
            <a:pPr algn="ctr"/>
            <a:r>
              <a:rPr lang="en-US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calories burnt</a:t>
            </a:r>
            <a:endParaRPr lang="en-US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528" y="2147103"/>
            <a:ext cx="2271539" cy="954107"/>
          </a:xfrm>
          <a:prstGeom prst="rect">
            <a:avLst/>
          </a:prstGeom>
          <a:noFill/>
          <a:ln w="4762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u="sng" dirty="0" smtClean="0">
                <a:solidFill>
                  <a:srgbClr val="0070C0"/>
                </a:solidFill>
              </a:rPr>
              <a:t>Negative Energy Balance</a:t>
            </a:r>
          </a:p>
          <a:p>
            <a:pPr algn="ctr"/>
            <a:r>
              <a:rPr lang="en-GB" sz="2000" dirty="0" smtClean="0">
                <a:solidFill>
                  <a:srgbClr val="0070C0"/>
                </a:solidFill>
              </a:rPr>
              <a:t>Eat less calories than you burn</a:t>
            </a:r>
            <a:endParaRPr lang="en-GB" sz="2000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19872" y="1978264"/>
            <a:ext cx="2372614" cy="954107"/>
          </a:xfrm>
          <a:prstGeom prst="rect">
            <a:avLst/>
          </a:prstGeom>
          <a:noFill/>
          <a:ln w="476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u="sng" dirty="0" smtClean="0">
                <a:solidFill>
                  <a:schemeClr val="accent3">
                    <a:lumMod val="75000"/>
                  </a:schemeClr>
                </a:solidFill>
              </a:rPr>
              <a:t>Balanced Energy Balance</a:t>
            </a:r>
          </a:p>
          <a:p>
            <a:pPr algn="ctr"/>
            <a:r>
              <a:rPr lang="en-GB" sz="2000" dirty="0" smtClean="0">
                <a:solidFill>
                  <a:schemeClr val="accent3">
                    <a:lumMod val="75000"/>
                  </a:schemeClr>
                </a:solidFill>
              </a:rPr>
              <a:t>You eat the amount of calories you burn</a:t>
            </a:r>
            <a:endParaRPr lang="en-GB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10783" y="2147104"/>
            <a:ext cx="2555776" cy="954107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u="sng" dirty="0" smtClean="0">
                <a:solidFill>
                  <a:srgbClr val="FF0000"/>
                </a:solidFill>
              </a:rPr>
              <a:t>Positive Energy Balance</a:t>
            </a:r>
          </a:p>
          <a:p>
            <a:pPr algn="ctr"/>
            <a:r>
              <a:rPr lang="en-GB" sz="2000" dirty="0" smtClean="0">
                <a:solidFill>
                  <a:srgbClr val="FF0000"/>
                </a:solidFill>
              </a:rPr>
              <a:t>You eat more calories than you burn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16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4" grpId="0"/>
      <p:bldP spid="12" grpId="0"/>
      <p:bldP spid="13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rgbClr val="0070C0"/>
                </a:solidFill>
              </a:rPr>
              <a:t>Will cause weight loss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u="sng" dirty="0" smtClean="0">
                <a:solidFill>
                  <a:srgbClr val="00B0F0"/>
                </a:solidFill>
              </a:rPr>
              <a:t>Increased risk of: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0070C0"/>
                </a:solidFill>
              </a:rPr>
              <a:t>Malnutrition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0070C0"/>
                </a:solidFill>
              </a:rPr>
              <a:t>Extreme weight loss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0070C0"/>
                </a:solidFill>
              </a:rPr>
              <a:t>Dizziness 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0070C0"/>
                </a:solidFill>
              </a:rPr>
              <a:t>Lack of energy 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0070C0"/>
                </a:solidFill>
              </a:rPr>
              <a:t>Muscle fatigue 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0070C0"/>
                </a:solidFill>
              </a:rPr>
              <a:t>Risk of serious illness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7" t="13464" b="15485"/>
          <a:stretch/>
        </p:blipFill>
        <p:spPr bwMode="auto">
          <a:xfrm>
            <a:off x="4427984" y="1340768"/>
            <a:ext cx="4497238" cy="283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GB" sz="6000" b="1" u="sng" dirty="0" smtClean="0">
                <a:solidFill>
                  <a:srgbClr val="00B0F0"/>
                </a:solidFill>
              </a:rPr>
              <a:t>Negative Energy Balance</a:t>
            </a:r>
            <a:endParaRPr lang="en-GB" sz="6000" b="1" u="sng" dirty="0">
              <a:solidFill>
                <a:srgbClr val="00B0F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365104"/>
            <a:ext cx="3641204" cy="226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681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00808"/>
            <a:ext cx="4464496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smtClean="0">
                <a:solidFill>
                  <a:schemeClr val="accent3">
                    <a:lumMod val="75000"/>
                  </a:schemeClr>
                </a:solidFill>
              </a:rPr>
              <a:t>Body gains enough nutrients to recover from activity and continue to perform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7" t="20109" r="34347" b="21653"/>
          <a:stretch/>
        </p:blipFill>
        <p:spPr bwMode="auto">
          <a:xfrm>
            <a:off x="179512" y="4365104"/>
            <a:ext cx="399212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GB" sz="5400" b="1" u="sng" dirty="0" smtClean="0">
                <a:solidFill>
                  <a:srgbClr val="00B050"/>
                </a:solidFill>
              </a:rPr>
              <a:t>‘Balanced’ Energy Balance</a:t>
            </a:r>
            <a:endParaRPr lang="en-GB" sz="5400" b="1" u="sng" dirty="0">
              <a:solidFill>
                <a:srgbClr val="00B05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00808"/>
            <a:ext cx="3808834" cy="375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77008" y="5661248"/>
            <a:ext cx="51669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This is the target!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26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61876"/>
            <a:ext cx="4824536" cy="48139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dirty="0" smtClean="0">
                <a:solidFill>
                  <a:schemeClr val="accent2">
                    <a:lumMod val="75000"/>
                  </a:schemeClr>
                </a:solidFill>
              </a:rPr>
              <a:t>Gain more calories than you burn, causing weight gain</a:t>
            </a:r>
            <a:endParaRPr lang="en-GB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GB" sz="5400" b="1" u="sng" dirty="0" smtClean="0">
                <a:solidFill>
                  <a:srgbClr val="FF0000"/>
                </a:solidFill>
              </a:rPr>
              <a:t>Positive Energy Balance</a:t>
            </a:r>
            <a:endParaRPr lang="en-GB" sz="5400" b="1" u="sng" dirty="0">
              <a:solidFill>
                <a:srgbClr val="FF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1" r="69221" b="16650"/>
          <a:stretch/>
        </p:blipFill>
        <p:spPr bwMode="auto">
          <a:xfrm>
            <a:off x="5345344" y="1271439"/>
            <a:ext cx="3520124" cy="208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79512" y="3861048"/>
            <a:ext cx="4824536" cy="2736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400" b="1" u="sng" dirty="0" smtClean="0">
                <a:solidFill>
                  <a:srgbClr val="FF0000"/>
                </a:solidFill>
              </a:rPr>
              <a:t>Increasing the risk of: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Overweight/overfat/obesity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Strokes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Heart disease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High blood pressure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Diabetes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626" y="4653136"/>
            <a:ext cx="2462048" cy="184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7740574" y="4457114"/>
            <a:ext cx="936104" cy="1544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1500" b="1" dirty="0" smtClean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GB" sz="1100" b="1" dirty="0" smtClean="0">
                <a:solidFill>
                  <a:srgbClr val="FF0000"/>
                </a:solidFill>
              </a:rPr>
              <a:t>See the link?</a:t>
            </a:r>
            <a:endParaRPr lang="en-GB" sz="1100" dirty="0">
              <a:solidFill>
                <a:srgbClr val="FF0000"/>
              </a:solidFill>
            </a:endParaRPr>
          </a:p>
        </p:txBody>
      </p:sp>
      <p:pic>
        <p:nvPicPr>
          <p:cNvPr id="7" name="Picture 4" descr="Image result for see saw gif&quot;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203" y="2314215"/>
            <a:ext cx="5085203" cy="285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81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en-GB" sz="7200" b="1" u="sng" dirty="0" smtClean="0">
                <a:solidFill>
                  <a:schemeClr val="accent6">
                    <a:lumMod val="75000"/>
                  </a:schemeClr>
                </a:solidFill>
              </a:rPr>
              <a:t>Sedentary Lifestyle</a:t>
            </a:r>
            <a:endParaRPr lang="en-GB" sz="7200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96752"/>
            <a:ext cx="8856984" cy="4929411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smtClean="0"/>
              <a:t>A lifestyle with </a:t>
            </a:r>
            <a:r>
              <a:rPr lang="en-GB" sz="6600" b="1" u="sng" dirty="0" smtClean="0">
                <a:solidFill>
                  <a:srgbClr val="00B0F0"/>
                </a:solidFill>
              </a:rPr>
              <a:t>NO EXERCISE </a:t>
            </a:r>
            <a:r>
              <a:rPr lang="en-GB" dirty="0" smtClean="0"/>
              <a:t>&amp; </a:t>
            </a:r>
          </a:p>
          <a:p>
            <a:pPr marL="0" indent="0" algn="ctr">
              <a:buNone/>
            </a:pPr>
            <a:r>
              <a:rPr lang="en-GB" sz="6600" b="1" u="sng" dirty="0" smtClean="0">
                <a:solidFill>
                  <a:srgbClr val="FF66CC"/>
                </a:solidFill>
              </a:rPr>
              <a:t>A POOR DIET</a:t>
            </a:r>
            <a:endParaRPr lang="en-GB" sz="6600" b="1" u="sng" dirty="0">
              <a:solidFill>
                <a:srgbClr val="FF66CC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861048"/>
            <a:ext cx="4914871" cy="27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4513937"/>
            <a:ext cx="8280920" cy="14465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b="1" u="sng" dirty="0" smtClean="0"/>
              <a:t>1 minute</a:t>
            </a:r>
          </a:p>
          <a:p>
            <a:pPr algn="ctr"/>
            <a:r>
              <a:rPr lang="en-GB" sz="4400" dirty="0" smtClean="0"/>
              <a:t>Discuss the </a:t>
            </a:r>
            <a:r>
              <a:rPr lang="en-GB" sz="4400" b="1" u="sng" dirty="0" smtClean="0">
                <a:solidFill>
                  <a:srgbClr val="FF66CC"/>
                </a:solidFill>
              </a:rPr>
              <a:t>risk</a:t>
            </a:r>
            <a:r>
              <a:rPr lang="en-GB" sz="4400" dirty="0" smtClean="0">
                <a:solidFill>
                  <a:srgbClr val="FF66CC"/>
                </a:solidFill>
              </a:rPr>
              <a:t> </a:t>
            </a:r>
            <a:r>
              <a:rPr lang="en-GB" sz="4400" dirty="0" smtClean="0"/>
              <a:t>of such a lifestyle</a:t>
            </a:r>
            <a:endParaRPr lang="en-GB" sz="44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2502"/>
            <a:ext cx="1549360" cy="193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71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670</Words>
  <Application>Microsoft Office PowerPoint</Application>
  <PresentationFormat>On-screen Show (4:3)</PresentationFormat>
  <Paragraphs>96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PowerPoint Presentation</vt:lpstr>
      <vt:lpstr>The Impact of Diet</vt:lpstr>
      <vt:lpstr>Explain a poor lifestyle</vt:lpstr>
      <vt:lpstr>Question… What is a balanced diet?</vt:lpstr>
      <vt:lpstr>Energy Balance</vt:lpstr>
      <vt:lpstr>Negative Energy Balance</vt:lpstr>
      <vt:lpstr>‘Balanced’ Energy Balance</vt:lpstr>
      <vt:lpstr>Positive Energy Balance</vt:lpstr>
      <vt:lpstr>Sedentary Lifestyle</vt:lpstr>
      <vt:lpstr>Sedentary Lifestyle</vt:lpstr>
      <vt:lpstr>Explain a poor lifestyle</vt:lpstr>
      <vt:lpstr>Discuss the impact a sedentary lifestyle can have on physical health</vt:lpstr>
      <vt:lpstr>PowerPoint Presentation</vt:lpstr>
      <vt:lpstr>PowerPoint Presentation</vt:lpstr>
      <vt:lpstr>Mark Scheme</vt:lpstr>
      <vt:lpstr>The Impact of Diet</vt:lpstr>
      <vt:lpstr>Extension Task</vt:lpstr>
      <vt:lpstr>PowerPoint Presentation</vt:lpstr>
      <vt:lpstr>PowerPoint Presentation</vt:lpstr>
      <vt:lpstr>PowerPoint Presentation</vt:lpstr>
      <vt:lpstr>Carbohydrate loading </vt:lpstr>
      <vt:lpstr>Timing protein intake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</dc:creator>
  <cp:lastModifiedBy>Rebecca Sweet</cp:lastModifiedBy>
  <cp:revision>15</cp:revision>
  <cp:lastPrinted>2020-02-03T07:44:02Z</cp:lastPrinted>
  <dcterms:created xsi:type="dcterms:W3CDTF">2020-02-02T20:28:46Z</dcterms:created>
  <dcterms:modified xsi:type="dcterms:W3CDTF">2020-02-03T07:51:49Z</dcterms:modified>
</cp:coreProperties>
</file>