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67" r:id="rId4"/>
    <p:sldId id="265" r:id="rId5"/>
    <p:sldId id="266" r:id="rId6"/>
    <p:sldId id="257" r:id="rId7"/>
    <p:sldId id="258" r:id="rId8"/>
    <p:sldId id="259" r:id="rId9"/>
    <p:sldId id="260" r:id="rId10"/>
    <p:sldId id="261" r:id="rId11"/>
    <p:sldId id="262"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60FA34-FC1A-0B45-BA25-F6CE37076FD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416916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207356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66512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7333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226367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60FA34-FC1A-0B45-BA25-F6CE37076FD3}"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2813185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560FA34-FC1A-0B45-BA25-F6CE37076FD3}"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4291551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0FA34-FC1A-0B45-BA25-F6CE37076FD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685468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0FA34-FC1A-0B45-BA25-F6CE37076FD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395720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0FA34-FC1A-0B45-BA25-F6CE37076FD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22561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60FA34-FC1A-0B45-BA25-F6CE37076FD3}"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298079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22200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0FA34-FC1A-0B45-BA25-F6CE37076FD3}"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8867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0FA34-FC1A-0B45-BA25-F6CE37076FD3}"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77328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0FA34-FC1A-0B45-BA25-F6CE37076FD3}"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0415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1348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60FA34-FC1A-0B45-BA25-F6CE37076FD3}"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1486D-9B6D-3048-865A-DF930847F448}" type="slidenum">
              <a:rPr lang="en-US" smtClean="0"/>
              <a:t>‹#›</a:t>
            </a:fld>
            <a:endParaRPr lang="en-US"/>
          </a:p>
        </p:txBody>
      </p:sp>
    </p:spTree>
    <p:extLst>
      <p:ext uri="{BB962C8B-B14F-4D97-AF65-F5344CB8AC3E}">
        <p14:creationId xmlns:p14="http://schemas.microsoft.com/office/powerpoint/2010/main" val="332577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560FA34-FC1A-0B45-BA25-F6CE37076FD3}" type="datetimeFigureOut">
              <a:rPr lang="en-US" smtClean="0"/>
              <a:t>2/24/2020</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231486D-9B6D-3048-865A-DF930847F448}" type="slidenum">
              <a:rPr lang="en-US" smtClean="0"/>
              <a:t>‹#›</a:t>
            </a:fld>
            <a:endParaRPr lang="en-US"/>
          </a:p>
        </p:txBody>
      </p:sp>
    </p:spTree>
    <p:extLst>
      <p:ext uri="{BB962C8B-B14F-4D97-AF65-F5344CB8AC3E}">
        <p14:creationId xmlns:p14="http://schemas.microsoft.com/office/powerpoint/2010/main" val="3730110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255" y="223029"/>
            <a:ext cx="7772400" cy="1470025"/>
          </a:xfrm>
        </p:spPr>
        <p:txBody>
          <a:bodyPr/>
          <a:lstStyle/>
          <a:p>
            <a:r>
              <a:rPr lang="en-US" dirty="0" smtClean="0"/>
              <a:t>Diet</a:t>
            </a:r>
            <a:br>
              <a:rPr lang="en-US" dirty="0" smtClean="0"/>
            </a:br>
            <a:r>
              <a:rPr lang="en-US" dirty="0" smtClean="0"/>
              <a:t>Lifestyle choices</a:t>
            </a:r>
            <a:endParaRPr lang="en-US" dirty="0"/>
          </a:p>
        </p:txBody>
      </p:sp>
      <p:sp>
        <p:nvSpPr>
          <p:cNvPr id="3" name="Subtitle 2"/>
          <p:cNvSpPr>
            <a:spLocks noGrp="1"/>
          </p:cNvSpPr>
          <p:nvPr>
            <p:ph type="subTitle" idx="1"/>
          </p:nvPr>
        </p:nvSpPr>
        <p:spPr>
          <a:xfrm>
            <a:off x="686255" y="4939219"/>
            <a:ext cx="7773308" cy="1655762"/>
          </a:xfrm>
        </p:spPr>
        <p:txBody>
          <a:bodyPr/>
          <a:lstStyle/>
          <a:p>
            <a:r>
              <a:rPr lang="en-US" dirty="0" smtClean="0"/>
              <a:t>Lo: to understand how lifestyle choice effects health, fitness and well-being</a:t>
            </a:r>
            <a:endParaRPr lang="en-US" dirty="0"/>
          </a:p>
        </p:txBody>
      </p:sp>
      <p:pic>
        <p:nvPicPr>
          <p:cNvPr id="1026" name="Picture 2" descr="Image result for ronaldo ri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70" y="2666216"/>
            <a:ext cx="1572864" cy="985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lthy d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019" y="1973210"/>
            <a:ext cx="2663355" cy="2663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ny gifs - do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08367" y="1973210"/>
            <a:ext cx="2450288" cy="266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456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63914"/>
            <a:ext cx="7765321" cy="1326321"/>
          </a:xfrm>
        </p:spPr>
        <p:txBody>
          <a:bodyPr>
            <a:normAutofit/>
          </a:bodyPr>
          <a:lstStyle/>
          <a:p>
            <a:r>
              <a:rPr lang="en-US" dirty="0" smtClean="0">
                <a:solidFill>
                  <a:schemeClr val="accent4">
                    <a:lumMod val="75000"/>
                  </a:schemeClr>
                </a:solidFill>
              </a:rPr>
              <a:t>Recreational drug use </a:t>
            </a:r>
            <a:br>
              <a:rPr lang="en-US" dirty="0" smtClean="0">
                <a:solidFill>
                  <a:schemeClr val="accent4">
                    <a:lumMod val="75000"/>
                  </a:schemeClr>
                </a:solidFill>
              </a:rPr>
            </a:br>
            <a:r>
              <a:rPr lang="en-US" dirty="0" smtClean="0">
                <a:solidFill>
                  <a:schemeClr val="accent4">
                    <a:lumMod val="75000"/>
                  </a:schemeClr>
                </a:solidFill>
              </a:rPr>
              <a:t>(alcohol and nicotine)</a:t>
            </a:r>
            <a:endParaRPr lang="en-US" dirty="0">
              <a:solidFill>
                <a:schemeClr val="accent4">
                  <a:lumMod val="75000"/>
                </a:schemeClr>
              </a:solidFill>
            </a:endParaRPr>
          </a:p>
        </p:txBody>
      </p:sp>
      <p:sp>
        <p:nvSpPr>
          <p:cNvPr id="3" name="Content Placeholder 2"/>
          <p:cNvSpPr>
            <a:spLocks noGrp="1"/>
          </p:cNvSpPr>
          <p:nvPr>
            <p:ph idx="1"/>
          </p:nvPr>
        </p:nvSpPr>
        <p:spPr>
          <a:xfrm>
            <a:off x="462323" y="1806498"/>
            <a:ext cx="8060375" cy="4408449"/>
          </a:xfrm>
        </p:spPr>
        <p:txBody>
          <a:bodyPr>
            <a:noAutofit/>
          </a:bodyPr>
          <a:lstStyle/>
          <a:p>
            <a:r>
              <a:rPr lang="en-US" sz="2400" dirty="0" smtClean="0"/>
              <a:t>Two types of drugs</a:t>
            </a:r>
          </a:p>
          <a:p>
            <a:pPr marL="514350" indent="-514350">
              <a:buFont typeface="+mj-lt"/>
              <a:buAutoNum type="arabicPeriod"/>
            </a:pPr>
            <a:r>
              <a:rPr lang="en-US" sz="2400" b="1" dirty="0" smtClean="0">
                <a:solidFill>
                  <a:schemeClr val="accent4">
                    <a:lumMod val="75000"/>
                  </a:schemeClr>
                </a:solidFill>
              </a:rPr>
              <a:t>Legal drugs</a:t>
            </a:r>
          </a:p>
          <a:p>
            <a:pPr marL="0" indent="0">
              <a:buNone/>
            </a:pPr>
            <a:r>
              <a:rPr lang="en-US" sz="2400" dirty="0" smtClean="0"/>
              <a:t>Caffeine, nicotine from smoking, ethanol (alcohol).  All have negative effects on out body, they are legal in society </a:t>
            </a:r>
          </a:p>
          <a:p>
            <a:pPr marL="514350" indent="-514350">
              <a:buFont typeface="+mj-lt"/>
              <a:buAutoNum type="arabicPeriod"/>
            </a:pPr>
            <a:r>
              <a:rPr lang="en-US" sz="2400" b="1" dirty="0" smtClean="0">
                <a:solidFill>
                  <a:srgbClr val="00B050"/>
                </a:solidFill>
              </a:rPr>
              <a:t>Recreational drugs</a:t>
            </a:r>
          </a:p>
          <a:p>
            <a:pPr marL="0" indent="0">
              <a:buNone/>
            </a:pPr>
            <a:r>
              <a:rPr lang="en-US" sz="2400" dirty="0" smtClean="0"/>
              <a:t> heroin, cocaine, amphetamines, cannabis, ecstasy, not accepted in society, all negative, some can lead to death. </a:t>
            </a:r>
            <a:endParaRPr lang="en-US" sz="2400" dirty="0"/>
          </a:p>
        </p:txBody>
      </p:sp>
    </p:spTree>
    <p:extLst>
      <p:ext uri="{BB962C8B-B14F-4D97-AF65-F5344CB8AC3E}">
        <p14:creationId xmlns:p14="http://schemas.microsoft.com/office/powerpoint/2010/main" val="140525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3" y="174277"/>
            <a:ext cx="4111469" cy="1143000"/>
          </a:xfrm>
        </p:spPr>
        <p:txBody>
          <a:bodyPr/>
          <a:lstStyle/>
          <a:p>
            <a:r>
              <a:rPr lang="en-US" dirty="0" smtClean="0"/>
              <a:t>Smoking</a:t>
            </a:r>
            <a:endParaRPr lang="en-US" dirty="0"/>
          </a:p>
        </p:txBody>
      </p:sp>
      <p:sp>
        <p:nvSpPr>
          <p:cNvPr id="3" name="Content Placeholder 2"/>
          <p:cNvSpPr>
            <a:spLocks noGrp="1"/>
          </p:cNvSpPr>
          <p:nvPr>
            <p:ph idx="1"/>
          </p:nvPr>
        </p:nvSpPr>
        <p:spPr>
          <a:xfrm>
            <a:off x="457200" y="1600200"/>
            <a:ext cx="3916869" cy="4525963"/>
          </a:xfrm>
        </p:spPr>
        <p:txBody>
          <a:bodyPr/>
          <a:lstStyle/>
          <a:p>
            <a:r>
              <a:rPr lang="en-US" dirty="0" smtClean="0"/>
              <a:t>The addictive ingredient is NICOTINE </a:t>
            </a:r>
          </a:p>
          <a:p>
            <a:r>
              <a:rPr lang="en-US" dirty="0" smtClean="0"/>
              <a:t>It is a stimulant that raises awareness</a:t>
            </a:r>
          </a:p>
          <a:p>
            <a:r>
              <a:rPr lang="en-US" dirty="0" smtClean="0"/>
              <a:t>The more you smoke the harder it is to quit and stop</a:t>
            </a:r>
            <a:endParaRPr lang="en-US" dirty="0"/>
          </a:p>
        </p:txBody>
      </p:sp>
      <p:sp>
        <p:nvSpPr>
          <p:cNvPr id="4" name="Title 1"/>
          <p:cNvSpPr txBox="1">
            <a:spLocks/>
          </p:cNvSpPr>
          <p:nvPr/>
        </p:nvSpPr>
        <p:spPr>
          <a:xfrm>
            <a:off x="4617072" y="174277"/>
            <a:ext cx="4402877"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Alcohol </a:t>
            </a:r>
            <a:endParaRPr lang="en-US" dirty="0"/>
          </a:p>
        </p:txBody>
      </p:sp>
      <p:sp>
        <p:nvSpPr>
          <p:cNvPr id="5" name="Content Placeholder 2"/>
          <p:cNvSpPr txBox="1">
            <a:spLocks/>
          </p:cNvSpPr>
          <p:nvPr/>
        </p:nvSpPr>
        <p:spPr>
          <a:xfrm>
            <a:off x="4860077" y="1600200"/>
            <a:ext cx="3916869" cy="452596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Alcohol is a depressant.</a:t>
            </a:r>
          </a:p>
          <a:p>
            <a:r>
              <a:rPr lang="en-US" dirty="0" smtClean="0"/>
              <a:t>It slows down your reactions and alters the way you see, hear and move. </a:t>
            </a:r>
          </a:p>
          <a:p>
            <a:r>
              <a:rPr lang="en-US" dirty="0" smtClean="0"/>
              <a:t>Banned in some sports like shooting as it is a sedative to produce a calming effect. Others because of safety such as motor sports. </a:t>
            </a:r>
            <a:endParaRPr lang="en-US" dirty="0"/>
          </a:p>
        </p:txBody>
      </p:sp>
      <p:cxnSp>
        <p:nvCxnSpPr>
          <p:cNvPr id="7" name="Straight Connector 6"/>
          <p:cNvCxnSpPr/>
          <p:nvPr/>
        </p:nvCxnSpPr>
        <p:spPr>
          <a:xfrm>
            <a:off x="4568669" y="274638"/>
            <a:ext cx="0" cy="640500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044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6189"/>
          </a:xfrm>
        </p:spPr>
        <p:txBody>
          <a:bodyPr>
            <a:normAutofit/>
          </a:bodyPr>
          <a:lstStyle/>
          <a:p>
            <a:r>
              <a:rPr lang="en-US" dirty="0" smtClean="0"/>
              <a:t>Task</a:t>
            </a:r>
            <a:endParaRPr lang="en-US" dirty="0"/>
          </a:p>
        </p:txBody>
      </p:sp>
      <p:sp>
        <p:nvSpPr>
          <p:cNvPr id="3" name="Content Placeholder 2"/>
          <p:cNvSpPr>
            <a:spLocks noGrp="1"/>
          </p:cNvSpPr>
          <p:nvPr>
            <p:ph idx="1"/>
          </p:nvPr>
        </p:nvSpPr>
        <p:spPr>
          <a:xfrm>
            <a:off x="200722" y="746189"/>
            <a:ext cx="8776010" cy="4814648"/>
          </a:xfrm>
        </p:spPr>
        <p:txBody>
          <a:bodyPr>
            <a:noAutofit/>
          </a:bodyPr>
          <a:lstStyle/>
          <a:p>
            <a:pPr marL="0" indent="0">
              <a:buNone/>
            </a:pPr>
            <a:r>
              <a:rPr lang="en-US" sz="3000" u="sng" dirty="0" smtClean="0"/>
              <a:t>Smoking has </a:t>
            </a:r>
            <a:r>
              <a:rPr lang="en-US" sz="3000" b="1" u="sng" dirty="0" smtClean="0"/>
              <a:t>negative effects </a:t>
            </a:r>
            <a:r>
              <a:rPr lang="en-US" sz="3000" u="sng" dirty="0" smtClean="0"/>
              <a:t>such as</a:t>
            </a:r>
          </a:p>
          <a:p>
            <a:pPr marL="0" indent="0">
              <a:buNone/>
            </a:pPr>
            <a:endParaRPr lang="en-US" sz="2800" u="sng" dirty="0" smtClean="0"/>
          </a:p>
          <a:p>
            <a:r>
              <a:rPr lang="en-US" sz="3000" dirty="0" smtClean="0"/>
              <a:t>Shortness of breath/ reduce lung capacity</a:t>
            </a:r>
          </a:p>
          <a:p>
            <a:r>
              <a:rPr lang="en-US" sz="3000" dirty="0" smtClean="0"/>
              <a:t>Heart disease</a:t>
            </a:r>
          </a:p>
          <a:p>
            <a:r>
              <a:rPr lang="en-US" sz="3000" dirty="0" smtClean="0"/>
              <a:t>Increase blood pressure </a:t>
            </a:r>
          </a:p>
          <a:p>
            <a:r>
              <a:rPr lang="en-US" sz="3000" dirty="0" smtClean="0"/>
              <a:t>Bronchitis </a:t>
            </a:r>
            <a:endParaRPr lang="en-US" sz="3000" dirty="0"/>
          </a:p>
          <a:p>
            <a:r>
              <a:rPr lang="en-US" sz="3000" dirty="0" smtClean="0"/>
              <a:t>Lung cancer</a:t>
            </a:r>
          </a:p>
          <a:p>
            <a:pPr marL="0" indent="0">
              <a:buNone/>
            </a:pPr>
            <a:endParaRPr lang="en-US" sz="700" dirty="0" smtClean="0"/>
          </a:p>
          <a:p>
            <a:pPr marL="0" indent="0">
              <a:buNone/>
            </a:pPr>
            <a:r>
              <a:rPr lang="en-US" sz="3000" dirty="0" smtClean="0"/>
              <a:t>Use the internet to find out the effects on health, fitness and well-being for each bullet point</a:t>
            </a:r>
          </a:p>
          <a:p>
            <a:endParaRPr lang="en-US" sz="3000" dirty="0"/>
          </a:p>
        </p:txBody>
      </p:sp>
    </p:spTree>
    <p:extLst>
      <p:ext uri="{BB962C8B-B14F-4D97-AF65-F5344CB8AC3E}">
        <p14:creationId xmlns:p14="http://schemas.microsoft.com/office/powerpoint/2010/main" val="291992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474" y="1483315"/>
            <a:ext cx="8670746" cy="4594099"/>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GB" sz="3200" dirty="0"/>
              <a:t>A balanced diet is divided into:</a:t>
            </a:r>
          </a:p>
          <a:p>
            <a:r>
              <a:rPr lang="en-GB" sz="3200" b="1" u="sng" dirty="0">
                <a:solidFill>
                  <a:schemeClr val="accent4">
                    <a:lumMod val="75000"/>
                  </a:schemeClr>
                </a:solidFill>
              </a:rPr>
              <a:t>Macro nutrients </a:t>
            </a:r>
            <a:endParaRPr lang="en-GB" sz="3200" b="1" u="sng" dirty="0" smtClean="0">
              <a:solidFill>
                <a:schemeClr val="accent4">
                  <a:lumMod val="75000"/>
                </a:schemeClr>
              </a:solidFill>
            </a:endParaRPr>
          </a:p>
          <a:p>
            <a:pPr marL="0" indent="0">
              <a:buNone/>
            </a:pPr>
            <a:endParaRPr lang="en-GB" sz="3200" dirty="0"/>
          </a:p>
          <a:p>
            <a:r>
              <a:rPr lang="en-GB" sz="3200" b="1" u="sng" dirty="0" smtClean="0">
                <a:solidFill>
                  <a:schemeClr val="accent5">
                    <a:lumMod val="75000"/>
                  </a:schemeClr>
                </a:solidFill>
              </a:rPr>
              <a:t>Micro nutrients</a:t>
            </a:r>
            <a:endParaRPr lang="en-GB" sz="3200" dirty="0"/>
          </a:p>
        </p:txBody>
      </p:sp>
      <p:sp>
        <p:nvSpPr>
          <p:cNvPr id="4" name="Title 1"/>
          <p:cNvSpPr>
            <a:spLocks noGrp="1"/>
          </p:cNvSpPr>
          <p:nvPr>
            <p:ph type="title"/>
          </p:nvPr>
        </p:nvSpPr>
        <p:spPr>
          <a:xfrm>
            <a:off x="792052" y="133310"/>
            <a:ext cx="7429499" cy="1108928"/>
          </a:xfrm>
        </p:spPr>
        <p:style>
          <a:lnRef idx="1">
            <a:schemeClr val="accent4"/>
          </a:lnRef>
          <a:fillRef idx="2">
            <a:schemeClr val="accent4"/>
          </a:fillRef>
          <a:effectRef idx="1">
            <a:schemeClr val="accent4"/>
          </a:effectRef>
          <a:fontRef idx="minor">
            <a:schemeClr val="dk1"/>
          </a:fontRef>
        </p:style>
        <p:txBody>
          <a:bodyPr/>
          <a:lstStyle/>
          <a:p>
            <a:pPr algn="ctr"/>
            <a:r>
              <a:rPr lang="en-GB" b="1" u="sng" dirty="0" smtClean="0"/>
              <a:t>Question</a:t>
            </a:r>
            <a:r>
              <a:rPr lang="en-GB" dirty="0" smtClean="0"/>
              <a:t>…</a:t>
            </a:r>
            <a:br>
              <a:rPr lang="en-GB" dirty="0" smtClean="0"/>
            </a:br>
            <a:r>
              <a:rPr lang="en-GB" dirty="0" smtClean="0"/>
              <a:t>What is a balanced diet?</a:t>
            </a:r>
            <a:endParaRPr lang="en-GB" dirty="0"/>
          </a:p>
        </p:txBody>
      </p:sp>
    </p:spTree>
    <p:extLst>
      <p:ext uri="{BB962C8B-B14F-4D97-AF65-F5344CB8AC3E}">
        <p14:creationId xmlns:p14="http://schemas.microsoft.com/office/powerpoint/2010/main" val="6233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2533" y="703136"/>
            <a:ext cx="8670746" cy="1493654"/>
          </a:xfrm>
        </p:spPr>
        <p:style>
          <a:lnRef idx="1">
            <a:schemeClr val="accent1"/>
          </a:lnRef>
          <a:fillRef idx="2">
            <a:schemeClr val="accent1"/>
          </a:fillRef>
          <a:effectRef idx="1">
            <a:schemeClr val="accent1"/>
          </a:effectRef>
          <a:fontRef idx="minor">
            <a:schemeClr val="dk1"/>
          </a:fontRef>
        </p:style>
        <p:txBody>
          <a:bodyPr>
            <a:noAutofit/>
          </a:bodyPr>
          <a:lstStyle/>
          <a:p>
            <a:r>
              <a:rPr lang="en-GB" b="1" u="sng" dirty="0" smtClean="0"/>
              <a:t>Water</a:t>
            </a:r>
            <a:r>
              <a:rPr lang="en-GB" dirty="0" smtClean="0"/>
              <a:t> </a:t>
            </a:r>
            <a:r>
              <a:rPr lang="en-GB" dirty="0"/>
              <a:t>– In all food in bulk. Essential to the body, keeps temperature and  keeps you hydrated </a:t>
            </a:r>
          </a:p>
          <a:p>
            <a:r>
              <a:rPr lang="en-GB" b="1" u="sng" dirty="0"/>
              <a:t>Fibre</a:t>
            </a:r>
            <a:r>
              <a:rPr lang="en-GB" dirty="0"/>
              <a:t> – keeps the digestive system active and helps lower cholesterol</a:t>
            </a:r>
          </a:p>
        </p:txBody>
      </p:sp>
      <p:sp>
        <p:nvSpPr>
          <p:cNvPr id="5" name="Rectangle 4"/>
          <p:cNvSpPr/>
          <p:nvPr/>
        </p:nvSpPr>
        <p:spPr>
          <a:xfrm>
            <a:off x="194474" y="3131066"/>
            <a:ext cx="8670746" cy="1938992"/>
          </a:xfrm>
          <a:prstGeom prst="rect">
            <a:avLst/>
          </a:prstGeom>
        </p:spPr>
        <p:txBody>
          <a:bodyPr wrap="square">
            <a:spAutoFit/>
          </a:bodyPr>
          <a:lstStyle/>
          <a:p>
            <a:pPr algn="ctr"/>
            <a:r>
              <a:rPr lang="en-GB" sz="3000" dirty="0"/>
              <a:t>A balanced diet is divided into </a:t>
            </a:r>
            <a:r>
              <a:rPr lang="en-GB" sz="3000" b="1" u="sng" dirty="0"/>
              <a:t>Macro nutrients </a:t>
            </a:r>
            <a:r>
              <a:rPr lang="en-GB" sz="3000" dirty="0"/>
              <a:t>which are carbohydrates, fats and protein and also </a:t>
            </a:r>
            <a:r>
              <a:rPr lang="en-GB" sz="3000" b="1" u="sng" dirty="0"/>
              <a:t>Micro nutrients </a:t>
            </a:r>
            <a:r>
              <a:rPr lang="en-GB" sz="3000" dirty="0"/>
              <a:t>which are Vitamins and minerals. You also need water and fibre</a:t>
            </a:r>
          </a:p>
        </p:txBody>
      </p:sp>
    </p:spTree>
    <p:extLst>
      <p:ext uri="{BB962C8B-B14F-4D97-AF65-F5344CB8AC3E}">
        <p14:creationId xmlns:p14="http://schemas.microsoft.com/office/powerpoint/2010/main" val="38941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060" y="161867"/>
            <a:ext cx="7429499" cy="1108928"/>
          </a:xfrm>
          <a:solidFill>
            <a:schemeClr val="accent6"/>
          </a:solidFill>
        </p:spPr>
        <p:txBody>
          <a:bodyPr/>
          <a:lstStyle/>
          <a:p>
            <a:r>
              <a:rPr lang="en-US" dirty="0" smtClean="0"/>
              <a:t>Carbohydrate loading </a:t>
            </a:r>
            <a:endParaRPr lang="en-US" dirty="0"/>
          </a:p>
        </p:txBody>
      </p:sp>
      <p:sp>
        <p:nvSpPr>
          <p:cNvPr id="3" name="Content Placeholder 2"/>
          <p:cNvSpPr>
            <a:spLocks noGrp="1"/>
          </p:cNvSpPr>
          <p:nvPr>
            <p:ph idx="1"/>
          </p:nvPr>
        </p:nvSpPr>
        <p:spPr>
          <a:xfrm>
            <a:off x="164374" y="1726817"/>
            <a:ext cx="8801206" cy="4897007"/>
          </a:xfrm>
        </p:spPr>
        <p:txBody>
          <a:bodyPr>
            <a:normAutofit/>
          </a:bodyPr>
          <a:lstStyle/>
          <a:p>
            <a:r>
              <a:rPr lang="en-US" dirty="0" smtClean="0"/>
              <a:t>Carbohydrates are the main source of fuel endurance athletes. Carb-loading, Carbo-loading is a strategy used by these athletes to maximize the stores of glycogen (energy) in their muscles and liver. </a:t>
            </a:r>
          </a:p>
          <a:p>
            <a:r>
              <a:rPr lang="en-US" dirty="0" smtClean="0"/>
              <a:t>E.g. </a:t>
            </a:r>
          </a:p>
          <a:p>
            <a:r>
              <a:rPr lang="en-US" dirty="0" smtClean="0"/>
              <a:t>If an athlete has a race in a weeks time, the early part of the week will be eating more protein to repair their muscles but then later in the week they will have a carbohydrate high diet. This will store </a:t>
            </a:r>
            <a:r>
              <a:rPr lang="en-US" dirty="0" smtClean="0"/>
              <a:t>glycogen in </a:t>
            </a:r>
            <a:r>
              <a:rPr lang="en-US" dirty="0" smtClean="0"/>
              <a:t>the liver and muscles ready to </a:t>
            </a:r>
            <a:r>
              <a:rPr lang="en-US" dirty="0" smtClean="0"/>
              <a:t>use for their event. </a:t>
            </a:r>
            <a:endParaRPr lang="en-US" dirty="0" smtClean="0"/>
          </a:p>
          <a:p>
            <a:endParaRPr lang="en-US" dirty="0"/>
          </a:p>
          <a:p>
            <a:r>
              <a:rPr lang="en-US" dirty="0" smtClean="0"/>
              <a:t>Also take food in and replace the carbohydrates lost within the 1</a:t>
            </a:r>
            <a:r>
              <a:rPr lang="en-US" baseline="30000" dirty="0" smtClean="0"/>
              <a:t>st</a:t>
            </a:r>
            <a:r>
              <a:rPr lang="en-US" dirty="0" smtClean="0"/>
              <a:t> two hours after exercise. </a:t>
            </a:r>
            <a:endParaRPr lang="en-US" dirty="0"/>
          </a:p>
        </p:txBody>
      </p:sp>
    </p:spTree>
    <p:extLst>
      <p:ext uri="{BB962C8B-B14F-4D97-AF65-F5344CB8AC3E}">
        <p14:creationId xmlns:p14="http://schemas.microsoft.com/office/powerpoint/2010/main" val="3350623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15" y="163688"/>
            <a:ext cx="7429499" cy="1108928"/>
          </a:xfrm>
          <a:solidFill>
            <a:srgbClr val="8AC4A7"/>
          </a:solidFill>
        </p:spPr>
        <p:txBody>
          <a:bodyPr/>
          <a:lstStyle/>
          <a:p>
            <a:r>
              <a:rPr lang="en-US" dirty="0" smtClean="0"/>
              <a:t>Timing protein intake</a:t>
            </a:r>
            <a:endParaRPr lang="en-US" dirty="0"/>
          </a:p>
        </p:txBody>
      </p:sp>
      <p:sp>
        <p:nvSpPr>
          <p:cNvPr id="3" name="Content Placeholder 2"/>
          <p:cNvSpPr>
            <a:spLocks noGrp="1"/>
          </p:cNvSpPr>
          <p:nvPr>
            <p:ph idx="1"/>
          </p:nvPr>
        </p:nvSpPr>
        <p:spPr>
          <a:xfrm>
            <a:off x="113239" y="1983296"/>
            <a:ext cx="8707376" cy="4685133"/>
          </a:xfrm>
        </p:spPr>
        <p:txBody>
          <a:bodyPr>
            <a:normAutofit lnSpcReduction="10000"/>
          </a:bodyPr>
          <a:lstStyle/>
          <a:p>
            <a:r>
              <a:rPr lang="en-US" dirty="0" smtClean="0"/>
              <a:t>Power athletes use this. </a:t>
            </a:r>
            <a:endParaRPr lang="en-US" dirty="0"/>
          </a:p>
          <a:p>
            <a:r>
              <a:rPr lang="en-US" dirty="0" smtClean="0"/>
              <a:t>Protein stimulates growth, the timing of the intake = best results. </a:t>
            </a:r>
            <a:r>
              <a:rPr lang="en-US" dirty="0" smtClean="0"/>
              <a:t>The </a:t>
            </a:r>
            <a:r>
              <a:rPr lang="en-US" dirty="0" smtClean="0"/>
              <a:t>‘best time’ is immediately after </a:t>
            </a:r>
            <a:r>
              <a:rPr lang="en-US" dirty="0" smtClean="0"/>
              <a:t>exercise, this does 3 things;</a:t>
            </a:r>
            <a:endParaRPr lang="en-US" dirty="0" smtClean="0"/>
          </a:p>
          <a:p>
            <a:pPr marL="342900" indent="-342900">
              <a:buFont typeface="+mj-lt"/>
              <a:buAutoNum type="arabicPeriod"/>
            </a:pPr>
            <a:r>
              <a:rPr lang="en-US" dirty="0" err="1" smtClean="0"/>
              <a:t>Minimise</a:t>
            </a:r>
            <a:r>
              <a:rPr lang="en-US" dirty="0" smtClean="0"/>
              <a:t> protein breakdown- exercise breaks down muscles </a:t>
            </a:r>
          </a:p>
          <a:p>
            <a:pPr marL="342900" indent="-342900">
              <a:buFont typeface="+mj-lt"/>
              <a:buAutoNum type="arabicPeriod"/>
            </a:pPr>
            <a:r>
              <a:rPr lang="en-US" dirty="0" smtClean="0"/>
              <a:t>Stimulates muscle protein synthesis – this process repairs and grows muscles after exercise</a:t>
            </a:r>
          </a:p>
          <a:p>
            <a:pPr marL="342900" indent="-342900">
              <a:buFont typeface="+mj-lt"/>
              <a:buAutoNum type="arabicPeriod"/>
            </a:pPr>
            <a:r>
              <a:rPr lang="en-US" dirty="0" smtClean="0"/>
              <a:t>Helps build muscles – because less muscle is broken down and more is grown, total muscle increase</a:t>
            </a:r>
          </a:p>
          <a:p>
            <a:pPr marL="342900" indent="-342900">
              <a:buFont typeface="+mj-lt"/>
              <a:buAutoNum type="arabicPeriod"/>
            </a:pPr>
            <a:endParaRPr lang="en-US" dirty="0" smtClean="0"/>
          </a:p>
          <a:p>
            <a:pPr marL="342900" indent="-342900">
              <a:buFont typeface="+mj-lt"/>
              <a:buAutoNum type="arabicPeriod"/>
            </a:pPr>
            <a:endParaRPr lang="en-US" dirty="0"/>
          </a:p>
          <a:p>
            <a:pPr marL="0" indent="0">
              <a:buNone/>
            </a:pPr>
            <a:r>
              <a:rPr lang="en-US" sz="1100" dirty="0" smtClean="0"/>
              <a:t>https</a:t>
            </a:r>
            <a:r>
              <a:rPr lang="en-US" sz="1100" dirty="0"/>
              <a:t>://www.youtube.com/watch?v=N60utqXf5HQ</a:t>
            </a:r>
          </a:p>
        </p:txBody>
      </p:sp>
    </p:spTree>
    <p:extLst>
      <p:ext uri="{BB962C8B-B14F-4D97-AF65-F5344CB8AC3E}">
        <p14:creationId xmlns:p14="http://schemas.microsoft.com/office/powerpoint/2010/main" val="45933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12872"/>
          </a:xfrm>
          <a:ln>
            <a:solidFill>
              <a:srgbClr val="000000"/>
            </a:solidFill>
          </a:ln>
        </p:spPr>
        <p:txBody>
          <a:bodyPr>
            <a:noAutofit/>
          </a:bodyPr>
          <a:lstStyle/>
          <a:p>
            <a:r>
              <a:rPr lang="en-US" sz="4800" dirty="0" smtClean="0">
                <a:solidFill>
                  <a:srgbClr val="00B0F0"/>
                </a:solidFill>
              </a:rPr>
              <a:t>You need to know lifestyle choices in relation to </a:t>
            </a:r>
            <a:endParaRPr lang="en-US" sz="4800" dirty="0">
              <a:solidFill>
                <a:srgbClr val="00B0F0"/>
              </a:solidFill>
            </a:endParaRPr>
          </a:p>
        </p:txBody>
      </p:sp>
      <p:sp>
        <p:nvSpPr>
          <p:cNvPr id="3" name="Content Placeholder 2"/>
          <p:cNvSpPr>
            <a:spLocks noGrp="1"/>
          </p:cNvSpPr>
          <p:nvPr>
            <p:ph idx="1"/>
          </p:nvPr>
        </p:nvSpPr>
        <p:spPr>
          <a:xfrm>
            <a:off x="457200" y="2132468"/>
            <a:ext cx="8229600" cy="3449579"/>
          </a:xfrm>
        </p:spPr>
        <p:txBody>
          <a:bodyPr>
            <a:normAutofit fontScale="92500" lnSpcReduction="20000"/>
          </a:bodyPr>
          <a:lstStyle/>
          <a:p>
            <a:pPr marL="514350" indent="-514350">
              <a:buFont typeface="+mj-lt"/>
              <a:buAutoNum type="arabicPeriod"/>
            </a:pPr>
            <a:r>
              <a:rPr lang="en-US" sz="4000" dirty="0" smtClean="0"/>
              <a:t>Diet</a:t>
            </a:r>
          </a:p>
          <a:p>
            <a:pPr marL="514350" indent="-514350">
              <a:buFont typeface="+mj-lt"/>
              <a:buAutoNum type="arabicPeriod"/>
            </a:pPr>
            <a:r>
              <a:rPr lang="en-US" sz="4000" dirty="0"/>
              <a:t>Recreational drug use (alcohol and nicotine)</a:t>
            </a:r>
          </a:p>
          <a:p>
            <a:pPr marL="514350" indent="-514350">
              <a:buFont typeface="+mj-lt"/>
              <a:buAutoNum type="arabicPeriod"/>
            </a:pPr>
            <a:r>
              <a:rPr lang="en-US" sz="4000" dirty="0" smtClean="0"/>
              <a:t>Activity </a:t>
            </a:r>
            <a:r>
              <a:rPr lang="en-US" sz="4000" dirty="0" smtClean="0"/>
              <a:t>levels</a:t>
            </a:r>
          </a:p>
          <a:p>
            <a:pPr marL="514350" indent="-514350">
              <a:buFont typeface="+mj-lt"/>
              <a:buAutoNum type="arabicPeriod"/>
            </a:pPr>
            <a:r>
              <a:rPr lang="en-US" sz="4000" dirty="0" smtClean="0"/>
              <a:t>Work/rest/sleep balance </a:t>
            </a:r>
          </a:p>
        </p:txBody>
      </p:sp>
      <p:sp>
        <p:nvSpPr>
          <p:cNvPr id="4" name="TextBox 3"/>
          <p:cNvSpPr txBox="1"/>
          <p:nvPr/>
        </p:nvSpPr>
        <p:spPr>
          <a:xfrm>
            <a:off x="533041" y="5864285"/>
            <a:ext cx="8153759" cy="646331"/>
          </a:xfrm>
          <a:prstGeom prst="rect">
            <a:avLst/>
          </a:prstGeom>
          <a:noFill/>
        </p:spPr>
        <p:txBody>
          <a:bodyPr wrap="square" rtlCol="0">
            <a:spAutoFit/>
          </a:bodyPr>
          <a:lstStyle/>
          <a:p>
            <a:r>
              <a:rPr lang="en-US" dirty="0" smtClean="0"/>
              <a:t>All these play a part of shaping your life. Making good choices in each will help ensure your happiness and well-being as well as keeping you physically fit </a:t>
            </a:r>
            <a:endParaRPr lang="en-US" dirty="0"/>
          </a:p>
        </p:txBody>
      </p:sp>
    </p:spTree>
    <p:extLst>
      <p:ext uri="{BB962C8B-B14F-4D97-AF65-F5344CB8AC3E}">
        <p14:creationId xmlns:p14="http://schemas.microsoft.com/office/powerpoint/2010/main" val="42359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63553"/>
            <a:ext cx="7765321" cy="1326321"/>
          </a:xfrm>
        </p:spPr>
        <p:txBody>
          <a:bodyPr>
            <a:normAutofit/>
          </a:bodyPr>
          <a:lstStyle/>
          <a:p>
            <a:r>
              <a:rPr lang="en-US" sz="5400" dirty="0" smtClean="0">
                <a:solidFill>
                  <a:srgbClr val="FFFF00"/>
                </a:solidFill>
              </a:rPr>
              <a:t>Diet</a:t>
            </a:r>
            <a:endParaRPr lang="en-US" sz="5400" dirty="0">
              <a:solidFill>
                <a:srgbClr val="FFFF00"/>
              </a:solidFill>
            </a:endParaRPr>
          </a:p>
        </p:txBody>
      </p:sp>
      <p:sp>
        <p:nvSpPr>
          <p:cNvPr id="3" name="Content Placeholder 2"/>
          <p:cNvSpPr>
            <a:spLocks noGrp="1"/>
          </p:cNvSpPr>
          <p:nvPr>
            <p:ph idx="1"/>
          </p:nvPr>
        </p:nvSpPr>
        <p:spPr>
          <a:xfrm>
            <a:off x="470912" y="1768653"/>
            <a:ext cx="8194190" cy="3855278"/>
          </a:xfrm>
        </p:spPr>
        <p:txBody>
          <a:bodyPr>
            <a:normAutofit/>
          </a:bodyPr>
          <a:lstStyle/>
          <a:p>
            <a:r>
              <a:rPr lang="en-US" dirty="0" smtClean="0"/>
              <a:t>Diet is essential in providing the body with the correct energy, nutrients required to repair the body tissues. Getting the correct balance is important. </a:t>
            </a:r>
          </a:p>
          <a:p>
            <a:r>
              <a:rPr lang="en-US" dirty="0" smtClean="0"/>
              <a:t>The number of calories you use should be the same as what you bring in</a:t>
            </a:r>
          </a:p>
          <a:p>
            <a:r>
              <a:rPr lang="en-US" dirty="0" smtClean="0"/>
              <a:t>Active people use more energy so need more calories. </a:t>
            </a:r>
          </a:p>
          <a:p>
            <a:r>
              <a:rPr lang="en-US" dirty="0" smtClean="0"/>
              <a:t>As well as calories you need the correct amount of micro-nutrients, macro-nutrients, </a:t>
            </a:r>
            <a:r>
              <a:rPr lang="en-US" dirty="0" err="1" smtClean="0"/>
              <a:t>fibre</a:t>
            </a:r>
            <a:r>
              <a:rPr lang="en-US" dirty="0" smtClean="0"/>
              <a:t> and water </a:t>
            </a:r>
            <a:endParaRPr lang="en-US" dirty="0"/>
          </a:p>
        </p:txBody>
      </p:sp>
    </p:spTree>
    <p:extLst>
      <p:ext uri="{BB962C8B-B14F-4D97-AF65-F5344CB8AC3E}">
        <p14:creationId xmlns:p14="http://schemas.microsoft.com/office/powerpoint/2010/main" val="759649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89571"/>
            <a:ext cx="7765321" cy="776195"/>
          </a:xfrm>
        </p:spPr>
        <p:txBody>
          <a:bodyPr>
            <a:normAutofit/>
          </a:bodyPr>
          <a:lstStyle/>
          <a:p>
            <a:r>
              <a:rPr lang="en-US" sz="4800" dirty="0" smtClean="0">
                <a:solidFill>
                  <a:srgbClr val="FFC000"/>
                </a:solidFill>
              </a:rPr>
              <a:t>Activity levels</a:t>
            </a:r>
            <a:endParaRPr lang="en-US" sz="4800" dirty="0">
              <a:solidFill>
                <a:srgbClr val="FFC000"/>
              </a:solidFill>
            </a:endParaRPr>
          </a:p>
        </p:txBody>
      </p:sp>
      <p:sp>
        <p:nvSpPr>
          <p:cNvPr id="3" name="Content Placeholder 2"/>
          <p:cNvSpPr>
            <a:spLocks noGrp="1"/>
          </p:cNvSpPr>
          <p:nvPr>
            <p:ph idx="1"/>
          </p:nvPr>
        </p:nvSpPr>
        <p:spPr>
          <a:xfrm>
            <a:off x="239297" y="1639229"/>
            <a:ext cx="8637073" cy="3991829"/>
          </a:xfrm>
        </p:spPr>
        <p:txBody>
          <a:bodyPr>
            <a:normAutofit/>
          </a:bodyPr>
          <a:lstStyle/>
          <a:p>
            <a:r>
              <a:rPr lang="en-US" sz="3200" dirty="0" smtClean="0"/>
              <a:t>Your activity level has a huge impact on your health and fitness. </a:t>
            </a:r>
          </a:p>
          <a:p>
            <a:r>
              <a:rPr lang="en-US" sz="3200" dirty="0" smtClean="0"/>
              <a:t>Choosing to be active and choosing your activity is important. </a:t>
            </a:r>
          </a:p>
          <a:p>
            <a:r>
              <a:rPr lang="en-US" sz="3200" dirty="0" smtClean="0"/>
              <a:t>The more active you are = the healthier</a:t>
            </a:r>
            <a:endParaRPr lang="en-US" sz="3200" dirty="0"/>
          </a:p>
        </p:txBody>
      </p:sp>
    </p:spTree>
    <p:extLst>
      <p:ext uri="{BB962C8B-B14F-4D97-AF65-F5344CB8AC3E}">
        <p14:creationId xmlns:p14="http://schemas.microsoft.com/office/powerpoint/2010/main" val="189079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81104"/>
            <a:ext cx="7765321" cy="1326321"/>
          </a:xfrm>
        </p:spPr>
        <p:txBody>
          <a:bodyPr/>
          <a:lstStyle/>
          <a:p>
            <a:r>
              <a:rPr lang="en-US" dirty="0" smtClean="0">
                <a:solidFill>
                  <a:srgbClr val="FF0000"/>
                </a:solidFill>
              </a:rPr>
              <a:t>Work/rest/sleep balance </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200" dirty="0" smtClean="0"/>
              <a:t>Exercise should help you sleep better and let your body recover, so you will be able to complete the next day. Having enough rest allows your body to recover from training. </a:t>
            </a:r>
            <a:endParaRPr lang="en-US" sz="3200" dirty="0"/>
          </a:p>
        </p:txBody>
      </p:sp>
    </p:spTree>
    <p:extLst>
      <p:ext uri="{BB962C8B-B14F-4D97-AF65-F5344CB8AC3E}">
        <p14:creationId xmlns:p14="http://schemas.microsoft.com/office/powerpoint/2010/main" val="2739188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101</TotalTime>
  <Words>640</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Bookman Old Style</vt:lpstr>
      <vt:lpstr>Rockwell</vt:lpstr>
      <vt:lpstr>Damask</vt:lpstr>
      <vt:lpstr>Diet Lifestyle choices</vt:lpstr>
      <vt:lpstr>Question… What is a balanced diet?</vt:lpstr>
      <vt:lpstr>PowerPoint Presentation</vt:lpstr>
      <vt:lpstr>Carbohydrate loading </vt:lpstr>
      <vt:lpstr>Timing protein intake</vt:lpstr>
      <vt:lpstr>You need to know lifestyle choices in relation to </vt:lpstr>
      <vt:lpstr>Diet</vt:lpstr>
      <vt:lpstr>Activity levels</vt:lpstr>
      <vt:lpstr>Work/rest/sleep balance </vt:lpstr>
      <vt:lpstr>Recreational drug use  (alcohol and nicotine)</vt:lpstr>
      <vt:lpstr>Smoking</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Sweet</dc:creator>
  <cp:lastModifiedBy>Thomas Liddington</cp:lastModifiedBy>
  <cp:revision>13</cp:revision>
  <dcterms:created xsi:type="dcterms:W3CDTF">2017-01-27T21:56:14Z</dcterms:created>
  <dcterms:modified xsi:type="dcterms:W3CDTF">2020-02-24T09:28:34Z</dcterms:modified>
</cp:coreProperties>
</file>