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4" r:id="rId2"/>
    <p:sldId id="324" r:id="rId3"/>
    <p:sldId id="292" r:id="rId4"/>
    <p:sldId id="295" r:id="rId5"/>
    <p:sldId id="296" r:id="rId6"/>
    <p:sldId id="297" r:id="rId7"/>
    <p:sldId id="300" r:id="rId8"/>
    <p:sldId id="302" r:id="rId9"/>
    <p:sldId id="304" r:id="rId10"/>
    <p:sldId id="319" r:id="rId11"/>
    <p:sldId id="320" r:id="rId12"/>
    <p:sldId id="321" r:id="rId13"/>
    <p:sldId id="322" r:id="rId14"/>
    <p:sldId id="309" r:id="rId15"/>
    <p:sldId id="325" r:id="rId16"/>
    <p:sldId id="326" r:id="rId17"/>
    <p:sldId id="310" r:id="rId18"/>
    <p:sldId id="312" r:id="rId19"/>
    <p:sldId id="311" r:id="rId20"/>
    <p:sldId id="313" r:id="rId21"/>
    <p:sldId id="299" r:id="rId22"/>
    <p:sldId id="305" r:id="rId23"/>
    <p:sldId id="307" r:id="rId24"/>
    <p:sldId id="308" r:id="rId25"/>
    <p:sldId id="32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162" autoAdjust="0"/>
  </p:normalViewPr>
  <p:slideViewPr>
    <p:cSldViewPr snapToGrid="0">
      <p:cViewPr varScale="1">
        <p:scale>
          <a:sx n="65" d="100"/>
          <a:sy n="65" d="100"/>
        </p:scale>
        <p:origin x="6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0F52A-91DA-4A73-B4FB-404DC190A9D2}" type="datetimeFigureOut">
              <a:rPr lang="en-GB" smtClean="0"/>
              <a:t>12/03/2020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EDA86-B5D6-42CE-86B7-F1D1A4538C10}" type="slidenum">
              <a:rPr lang="en-GB" smtClean="0"/>
              <a:t>‹#›</a:t>
            </a:fld>
            <a:endParaRPr lang="en-GB"/>
          </a:p>
        </p:txBody>
      </p:sp>
    </p:spTree>
    <p:extLst>
      <p:ext uri="{BB962C8B-B14F-4D97-AF65-F5344CB8AC3E}">
        <p14:creationId xmlns:p14="http://schemas.microsoft.com/office/powerpoint/2010/main" val="6966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189A88-06B1-4B64-918E-C374F6A09299}" type="slidenum">
              <a:rPr lang="en-GB" smtClean="0"/>
              <a:t>2</a:t>
            </a:fld>
            <a:endParaRPr lang="en-GB"/>
          </a:p>
        </p:txBody>
      </p:sp>
    </p:spTree>
    <p:extLst>
      <p:ext uri="{BB962C8B-B14F-4D97-AF65-F5344CB8AC3E}">
        <p14:creationId xmlns:p14="http://schemas.microsoft.com/office/powerpoint/2010/main" val="1472566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B7BDF9-FEF9-4C39-A1DB-770E7501B4E7}" type="slidenum">
              <a:rPr lang="en-GB" smtClean="0"/>
              <a:t>15</a:t>
            </a:fld>
            <a:endParaRPr lang="en-GB"/>
          </a:p>
        </p:txBody>
      </p:sp>
    </p:spTree>
    <p:extLst>
      <p:ext uri="{BB962C8B-B14F-4D97-AF65-F5344CB8AC3E}">
        <p14:creationId xmlns:p14="http://schemas.microsoft.com/office/powerpoint/2010/main" val="759446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B7BDF9-FEF9-4C39-A1DB-770E7501B4E7}" type="slidenum">
              <a:rPr lang="en-GB" smtClean="0"/>
              <a:t>16</a:t>
            </a:fld>
            <a:endParaRPr lang="en-GB"/>
          </a:p>
        </p:txBody>
      </p:sp>
    </p:spTree>
    <p:extLst>
      <p:ext uri="{BB962C8B-B14F-4D97-AF65-F5344CB8AC3E}">
        <p14:creationId xmlns:p14="http://schemas.microsoft.com/office/powerpoint/2010/main" val="3357096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 answers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23</a:t>
            </a:fld>
            <a:endParaRPr lang="en-GB"/>
          </a:p>
        </p:txBody>
      </p:sp>
    </p:spTree>
    <p:extLst>
      <p:ext uri="{BB962C8B-B14F-4D97-AF65-F5344CB8AC3E}">
        <p14:creationId xmlns:p14="http://schemas.microsoft.com/office/powerpoint/2010/main" val="433936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24</a:t>
            </a:fld>
            <a:endParaRPr lang="en-GB"/>
          </a:p>
        </p:txBody>
      </p:sp>
    </p:spTree>
    <p:extLst>
      <p:ext uri="{BB962C8B-B14F-4D97-AF65-F5344CB8AC3E}">
        <p14:creationId xmlns:p14="http://schemas.microsoft.com/office/powerpoint/2010/main" val="1089962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Resource</a:t>
            </a:r>
            <a:r>
              <a:rPr lang="en-GB" baseline="0" dirty="0" smtClean="0"/>
              <a:t> by </a:t>
            </a:r>
            <a:r>
              <a:rPr lang="en-GB" baseline="0" dirty="0" err="1" smtClean="0"/>
              <a:t>Miss.Harris</a:t>
            </a:r>
            <a:r>
              <a:rPr lang="en-GB" baseline="0" dirty="0" smtClean="0"/>
              <a:t> (</a:t>
            </a:r>
            <a:r>
              <a:rPr lang="en-GB" baseline="0" dirty="0" err="1" smtClean="0"/>
              <a:t>LitDrive</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25</a:t>
            </a:fld>
            <a:endParaRPr lang="en-GB"/>
          </a:p>
        </p:txBody>
      </p:sp>
    </p:spTree>
    <p:extLst>
      <p:ext uri="{BB962C8B-B14F-4D97-AF65-F5344CB8AC3E}">
        <p14:creationId xmlns:p14="http://schemas.microsoft.com/office/powerpoint/2010/main" val="2306506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6</a:t>
            </a:fld>
            <a:endParaRPr lang="en-GB"/>
          </a:p>
        </p:txBody>
      </p:sp>
    </p:spTree>
    <p:extLst>
      <p:ext uri="{BB962C8B-B14F-4D97-AF65-F5344CB8AC3E}">
        <p14:creationId xmlns:p14="http://schemas.microsoft.com/office/powerpoint/2010/main" val="3645188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7</a:t>
            </a:fld>
            <a:endParaRPr lang="en-GB"/>
          </a:p>
        </p:txBody>
      </p:sp>
    </p:spTree>
    <p:extLst>
      <p:ext uri="{BB962C8B-B14F-4D97-AF65-F5344CB8AC3E}">
        <p14:creationId xmlns:p14="http://schemas.microsoft.com/office/powerpoint/2010/main" val="148384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8</a:t>
            </a:fld>
            <a:endParaRPr lang="en-GB"/>
          </a:p>
        </p:txBody>
      </p:sp>
    </p:spTree>
    <p:extLst>
      <p:ext uri="{BB962C8B-B14F-4D97-AF65-F5344CB8AC3E}">
        <p14:creationId xmlns:p14="http://schemas.microsoft.com/office/powerpoint/2010/main" val="921900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9</a:t>
            </a:fld>
            <a:endParaRPr lang="en-GB"/>
          </a:p>
        </p:txBody>
      </p:sp>
    </p:spTree>
    <p:extLst>
      <p:ext uri="{BB962C8B-B14F-4D97-AF65-F5344CB8AC3E}">
        <p14:creationId xmlns:p14="http://schemas.microsoft.com/office/powerpoint/2010/main" val="1483056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10</a:t>
            </a:fld>
            <a:endParaRPr lang="en-GB"/>
          </a:p>
        </p:txBody>
      </p:sp>
    </p:spTree>
    <p:extLst>
      <p:ext uri="{BB962C8B-B14F-4D97-AF65-F5344CB8AC3E}">
        <p14:creationId xmlns:p14="http://schemas.microsoft.com/office/powerpoint/2010/main" val="1599342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11</a:t>
            </a:fld>
            <a:endParaRPr lang="en-GB"/>
          </a:p>
        </p:txBody>
      </p:sp>
    </p:spTree>
    <p:extLst>
      <p:ext uri="{BB962C8B-B14F-4D97-AF65-F5344CB8AC3E}">
        <p14:creationId xmlns:p14="http://schemas.microsoft.com/office/powerpoint/2010/main" val="1209223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12</a:t>
            </a:fld>
            <a:endParaRPr lang="en-GB"/>
          </a:p>
        </p:txBody>
      </p:sp>
    </p:spTree>
    <p:extLst>
      <p:ext uri="{BB962C8B-B14F-4D97-AF65-F5344CB8AC3E}">
        <p14:creationId xmlns:p14="http://schemas.microsoft.com/office/powerpoint/2010/main" val="1576689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13</a:t>
            </a:fld>
            <a:endParaRPr lang="en-GB"/>
          </a:p>
        </p:txBody>
      </p:sp>
    </p:spTree>
    <p:extLst>
      <p:ext uri="{BB962C8B-B14F-4D97-AF65-F5344CB8AC3E}">
        <p14:creationId xmlns:p14="http://schemas.microsoft.com/office/powerpoint/2010/main" val="186013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6813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0360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1925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3832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7537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40070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B3CBC-CC92-43D5-A835-A5214216D37C}"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77286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B3CBC-CC92-43D5-A835-A5214216D37C}"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62951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B3CBC-CC92-43D5-A835-A5214216D37C}"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4337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6145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5020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B3CBC-CC92-43D5-A835-A5214216D37C}"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B0336-4D6B-481D-A765-0806A77152FB}" type="slidenum">
              <a:rPr lang="en-GB" smtClean="0"/>
              <a:t>‹#›</a:t>
            </a:fld>
            <a:endParaRPr lang="en-GB"/>
          </a:p>
        </p:txBody>
      </p:sp>
    </p:spTree>
    <p:extLst>
      <p:ext uri="{BB962C8B-B14F-4D97-AF65-F5344CB8AC3E}">
        <p14:creationId xmlns:p14="http://schemas.microsoft.com/office/powerpoint/2010/main" val="424223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958443" y="971770"/>
            <a:ext cx="4785021" cy="707886"/>
          </a:xfrm>
          <a:prstGeom prst="rect">
            <a:avLst/>
          </a:prstGeom>
          <a:noFill/>
        </p:spPr>
        <p:txBody>
          <a:bodyPr wrap="square" rtlCol="0">
            <a:spAutoFit/>
          </a:bodyPr>
          <a:lstStyle/>
          <a:p>
            <a:pPr algn="ctr"/>
            <a:r>
              <a:rPr lang="en-GB" sz="4000" b="1" dirty="0" smtClean="0">
                <a:solidFill>
                  <a:srgbClr val="FF0000"/>
                </a:solidFill>
              </a:rPr>
              <a:t>Analysis</a:t>
            </a:r>
            <a:endParaRPr lang="en-GB" sz="4000" b="1" dirty="0">
              <a:solidFill>
                <a:srgbClr val="FF0000"/>
              </a:solidFill>
            </a:endParaRPr>
          </a:p>
        </p:txBody>
      </p:sp>
      <p:sp>
        <p:nvSpPr>
          <p:cNvPr id="6" name="TextBox 5"/>
          <p:cNvSpPr txBox="1"/>
          <p:nvPr/>
        </p:nvSpPr>
        <p:spPr>
          <a:xfrm>
            <a:off x="8641218" y="1679656"/>
            <a:ext cx="3419473" cy="2554545"/>
          </a:xfrm>
          <a:prstGeom prst="rect">
            <a:avLst/>
          </a:prstGeom>
          <a:noFill/>
        </p:spPr>
        <p:txBody>
          <a:bodyPr wrap="square" rtlCol="0">
            <a:spAutoFit/>
          </a:bodyPr>
          <a:lstStyle/>
          <a:p>
            <a:pPr algn="ctr"/>
            <a:r>
              <a:rPr lang="en-GB" sz="2000" b="1" dirty="0" smtClean="0">
                <a:solidFill>
                  <a:srgbClr val="FF0000"/>
                </a:solidFill>
              </a:rPr>
              <a:t>A detailed examination of the elements in a text.</a:t>
            </a:r>
          </a:p>
          <a:p>
            <a:pPr algn="ctr"/>
            <a:r>
              <a:rPr lang="en-GB" sz="2000" b="1" dirty="0" smtClean="0">
                <a:solidFill>
                  <a:srgbClr val="FF0000"/>
                </a:solidFill>
              </a:rPr>
              <a:t>An explanation as to WHY writers do what they do.</a:t>
            </a:r>
          </a:p>
          <a:p>
            <a:pPr algn="ctr"/>
            <a:r>
              <a:rPr lang="en-GB" sz="2000" b="1" dirty="0" smtClean="0">
                <a:solidFill>
                  <a:srgbClr val="FF0000"/>
                </a:solidFill>
              </a:rPr>
              <a:t>Analysis includes </a:t>
            </a:r>
            <a:r>
              <a:rPr lang="en-GB" sz="2000" b="1" dirty="0">
                <a:solidFill>
                  <a:srgbClr val="FF0000"/>
                </a:solidFill>
              </a:rPr>
              <a:t>d</a:t>
            </a:r>
            <a:r>
              <a:rPr lang="en-GB" sz="2000" b="1" dirty="0" smtClean="0">
                <a:solidFill>
                  <a:srgbClr val="FF0000"/>
                </a:solidFill>
              </a:rPr>
              <a:t>iscussion of the effects writers want to achieve and how they achieve it.</a:t>
            </a:r>
            <a:endParaRPr lang="en-GB" sz="2000" b="1" dirty="0">
              <a:solidFill>
                <a:srgbClr val="FF0000"/>
              </a:solidFill>
            </a:endParaRPr>
          </a:p>
        </p:txBody>
      </p:sp>
      <p:sp>
        <p:nvSpPr>
          <p:cNvPr id="2" name="Rectangle 1"/>
          <p:cNvSpPr/>
          <p:nvPr/>
        </p:nvSpPr>
        <p:spPr>
          <a:xfrm>
            <a:off x="318635" y="1192438"/>
            <a:ext cx="11582400" cy="6083525"/>
          </a:xfrm>
          <a:prstGeom prst="rect">
            <a:avLst/>
          </a:prstGeom>
        </p:spPr>
        <p:txBody>
          <a:bodyPr wrap="square">
            <a:spAutoFit/>
          </a:bodyPr>
          <a:lstStyle/>
          <a:p>
            <a:r>
              <a:rPr lang="en-GB" sz="2400" b="1" dirty="0"/>
              <a:t>You need to think about the </a:t>
            </a:r>
            <a:r>
              <a:rPr lang="en-GB" sz="2400" b="1" u="sng" dirty="0"/>
              <a:t>whole</a:t>
            </a:r>
            <a:r>
              <a:rPr lang="en-GB" sz="2400" b="1" dirty="0"/>
              <a:t> of the source.</a:t>
            </a:r>
          </a:p>
          <a:p>
            <a:r>
              <a:rPr lang="en-GB" sz="2400" b="1" dirty="0"/>
              <a:t> </a:t>
            </a:r>
          </a:p>
          <a:p>
            <a:r>
              <a:rPr lang="en-GB" sz="2400" b="1" dirty="0"/>
              <a:t>The text is from the beginning of a short story.</a:t>
            </a:r>
          </a:p>
          <a:p>
            <a:r>
              <a:rPr lang="en-GB" sz="2400" b="1" dirty="0"/>
              <a:t> </a:t>
            </a:r>
          </a:p>
          <a:p>
            <a:r>
              <a:rPr lang="en-GB" sz="2400" b="1" dirty="0"/>
              <a:t>How has the writer structured the text to </a:t>
            </a:r>
            <a:r>
              <a:rPr lang="en-GB" sz="2400" b="1" dirty="0" smtClean="0"/>
              <a:t>interest</a:t>
            </a:r>
          </a:p>
          <a:p>
            <a:r>
              <a:rPr lang="en-GB" sz="2400" b="1" dirty="0" smtClean="0"/>
              <a:t>you </a:t>
            </a:r>
            <a:r>
              <a:rPr lang="en-GB" sz="2400" b="1" dirty="0"/>
              <a:t>as a reader?</a:t>
            </a:r>
          </a:p>
          <a:p>
            <a:r>
              <a:rPr lang="en-GB" sz="2400" b="1" dirty="0"/>
              <a:t> </a:t>
            </a:r>
          </a:p>
          <a:p>
            <a:r>
              <a:rPr lang="en-GB" sz="2400" b="1" dirty="0"/>
              <a:t>You could write about:</a:t>
            </a:r>
          </a:p>
          <a:p>
            <a:r>
              <a:rPr lang="en-GB" sz="2400" b="1" dirty="0"/>
              <a:t> </a:t>
            </a:r>
          </a:p>
          <a:p>
            <a:pPr lvl="0"/>
            <a:r>
              <a:rPr lang="en-GB" sz="2400" b="1" dirty="0" smtClean="0"/>
              <a:t>- what </a:t>
            </a:r>
            <a:r>
              <a:rPr lang="en-GB" sz="2400" b="1" dirty="0"/>
              <a:t>the writer focuses your attention on at the </a:t>
            </a:r>
            <a:r>
              <a:rPr lang="en-GB" sz="2400" b="1" dirty="0" smtClean="0"/>
              <a:t>beginning</a:t>
            </a:r>
          </a:p>
          <a:p>
            <a:pPr lvl="0"/>
            <a:r>
              <a:rPr lang="en-GB" sz="2400" b="1" dirty="0" smtClean="0"/>
              <a:t>- how </a:t>
            </a:r>
            <a:r>
              <a:rPr lang="en-GB" sz="2400" b="1" dirty="0"/>
              <a:t>and why the writer changes this focus as the extract develops</a:t>
            </a:r>
          </a:p>
          <a:p>
            <a:pPr lvl="0"/>
            <a:r>
              <a:rPr lang="en-GB" sz="2400" b="1" dirty="0" smtClean="0"/>
              <a:t>- any </a:t>
            </a:r>
            <a:r>
              <a:rPr lang="en-GB" sz="2400" b="1" dirty="0"/>
              <a:t>other structural features that interest you.</a:t>
            </a:r>
            <a:r>
              <a:rPr lang="en-GB" sz="2400" dirty="0"/>
              <a:t>		</a:t>
            </a:r>
            <a:r>
              <a:rPr lang="en-GB" sz="2400" dirty="0" smtClean="0"/>
              <a:t>(</a:t>
            </a:r>
            <a:r>
              <a:rPr lang="en-GB" sz="2400" dirty="0"/>
              <a:t>8 marks</a:t>
            </a:r>
            <a:r>
              <a:rPr lang="en-GB" sz="2400" dirty="0" smtClean="0"/>
              <a:t>)</a:t>
            </a: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20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CONSIDERING QUESTION 3</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778405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extract begins with a description of the time  of year. We are then introduced to a new character called Nat. Nat has a ‘wartime disability’ and doesn’t work all the time. We learn lots of information about him. He likes to look at the birds. We know this because it says he ‘would watch the birds’. Perhaps the writer does this because we know the story is going to be about birds so it is introducing them to the reader. There are lots of them which means the story could be scary. The writer focuses on Nat who finishes for the day and he thinks the birds are ‘restless’ because there is going to be a ‘hard winter’. The writer talks about the weather again. The last line could be on a line by itself because it is important. It talks about a bird and we know birds are going to be important because of the title of the story.</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WHICH BAND? (CANDIDATE ONE)</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
        <p:nvSpPr>
          <p:cNvPr id="6" name="TextBox 5"/>
          <p:cNvSpPr txBox="1"/>
          <p:nvPr/>
        </p:nvSpPr>
        <p:spPr>
          <a:xfrm>
            <a:off x="2565171" y="3832225"/>
            <a:ext cx="3628573"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structure (L1)</a:t>
            </a:r>
            <a:endParaRPr lang="en-GB" sz="1400" dirty="0"/>
          </a:p>
        </p:txBody>
      </p:sp>
      <p:cxnSp>
        <p:nvCxnSpPr>
          <p:cNvPr id="9" name="Straight Arrow Connector 8"/>
          <p:cNvCxnSpPr>
            <a:stCxn id="6" idx="3"/>
          </p:cNvCxnSpPr>
          <p:nvPr/>
        </p:nvCxnSpPr>
        <p:spPr>
          <a:xfrm flipV="1">
            <a:off x="6193744" y="3875768"/>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3423330" y="5671128"/>
            <a:ext cx="3628573"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structure (L1)</a:t>
            </a:r>
            <a:endParaRPr lang="en-GB" sz="1400" dirty="0"/>
          </a:p>
        </p:txBody>
      </p:sp>
      <p:cxnSp>
        <p:nvCxnSpPr>
          <p:cNvPr id="13" name="Straight Arrow Connector 12"/>
          <p:cNvCxnSpPr>
            <a:stCxn id="12" idx="3"/>
          </p:cNvCxnSpPr>
          <p:nvPr/>
        </p:nvCxnSpPr>
        <p:spPr>
          <a:xfrm flipV="1">
            <a:off x="7051903" y="5714671"/>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4766356" y="4722577"/>
            <a:ext cx="3069998" cy="307777"/>
          </a:xfrm>
          <a:prstGeom prst="rect">
            <a:avLst/>
          </a:prstGeom>
          <a:solidFill>
            <a:srgbClr val="FFFF99"/>
          </a:solidFill>
          <a:ln>
            <a:solidFill>
              <a:schemeClr val="tx1"/>
            </a:solidFill>
          </a:ln>
        </p:spPr>
        <p:txBody>
          <a:bodyPr wrap="square" rtlCol="0">
            <a:spAutoFit/>
          </a:bodyPr>
          <a:lstStyle/>
          <a:p>
            <a:r>
              <a:rPr lang="en-GB" sz="1400" dirty="0" smtClean="0"/>
              <a:t>Candidate is just repeating the plot (L1)</a:t>
            </a:r>
            <a:endParaRPr lang="en-GB" sz="1400" dirty="0"/>
          </a:p>
        </p:txBody>
      </p:sp>
      <p:cxnSp>
        <p:nvCxnSpPr>
          <p:cNvPr id="15" name="Straight Arrow Connector 14"/>
          <p:cNvCxnSpPr>
            <a:stCxn id="14" idx="3"/>
          </p:cNvCxnSpPr>
          <p:nvPr/>
        </p:nvCxnSpPr>
        <p:spPr>
          <a:xfrm flipV="1">
            <a:off x="7836354" y="4766120"/>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ONE</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4251202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1000" fill="hold"/>
                                        <p:tgtEl>
                                          <p:spTgt spid="16"/>
                                        </p:tgtEl>
                                        <p:attrNameLst>
                                          <p:attrName>ppt_w</p:attrName>
                                        </p:attrNameLst>
                                      </p:cBhvr>
                                      <p:tavLst>
                                        <p:tav tm="0">
                                          <p:val>
                                            <p:fltVal val="0"/>
                                          </p:val>
                                        </p:tav>
                                        <p:tav tm="100000">
                                          <p:val>
                                            <p:strVal val="#ppt_w"/>
                                          </p:val>
                                        </p:tav>
                                      </p:tavLst>
                                    </p:anim>
                                    <p:anim calcmode="lin" valueType="num">
                                      <p:cBhvr>
                                        <p:cTn id="28" dur="1000" fill="hold"/>
                                        <p:tgtEl>
                                          <p:spTgt spid="16"/>
                                        </p:tgtEl>
                                        <p:attrNameLst>
                                          <p:attrName>ppt_h</p:attrName>
                                        </p:attrNameLst>
                                      </p:cBhvr>
                                      <p:tavLst>
                                        <p:tav tm="0">
                                          <p:val>
                                            <p:fltVal val="0"/>
                                          </p:val>
                                        </p:tav>
                                        <p:tav tm="100000">
                                          <p:val>
                                            <p:strVal val="#ppt_h"/>
                                          </p:val>
                                        </p:tav>
                                      </p:tavLst>
                                    </p:anim>
                                    <p:anim calcmode="lin" valueType="num">
                                      <p:cBhvr>
                                        <p:cTn id="29" dur="1000" fill="hold"/>
                                        <p:tgtEl>
                                          <p:spTgt spid="16"/>
                                        </p:tgtEl>
                                        <p:attrNameLst>
                                          <p:attrName>style.rotation</p:attrName>
                                        </p:attrNameLst>
                                      </p:cBhvr>
                                      <p:tavLst>
                                        <p:tav tm="0">
                                          <p:val>
                                            <p:fltVal val="90"/>
                                          </p:val>
                                        </p:tav>
                                        <p:tav tm="100000">
                                          <p:val>
                                            <p:fltVal val="0"/>
                                          </p:val>
                                        </p:tav>
                                      </p:tavLst>
                                    </p:anim>
                                    <p:animEffect transition="in" filter="fade">
                                      <p:cBhvr>
                                        <p:cTn id="30" dur="1000"/>
                                        <p:tgtEl>
                                          <p:spTgt spid="16"/>
                                        </p:tgtEl>
                                      </p:cBhvr>
                                    </p:animEffect>
                                  </p:childTnLst>
                                </p:cTn>
                              </p:par>
                              <p:par>
                                <p:cTn id="31" presetID="3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 calcmode="lin" valueType="num">
                                      <p:cBhvr>
                                        <p:cTn id="35" dur="1000" fill="hold"/>
                                        <p:tgtEl>
                                          <p:spTgt spid="17"/>
                                        </p:tgtEl>
                                        <p:attrNameLst>
                                          <p:attrName>style.rotation</p:attrName>
                                        </p:attrNameLst>
                                      </p:cBhvr>
                                      <p:tavLst>
                                        <p:tav tm="0">
                                          <p:val>
                                            <p:fltVal val="90"/>
                                          </p:val>
                                        </p:tav>
                                        <p:tav tm="100000">
                                          <p:val>
                                            <p:fltVal val="0"/>
                                          </p:val>
                                        </p:tav>
                                      </p:tavLst>
                                    </p:anim>
                                    <p:animEffect transition="in" filter="fade">
                                      <p:cBhvr>
                                        <p:cTn id="3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4"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begins by establishing a sense of time and place. We are told it is ‘December’ so the writer is already creating a dark, bleak tone. We are introduced to a new character, Nat </a:t>
            </a:r>
            <a:r>
              <a:rPr lang="en-GB" sz="1500" dirty="0" err="1" smtClean="0"/>
              <a:t>Hocken</a:t>
            </a:r>
            <a:r>
              <a:rPr lang="en-GB" sz="1500" dirty="0" smtClean="0"/>
              <a:t>, and du </a:t>
            </a:r>
            <a:r>
              <a:rPr lang="en-GB" sz="1500" dirty="0" err="1" smtClean="0"/>
              <a:t>Maurier</a:t>
            </a:r>
            <a:r>
              <a:rPr lang="en-GB" sz="1500" dirty="0" smtClean="0"/>
              <a:t> zooms in on his solitary and lonely nature. This could interest the reader because it portrays him as mysterious and somewhat secretive. He clearly likes the birds; they are part of his daily routine which would imply he prefers to spend his time with them rather than other people. The writer shifts the focus to the movements of the birds; du </a:t>
            </a:r>
            <a:r>
              <a:rPr lang="en-GB" sz="1500" dirty="0" err="1" smtClean="0"/>
              <a:t>Maurier</a:t>
            </a:r>
            <a:r>
              <a:rPr lang="en-GB" sz="1500" dirty="0" smtClean="0"/>
              <a:t> initially presents them as peaceful creatures, saying they were ‘rustling like silk’, perhaps to shock the reader when the birds begin to display odd, threatening behaviour later on in the extract. This threatening behaviour ends the extract with a line in a paragraph by itself, perhaps to show its importance.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WHICH BAND? (CANDIDATE TWO)</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
        <p:nvSpPr>
          <p:cNvPr id="6" name="TextBox 5"/>
          <p:cNvSpPr txBox="1"/>
          <p:nvPr/>
        </p:nvSpPr>
        <p:spPr>
          <a:xfrm>
            <a:off x="2957513" y="3314450"/>
            <a:ext cx="3714750" cy="307777"/>
          </a:xfrm>
          <a:prstGeom prst="rect">
            <a:avLst/>
          </a:prstGeom>
          <a:solidFill>
            <a:srgbClr val="FFFF99"/>
          </a:solidFill>
          <a:ln>
            <a:solidFill>
              <a:schemeClr val="tx1"/>
            </a:solidFill>
          </a:ln>
        </p:spPr>
        <p:txBody>
          <a:bodyPr wrap="square" rtlCol="0">
            <a:spAutoFit/>
          </a:bodyPr>
          <a:lstStyle/>
          <a:p>
            <a:r>
              <a:rPr lang="en-GB" sz="1400" dirty="0" smtClean="0"/>
              <a:t>Clear explanation of the effects of structure (L3)</a:t>
            </a:r>
            <a:endParaRPr lang="en-GB" sz="1400" dirty="0"/>
          </a:p>
        </p:txBody>
      </p:sp>
      <p:cxnSp>
        <p:nvCxnSpPr>
          <p:cNvPr id="9" name="Straight Arrow Connector 8"/>
          <p:cNvCxnSpPr>
            <a:stCxn id="6" idx="3"/>
          </p:cNvCxnSpPr>
          <p:nvPr/>
        </p:nvCxnSpPr>
        <p:spPr>
          <a:xfrm flipV="1">
            <a:off x="6672263" y="3357996"/>
            <a:ext cx="471034"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754210" y="5599501"/>
            <a:ext cx="3714750" cy="307777"/>
          </a:xfrm>
          <a:prstGeom prst="rect">
            <a:avLst/>
          </a:prstGeom>
          <a:solidFill>
            <a:srgbClr val="FFFF99"/>
          </a:solidFill>
          <a:ln>
            <a:solidFill>
              <a:schemeClr val="tx1"/>
            </a:solidFill>
          </a:ln>
        </p:spPr>
        <p:txBody>
          <a:bodyPr wrap="square" rtlCol="0">
            <a:spAutoFit/>
          </a:bodyPr>
          <a:lstStyle/>
          <a:p>
            <a:r>
              <a:rPr lang="en-GB" sz="1400" dirty="0" smtClean="0"/>
              <a:t>Clear explanation of the effects of structure (L3)</a:t>
            </a:r>
            <a:endParaRPr lang="en-GB" sz="1400" dirty="0"/>
          </a:p>
        </p:txBody>
      </p:sp>
      <p:cxnSp>
        <p:nvCxnSpPr>
          <p:cNvPr id="11" name="Straight Arrow Connector 10"/>
          <p:cNvCxnSpPr>
            <a:stCxn id="10" idx="3"/>
          </p:cNvCxnSpPr>
          <p:nvPr/>
        </p:nvCxnSpPr>
        <p:spPr>
          <a:xfrm flipV="1">
            <a:off x="7468960" y="5643047"/>
            <a:ext cx="471034"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871460" y="6048614"/>
            <a:ext cx="4027941" cy="307777"/>
          </a:xfrm>
          <a:prstGeom prst="rect">
            <a:avLst/>
          </a:prstGeom>
          <a:solidFill>
            <a:srgbClr val="FFFF99"/>
          </a:solidFill>
          <a:ln>
            <a:solidFill>
              <a:schemeClr val="tx1"/>
            </a:solidFill>
          </a:ln>
        </p:spPr>
        <p:txBody>
          <a:bodyPr wrap="square" rtlCol="0">
            <a:spAutoFit/>
          </a:bodyPr>
          <a:lstStyle/>
          <a:p>
            <a:r>
              <a:rPr lang="en-GB" sz="1400" dirty="0" smtClean="0"/>
              <a:t>Attempt to comment on the effect of structure (L2)</a:t>
            </a:r>
            <a:endParaRPr lang="en-GB" sz="1400" dirty="0"/>
          </a:p>
        </p:txBody>
      </p:sp>
      <p:cxnSp>
        <p:nvCxnSpPr>
          <p:cNvPr id="15" name="Straight Arrow Connector 14"/>
          <p:cNvCxnSpPr>
            <a:stCxn id="14" idx="3"/>
          </p:cNvCxnSpPr>
          <p:nvPr/>
        </p:nvCxnSpPr>
        <p:spPr>
          <a:xfrm flipV="1">
            <a:off x="7899401" y="6092162"/>
            <a:ext cx="471034"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300148">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THREE</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42599">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537825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1000" fill="hold"/>
                                        <p:tgtEl>
                                          <p:spTgt spid="16"/>
                                        </p:tgtEl>
                                        <p:attrNameLst>
                                          <p:attrName>ppt_w</p:attrName>
                                        </p:attrNameLst>
                                      </p:cBhvr>
                                      <p:tavLst>
                                        <p:tav tm="0">
                                          <p:val>
                                            <p:fltVal val="0"/>
                                          </p:val>
                                        </p:tav>
                                        <p:tav tm="100000">
                                          <p:val>
                                            <p:strVal val="#ppt_w"/>
                                          </p:val>
                                        </p:tav>
                                      </p:tavLst>
                                    </p:anim>
                                    <p:anim calcmode="lin" valueType="num">
                                      <p:cBhvr>
                                        <p:cTn id="28" dur="1000" fill="hold"/>
                                        <p:tgtEl>
                                          <p:spTgt spid="16"/>
                                        </p:tgtEl>
                                        <p:attrNameLst>
                                          <p:attrName>ppt_h</p:attrName>
                                        </p:attrNameLst>
                                      </p:cBhvr>
                                      <p:tavLst>
                                        <p:tav tm="0">
                                          <p:val>
                                            <p:fltVal val="0"/>
                                          </p:val>
                                        </p:tav>
                                        <p:tav tm="100000">
                                          <p:val>
                                            <p:strVal val="#ppt_h"/>
                                          </p:val>
                                        </p:tav>
                                      </p:tavLst>
                                    </p:anim>
                                    <p:anim calcmode="lin" valueType="num">
                                      <p:cBhvr>
                                        <p:cTn id="29" dur="1000" fill="hold"/>
                                        <p:tgtEl>
                                          <p:spTgt spid="16"/>
                                        </p:tgtEl>
                                        <p:attrNameLst>
                                          <p:attrName>style.rotation</p:attrName>
                                        </p:attrNameLst>
                                      </p:cBhvr>
                                      <p:tavLst>
                                        <p:tav tm="0">
                                          <p:val>
                                            <p:fltVal val="90"/>
                                          </p:val>
                                        </p:tav>
                                        <p:tav tm="100000">
                                          <p:val>
                                            <p:fltVal val="0"/>
                                          </p:val>
                                        </p:tav>
                                      </p:tavLst>
                                    </p:anim>
                                    <p:animEffect transition="in" filter="fade">
                                      <p:cBhvr>
                                        <p:cTn id="30" dur="1000"/>
                                        <p:tgtEl>
                                          <p:spTgt spid="16"/>
                                        </p:tgtEl>
                                      </p:cBhvr>
                                    </p:animEffect>
                                  </p:childTnLst>
                                </p:cTn>
                              </p:par>
                              <p:par>
                                <p:cTn id="31" presetID="3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 calcmode="lin" valueType="num">
                                      <p:cBhvr>
                                        <p:cTn id="35" dur="1000" fill="hold"/>
                                        <p:tgtEl>
                                          <p:spTgt spid="17"/>
                                        </p:tgtEl>
                                        <p:attrNameLst>
                                          <p:attrName>style.rotation</p:attrName>
                                        </p:attrNameLst>
                                      </p:cBhvr>
                                      <p:tavLst>
                                        <p:tav tm="0">
                                          <p:val>
                                            <p:fltVal val="90"/>
                                          </p:val>
                                        </p:tav>
                                        <p:tav tm="100000">
                                          <p:val>
                                            <p:fltVal val="0"/>
                                          </p:val>
                                        </p:tav>
                                      </p:tavLst>
                                    </p:anim>
                                    <p:animEffect transition="in" filter="fade">
                                      <p:cBhvr>
                                        <p:cTn id="3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4"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170646"/>
          </a:xfrm>
          <a:prstGeom prst="rect">
            <a:avLst/>
          </a:prstGeom>
          <a:noFill/>
          <a:ln>
            <a:solidFill>
              <a:schemeClr val="tx1"/>
            </a:solidFill>
          </a:ln>
        </p:spPr>
        <p:txBody>
          <a:bodyPr wrap="square" rtlCol="0">
            <a:spAutoFit/>
          </a:bodyPr>
          <a:lstStyle/>
          <a:p>
            <a:pPr algn="just">
              <a:lnSpc>
                <a:spcPct val="200000"/>
              </a:lnSpc>
            </a:pPr>
            <a:r>
              <a:rPr lang="en-GB" sz="1500" dirty="0" smtClean="0"/>
              <a:t>The writer creates a dark tone at the beginning by telling us how the story is set in December. The writer then shifts our focus to the main character, Nat, drawing particular attention to his ‘solitary disposition.’ The writer creates a peaceful tone by zooming in on the movements of the birds and says they ‘rustled like silk.’ Silk is soft so the movements of the birds are soft. This interests the reader because this is an effective simile. The writer then uses speech to interest us as this gives as more clues as to the type of character Nat is. He says the word ‘perhaps’ which shows he likes to ask questions. He is a curious character. The writer then zooms in to the birds again to show how they are growing ‘restless’ which will make the reader wonder why and perhaps make them fear </a:t>
            </a:r>
            <a:r>
              <a:rPr lang="en-GB" sz="1500" smtClean="0"/>
              <a:t>for Nat.</a:t>
            </a: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WHICH BAND? (CANDIDATE THREE)</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
        <p:nvSpPr>
          <p:cNvPr id="6" name="TextBox 5"/>
          <p:cNvSpPr txBox="1"/>
          <p:nvPr/>
        </p:nvSpPr>
        <p:spPr>
          <a:xfrm>
            <a:off x="7095047" y="2399070"/>
            <a:ext cx="4071937" cy="307777"/>
          </a:xfrm>
          <a:prstGeom prst="rect">
            <a:avLst/>
          </a:prstGeom>
          <a:solidFill>
            <a:srgbClr val="FFFF99"/>
          </a:solidFill>
          <a:ln>
            <a:solidFill>
              <a:schemeClr val="tx1"/>
            </a:solidFill>
          </a:ln>
        </p:spPr>
        <p:txBody>
          <a:bodyPr wrap="square" rtlCol="0">
            <a:spAutoFit/>
          </a:bodyPr>
          <a:lstStyle/>
          <a:p>
            <a:r>
              <a:rPr lang="en-GB" sz="1400" dirty="0" smtClean="0"/>
              <a:t>     Attempt to comment on the effect of structure (L2)</a:t>
            </a:r>
            <a:endParaRPr lang="en-GB" sz="1400" dirty="0"/>
          </a:p>
        </p:txBody>
      </p:sp>
      <p:cxnSp>
        <p:nvCxnSpPr>
          <p:cNvPr id="9" name="Straight Arrow Connector 8"/>
          <p:cNvCxnSpPr>
            <a:stCxn id="6" idx="3"/>
          </p:cNvCxnSpPr>
          <p:nvPr/>
        </p:nvCxnSpPr>
        <p:spPr>
          <a:xfrm flipV="1">
            <a:off x="11166984" y="2442618"/>
            <a:ext cx="379866"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111115" y="1493358"/>
            <a:ext cx="4071937" cy="307777"/>
          </a:xfrm>
          <a:prstGeom prst="rect">
            <a:avLst/>
          </a:prstGeom>
          <a:solidFill>
            <a:srgbClr val="FFFF99"/>
          </a:solidFill>
          <a:ln>
            <a:solidFill>
              <a:schemeClr val="tx1"/>
            </a:solidFill>
          </a:ln>
        </p:spPr>
        <p:txBody>
          <a:bodyPr wrap="square" rtlCol="0">
            <a:spAutoFit/>
          </a:bodyPr>
          <a:lstStyle/>
          <a:p>
            <a:r>
              <a:rPr lang="en-GB" sz="1400" dirty="0" smtClean="0"/>
              <a:t>     Attempt to comment on the effect of structure (L2)</a:t>
            </a:r>
            <a:endParaRPr lang="en-GB" sz="1400" dirty="0"/>
          </a:p>
        </p:txBody>
      </p:sp>
      <p:cxnSp>
        <p:nvCxnSpPr>
          <p:cNvPr id="11" name="Straight Arrow Connector 10"/>
          <p:cNvCxnSpPr>
            <a:stCxn id="10" idx="3"/>
          </p:cNvCxnSpPr>
          <p:nvPr/>
        </p:nvCxnSpPr>
        <p:spPr>
          <a:xfrm flipV="1">
            <a:off x="8183052" y="1536906"/>
            <a:ext cx="379866"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566160" y="3265230"/>
            <a:ext cx="4612255" cy="307777"/>
          </a:xfrm>
          <a:prstGeom prst="rect">
            <a:avLst/>
          </a:prstGeom>
          <a:solidFill>
            <a:srgbClr val="FFFF99"/>
          </a:solidFill>
          <a:ln>
            <a:solidFill>
              <a:schemeClr val="tx1"/>
            </a:solidFill>
          </a:ln>
        </p:spPr>
        <p:txBody>
          <a:bodyPr wrap="square" rtlCol="0">
            <a:spAutoFit/>
          </a:bodyPr>
          <a:lstStyle/>
          <a:p>
            <a:r>
              <a:rPr lang="en-GB" sz="1400" dirty="0" smtClean="0"/>
              <a:t>Candidate is discussing the effects of language not structure.</a:t>
            </a:r>
            <a:endParaRPr lang="en-GB" sz="1400" dirty="0"/>
          </a:p>
        </p:txBody>
      </p:sp>
      <p:cxnSp>
        <p:nvCxnSpPr>
          <p:cNvPr id="13" name="Straight Arrow Connector 12"/>
          <p:cNvCxnSpPr>
            <a:stCxn id="12" idx="3"/>
          </p:cNvCxnSpPr>
          <p:nvPr/>
        </p:nvCxnSpPr>
        <p:spPr>
          <a:xfrm flipV="1">
            <a:off x="9178415" y="3308780"/>
            <a:ext cx="379865" cy="110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743325" y="4170942"/>
            <a:ext cx="3565620"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structure (L1)</a:t>
            </a:r>
            <a:endParaRPr lang="en-GB" sz="1400" dirty="0"/>
          </a:p>
        </p:txBody>
      </p:sp>
      <p:cxnSp>
        <p:nvCxnSpPr>
          <p:cNvPr id="15" name="Straight Arrow Connector 14"/>
          <p:cNvCxnSpPr>
            <a:stCxn id="14" idx="3"/>
          </p:cNvCxnSpPr>
          <p:nvPr/>
        </p:nvCxnSpPr>
        <p:spPr>
          <a:xfrm flipV="1">
            <a:off x="7308945" y="4214492"/>
            <a:ext cx="379865" cy="110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TWO</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944956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1000" fill="hold"/>
                                        <p:tgtEl>
                                          <p:spTgt spid="16"/>
                                        </p:tgtEl>
                                        <p:attrNameLst>
                                          <p:attrName>ppt_w</p:attrName>
                                        </p:attrNameLst>
                                      </p:cBhvr>
                                      <p:tavLst>
                                        <p:tav tm="0">
                                          <p:val>
                                            <p:fltVal val="0"/>
                                          </p:val>
                                        </p:tav>
                                        <p:tav tm="100000">
                                          <p:val>
                                            <p:strVal val="#ppt_w"/>
                                          </p:val>
                                        </p:tav>
                                      </p:tavLst>
                                    </p:anim>
                                    <p:anim calcmode="lin" valueType="num">
                                      <p:cBhvr>
                                        <p:cTn id="34" dur="1000" fill="hold"/>
                                        <p:tgtEl>
                                          <p:spTgt spid="16"/>
                                        </p:tgtEl>
                                        <p:attrNameLst>
                                          <p:attrName>ppt_h</p:attrName>
                                        </p:attrNameLst>
                                      </p:cBhvr>
                                      <p:tavLst>
                                        <p:tav tm="0">
                                          <p:val>
                                            <p:fltVal val="0"/>
                                          </p:val>
                                        </p:tav>
                                        <p:tav tm="100000">
                                          <p:val>
                                            <p:strVal val="#ppt_h"/>
                                          </p:val>
                                        </p:tav>
                                      </p:tavLst>
                                    </p:anim>
                                    <p:anim calcmode="lin" valueType="num">
                                      <p:cBhvr>
                                        <p:cTn id="35" dur="1000" fill="hold"/>
                                        <p:tgtEl>
                                          <p:spTgt spid="16"/>
                                        </p:tgtEl>
                                        <p:attrNameLst>
                                          <p:attrName>style.rotation</p:attrName>
                                        </p:attrNameLst>
                                      </p:cBhvr>
                                      <p:tavLst>
                                        <p:tav tm="0">
                                          <p:val>
                                            <p:fltVal val="90"/>
                                          </p:val>
                                        </p:tav>
                                        <p:tav tm="100000">
                                          <p:val>
                                            <p:fltVal val="0"/>
                                          </p:val>
                                        </p:tav>
                                      </p:tavLst>
                                    </p:anim>
                                    <p:animEffect transition="in" filter="fade">
                                      <p:cBhvr>
                                        <p:cTn id="36" dur="1000"/>
                                        <p:tgtEl>
                                          <p:spTgt spid="16"/>
                                        </p:tgtEl>
                                      </p:cBhvr>
                                    </p:animEffect>
                                  </p:childTnLst>
                                </p:cTn>
                              </p:par>
                              <p:par>
                                <p:cTn id="37" presetID="31"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1000" fill="hold"/>
                                        <p:tgtEl>
                                          <p:spTgt spid="17"/>
                                        </p:tgtEl>
                                        <p:attrNameLst>
                                          <p:attrName>ppt_w</p:attrName>
                                        </p:attrNameLst>
                                      </p:cBhvr>
                                      <p:tavLst>
                                        <p:tav tm="0">
                                          <p:val>
                                            <p:fltVal val="0"/>
                                          </p:val>
                                        </p:tav>
                                        <p:tav tm="100000">
                                          <p:val>
                                            <p:strVal val="#ppt_w"/>
                                          </p:val>
                                        </p:tav>
                                      </p:tavLst>
                                    </p:anim>
                                    <p:anim calcmode="lin" valueType="num">
                                      <p:cBhvr>
                                        <p:cTn id="40" dur="1000" fill="hold"/>
                                        <p:tgtEl>
                                          <p:spTgt spid="17"/>
                                        </p:tgtEl>
                                        <p:attrNameLst>
                                          <p:attrName>ppt_h</p:attrName>
                                        </p:attrNameLst>
                                      </p:cBhvr>
                                      <p:tavLst>
                                        <p:tav tm="0">
                                          <p:val>
                                            <p:fltVal val="0"/>
                                          </p:val>
                                        </p:tav>
                                        <p:tav tm="100000">
                                          <p:val>
                                            <p:strVal val="#ppt_h"/>
                                          </p:val>
                                        </p:tav>
                                      </p:tavLst>
                                    </p:anim>
                                    <p:anim calcmode="lin" valueType="num">
                                      <p:cBhvr>
                                        <p:cTn id="41" dur="1000" fill="hold"/>
                                        <p:tgtEl>
                                          <p:spTgt spid="17"/>
                                        </p:tgtEl>
                                        <p:attrNameLst>
                                          <p:attrName>style.rotation</p:attrName>
                                        </p:attrNameLst>
                                      </p:cBhvr>
                                      <p:tavLst>
                                        <p:tav tm="0">
                                          <p:val>
                                            <p:fltVal val="90"/>
                                          </p:val>
                                        </p:tav>
                                        <p:tav tm="100000">
                                          <p:val>
                                            <p:fltVal val="0"/>
                                          </p:val>
                                        </p:tav>
                                      </p:tavLst>
                                    </p:anim>
                                    <p:animEffect transition="in" filter="fade">
                                      <p:cBhvr>
                                        <p:cTn id="42"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animBg="1"/>
      <p:bldP spid="14"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begins by establishing a cold, somewhat bleak tone by telling us that the month is ‘December’. This coincides with the sense of threat that du </a:t>
            </a:r>
            <a:r>
              <a:rPr lang="en-GB" sz="1400" dirty="0" err="1" smtClean="0"/>
              <a:t>Maurier</a:t>
            </a:r>
            <a:r>
              <a:rPr lang="en-GB" sz="1400" dirty="0" smtClean="0"/>
              <a:t> includes later on in her story when describing the actions of the birds. Du </a:t>
            </a:r>
            <a:r>
              <a:rPr lang="en-GB" sz="1400" dirty="0" err="1" smtClean="0"/>
              <a:t>Maurier</a:t>
            </a:r>
            <a:r>
              <a:rPr lang="en-GB" sz="1400" dirty="0" smtClean="0"/>
              <a:t> shifts our attention to the main character; we see how </a:t>
            </a:r>
            <a:r>
              <a:rPr lang="en-GB" sz="1400" dirty="0" err="1" smtClean="0"/>
              <a:t>Hocken</a:t>
            </a:r>
            <a:r>
              <a:rPr lang="en-GB" sz="1400" dirty="0" smtClean="0"/>
              <a:t> is solitary yet his loneliness is focused upon to show how he has some sort of affinity with the birds. The juxtaposition of the birds moving together as opposed to Nat’s loneliness not only shows the reader that Nat is outnumbered but also that they provide him with some sort of comfort. We are told how he ‘would watch the birds’, suggesting that he knows their movements, their ‘ritual’ and as such can identify when something is wrong. Perhaps this is why du </a:t>
            </a:r>
            <a:r>
              <a:rPr lang="en-GB" sz="1400" dirty="0" err="1" smtClean="0"/>
              <a:t>Maurier</a:t>
            </a:r>
            <a:r>
              <a:rPr lang="en-GB" sz="1400" dirty="0" smtClean="0"/>
              <a:t> decides to zoom in on the actions of the birds immediately after telling us that Nat is familiar with them. The fact they are ‘restless’ begins to create a sense of fear.</a:t>
            </a:r>
          </a:p>
          <a:p>
            <a:pPr algn="just">
              <a:lnSpc>
                <a:spcPct val="200000"/>
              </a:lnSpc>
            </a:pPr>
            <a:endParaRPr lang="en-GB" sz="14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WHICH BAND? (CANDIDATE FOUR)</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
        <p:nvSpPr>
          <p:cNvPr id="6" name="TextBox 5"/>
          <p:cNvSpPr txBox="1"/>
          <p:nvPr/>
        </p:nvSpPr>
        <p:spPr>
          <a:xfrm>
            <a:off x="2986087" y="3170942"/>
            <a:ext cx="3014209" cy="307777"/>
          </a:xfrm>
          <a:prstGeom prst="rect">
            <a:avLst/>
          </a:prstGeom>
          <a:solidFill>
            <a:srgbClr val="FFFF99"/>
          </a:solidFill>
          <a:ln>
            <a:solidFill>
              <a:schemeClr val="tx1"/>
            </a:solidFill>
          </a:ln>
        </p:spPr>
        <p:txBody>
          <a:bodyPr wrap="square" rtlCol="0">
            <a:spAutoFit/>
          </a:bodyPr>
          <a:lstStyle/>
          <a:p>
            <a:r>
              <a:rPr lang="en-GB" sz="1400" dirty="0" smtClean="0"/>
              <a:t>Analysis of the effects of structure (L4)</a:t>
            </a:r>
            <a:endParaRPr lang="en-GB" sz="1400" dirty="0"/>
          </a:p>
        </p:txBody>
      </p:sp>
      <p:cxnSp>
        <p:nvCxnSpPr>
          <p:cNvPr id="9" name="Straight Arrow Connector 8"/>
          <p:cNvCxnSpPr>
            <a:stCxn id="6" idx="3"/>
          </p:cNvCxnSpPr>
          <p:nvPr/>
        </p:nvCxnSpPr>
        <p:spPr>
          <a:xfrm flipV="1">
            <a:off x="6000296" y="3214485"/>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057196" y="3621813"/>
            <a:ext cx="2195059" cy="307777"/>
          </a:xfrm>
          <a:prstGeom prst="rect">
            <a:avLst/>
          </a:prstGeom>
          <a:solidFill>
            <a:srgbClr val="FFFF99"/>
          </a:solidFill>
          <a:ln>
            <a:solidFill>
              <a:schemeClr val="tx1"/>
            </a:solidFill>
          </a:ln>
        </p:spPr>
        <p:txBody>
          <a:bodyPr wrap="square" rtlCol="0">
            <a:spAutoFit/>
          </a:bodyPr>
          <a:lstStyle/>
          <a:p>
            <a:r>
              <a:rPr lang="en-GB" sz="1400" dirty="0" smtClean="0"/>
              <a:t>Judicious textual detail (L4)</a:t>
            </a:r>
            <a:endParaRPr lang="en-GB" sz="1400" dirty="0"/>
          </a:p>
        </p:txBody>
      </p:sp>
      <p:cxnSp>
        <p:nvCxnSpPr>
          <p:cNvPr id="13" name="Straight Arrow Connector 12"/>
          <p:cNvCxnSpPr>
            <a:stCxn id="12" idx="3"/>
          </p:cNvCxnSpPr>
          <p:nvPr/>
        </p:nvCxnSpPr>
        <p:spPr>
          <a:xfrm flipV="1">
            <a:off x="6252255" y="3665356"/>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5602514" y="6229562"/>
            <a:ext cx="4071937" cy="307777"/>
          </a:xfrm>
          <a:prstGeom prst="rect">
            <a:avLst/>
          </a:prstGeom>
          <a:solidFill>
            <a:srgbClr val="FFFF99"/>
          </a:solidFill>
          <a:ln>
            <a:solidFill>
              <a:schemeClr val="tx1"/>
            </a:solidFill>
          </a:ln>
        </p:spPr>
        <p:txBody>
          <a:bodyPr wrap="square" rtlCol="0">
            <a:spAutoFit/>
          </a:bodyPr>
          <a:lstStyle/>
          <a:p>
            <a:r>
              <a:rPr lang="en-GB" sz="1400" dirty="0" smtClean="0"/>
              <a:t>     Attempt to comment on the effect of structure (L2)</a:t>
            </a:r>
            <a:endParaRPr lang="en-GB" sz="1400" dirty="0"/>
          </a:p>
        </p:txBody>
      </p:sp>
      <p:cxnSp>
        <p:nvCxnSpPr>
          <p:cNvPr id="15" name="Straight Arrow Connector 14"/>
          <p:cNvCxnSpPr>
            <a:stCxn id="14" idx="3"/>
          </p:cNvCxnSpPr>
          <p:nvPr/>
        </p:nvCxnSpPr>
        <p:spPr>
          <a:xfrm flipV="1">
            <a:off x="9674451" y="6273110"/>
            <a:ext cx="379866"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371356">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FOUR</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24238">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235280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1000" fill="hold"/>
                                        <p:tgtEl>
                                          <p:spTgt spid="16"/>
                                        </p:tgtEl>
                                        <p:attrNameLst>
                                          <p:attrName>ppt_w</p:attrName>
                                        </p:attrNameLst>
                                      </p:cBhvr>
                                      <p:tavLst>
                                        <p:tav tm="0">
                                          <p:val>
                                            <p:fltVal val="0"/>
                                          </p:val>
                                        </p:tav>
                                        <p:tav tm="100000">
                                          <p:val>
                                            <p:strVal val="#ppt_w"/>
                                          </p:val>
                                        </p:tav>
                                      </p:tavLst>
                                    </p:anim>
                                    <p:anim calcmode="lin" valueType="num">
                                      <p:cBhvr>
                                        <p:cTn id="28" dur="1000" fill="hold"/>
                                        <p:tgtEl>
                                          <p:spTgt spid="16"/>
                                        </p:tgtEl>
                                        <p:attrNameLst>
                                          <p:attrName>ppt_h</p:attrName>
                                        </p:attrNameLst>
                                      </p:cBhvr>
                                      <p:tavLst>
                                        <p:tav tm="0">
                                          <p:val>
                                            <p:fltVal val="0"/>
                                          </p:val>
                                        </p:tav>
                                        <p:tav tm="100000">
                                          <p:val>
                                            <p:strVal val="#ppt_h"/>
                                          </p:val>
                                        </p:tav>
                                      </p:tavLst>
                                    </p:anim>
                                    <p:anim calcmode="lin" valueType="num">
                                      <p:cBhvr>
                                        <p:cTn id="29" dur="1000" fill="hold"/>
                                        <p:tgtEl>
                                          <p:spTgt spid="16"/>
                                        </p:tgtEl>
                                        <p:attrNameLst>
                                          <p:attrName>style.rotation</p:attrName>
                                        </p:attrNameLst>
                                      </p:cBhvr>
                                      <p:tavLst>
                                        <p:tav tm="0">
                                          <p:val>
                                            <p:fltVal val="90"/>
                                          </p:val>
                                        </p:tav>
                                        <p:tav tm="100000">
                                          <p:val>
                                            <p:fltVal val="0"/>
                                          </p:val>
                                        </p:tav>
                                      </p:tavLst>
                                    </p:anim>
                                    <p:animEffect transition="in" filter="fade">
                                      <p:cBhvr>
                                        <p:cTn id="30" dur="1000"/>
                                        <p:tgtEl>
                                          <p:spTgt spid="16"/>
                                        </p:tgtEl>
                                      </p:cBhvr>
                                    </p:animEffect>
                                  </p:childTnLst>
                                </p:cTn>
                              </p:par>
                              <p:par>
                                <p:cTn id="31" presetID="3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 calcmode="lin" valueType="num">
                                      <p:cBhvr>
                                        <p:cTn id="35" dur="1000" fill="hold"/>
                                        <p:tgtEl>
                                          <p:spTgt spid="17"/>
                                        </p:tgtEl>
                                        <p:attrNameLst>
                                          <p:attrName>style.rotation</p:attrName>
                                        </p:attrNameLst>
                                      </p:cBhvr>
                                      <p:tavLst>
                                        <p:tav tm="0">
                                          <p:val>
                                            <p:fltVal val="90"/>
                                          </p:val>
                                        </p:tav>
                                        <p:tav tm="100000">
                                          <p:val>
                                            <p:fltVal val="0"/>
                                          </p:val>
                                        </p:tav>
                                      </p:tavLst>
                                    </p:anim>
                                    <p:animEffect transition="in" filter="fade">
                                      <p:cBhvr>
                                        <p:cTn id="3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4"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3203" y="1679442"/>
            <a:ext cx="3477298" cy="830997"/>
          </a:xfrm>
          <a:prstGeom prst="rect">
            <a:avLst/>
          </a:prstGeom>
        </p:spPr>
        <p:txBody>
          <a:bodyPr wrap="none">
            <a:spAutoFit/>
          </a:bodyPr>
          <a:lstStyle/>
          <a:p>
            <a:pPr algn="ctr"/>
            <a:r>
              <a:rPr lang="en-GB" sz="2400" b="1" dirty="0" smtClean="0"/>
              <a:t>What does ‘in medias res’</a:t>
            </a:r>
          </a:p>
          <a:p>
            <a:pPr algn="ctr"/>
            <a:r>
              <a:rPr lang="en-GB" sz="2400" b="1" dirty="0" smtClean="0"/>
              <a:t>mean?</a:t>
            </a:r>
            <a:endParaRPr lang="en-GB" sz="2400" dirty="0"/>
          </a:p>
        </p:txBody>
      </p:sp>
      <p:sp>
        <p:nvSpPr>
          <p:cNvPr id="6" name="Rectangle 5"/>
          <p:cNvSpPr/>
          <p:nvPr/>
        </p:nvSpPr>
        <p:spPr>
          <a:xfrm>
            <a:off x="5102439" y="2510439"/>
            <a:ext cx="3220817" cy="954107"/>
          </a:xfrm>
          <a:prstGeom prst="rect">
            <a:avLst/>
          </a:prstGeom>
        </p:spPr>
        <p:txBody>
          <a:bodyPr wrap="none">
            <a:spAutoFit/>
          </a:bodyPr>
          <a:lstStyle/>
          <a:p>
            <a:pPr algn="ctr"/>
            <a:r>
              <a:rPr lang="en-GB" sz="2800" b="1" dirty="0" smtClean="0"/>
              <a:t>What is an analeptic</a:t>
            </a:r>
          </a:p>
          <a:p>
            <a:pPr algn="ctr"/>
            <a:r>
              <a:rPr lang="en-GB" sz="2800" b="1" dirty="0" smtClean="0"/>
              <a:t>reference?</a:t>
            </a:r>
            <a:endParaRPr lang="en-GB" sz="2800" dirty="0"/>
          </a:p>
        </p:txBody>
      </p:sp>
      <p:sp>
        <p:nvSpPr>
          <p:cNvPr id="8" name="Rectangle 7"/>
          <p:cNvSpPr/>
          <p:nvPr/>
        </p:nvSpPr>
        <p:spPr>
          <a:xfrm>
            <a:off x="256852" y="2510439"/>
            <a:ext cx="3810000" cy="1200329"/>
          </a:xfrm>
          <a:prstGeom prst="rect">
            <a:avLst/>
          </a:prstGeom>
        </p:spPr>
        <p:txBody>
          <a:bodyPr wrap="square">
            <a:spAutoFit/>
          </a:bodyPr>
          <a:lstStyle/>
          <a:p>
            <a:pPr algn="ctr"/>
            <a:r>
              <a:rPr lang="en-GB" sz="2400" b="1" dirty="0" smtClean="0">
                <a:solidFill>
                  <a:srgbClr val="FF0000"/>
                </a:solidFill>
              </a:rPr>
              <a:t>Interrogative sentence</a:t>
            </a:r>
            <a:endParaRPr lang="en-GB" sz="2400" b="1" dirty="0">
              <a:solidFill>
                <a:srgbClr val="FF0000"/>
              </a:solidFill>
            </a:endParaRPr>
          </a:p>
          <a:p>
            <a:pPr marL="514350" indent="-514350">
              <a:buAutoNum type="arabicPeriod"/>
            </a:pPr>
            <a:endParaRPr lang="en-GB" sz="2400" b="1" dirty="0">
              <a:solidFill>
                <a:srgbClr val="FF0000"/>
              </a:solidFill>
            </a:endParaRPr>
          </a:p>
          <a:p>
            <a:pPr algn="ctr"/>
            <a:r>
              <a:rPr lang="en-GB" sz="2400" b="1" dirty="0" smtClean="0">
                <a:solidFill>
                  <a:srgbClr val="FF0000"/>
                </a:solidFill>
              </a:rPr>
              <a:t> </a:t>
            </a:r>
            <a:endParaRPr lang="en-GB" sz="2400" b="1" dirty="0">
              <a:solidFill>
                <a:srgbClr val="FF0000"/>
              </a:solidFill>
            </a:endParaRPr>
          </a:p>
        </p:txBody>
      </p:sp>
      <p:sp>
        <p:nvSpPr>
          <p:cNvPr id="11" name="Rectangle 10"/>
          <p:cNvSpPr/>
          <p:nvPr/>
        </p:nvSpPr>
        <p:spPr>
          <a:xfrm>
            <a:off x="8609331" y="4366292"/>
            <a:ext cx="2988832" cy="954107"/>
          </a:xfrm>
          <a:prstGeom prst="rect">
            <a:avLst/>
          </a:prstGeom>
        </p:spPr>
        <p:txBody>
          <a:bodyPr wrap="none">
            <a:spAutoFit/>
          </a:bodyPr>
          <a:lstStyle/>
          <a:p>
            <a:pPr algn="ctr"/>
            <a:r>
              <a:rPr lang="en-GB" sz="2800" b="1" dirty="0" smtClean="0"/>
              <a:t>What is a proleptic</a:t>
            </a:r>
          </a:p>
          <a:p>
            <a:pPr algn="ctr"/>
            <a:r>
              <a:rPr lang="en-GB" sz="2800" b="1" dirty="0" smtClean="0"/>
              <a:t>reference?</a:t>
            </a:r>
            <a:endParaRPr lang="en-GB" sz="2800" dirty="0"/>
          </a:p>
        </p:txBody>
      </p:sp>
      <p:sp>
        <p:nvSpPr>
          <p:cNvPr id="2" name="Rectangle 1"/>
          <p:cNvSpPr/>
          <p:nvPr/>
        </p:nvSpPr>
        <p:spPr>
          <a:xfrm>
            <a:off x="5889546" y="3417589"/>
            <a:ext cx="1646606" cy="461665"/>
          </a:xfrm>
          <a:prstGeom prst="rect">
            <a:avLst/>
          </a:prstGeom>
        </p:spPr>
        <p:txBody>
          <a:bodyPr wrap="none">
            <a:spAutoFit/>
          </a:bodyPr>
          <a:lstStyle/>
          <a:p>
            <a:pPr algn="ctr"/>
            <a:r>
              <a:rPr lang="en-GB" sz="2400" b="1" dirty="0" smtClean="0">
                <a:solidFill>
                  <a:srgbClr val="FF0000"/>
                </a:solidFill>
              </a:rPr>
              <a:t>A flashback</a:t>
            </a:r>
            <a:endParaRPr lang="en-GB" sz="2400" b="1" dirty="0">
              <a:solidFill>
                <a:srgbClr val="FF0000"/>
              </a:solidFill>
            </a:endParaRPr>
          </a:p>
        </p:txBody>
      </p:sp>
      <p:sp>
        <p:nvSpPr>
          <p:cNvPr id="3" name="Rectangle 2"/>
          <p:cNvSpPr/>
          <p:nvPr/>
        </p:nvSpPr>
        <p:spPr>
          <a:xfrm>
            <a:off x="7055747" y="5245121"/>
            <a:ext cx="6096000" cy="461665"/>
          </a:xfrm>
          <a:prstGeom prst="rect">
            <a:avLst/>
          </a:prstGeom>
        </p:spPr>
        <p:txBody>
          <a:bodyPr>
            <a:spAutoFit/>
          </a:bodyPr>
          <a:lstStyle/>
          <a:p>
            <a:pPr algn="ctr"/>
            <a:r>
              <a:rPr lang="en-GB" sz="2400" b="1" dirty="0" smtClean="0">
                <a:solidFill>
                  <a:srgbClr val="FF0000"/>
                </a:solidFill>
              </a:rPr>
              <a:t>A </a:t>
            </a:r>
            <a:r>
              <a:rPr lang="en-GB" sz="2400" b="1" dirty="0" err="1" smtClean="0">
                <a:solidFill>
                  <a:srgbClr val="FF0000"/>
                </a:solidFill>
              </a:rPr>
              <a:t>flashforward</a:t>
            </a:r>
            <a:endParaRPr lang="en-GB" sz="2400" b="1" dirty="0">
              <a:solidFill>
                <a:srgbClr val="FF0000"/>
              </a:solidFill>
            </a:endParaRPr>
          </a:p>
        </p:txBody>
      </p:sp>
      <p:sp>
        <p:nvSpPr>
          <p:cNvPr id="9" name="Rectangle 8"/>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QUICK TERMINOLOGY TEST!</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19164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4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latin typeface="Berlin Sans FB" panose="020E0602020502020306" pitchFamily="34" charset="0"/>
              </a:rPr>
              <a:t>WHAT SHOULD MY ANSWER LOOK LIKE?</a:t>
            </a:r>
            <a:endParaRPr lang="en-GB" sz="4800" dirty="0">
              <a:solidFill>
                <a:schemeClr val="bg1"/>
              </a:solidFill>
              <a:latin typeface="Berlin Sans FB" panose="020E0602020502020306" pitchFamily="34" charset="0"/>
            </a:endParaRPr>
          </a:p>
        </p:txBody>
      </p:sp>
      <p:pic>
        <p:nvPicPr>
          <p:cNvPr id="5" name="Picture 4" descr="Image result for speak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1826" y="3490133"/>
            <a:ext cx="718549" cy="71854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Image result for NO SIG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9371" y="3247678"/>
            <a:ext cx="1203457" cy="120345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23455" y="1260895"/>
            <a:ext cx="6275296" cy="1938992"/>
          </a:xfrm>
          <a:prstGeom prst="rect">
            <a:avLst/>
          </a:prstGeom>
        </p:spPr>
        <p:txBody>
          <a:bodyPr wrap="square">
            <a:spAutoFit/>
          </a:bodyPr>
          <a:lstStyle/>
          <a:p>
            <a:pPr algn="ctr"/>
            <a:r>
              <a:rPr lang="en-GB" sz="2000" b="1" dirty="0" smtClean="0"/>
              <a:t>Watch as I model an example answer on the board. Do not copy anything down. No talking. Just watch me.</a:t>
            </a:r>
          </a:p>
          <a:p>
            <a:pPr algn="ctr"/>
            <a:endParaRPr lang="en-GB" sz="2000" b="1" dirty="0"/>
          </a:p>
          <a:p>
            <a:pPr algn="ctr"/>
            <a:r>
              <a:rPr lang="en-GB" sz="2000" b="1" dirty="0" smtClean="0"/>
              <a:t>I will write one of the paragraphs to this answer. Throughout, I will explain my thought process, linking to the assessment objectives and key points of the question.</a:t>
            </a:r>
            <a:endParaRPr lang="en-GB" sz="2000" b="1" dirty="0"/>
          </a:p>
        </p:txBody>
      </p:sp>
      <p:pic>
        <p:nvPicPr>
          <p:cNvPr id="3076" name="Picture 4" descr="Image result for i do we do you d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50376" y="2097834"/>
            <a:ext cx="4841624" cy="32109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i do we do you do"/>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87123" b="66771"/>
          <a:stretch/>
        </p:blipFill>
        <p:spPr bwMode="auto">
          <a:xfrm>
            <a:off x="0" y="1564339"/>
            <a:ext cx="623455" cy="106699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i do we do you do"/>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33239" r="87123" b="33969"/>
          <a:stretch/>
        </p:blipFill>
        <p:spPr bwMode="auto">
          <a:xfrm>
            <a:off x="151814" y="4782339"/>
            <a:ext cx="623455" cy="10529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7"/>
          <a:stretch>
            <a:fillRect/>
          </a:stretch>
        </p:blipFill>
        <p:spPr>
          <a:xfrm>
            <a:off x="584581" y="5350897"/>
            <a:ext cx="340593" cy="340593"/>
          </a:xfrm>
          <a:prstGeom prst="rect">
            <a:avLst/>
          </a:prstGeom>
        </p:spPr>
      </p:pic>
      <p:sp>
        <p:nvSpPr>
          <p:cNvPr id="13" name="Rectangle 12"/>
          <p:cNvSpPr/>
          <p:nvPr/>
        </p:nvSpPr>
        <p:spPr>
          <a:xfrm>
            <a:off x="754877" y="4775471"/>
            <a:ext cx="6275296" cy="1015663"/>
          </a:xfrm>
          <a:prstGeom prst="rect">
            <a:avLst/>
          </a:prstGeom>
        </p:spPr>
        <p:txBody>
          <a:bodyPr wrap="square">
            <a:spAutoFit/>
          </a:bodyPr>
          <a:lstStyle/>
          <a:p>
            <a:pPr algn="ctr"/>
            <a:r>
              <a:rPr lang="en-GB" sz="2000" b="1" dirty="0" smtClean="0"/>
              <a:t>Let’s continue together as a class. As I write, contribute with your thoughts and ideas, using the notes we have made throughout today’s lesson to help you.</a:t>
            </a:r>
            <a:endParaRPr lang="en-GB" sz="2000" b="1" dirty="0"/>
          </a:p>
        </p:txBody>
      </p:sp>
    </p:spTree>
    <p:extLst>
      <p:ext uri="{BB962C8B-B14F-4D97-AF65-F5344CB8AC3E}">
        <p14:creationId xmlns:p14="http://schemas.microsoft.com/office/powerpoint/2010/main" val="323523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randombar(horizont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4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latin typeface="Berlin Sans FB" panose="020E0602020502020306" pitchFamily="34" charset="0"/>
              </a:rPr>
              <a:t>YOUR TASK: ANSWER THE QUESTION</a:t>
            </a:r>
            <a:endParaRPr lang="en-GB" sz="4800" dirty="0">
              <a:solidFill>
                <a:schemeClr val="bg1"/>
              </a:solidFill>
              <a:latin typeface="Berlin Sans FB" panose="020E0602020502020306" pitchFamily="34" charset="0"/>
            </a:endParaRPr>
          </a:p>
        </p:txBody>
      </p:sp>
      <p:sp>
        <p:nvSpPr>
          <p:cNvPr id="7" name="Rectangle 6"/>
          <p:cNvSpPr/>
          <p:nvPr/>
        </p:nvSpPr>
        <p:spPr>
          <a:xfrm>
            <a:off x="925214" y="1077679"/>
            <a:ext cx="5732897" cy="2657138"/>
          </a:xfrm>
          <a:prstGeom prst="rect">
            <a:avLst/>
          </a:prstGeom>
        </p:spPr>
        <p:txBody>
          <a:bodyPr wrap="square">
            <a:spAutoFit/>
          </a:bodyPr>
          <a:lstStyle/>
          <a:p>
            <a:pPr algn="ctr"/>
            <a:r>
              <a:rPr lang="en-GB" sz="2000" b="1" dirty="0" smtClean="0"/>
              <a:t>Now it </a:t>
            </a:r>
            <a:r>
              <a:rPr lang="en-GB" sz="2000" b="1" dirty="0"/>
              <a:t>i</a:t>
            </a:r>
            <a:r>
              <a:rPr lang="en-GB" sz="2000" b="1" dirty="0" smtClean="0"/>
              <a:t>s over to you. Answer the following question:</a:t>
            </a:r>
          </a:p>
          <a:p>
            <a:pPr algn="ctr"/>
            <a:endParaRPr lang="en-GB" sz="2000" b="1" dirty="0">
              <a:solidFill>
                <a:srgbClr val="FF0000"/>
              </a:solidFill>
            </a:endParaRPr>
          </a:p>
          <a:p>
            <a:pPr algn="ctr">
              <a:spcAft>
                <a:spcPts val="400"/>
              </a:spcAft>
            </a:pPr>
            <a:r>
              <a:rPr lang="en-GB" sz="2000" b="1" dirty="0" smtClean="0">
                <a:solidFill>
                  <a:srgbClr val="FF0000"/>
                </a:solidFill>
              </a:rPr>
              <a:t>How has the writer structured the text to interest you as a reader?</a:t>
            </a:r>
          </a:p>
          <a:p>
            <a:pPr algn="ctr">
              <a:spcAft>
                <a:spcPts val="400"/>
              </a:spcAft>
            </a:pPr>
            <a:endParaRPr lang="en-GB" sz="2000" b="1" dirty="0">
              <a:solidFill>
                <a:srgbClr val="FF0000"/>
              </a:solidFill>
              <a:latin typeface="Calibri" panose="020F0502020204030204" pitchFamily="34" charset="0"/>
              <a:ea typeface="ヒラギノ角ゴ Pro W3"/>
              <a:cs typeface="Times New Roman" panose="02020603050405020304" pitchFamily="18" charset="0"/>
            </a:endParaRPr>
          </a:p>
          <a:p>
            <a:pPr algn="ctr">
              <a:spcAft>
                <a:spcPts val="400"/>
              </a:spcAft>
            </a:pPr>
            <a:r>
              <a:rPr lang="en-GB" sz="2000" b="1" dirty="0" smtClean="0">
                <a:latin typeface="Calibri" panose="020F0502020204030204" pitchFamily="34" charset="0"/>
                <a:ea typeface="ヒラギノ角ゴ Pro W3"/>
                <a:cs typeface="Times New Roman" panose="02020603050405020304" pitchFamily="18" charset="0"/>
              </a:rPr>
              <a:t>Remember to include analysis of quotations both inside and outside the extract.</a:t>
            </a:r>
            <a:endParaRPr lang="en-GB" sz="2000" b="1" dirty="0">
              <a:latin typeface="Calibri" panose="020F0502020204030204" pitchFamily="34" charset="0"/>
              <a:ea typeface="ヒラギノ角ゴ Pro W3"/>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584776" y="5583902"/>
            <a:ext cx="340593" cy="340593"/>
          </a:xfrm>
          <a:prstGeom prst="rect">
            <a:avLst/>
          </a:prstGeom>
        </p:spPr>
      </p:pic>
      <p:pic>
        <p:nvPicPr>
          <p:cNvPr id="11" name="Picture 4" descr="Image result for i do we do you do"/>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66915" r="87123" b="-1001"/>
          <a:stretch/>
        </p:blipFill>
        <p:spPr bwMode="auto">
          <a:xfrm>
            <a:off x="131617" y="1858994"/>
            <a:ext cx="623455" cy="10945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Image result for speak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39927" y="1641045"/>
            <a:ext cx="718549" cy="7185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Image result for NO SIG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64227" y="1398591"/>
            <a:ext cx="1203457" cy="120345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7136016" y="2602048"/>
            <a:ext cx="1659877" cy="523220"/>
          </a:xfrm>
          <a:prstGeom prst="rect">
            <a:avLst/>
          </a:prstGeom>
          <a:noFill/>
        </p:spPr>
        <p:txBody>
          <a:bodyPr wrap="none" lIns="91440" tIns="45720" rIns="91440" bIns="45720">
            <a:spAutoFit/>
          </a:bodyPr>
          <a:lstStyle/>
          <a:p>
            <a:pPr algn="ctr"/>
            <a:r>
              <a:rPr lang="en-US" sz="2800" b="0" cap="none" spc="0" dirty="0" smtClean="0">
                <a:ln w="0"/>
                <a:solidFill>
                  <a:schemeClr val="tx1"/>
                </a:solidFill>
                <a:effectLst>
                  <a:outerShdw blurRad="38100" dist="19050" dir="2700000" algn="tl" rotWithShape="0">
                    <a:schemeClr val="dk1">
                      <a:alpha val="40000"/>
                    </a:schemeClr>
                  </a:outerShdw>
                </a:effectLst>
              </a:rPr>
              <a:t>No talking</a:t>
            </a:r>
            <a:endParaRPr lang="en-US" sz="2800" b="0" cap="none" spc="0" dirty="0">
              <a:ln w="0"/>
              <a:solidFill>
                <a:schemeClr val="tx1"/>
              </a:solidFill>
              <a:effectLst>
                <a:outerShdw blurRad="38100" dist="19050" dir="2700000" algn="tl" rotWithShape="0">
                  <a:schemeClr val="dk1">
                    <a:alpha val="40000"/>
                  </a:schemeClr>
                </a:outerShdw>
              </a:effectLst>
            </a:endParaRPr>
          </a:p>
        </p:txBody>
      </p:sp>
      <p:sp>
        <p:nvSpPr>
          <p:cNvPr id="18" name="Rectangle 17"/>
          <p:cNvSpPr/>
          <p:nvPr/>
        </p:nvSpPr>
        <p:spPr>
          <a:xfrm>
            <a:off x="8688760" y="1386330"/>
            <a:ext cx="3475246" cy="1477328"/>
          </a:xfrm>
          <a:prstGeom prst="rect">
            <a:avLst/>
          </a:prstGeom>
          <a:noFill/>
        </p:spPr>
        <p:txBody>
          <a:bodyPr wrap="none" lIns="91440" tIns="45720" rIns="91440" bIns="45720">
            <a:spAutoFit/>
          </a:bodyPr>
          <a:lstStyle/>
          <a:p>
            <a:pPr algn="ctr"/>
            <a:r>
              <a:rPr lang="en-US" dirty="0" smtClean="0">
                <a:ln w="0"/>
                <a:effectLst>
                  <a:outerShdw blurRad="38100" dist="19050" dir="2700000" algn="tl" rotWithShape="0">
                    <a:schemeClr val="dk1">
                      <a:alpha val="40000"/>
                    </a:schemeClr>
                  </a:outerShdw>
                </a:effectLst>
              </a:rPr>
              <a:t>In the real exam you would</a:t>
            </a:r>
          </a:p>
          <a:p>
            <a:pPr algn="ctr"/>
            <a:r>
              <a:rPr lang="en-US" dirty="0" smtClean="0">
                <a:ln w="0"/>
                <a:effectLst>
                  <a:outerShdw blurRad="38100" dist="19050" dir="2700000" algn="tl" rotWithShape="0">
                    <a:schemeClr val="dk1">
                      <a:alpha val="40000"/>
                    </a:schemeClr>
                  </a:outerShdw>
                </a:effectLst>
              </a:rPr>
              <a:t>have around 10/15 </a:t>
            </a:r>
            <a:r>
              <a:rPr lang="en-US" b="0" cap="none" spc="0" dirty="0" smtClean="0">
                <a:ln w="0"/>
                <a:solidFill>
                  <a:schemeClr val="tx1"/>
                </a:solidFill>
                <a:effectLst>
                  <a:outerShdw blurRad="38100" dist="19050" dir="2700000" algn="tl" rotWithShape="0">
                    <a:schemeClr val="dk1">
                      <a:alpha val="40000"/>
                    </a:schemeClr>
                  </a:outerShdw>
                </a:effectLst>
              </a:rPr>
              <a:t>minutes to</a:t>
            </a:r>
          </a:p>
          <a:p>
            <a:pPr algn="ctr"/>
            <a:r>
              <a:rPr lang="en-US" dirty="0" smtClean="0">
                <a:ln w="0"/>
                <a:effectLst>
                  <a:outerShdw blurRad="38100" dist="19050" dir="2700000" algn="tl" rotWithShape="0">
                    <a:schemeClr val="dk1">
                      <a:alpha val="40000"/>
                    </a:schemeClr>
                  </a:outerShdw>
                </a:effectLst>
              </a:rPr>
              <a:t>answer this question. Today we are</a:t>
            </a:r>
          </a:p>
          <a:p>
            <a:pPr algn="ctr"/>
            <a:r>
              <a:rPr lang="en-US" dirty="0" smtClean="0">
                <a:ln w="0"/>
                <a:effectLst>
                  <a:outerShdw blurRad="38100" dist="19050" dir="2700000" algn="tl" rotWithShape="0">
                    <a:schemeClr val="dk1">
                      <a:alpha val="40000"/>
                    </a:schemeClr>
                  </a:outerShdw>
                </a:effectLst>
              </a:rPr>
              <a:t>going to spend as long as we</a:t>
            </a:r>
          </a:p>
          <a:p>
            <a:pPr algn="ctr"/>
            <a:r>
              <a:rPr lang="en-US" dirty="0" smtClean="0">
                <a:ln w="0"/>
                <a:effectLst>
                  <a:outerShdw blurRad="38100" dist="19050" dir="2700000" algn="tl" rotWithShape="0">
                    <a:schemeClr val="dk1">
                      <a:alpha val="40000"/>
                    </a:schemeClr>
                  </a:outerShdw>
                </a:effectLst>
              </a:rPr>
              <a:t>need for us to get this right!</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0" name="Rectangle 19"/>
          <p:cNvSpPr/>
          <p:nvPr/>
        </p:nvSpPr>
        <p:spPr>
          <a:xfrm>
            <a:off x="4164418" y="4162759"/>
            <a:ext cx="3199809" cy="2080547"/>
          </a:xfrm>
          <a:prstGeom prst="rect">
            <a:avLst/>
          </a:prstGeom>
          <a:ln w="38100">
            <a:solidFill>
              <a:srgbClr val="FF0000"/>
            </a:solidFill>
          </a:ln>
          <a:effectLst>
            <a:glow rad="101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dirty="0" smtClean="0">
                <a:latin typeface="Century Gothic" panose="020B0502020202020204" pitchFamily="34" charset="0"/>
              </a:rPr>
              <a:t>AO2: </a:t>
            </a:r>
            <a:r>
              <a:rPr lang="en-GB" sz="1600" dirty="0" smtClean="0">
                <a:latin typeface="Century Gothic" panose="020B0502020202020204" pitchFamily="34" charset="0"/>
              </a:rPr>
              <a:t>Analyse language, form and structure using the correct subject terminology.</a:t>
            </a:r>
          </a:p>
          <a:p>
            <a:pPr algn="ctr"/>
            <a:endParaRPr lang="en-GB" sz="1600" b="1" dirty="0">
              <a:latin typeface="Century Gothic" panose="020B0502020202020204" pitchFamily="34" charset="0"/>
            </a:endParaRPr>
          </a:p>
          <a:p>
            <a:pPr algn="ctr"/>
            <a:r>
              <a:rPr lang="en-GB" sz="1600" b="1" dirty="0" smtClean="0">
                <a:latin typeface="Century Gothic" panose="020B0502020202020204" pitchFamily="34" charset="0"/>
              </a:rPr>
              <a:t>‘Perhaps du </a:t>
            </a:r>
            <a:r>
              <a:rPr lang="en-GB" sz="1600" b="1" dirty="0" err="1" smtClean="0">
                <a:latin typeface="Century Gothic" panose="020B0502020202020204" pitchFamily="34" charset="0"/>
              </a:rPr>
              <a:t>Maurier</a:t>
            </a:r>
            <a:r>
              <a:rPr lang="en-GB" sz="1600" b="1" dirty="0" smtClean="0">
                <a:latin typeface="Century Gothic" panose="020B0502020202020204" pitchFamily="34" charset="0"/>
              </a:rPr>
              <a:t> changes the tone in the line ‘…’ because …’</a:t>
            </a:r>
            <a:endParaRPr lang="en-GB" sz="1600" b="1" dirty="0">
              <a:latin typeface="Century Gothic" panose="020B0502020202020204" pitchFamily="34" charset="0"/>
            </a:endParaRPr>
          </a:p>
        </p:txBody>
      </p:sp>
      <p:cxnSp>
        <p:nvCxnSpPr>
          <p:cNvPr id="17" name="Straight Arrow Connector 16"/>
          <p:cNvCxnSpPr/>
          <p:nvPr/>
        </p:nvCxnSpPr>
        <p:spPr>
          <a:xfrm flipH="1">
            <a:off x="7512736" y="4706934"/>
            <a:ext cx="582477" cy="40078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364227" y="4027335"/>
            <a:ext cx="2569931" cy="769441"/>
          </a:xfrm>
          <a:prstGeom prst="rect">
            <a:avLst/>
          </a:prstGeom>
          <a:noFill/>
        </p:spPr>
        <p:txBody>
          <a:bodyPr wrap="square" rtlCol="0">
            <a:spAutoFit/>
          </a:bodyPr>
          <a:lstStyle/>
          <a:p>
            <a:pPr algn="ctr"/>
            <a:r>
              <a:rPr lang="en-GB" sz="4400" b="1" dirty="0" smtClean="0">
                <a:solidFill>
                  <a:srgbClr val="FF0000"/>
                </a:solidFill>
              </a:rPr>
              <a:t>Analysis</a:t>
            </a:r>
            <a:endParaRPr lang="en-GB" sz="4400" b="1" dirty="0">
              <a:solidFill>
                <a:srgbClr val="FF0000"/>
              </a:solidFill>
            </a:endParaRPr>
          </a:p>
        </p:txBody>
      </p:sp>
    </p:spTree>
    <p:extLst>
      <p:ext uri="{BB962C8B-B14F-4D97-AF65-F5344CB8AC3E}">
        <p14:creationId xmlns:p14="http://schemas.microsoft.com/office/powerpoint/2010/main" val="582961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071801"/>
            <a:ext cx="6117772" cy="5539978"/>
          </a:xfrm>
          <a:prstGeom prst="rect">
            <a:avLst/>
          </a:prstGeom>
          <a:noFill/>
          <a:ln>
            <a:solidFill>
              <a:schemeClr val="bg1"/>
            </a:solidFill>
          </a:ln>
        </p:spPr>
        <p:txBody>
          <a:bodyPr wrap="square" rtlCol="0">
            <a:spAutoFit/>
          </a:bodyPr>
          <a:lstStyle/>
          <a:p>
            <a:pPr algn="ctr"/>
            <a:r>
              <a:rPr lang="en-GB" sz="2600" b="1" dirty="0" smtClean="0"/>
              <a:t>Write your answer to the following question:</a:t>
            </a:r>
          </a:p>
          <a:p>
            <a:pPr algn="ctr"/>
            <a:endParaRPr lang="en-GB" sz="2600" b="1" dirty="0" smtClean="0"/>
          </a:p>
          <a:p>
            <a:pPr algn="ctr"/>
            <a:r>
              <a:rPr lang="en-GB" sz="2600" b="1" dirty="0" smtClean="0"/>
              <a:t>How has the writer structured the text to interest you as a reader?</a:t>
            </a:r>
          </a:p>
          <a:p>
            <a:pPr algn="ctr"/>
            <a:endParaRPr lang="en-GB" sz="2600" b="1" dirty="0" smtClean="0">
              <a:solidFill>
                <a:srgbClr val="0070C0"/>
              </a:solidFill>
            </a:endParaRPr>
          </a:p>
          <a:p>
            <a:pPr algn="ctr"/>
            <a:r>
              <a:rPr lang="en-GB" sz="2600" b="1" dirty="0" smtClean="0"/>
              <a:t>Use the examiner’s comments on the left to help you consider what you are writing.</a:t>
            </a:r>
          </a:p>
          <a:p>
            <a:pPr algn="ctr"/>
            <a:endParaRPr lang="en-GB" sz="2600" b="1" dirty="0"/>
          </a:p>
          <a:p>
            <a:pPr algn="ctr"/>
            <a:r>
              <a:rPr lang="en-GB" sz="2600" b="1" dirty="0" smtClean="0"/>
              <a:t>Remember, this question is worth 8 marks and is testing you on AO2. Check your Horsforth grid to see where you placed this skill. </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2" name="Rectangle 1"/>
          <p:cNvSpPr/>
          <p:nvPr/>
        </p:nvSpPr>
        <p:spPr>
          <a:xfrm>
            <a:off x="5842000" y="2123268"/>
            <a:ext cx="6117772" cy="1115878"/>
          </a:xfrm>
          <a:prstGeom prst="rect">
            <a:avLst/>
          </a:prstGeom>
          <a:noFill/>
          <a:ln>
            <a:solidFill>
              <a:srgbClr val="FFC000"/>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316618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4352"/>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5" name="Rectangle 4"/>
          <p:cNvSpPr/>
          <p:nvPr/>
        </p:nvSpPr>
        <p:spPr>
          <a:xfrm>
            <a:off x="123991" y="1051450"/>
            <a:ext cx="11944018" cy="482318"/>
          </a:xfrm>
          <a:prstGeom prst="rect">
            <a:avLst/>
          </a:prstGeom>
          <a:ln>
            <a:solidFill>
              <a:srgbClr val="FFC000"/>
            </a:solidFill>
          </a:ln>
          <a:effectLst>
            <a:glow rad="1016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smtClean="0"/>
              <a:t>How has the writer structured the text to interest you as a reader?</a:t>
            </a:r>
            <a:endParaRPr lang="en-GB" sz="2800" b="1" dirty="0"/>
          </a:p>
        </p:txBody>
      </p:sp>
      <p:sp>
        <p:nvSpPr>
          <p:cNvPr id="6" name="Content Placeholder 2"/>
          <p:cNvSpPr>
            <a:spLocks noGrp="1"/>
          </p:cNvSpPr>
          <p:nvPr>
            <p:ph idx="1"/>
          </p:nvPr>
        </p:nvSpPr>
        <p:spPr>
          <a:xfrm>
            <a:off x="593804" y="1799184"/>
            <a:ext cx="4892596" cy="2976499"/>
          </a:xfrm>
        </p:spPr>
        <p:txBody>
          <a:bodyPr>
            <a:normAutofit fontScale="92500" lnSpcReduction="10000"/>
          </a:bodyPr>
          <a:lstStyle/>
          <a:p>
            <a:pPr marL="0" indent="0" fontAlgn="base">
              <a:buNone/>
            </a:pPr>
            <a:r>
              <a:rPr lang="en-US" b="1" dirty="0" smtClean="0">
                <a:solidFill>
                  <a:schemeClr val="tx1"/>
                </a:solidFill>
              </a:rPr>
              <a:t>Making the process of analysis simpler:</a:t>
            </a:r>
          </a:p>
          <a:p>
            <a:pPr marL="0" indent="0" fontAlgn="base">
              <a:buNone/>
            </a:pPr>
            <a:endParaRPr lang="en-US" b="1" dirty="0"/>
          </a:p>
          <a:p>
            <a:pPr fontAlgn="base"/>
            <a:r>
              <a:rPr lang="en-US" b="1" u="sng" dirty="0" smtClean="0">
                <a:solidFill>
                  <a:srgbClr val="FF0000"/>
                </a:solidFill>
              </a:rPr>
              <a:t>What</a:t>
            </a:r>
            <a:r>
              <a:rPr lang="en-US" b="1" dirty="0">
                <a:solidFill>
                  <a:srgbClr val="FF0000"/>
                </a:solidFill>
              </a:rPr>
              <a:t> </a:t>
            </a:r>
            <a:r>
              <a:rPr lang="en-US" b="1" dirty="0" smtClean="0">
                <a:solidFill>
                  <a:srgbClr val="FF0000"/>
                </a:solidFill>
              </a:rPr>
              <a:t>structural feature is being used?</a:t>
            </a:r>
            <a:endParaRPr lang="en-US" b="1" dirty="0">
              <a:solidFill>
                <a:srgbClr val="FF0000"/>
              </a:solidFill>
            </a:endParaRPr>
          </a:p>
          <a:p>
            <a:pPr fontAlgn="base"/>
            <a:r>
              <a:rPr lang="en-US" b="1" u="sng" dirty="0" smtClean="0">
                <a:solidFill>
                  <a:srgbClr val="FF0000"/>
                </a:solidFill>
              </a:rPr>
              <a:t>Why</a:t>
            </a:r>
            <a:r>
              <a:rPr lang="en-US" b="1" dirty="0" smtClean="0">
                <a:solidFill>
                  <a:srgbClr val="FF0000"/>
                </a:solidFill>
              </a:rPr>
              <a:t> do they use this feature?</a:t>
            </a:r>
            <a:endParaRPr lang="en-US" b="1" dirty="0">
              <a:solidFill>
                <a:srgbClr val="FF0000"/>
              </a:solidFill>
            </a:endParaRPr>
          </a:p>
          <a:p>
            <a:pPr fontAlgn="base"/>
            <a:r>
              <a:rPr lang="en-US" b="1" u="sng" dirty="0" smtClean="0">
                <a:solidFill>
                  <a:srgbClr val="FF0000"/>
                </a:solidFill>
              </a:rPr>
              <a:t>How</a:t>
            </a:r>
            <a:r>
              <a:rPr lang="en-US" b="1" dirty="0">
                <a:solidFill>
                  <a:srgbClr val="FF0000"/>
                </a:solidFill>
              </a:rPr>
              <a:t> </a:t>
            </a:r>
            <a:r>
              <a:rPr lang="en-US" b="1" dirty="0" smtClean="0">
                <a:solidFill>
                  <a:srgbClr val="FF0000"/>
                </a:solidFill>
              </a:rPr>
              <a:t>does it interest us?</a:t>
            </a:r>
            <a:endParaRPr lang="en-US" b="1" dirty="0">
              <a:solidFill>
                <a:srgbClr val="FF0000"/>
              </a:solidFill>
            </a:endParaRPr>
          </a:p>
          <a:p>
            <a:endParaRPr lang="en-US" sz="3600" dirty="0"/>
          </a:p>
        </p:txBody>
      </p:sp>
      <p:sp>
        <p:nvSpPr>
          <p:cNvPr id="7" name="Content Placeholder 2"/>
          <p:cNvSpPr txBox="1">
            <a:spLocks/>
          </p:cNvSpPr>
          <p:nvPr/>
        </p:nvSpPr>
        <p:spPr>
          <a:xfrm>
            <a:off x="593804" y="5286969"/>
            <a:ext cx="11014363" cy="1126565"/>
          </a:xfrm>
          <a:prstGeom prst="rect">
            <a:avLst/>
          </a:prstGeom>
        </p:spPr>
        <p:txBody>
          <a:bodyPr lIns="0" tIns="0" rIns="0" bIns="0">
            <a:normAutofit fontScale="92500" lnSpcReduction="10000"/>
          </a:bodyPr>
          <a:lstStyle>
            <a:lvl1pPr marL="0" indent="0" algn="l" defTabSz="457200" rtl="0" eaLnBrk="1" latinLnBrk="0" hangingPunct="1">
              <a:spcBef>
                <a:spcPct val="20000"/>
              </a:spcBef>
              <a:buClr>
                <a:schemeClr val="accent6"/>
              </a:buClr>
              <a:buFont typeface="Arial"/>
              <a:buNone/>
              <a:defRPr sz="2800" b="1" kern="1200">
                <a:solidFill>
                  <a:srgbClr val="000000"/>
                </a:solidFill>
                <a:latin typeface="+mn-lt"/>
                <a:ea typeface="+mn-ea"/>
                <a:cs typeface="+mn-cs"/>
              </a:defRPr>
            </a:lvl1pPr>
            <a:lvl2pPr marL="365125" indent="-1889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2pPr>
            <a:lvl3pPr marL="541338" indent="-1762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3pPr>
            <a:lvl4pPr marL="715963" indent="-174625"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4pPr>
            <a:lvl5pPr marL="892175" indent="-1762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US" dirty="0" smtClean="0"/>
              <a:t>These 3 questions will help you think an explore the BIG ideas. They cover the basic assessment objectives. If you are answering these questions, you are hitting the assessment objectives. </a:t>
            </a:r>
            <a:endParaRPr lang="en-US" sz="3600" dirty="0"/>
          </a:p>
        </p:txBody>
      </p:sp>
      <p:sp>
        <p:nvSpPr>
          <p:cNvPr id="8" name="Rectangle 7"/>
          <p:cNvSpPr/>
          <p:nvPr/>
        </p:nvSpPr>
        <p:spPr>
          <a:xfrm>
            <a:off x="5827363" y="1799184"/>
            <a:ext cx="6116660" cy="3785652"/>
          </a:xfrm>
          <a:prstGeom prst="rect">
            <a:avLst/>
          </a:prstGeom>
        </p:spPr>
        <p:txBody>
          <a:bodyPr wrap="square">
            <a:spAutoFit/>
          </a:bodyPr>
          <a:lstStyle/>
          <a:p>
            <a:pPr algn="just" fontAlgn="base"/>
            <a:r>
              <a:rPr lang="en-US" sz="2000" b="1" dirty="0" smtClean="0"/>
              <a:t>Layer up from the basic questions:</a:t>
            </a:r>
          </a:p>
          <a:p>
            <a:pPr algn="just" fontAlgn="base"/>
            <a:endParaRPr lang="en-US" sz="2000" b="1" dirty="0" smtClean="0"/>
          </a:p>
          <a:p>
            <a:pPr algn="just" fontAlgn="base"/>
            <a:r>
              <a:rPr lang="en-US" sz="2000" b="1" u="sng" dirty="0" smtClean="0">
                <a:solidFill>
                  <a:srgbClr val="FF0000"/>
                </a:solidFill>
              </a:rPr>
              <a:t>What</a:t>
            </a:r>
            <a:r>
              <a:rPr lang="en-US" sz="2000" b="1" dirty="0" smtClean="0">
                <a:solidFill>
                  <a:srgbClr val="FF0000"/>
                </a:solidFill>
              </a:rPr>
              <a:t> does the writer want us to feel as a reader?</a:t>
            </a:r>
          </a:p>
          <a:p>
            <a:pPr algn="just" fontAlgn="base"/>
            <a:r>
              <a:rPr lang="en-US" sz="2000" b="1" u="sng" dirty="0" smtClean="0">
                <a:solidFill>
                  <a:srgbClr val="FF0000"/>
                </a:solidFill>
              </a:rPr>
              <a:t>How</a:t>
            </a:r>
            <a:r>
              <a:rPr lang="en-US" sz="2000" b="1" dirty="0" smtClean="0">
                <a:solidFill>
                  <a:srgbClr val="FF0000"/>
                </a:solidFill>
              </a:rPr>
              <a:t> does the writer use structural features to do this?</a:t>
            </a:r>
          </a:p>
          <a:p>
            <a:pPr algn="just" fontAlgn="base"/>
            <a:r>
              <a:rPr lang="en-US" sz="2000" b="1" u="sng" dirty="0" smtClean="0">
                <a:solidFill>
                  <a:srgbClr val="FF0000"/>
                </a:solidFill>
              </a:rPr>
              <a:t>How</a:t>
            </a:r>
            <a:r>
              <a:rPr lang="en-US" sz="2000" b="1" dirty="0" smtClean="0">
                <a:solidFill>
                  <a:srgbClr val="FF0000"/>
                </a:solidFill>
              </a:rPr>
              <a:t> does the writer move from one structural feature to another?</a:t>
            </a:r>
          </a:p>
          <a:p>
            <a:pPr algn="just" fontAlgn="base"/>
            <a:r>
              <a:rPr lang="en-US" sz="2000" b="1" u="sng" dirty="0" smtClean="0">
                <a:solidFill>
                  <a:srgbClr val="FF0000"/>
                </a:solidFill>
              </a:rPr>
              <a:t>Why</a:t>
            </a:r>
            <a:r>
              <a:rPr lang="en-US" sz="2000" b="1" dirty="0" smtClean="0">
                <a:solidFill>
                  <a:srgbClr val="FF0000"/>
                </a:solidFill>
              </a:rPr>
              <a:t> have they chosen that structural feature over another structural feature?</a:t>
            </a:r>
          </a:p>
          <a:p>
            <a:pPr algn="just" fontAlgn="base"/>
            <a:r>
              <a:rPr lang="en-US" sz="2000" b="1" u="sng" dirty="0" smtClean="0">
                <a:solidFill>
                  <a:srgbClr val="FF0000"/>
                </a:solidFill>
              </a:rPr>
              <a:t>Why </a:t>
            </a:r>
            <a:r>
              <a:rPr lang="en-US" sz="2000" b="1" dirty="0" smtClean="0">
                <a:solidFill>
                  <a:srgbClr val="FF0000"/>
                </a:solidFill>
              </a:rPr>
              <a:t>might they want us to interpret it in different ways?</a:t>
            </a:r>
          </a:p>
          <a:p>
            <a:pPr algn="just" fontAlgn="base"/>
            <a:endParaRPr lang="en-US" sz="2000" b="1" dirty="0">
              <a:solidFill>
                <a:srgbClr val="FF0000"/>
              </a:solidFill>
            </a:endParaRPr>
          </a:p>
          <a:p>
            <a:pPr algn="ctr" fontAlgn="base"/>
            <a:endParaRPr lang="en-US" sz="2000" b="1" dirty="0"/>
          </a:p>
        </p:txBody>
      </p:sp>
    </p:spTree>
    <p:extLst>
      <p:ext uri="{BB962C8B-B14F-4D97-AF65-F5344CB8AC3E}">
        <p14:creationId xmlns:p14="http://schemas.microsoft.com/office/powerpoint/2010/main" val="3070282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071801"/>
            <a:ext cx="6117772" cy="2339102"/>
          </a:xfrm>
          <a:prstGeom prst="rect">
            <a:avLst/>
          </a:prstGeom>
          <a:noFill/>
          <a:ln>
            <a:solidFill>
              <a:schemeClr val="bg1"/>
            </a:solidFill>
          </a:ln>
        </p:spPr>
        <p:txBody>
          <a:bodyPr wrap="square" rtlCol="0">
            <a:spAutoFit/>
          </a:bodyPr>
          <a:lstStyle/>
          <a:p>
            <a:pPr algn="ctr"/>
            <a:r>
              <a:rPr lang="en-GB" sz="2600" b="1" dirty="0" smtClean="0"/>
              <a:t>Just like with the examples, mark your answer using the examiner comments on your left.</a:t>
            </a:r>
          </a:p>
          <a:p>
            <a:pPr algn="ctr"/>
            <a:endParaRPr lang="en-GB" sz="2600" b="1" dirty="0"/>
          </a:p>
          <a:p>
            <a:pPr algn="ctr"/>
            <a:r>
              <a:rPr lang="en-GB" sz="2600" b="1" dirty="0" smtClean="0"/>
              <a:t>Annotate in a different colour.</a:t>
            </a:r>
            <a:endParaRPr lang="en-GB" sz="2600" b="1" dirty="0"/>
          </a:p>
          <a:p>
            <a:pPr algn="ctr"/>
            <a:endParaRPr lang="en-GB" sz="1600" dirty="0" smtClean="0"/>
          </a:p>
        </p:txBody>
      </p:sp>
      <p:sp>
        <p:nvSpPr>
          <p:cNvPr id="5" name="TextBox 4"/>
          <p:cNvSpPr txBox="1"/>
          <p:nvPr/>
        </p:nvSpPr>
        <p:spPr>
          <a:xfrm>
            <a:off x="5842000" y="3767376"/>
            <a:ext cx="6117772" cy="2339102"/>
          </a:xfrm>
          <a:prstGeom prst="rect">
            <a:avLst/>
          </a:prstGeom>
          <a:noFill/>
          <a:ln>
            <a:solidFill>
              <a:schemeClr val="bg1"/>
            </a:solidFill>
          </a:ln>
        </p:spPr>
        <p:txBody>
          <a:bodyPr wrap="square" rtlCol="0">
            <a:spAutoFit/>
          </a:bodyPr>
          <a:lstStyle/>
          <a:p>
            <a:pPr algn="ctr"/>
            <a:r>
              <a:rPr lang="en-GB" sz="2600" b="1" dirty="0" smtClean="0"/>
              <a:t>Swap your answer with a partner and check they agree. Feel free to make further annotations on your partner’s work and if you disagree, write a quick note to explain why!</a:t>
            </a:r>
            <a:endParaRPr lang="en-GB" sz="2600" b="1" dirty="0"/>
          </a:p>
          <a:p>
            <a:pPr algn="ctr"/>
            <a:endParaRPr lang="en-GB" sz="1600" dirty="0" smtClean="0"/>
          </a:p>
        </p:txBody>
      </p:sp>
      <p:sp>
        <p:nvSpPr>
          <p:cNvPr id="8" name="Rectangle 7"/>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MARK AN ANSWER</a:t>
            </a:r>
            <a:endParaRPr lang="en-GB" sz="3600" dirty="0">
              <a:solidFill>
                <a:schemeClr val="bg1"/>
              </a:solidFill>
              <a:latin typeface="Berlin Sans FB" panose="020E0602020502020306" pitchFamily="34" charset="0"/>
            </a:endParaRPr>
          </a:p>
        </p:txBody>
      </p:sp>
      <p:sp>
        <p:nvSpPr>
          <p:cNvPr id="9" name="TextBox 8"/>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28077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1252706">
            <a:off x="61806" y="1179477"/>
            <a:ext cx="3774303" cy="1384995"/>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STRUCTURE:</a:t>
            </a:r>
          </a:p>
          <a:p>
            <a:pPr algn="ctr"/>
            <a:r>
              <a:rPr lang="en-US" sz="2800" b="1" cap="none" spc="0" dirty="0" smtClean="0">
                <a:ln w="22225">
                  <a:solidFill>
                    <a:schemeClr val="accent2"/>
                  </a:solidFill>
                  <a:prstDash val="solid"/>
                </a:ln>
                <a:solidFill>
                  <a:schemeClr val="accent2">
                    <a:lumMod val="40000"/>
                    <a:lumOff val="60000"/>
                  </a:schemeClr>
                </a:solidFill>
                <a:effectLst/>
              </a:rPr>
              <a:t>The way a text has been</a:t>
            </a:r>
          </a:p>
          <a:p>
            <a:pPr algn="ctr"/>
            <a:r>
              <a:rPr lang="en-US" sz="2800" b="1" dirty="0" smtClean="0">
                <a:ln w="22225">
                  <a:solidFill>
                    <a:schemeClr val="accent2"/>
                  </a:solidFill>
                  <a:prstDash val="solid"/>
                </a:ln>
                <a:solidFill>
                  <a:schemeClr val="accent2">
                    <a:lumMod val="40000"/>
                    <a:lumOff val="60000"/>
                  </a:schemeClr>
                </a:solidFill>
              </a:rPr>
              <a:t>put together</a:t>
            </a:r>
            <a:endParaRPr lang="en-US" sz="2800" b="1" cap="none" spc="0" dirty="0">
              <a:ln w="22225">
                <a:solidFill>
                  <a:schemeClr val="accent2"/>
                </a:solidFill>
                <a:prstDash val="solid"/>
              </a:ln>
              <a:solidFill>
                <a:schemeClr val="accent2">
                  <a:lumMod val="40000"/>
                  <a:lumOff val="60000"/>
                </a:schemeClr>
              </a:solidFill>
              <a:effectLst/>
            </a:endParaRPr>
          </a:p>
        </p:txBody>
      </p:sp>
      <p:pic>
        <p:nvPicPr>
          <p:cNvPr id="2050" name="Picture 2" descr="Image result for cartoon brick w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491" y="2594310"/>
            <a:ext cx="1838325" cy="19335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speech mark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2363" y="4993099"/>
            <a:ext cx="2173880" cy="154562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rot="21252706">
            <a:off x="8924527" y="5288857"/>
            <a:ext cx="2926570" cy="954107"/>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DIALOGUE is </a:t>
            </a:r>
          </a:p>
          <a:p>
            <a:pPr algn="ctr"/>
            <a:r>
              <a:rPr lang="en-US" sz="2800" b="1" dirty="0" smtClean="0">
                <a:ln w="22225">
                  <a:solidFill>
                    <a:schemeClr val="accent2"/>
                  </a:solidFill>
                  <a:prstDash val="solid"/>
                </a:ln>
                <a:solidFill>
                  <a:schemeClr val="accent2">
                    <a:lumMod val="40000"/>
                    <a:lumOff val="60000"/>
                  </a:schemeClr>
                </a:solidFill>
              </a:rPr>
              <a:t>a structural device</a:t>
            </a:r>
            <a:endParaRPr lang="en-US" sz="2800" b="1" cap="none" spc="0" dirty="0">
              <a:ln w="22225">
                <a:solidFill>
                  <a:schemeClr val="accent2"/>
                </a:solidFill>
                <a:prstDash val="solid"/>
              </a:ln>
              <a:solidFill>
                <a:schemeClr val="accent2">
                  <a:lumMod val="40000"/>
                  <a:lumOff val="60000"/>
                </a:schemeClr>
              </a:solidFill>
              <a:effectLst/>
            </a:endParaRPr>
          </a:p>
        </p:txBody>
      </p:sp>
      <p:pic>
        <p:nvPicPr>
          <p:cNvPr id="2054" name="Picture 6" descr="Image result for stick m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494" y="4638671"/>
            <a:ext cx="1220100" cy="190005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rot="21252706">
            <a:off x="983391" y="4838056"/>
            <a:ext cx="3362203" cy="1384995"/>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INTRODUCTION OF</a:t>
            </a:r>
          </a:p>
          <a:p>
            <a:pPr algn="ctr"/>
            <a:r>
              <a:rPr lang="en-US" sz="2800" b="1" dirty="0" smtClean="0">
                <a:ln w="22225">
                  <a:solidFill>
                    <a:schemeClr val="accent2"/>
                  </a:solidFill>
                  <a:prstDash val="solid"/>
                </a:ln>
                <a:solidFill>
                  <a:schemeClr val="accent2">
                    <a:lumMod val="40000"/>
                    <a:lumOff val="60000"/>
                  </a:schemeClr>
                </a:solidFill>
              </a:rPr>
              <a:t>NEW CHARACTERS is </a:t>
            </a:r>
          </a:p>
          <a:p>
            <a:pPr algn="ctr"/>
            <a:r>
              <a:rPr lang="en-US" sz="2800" b="1" dirty="0" smtClean="0">
                <a:ln w="22225">
                  <a:solidFill>
                    <a:schemeClr val="accent2"/>
                  </a:solidFill>
                  <a:prstDash val="solid"/>
                </a:ln>
                <a:solidFill>
                  <a:schemeClr val="accent2">
                    <a:lumMod val="40000"/>
                    <a:lumOff val="60000"/>
                  </a:schemeClr>
                </a:solidFill>
              </a:rPr>
              <a:t>a structural device</a:t>
            </a:r>
            <a:endParaRPr lang="en-US" sz="2800" b="1" cap="none" spc="0" dirty="0">
              <a:ln w="22225">
                <a:solidFill>
                  <a:schemeClr val="accent2"/>
                </a:solidFill>
                <a:prstDash val="solid"/>
              </a:ln>
              <a:solidFill>
                <a:schemeClr val="accent2">
                  <a:lumMod val="40000"/>
                  <a:lumOff val="60000"/>
                </a:schemeClr>
              </a:solidFill>
              <a:effectLst/>
            </a:endParaRPr>
          </a:p>
        </p:txBody>
      </p:sp>
      <p:sp>
        <p:nvSpPr>
          <p:cNvPr id="6" name="AutoShape 8" descr="Image result for CARTOON WORL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10" descr="Image result for CARTOON WORL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12" descr="Image result for CARTOON WORLD"/>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62" name="Picture 14" descr="Cartoon World Clip Ar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62363" y="1158185"/>
            <a:ext cx="1598091" cy="1598091"/>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rot="397212">
            <a:off x="7150070" y="2825226"/>
            <a:ext cx="5003614" cy="954107"/>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INTRODUCTION OF/CHANGE</a:t>
            </a:r>
          </a:p>
          <a:p>
            <a:pPr algn="ctr"/>
            <a:r>
              <a:rPr lang="en-US" sz="2800" b="1" dirty="0" smtClean="0">
                <a:ln w="22225">
                  <a:solidFill>
                    <a:schemeClr val="accent2"/>
                  </a:solidFill>
                  <a:prstDash val="solid"/>
                </a:ln>
                <a:solidFill>
                  <a:schemeClr val="accent2">
                    <a:lumMod val="40000"/>
                    <a:lumOff val="60000"/>
                  </a:schemeClr>
                </a:solidFill>
              </a:rPr>
              <a:t>IN SETTING is a structural device</a:t>
            </a:r>
          </a:p>
        </p:txBody>
      </p:sp>
      <p:pic>
        <p:nvPicPr>
          <p:cNvPr id="18" name="Picture 17" descr="C:\Users\spry01\Local Settings\Temporary Internet Files\Content.IE5\3INDQ2BK\MC900384022[1].wmf"/>
          <p:cNvPicPr>
            <a:picLocks noChangeAspect="1" noChangeArrowheads="1"/>
          </p:cNvPicPr>
          <p:nvPr/>
        </p:nvPicPr>
        <p:blipFill>
          <a:blip r:embed="rId7"/>
          <a:srcRect/>
          <a:stretch>
            <a:fillRect/>
          </a:stretch>
        </p:blipFill>
        <p:spPr bwMode="auto">
          <a:xfrm rot="19526666">
            <a:off x="4618536" y="1663982"/>
            <a:ext cx="1399945" cy="1626070"/>
          </a:xfrm>
          <a:prstGeom prst="rect">
            <a:avLst/>
          </a:prstGeom>
          <a:noFill/>
        </p:spPr>
      </p:pic>
      <p:sp>
        <p:nvSpPr>
          <p:cNvPr id="19" name="Rectangle 18"/>
          <p:cNvSpPr/>
          <p:nvPr/>
        </p:nvSpPr>
        <p:spPr>
          <a:xfrm rot="397212">
            <a:off x="3574382" y="3319990"/>
            <a:ext cx="3114955" cy="954107"/>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CHANGE IN TIME is </a:t>
            </a:r>
          </a:p>
          <a:p>
            <a:pPr algn="ctr"/>
            <a:r>
              <a:rPr lang="en-US" sz="2800" b="1" dirty="0" smtClean="0">
                <a:ln w="22225">
                  <a:solidFill>
                    <a:schemeClr val="accent2"/>
                  </a:solidFill>
                  <a:prstDash val="solid"/>
                </a:ln>
                <a:solidFill>
                  <a:schemeClr val="accent2">
                    <a:lumMod val="40000"/>
                    <a:lumOff val="60000"/>
                  </a:schemeClr>
                </a:solidFill>
              </a:rPr>
              <a:t>a structural device</a:t>
            </a:r>
          </a:p>
        </p:txBody>
      </p:sp>
      <p:sp>
        <p:nvSpPr>
          <p:cNvPr id="20" name="Rectangle 19"/>
          <p:cNvSpPr/>
          <p:nvPr/>
        </p:nvSpPr>
        <p:spPr>
          <a:xfrm rot="21296372">
            <a:off x="5178463" y="4954032"/>
            <a:ext cx="2933816" cy="1384995"/>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CHANGE IN TONE/</a:t>
            </a:r>
          </a:p>
          <a:p>
            <a:pPr algn="ctr"/>
            <a:r>
              <a:rPr lang="en-US" sz="2800" b="1" dirty="0" smtClean="0">
                <a:ln w="22225">
                  <a:solidFill>
                    <a:schemeClr val="accent2"/>
                  </a:solidFill>
                  <a:prstDash val="solid"/>
                </a:ln>
                <a:solidFill>
                  <a:schemeClr val="accent2">
                    <a:lumMod val="40000"/>
                    <a:lumOff val="60000"/>
                  </a:schemeClr>
                </a:solidFill>
              </a:rPr>
              <a:t>ATMOSPHERE is a</a:t>
            </a:r>
          </a:p>
          <a:p>
            <a:pPr algn="ctr"/>
            <a:r>
              <a:rPr lang="en-US" sz="2800" b="1" dirty="0">
                <a:ln w="22225">
                  <a:solidFill>
                    <a:schemeClr val="accent2"/>
                  </a:solidFill>
                  <a:prstDash val="solid"/>
                </a:ln>
                <a:solidFill>
                  <a:schemeClr val="accent2">
                    <a:lumMod val="40000"/>
                    <a:lumOff val="60000"/>
                  </a:schemeClr>
                </a:solidFill>
              </a:rPr>
              <a:t>s</a:t>
            </a:r>
            <a:r>
              <a:rPr lang="en-US" sz="2800" b="1" dirty="0" smtClean="0">
                <a:ln w="22225">
                  <a:solidFill>
                    <a:schemeClr val="accent2"/>
                  </a:solidFill>
                  <a:prstDash val="solid"/>
                </a:ln>
                <a:solidFill>
                  <a:schemeClr val="accent2">
                    <a:lumMod val="40000"/>
                    <a:lumOff val="60000"/>
                  </a:schemeClr>
                </a:solidFill>
              </a:rPr>
              <a:t>tructural device.</a:t>
            </a:r>
          </a:p>
        </p:txBody>
      </p:sp>
      <p:sp>
        <p:nvSpPr>
          <p:cNvPr id="22" name="Rectangle 21"/>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LOOK FOR THESE STRUCTURAL DEVICES IN THE EXTRACT</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786772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1737" t="24169" r="22839" b="9585"/>
          <a:stretch/>
        </p:blipFill>
        <p:spPr>
          <a:xfrm>
            <a:off x="150221" y="1193370"/>
            <a:ext cx="8094878" cy="5439906"/>
          </a:xfrm>
          <a:prstGeom prst="rect">
            <a:avLst/>
          </a:prstGeom>
          <a:ln w="19050">
            <a:solidFill>
              <a:schemeClr val="tx1"/>
            </a:solidFill>
          </a:ln>
        </p:spPr>
      </p:pic>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TO FINISH: ENGLISH REVISION HORSFORTH GRID</a:t>
            </a:r>
            <a:endParaRPr lang="en-GB" sz="3600" dirty="0">
              <a:solidFill>
                <a:schemeClr val="bg1"/>
              </a:solidFill>
              <a:latin typeface="Berlin Sans FB" panose="020E0602020502020306" pitchFamily="34" charset="0"/>
            </a:endParaRPr>
          </a:p>
        </p:txBody>
      </p:sp>
      <p:sp>
        <p:nvSpPr>
          <p:cNvPr id="6" name="Rectangle 5"/>
          <p:cNvSpPr/>
          <p:nvPr/>
        </p:nvSpPr>
        <p:spPr>
          <a:xfrm>
            <a:off x="8245099" y="1193370"/>
            <a:ext cx="3795709" cy="5262979"/>
          </a:xfrm>
          <a:prstGeom prst="rect">
            <a:avLst/>
          </a:prstGeom>
        </p:spPr>
        <p:txBody>
          <a:bodyPr wrap="square">
            <a:spAutoFit/>
          </a:bodyPr>
          <a:lstStyle/>
          <a:p>
            <a:pPr algn="ctr"/>
            <a:r>
              <a:rPr lang="en-GB" sz="2400" b="1" dirty="0" smtClean="0"/>
              <a:t>Look back at your Horsforth Grid audit of Language skills.</a:t>
            </a:r>
          </a:p>
          <a:p>
            <a:pPr algn="ctr"/>
            <a:endParaRPr lang="en-GB" sz="2400" b="1" dirty="0"/>
          </a:p>
          <a:p>
            <a:pPr algn="ctr"/>
            <a:r>
              <a:rPr lang="en-GB" sz="2400" b="1" dirty="0" smtClean="0"/>
              <a:t>Consider where you originally placed AO1 and AO2. Is your skill set still in the same location or would you move it?</a:t>
            </a:r>
            <a:endParaRPr lang="en-GB" sz="2400" b="1" dirty="0"/>
          </a:p>
          <a:p>
            <a:pPr algn="ctr"/>
            <a:endParaRPr lang="en-GB" sz="2400" b="1" dirty="0"/>
          </a:p>
          <a:p>
            <a:pPr algn="ctr"/>
            <a:r>
              <a:rPr lang="en-GB" sz="2400" b="1" dirty="0" smtClean="0"/>
              <a:t>If you are still struggling with analysis, how are YOU going to revise and improve?</a:t>
            </a:r>
            <a:endParaRPr lang="en-GB" sz="2400" b="1" dirty="0"/>
          </a:p>
        </p:txBody>
      </p:sp>
    </p:spTree>
    <p:extLst>
      <p:ext uri="{BB962C8B-B14F-4D97-AF65-F5344CB8AC3E}">
        <p14:creationId xmlns:p14="http://schemas.microsoft.com/office/powerpoint/2010/main" val="1696309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lock of birds"/>
          <p:cNvPicPr>
            <a:picLocks noChangeAspect="1" noChangeArrowheads="1"/>
          </p:cNvPicPr>
          <p:nvPr/>
        </p:nvPicPr>
        <p:blipFill rotWithShape="1">
          <a:blip r:embed="rId2">
            <a:extLst>
              <a:ext uri="{28A0092B-C50C-407E-A947-70E740481C1C}">
                <a14:useLocalDpi xmlns:a14="http://schemas.microsoft.com/office/drawing/2010/main" val="0"/>
              </a:ext>
            </a:extLst>
          </a:blip>
          <a:srcRect b="8745"/>
          <a:stretch/>
        </p:blipFill>
        <p:spPr bwMode="auto">
          <a:xfrm>
            <a:off x="185980" y="681925"/>
            <a:ext cx="6007106" cy="592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014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RESOURCES</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98339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1: Level ______				  Candidate 2: Level ______</a:t>
            </a:r>
            <a:endParaRPr lang="en-GB" b="1" dirty="0"/>
          </a:p>
        </p:txBody>
      </p:sp>
      <p:sp>
        <p:nvSpPr>
          <p:cNvPr id="7" name="TextBox 6"/>
          <p:cNvSpPr txBox="1"/>
          <p:nvPr/>
        </p:nvSpPr>
        <p:spPr>
          <a:xfrm>
            <a:off x="169862" y="955520"/>
            <a:ext cx="5702301"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extract begins with a description of the time  of year. We are then introduced to a new character called Nat. Nat has a ‘wartime disability’ and doesn’t work all the time. We learn lots of information about him. He likes to look at the birds. We know this because it says he ‘would watch the birds’. Perhaps the writer does this because we know the story is going to be about birds so it is introducing them to the reader. There are lots of them which means the story could be scary. The writer focuses on Nat who finishes for the day and he thinks the birds are ‘restless’ because there is going to be a ‘hard winter’. The writer talks about the weather again. The last line could be on a line by itself because it is important. It talks about a bird and we know birds are going to be important because of the title of the story.</a:t>
            </a:r>
          </a:p>
        </p:txBody>
      </p:sp>
      <p:sp>
        <p:nvSpPr>
          <p:cNvPr id="8" name="TextBox 7"/>
          <p:cNvSpPr txBox="1"/>
          <p:nvPr/>
        </p:nvSpPr>
        <p:spPr>
          <a:xfrm>
            <a:off x="5973858" y="955520"/>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begins by establishing a sense of time and place. We are told it is ‘December’ so the writer is already creating a dark, bleak tone. We are introduced to a new character, Nat </a:t>
            </a:r>
            <a:r>
              <a:rPr lang="en-GB" sz="1500" dirty="0" err="1" smtClean="0"/>
              <a:t>Hocken</a:t>
            </a:r>
            <a:r>
              <a:rPr lang="en-GB" sz="1500" dirty="0" smtClean="0"/>
              <a:t>, and du </a:t>
            </a:r>
            <a:r>
              <a:rPr lang="en-GB" sz="1500" dirty="0" err="1" smtClean="0"/>
              <a:t>Maurier</a:t>
            </a:r>
            <a:r>
              <a:rPr lang="en-GB" sz="1500" dirty="0" smtClean="0"/>
              <a:t> zooms in on his solitary and lonely nature. This could interest the reader because it portrays him as mysterious and somewhat secretive. He clearly likes the birds; they are part of his daily routine which would imply he prefers to spend his time with them rather than other people. The writer shifts the focus to the movements of the birds; du </a:t>
            </a:r>
            <a:r>
              <a:rPr lang="en-GB" sz="1500" dirty="0" err="1" smtClean="0"/>
              <a:t>Maurier</a:t>
            </a:r>
            <a:r>
              <a:rPr lang="en-GB" sz="1500" dirty="0" smtClean="0"/>
              <a:t> initially presents them as peaceful creatures, saying they were ‘rustling like silk’, perhaps to shock the reader when the birds begin to display odd, threatening behaviour later on in the extract. This threatening behaviour ends the extract with a line in a paragraph by itself, perhaps to show its importance. </a:t>
            </a:r>
          </a:p>
        </p:txBody>
      </p:sp>
    </p:spTree>
    <p:extLst>
      <p:ext uri="{BB962C8B-B14F-4D97-AF65-F5344CB8AC3E}">
        <p14:creationId xmlns:p14="http://schemas.microsoft.com/office/powerpoint/2010/main" val="179443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3: Level ______				  Candidate 4: Level ______</a:t>
            </a:r>
            <a:endParaRPr lang="en-GB" b="1" dirty="0"/>
          </a:p>
        </p:txBody>
      </p:sp>
      <p:sp>
        <p:nvSpPr>
          <p:cNvPr id="7" name="TextBox 6"/>
          <p:cNvSpPr txBox="1"/>
          <p:nvPr/>
        </p:nvSpPr>
        <p:spPr>
          <a:xfrm>
            <a:off x="144558" y="793952"/>
            <a:ext cx="557044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creates a dark tone at the beginning by telling us how the story is set in December. The writer then shifts our focus to the main character, Nat, drawing particular attention to his ‘solitary disposition.’ The writer creates a peaceful tone by zooming in on the movements of the birds and says they ‘rustled like silk.’ Silk is soft so the movements of the birds are soft. This interests the reader because this is an effective simile. The writer then uses speech to interest us as this gives as more clues as to the type of character Nat is. He says the word ‘perhaps’ which shows he likes to ask questions. He is a curious character. The writer then zooms in to the birds again to show how they are growing ‘restless’ which will make the reader wonder why and perhaps make them fear </a:t>
            </a:r>
            <a:r>
              <a:rPr lang="en-GB" sz="1500" smtClean="0"/>
              <a:t>for Nat.</a:t>
            </a:r>
            <a:endParaRPr lang="en-GB" sz="1500" dirty="0" smtClean="0"/>
          </a:p>
        </p:txBody>
      </p:sp>
      <p:sp>
        <p:nvSpPr>
          <p:cNvPr id="8" name="TextBox 7"/>
          <p:cNvSpPr txBox="1"/>
          <p:nvPr/>
        </p:nvSpPr>
        <p:spPr>
          <a:xfrm>
            <a:off x="5888133" y="793952"/>
            <a:ext cx="6117772"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begins by establishing a cold, somewhat bleak tone by telling us that the month is ‘December’. This coincides with the sense of threat that du </a:t>
            </a:r>
            <a:r>
              <a:rPr lang="en-GB" sz="1400" dirty="0" err="1" smtClean="0"/>
              <a:t>Maurier</a:t>
            </a:r>
            <a:r>
              <a:rPr lang="en-GB" sz="1400" dirty="0" smtClean="0"/>
              <a:t> includes later on in her story when describing the actions of the birds. Du </a:t>
            </a:r>
            <a:r>
              <a:rPr lang="en-GB" sz="1400" dirty="0" err="1" smtClean="0"/>
              <a:t>Maurier</a:t>
            </a:r>
            <a:r>
              <a:rPr lang="en-GB" sz="1400" dirty="0" smtClean="0"/>
              <a:t> shifts our attention to the main character; we see how </a:t>
            </a:r>
            <a:r>
              <a:rPr lang="en-GB" sz="1400" dirty="0" err="1" smtClean="0"/>
              <a:t>Hocken</a:t>
            </a:r>
            <a:r>
              <a:rPr lang="en-GB" sz="1400" dirty="0" smtClean="0"/>
              <a:t> is solitary yet his loneliness is focused upon to show how he has some sort of affinity with the birds. The juxtaposition of the birds moving together as opposed to Nat’s loneliness not only shows the reader that Nat is outnumbered but also that they provide him with some sort of comfort. We are told how he ‘would watch the birds’, suggesting that he knows their movements, their ‘ritual’ and as such can identify when something is wrong. Perhaps this is why du </a:t>
            </a:r>
            <a:r>
              <a:rPr lang="en-GB" sz="1400" dirty="0" err="1" smtClean="0"/>
              <a:t>Maurier</a:t>
            </a:r>
            <a:r>
              <a:rPr lang="en-GB" sz="1400" dirty="0" smtClean="0"/>
              <a:t> decides to zoom in on the actions of the birds immediately after telling us that Nat is familiar with them. The fact they are ‘restless’ begins to create a sense of fear.</a:t>
            </a:r>
          </a:p>
          <a:p>
            <a:pPr algn="just">
              <a:lnSpc>
                <a:spcPct val="200000"/>
              </a:lnSpc>
            </a:pPr>
            <a:endParaRPr lang="en-GB" sz="1400" dirty="0" smtClean="0"/>
          </a:p>
        </p:txBody>
      </p:sp>
    </p:spTree>
    <p:extLst>
      <p:ext uri="{BB962C8B-B14F-4D97-AF65-F5344CB8AC3E}">
        <p14:creationId xmlns:p14="http://schemas.microsoft.com/office/powerpoint/2010/main" val="155544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94069773"/>
              </p:ext>
            </p:extLst>
          </p:nvPr>
        </p:nvGraphicFramePr>
        <p:xfrm>
          <a:off x="314407" y="1166253"/>
          <a:ext cx="11563185" cy="5334560"/>
        </p:xfrm>
        <a:graphic>
          <a:graphicData uri="http://schemas.openxmlformats.org/drawingml/2006/table">
            <a:tbl>
              <a:tblPr firstRow="1" bandRow="1">
                <a:tableStyleId>{5940675A-B579-460E-94D1-54222C63F5DA}</a:tableStyleId>
              </a:tblPr>
              <a:tblGrid>
                <a:gridCol w="2312637">
                  <a:extLst>
                    <a:ext uri="{9D8B030D-6E8A-4147-A177-3AD203B41FA5}">
                      <a16:colId xmlns:a16="http://schemas.microsoft.com/office/drawing/2014/main" val="3707955334"/>
                    </a:ext>
                  </a:extLst>
                </a:gridCol>
                <a:gridCol w="2312637">
                  <a:extLst>
                    <a:ext uri="{9D8B030D-6E8A-4147-A177-3AD203B41FA5}">
                      <a16:colId xmlns:a16="http://schemas.microsoft.com/office/drawing/2014/main" val="2330010326"/>
                    </a:ext>
                  </a:extLst>
                </a:gridCol>
                <a:gridCol w="2312637">
                  <a:extLst>
                    <a:ext uri="{9D8B030D-6E8A-4147-A177-3AD203B41FA5}">
                      <a16:colId xmlns:a16="http://schemas.microsoft.com/office/drawing/2014/main" val="3899569433"/>
                    </a:ext>
                  </a:extLst>
                </a:gridCol>
                <a:gridCol w="2312637">
                  <a:extLst>
                    <a:ext uri="{9D8B030D-6E8A-4147-A177-3AD203B41FA5}">
                      <a16:colId xmlns:a16="http://schemas.microsoft.com/office/drawing/2014/main" val="2333760897"/>
                    </a:ext>
                  </a:extLst>
                </a:gridCol>
                <a:gridCol w="2312637">
                  <a:extLst>
                    <a:ext uri="{9D8B030D-6E8A-4147-A177-3AD203B41FA5}">
                      <a16:colId xmlns:a16="http://schemas.microsoft.com/office/drawing/2014/main" val="1571093129"/>
                    </a:ext>
                  </a:extLst>
                </a:gridCol>
              </a:tblGrid>
              <a:tr h="1341908">
                <a:tc>
                  <a:txBody>
                    <a:bodyPr/>
                    <a:lstStyle/>
                    <a:p>
                      <a:pPr algn="ctr"/>
                      <a:r>
                        <a:rPr lang="en-GB" sz="1400" b="1" dirty="0" smtClean="0"/>
                        <a:t>Quotation and part of the extract that it is from.</a:t>
                      </a:r>
                    </a:p>
                    <a:p>
                      <a:pPr algn="ctr"/>
                      <a:r>
                        <a:rPr lang="en-GB" sz="1400" b="1" dirty="0" smtClean="0"/>
                        <a:t>E.G.</a:t>
                      </a:r>
                      <a:r>
                        <a:rPr lang="en-GB" sz="1400" b="1" baseline="0" dirty="0" smtClean="0"/>
                        <a:t> Beginning, middle, end. </a:t>
                      </a:r>
                      <a:endParaRPr lang="en-GB" sz="1400" b="1" dirty="0"/>
                    </a:p>
                  </a:txBody>
                  <a:tcPr/>
                </a:tc>
                <a:tc>
                  <a:txBody>
                    <a:bodyPr/>
                    <a:lstStyle/>
                    <a:p>
                      <a:pPr algn="ctr"/>
                      <a:r>
                        <a:rPr lang="en-GB" sz="1400" b="1" dirty="0" smtClean="0"/>
                        <a:t>Feature Identified</a:t>
                      </a:r>
                      <a:endParaRPr lang="en-GB" sz="1400" b="1" dirty="0"/>
                    </a:p>
                  </a:txBody>
                  <a:tcPr/>
                </a:tc>
                <a:tc>
                  <a:txBody>
                    <a:bodyPr/>
                    <a:lstStyle/>
                    <a:p>
                      <a:pPr algn="ctr"/>
                      <a:r>
                        <a:rPr lang="en-GB" sz="1400" b="1" dirty="0" smtClean="0"/>
                        <a:t>Effect </a:t>
                      </a:r>
                      <a:endParaRPr lang="en-GB" sz="1400" b="1" dirty="0"/>
                    </a:p>
                  </a:txBody>
                  <a:tcPr/>
                </a:tc>
                <a:tc>
                  <a:txBody>
                    <a:bodyPr/>
                    <a:lstStyle/>
                    <a:p>
                      <a:pPr algn="ctr"/>
                      <a:r>
                        <a:rPr lang="en-GB" sz="1400" b="1" dirty="0" smtClean="0"/>
                        <a:t>Has</a:t>
                      </a:r>
                      <a:r>
                        <a:rPr lang="en-GB" sz="1400" b="1" baseline="0" dirty="0" smtClean="0"/>
                        <a:t> this feature been used once or throughout? Where?</a:t>
                      </a:r>
                      <a:endParaRPr lang="en-GB" sz="1400" b="1" dirty="0"/>
                    </a:p>
                  </a:txBody>
                  <a:tcPr/>
                </a:tc>
                <a:tc>
                  <a:txBody>
                    <a:bodyPr/>
                    <a:lstStyle/>
                    <a:p>
                      <a:pPr algn="ctr"/>
                      <a:r>
                        <a:rPr lang="en-GB" sz="1400" b="1" dirty="0" smtClean="0"/>
                        <a:t>Why do you think it has been used once or more than once? </a:t>
                      </a:r>
                      <a:endParaRPr lang="en-GB" sz="1400" b="1" dirty="0"/>
                    </a:p>
                  </a:txBody>
                  <a:tcPr/>
                </a:tc>
                <a:extLst>
                  <a:ext uri="{0D108BD9-81ED-4DB2-BD59-A6C34878D82A}">
                    <a16:rowId xmlns:a16="http://schemas.microsoft.com/office/drawing/2014/main" val="2534540706"/>
                  </a:ext>
                </a:extLst>
              </a:tr>
              <a:tr h="1330884">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66559301"/>
                  </a:ext>
                </a:extLst>
              </a:tr>
              <a:tr h="1330884">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738664079"/>
                  </a:ext>
                </a:extLst>
              </a:tr>
              <a:tr h="1330884">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86294384"/>
                  </a:ext>
                </a:extLst>
              </a:tr>
            </a:tbl>
          </a:graphicData>
        </a:graphic>
      </p:graphicFrame>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QUESTION 3 PLANNING TABLE</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739929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6514" y="1141258"/>
            <a:ext cx="6117772" cy="5447645"/>
          </a:xfrm>
          <a:prstGeom prst="rect">
            <a:avLst/>
          </a:prstGeom>
          <a:noFill/>
          <a:ln>
            <a:solidFill>
              <a:schemeClr val="tx1"/>
            </a:solidFill>
          </a:ln>
        </p:spPr>
        <p:txBody>
          <a:bodyPr wrap="square" rtlCol="0">
            <a:spAutoFit/>
          </a:bodyPr>
          <a:lstStyle/>
          <a:p>
            <a:pPr algn="ctr"/>
            <a:endParaRPr lang="en-GB" sz="2600" b="1" dirty="0" smtClean="0"/>
          </a:p>
          <a:p>
            <a:pPr algn="ctr"/>
            <a:endParaRPr lang="en-GB" sz="3200" b="1" dirty="0" smtClean="0"/>
          </a:p>
          <a:p>
            <a:pPr algn="ctr"/>
            <a:endParaRPr lang="en-GB" sz="3200" b="1" dirty="0"/>
          </a:p>
          <a:p>
            <a:pPr algn="ctr"/>
            <a:r>
              <a:rPr lang="en-GB" sz="4000" b="1" dirty="0" smtClean="0"/>
              <a:t>Candidate’s answer will appear here on the examiner’s marking screen.</a:t>
            </a:r>
            <a:endParaRPr lang="en-GB" sz="4000" b="1" dirty="0"/>
          </a:p>
          <a:p>
            <a:pPr algn="ctr"/>
            <a:endParaRPr lang="en-GB" sz="3200" b="1" dirty="0"/>
          </a:p>
          <a:p>
            <a:pPr algn="ctr"/>
            <a:endParaRPr lang="en-GB" sz="3200" b="1" dirty="0" smtClean="0"/>
          </a:p>
          <a:p>
            <a:pPr algn="ctr"/>
            <a:endParaRPr lang="en-GB" sz="3200" b="1" dirty="0" smtClean="0"/>
          </a:p>
          <a:p>
            <a:pPr algn="ctr"/>
            <a:endParaRPr lang="en-GB" sz="2600" b="1" dirty="0"/>
          </a:p>
          <a:p>
            <a:pPr algn="ctr"/>
            <a:endParaRPr lang="en-GB" sz="1600" dirty="0" smtClean="0"/>
          </a:p>
        </p:txBody>
      </p:sp>
      <p:sp>
        <p:nvSpPr>
          <p:cNvPr id="5" name="Rectangle 4"/>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335239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6514" y="1141258"/>
            <a:ext cx="6117772" cy="5539978"/>
          </a:xfrm>
          <a:prstGeom prst="rect">
            <a:avLst/>
          </a:prstGeom>
          <a:noFill/>
          <a:ln>
            <a:solidFill>
              <a:schemeClr val="tx1"/>
            </a:solidFill>
          </a:ln>
        </p:spPr>
        <p:txBody>
          <a:bodyPr wrap="square" rtlCol="0">
            <a:spAutoFit/>
          </a:bodyPr>
          <a:lstStyle/>
          <a:p>
            <a:pPr algn="ctr"/>
            <a:r>
              <a:rPr lang="en-GB" sz="2600" b="1" dirty="0" smtClean="0"/>
              <a:t>The examiner will see the candidate’s answer to the right of these comments.</a:t>
            </a:r>
          </a:p>
          <a:p>
            <a:pPr algn="ctr"/>
            <a:endParaRPr lang="en-GB" sz="2600" b="1" dirty="0"/>
          </a:p>
          <a:p>
            <a:pPr algn="ctr"/>
            <a:r>
              <a:rPr lang="en-GB" sz="2600" b="1" dirty="0" smtClean="0"/>
              <a:t>The examiner will then click and drag these comments onto your answer to show where you have met the criteria. </a:t>
            </a:r>
          </a:p>
          <a:p>
            <a:pPr algn="ctr"/>
            <a:endParaRPr lang="en-GB" sz="2600" b="1" dirty="0"/>
          </a:p>
          <a:p>
            <a:pPr algn="ctr"/>
            <a:r>
              <a:rPr lang="en-GB" sz="2600" b="1" dirty="0" smtClean="0"/>
              <a:t>This means that part of your answer could contain a L1 comment but also a L4 comment. This means that if part of your answer is L4 but the rest is L1, you will receive a mark in the L4 section of the mark scheme.</a:t>
            </a:r>
          </a:p>
          <a:p>
            <a:pPr algn="ctr"/>
            <a:endParaRPr lang="en-GB" sz="1600" dirty="0" smtClean="0"/>
          </a:p>
        </p:txBody>
      </p:sp>
      <p:cxnSp>
        <p:nvCxnSpPr>
          <p:cNvPr id="9" name="Straight Arrow Connector 8"/>
          <p:cNvCxnSpPr/>
          <p:nvPr/>
        </p:nvCxnSpPr>
        <p:spPr>
          <a:xfrm flipH="1">
            <a:off x="4325257" y="1669144"/>
            <a:ext cx="1770744" cy="15965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
        <p:nvSpPr>
          <p:cNvPr id="10" name="TextBox 9"/>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211343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1938992"/>
          </a:xfrm>
          <a:prstGeom prst="rect">
            <a:avLst/>
          </a:prstGeom>
          <a:noFill/>
          <a:ln>
            <a:solidFill>
              <a:schemeClr val="bg1"/>
            </a:solidFill>
          </a:ln>
        </p:spPr>
        <p:txBody>
          <a:bodyPr wrap="square" rtlCol="0">
            <a:spAutoFit/>
          </a:bodyPr>
          <a:lstStyle/>
          <a:p>
            <a:pPr algn="ctr"/>
            <a:r>
              <a:rPr lang="en-GB" sz="2600" b="1" dirty="0" smtClean="0"/>
              <a:t>Annotate the following answers with the comments on the left. See if you can identify the highest level the answer achieves and where it achieves it.</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MARK THE FOLLOWING ANSWERS</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191214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extract begins with a description of the time  of year. We are then introduced to a new character called Nat. Nat has a ‘wartime disability’ and doesn’t work all the time. We learn lots of information about him. He likes to look at the birds. We know this because it says he ‘would watch the birds’. Perhaps the writer does this because we know the story is going to be about birds so it is introducing them to the reader. There are lots of them which means the story could be scary. The writer focuses on Nat who finishes for the day and he thinks the birds are ‘restless’ because there is going to be a ‘hard winter’. The writer talks about the weather again. The last line could be on a line by itself because it is important. It talks about a bird and we know birds are going to be important because of the title of the story.</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116943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begins by establishing a sense of time and place. We are told it is ‘December’ so the writer is already creating a dark, bleak tone. We are introduced to a new character, Nat </a:t>
            </a:r>
            <a:r>
              <a:rPr lang="en-GB" sz="1500" dirty="0" err="1" smtClean="0"/>
              <a:t>Hocken</a:t>
            </a:r>
            <a:r>
              <a:rPr lang="en-GB" sz="1500" dirty="0" smtClean="0"/>
              <a:t>, and du </a:t>
            </a:r>
            <a:r>
              <a:rPr lang="en-GB" sz="1500" dirty="0" err="1" smtClean="0"/>
              <a:t>Maurier</a:t>
            </a:r>
            <a:r>
              <a:rPr lang="en-GB" sz="1500" dirty="0" smtClean="0"/>
              <a:t> zooms in on his solitary and lonely nature. This could interest the reader because it portrays him as mysterious and somewhat secretive. He clearly likes the birds; they are part of his daily routine which would imply he prefers to spend his time with them rather than other people. The writer shifts the focus to the movements of the birds; du </a:t>
            </a:r>
            <a:r>
              <a:rPr lang="en-GB" sz="1500" dirty="0" err="1" smtClean="0"/>
              <a:t>Maurier</a:t>
            </a:r>
            <a:r>
              <a:rPr lang="en-GB" sz="1500" dirty="0" smtClean="0"/>
              <a:t> initially presents them as peaceful creatures, saying they were ‘rustling like silk’, perhaps to shock the reader when the birds begin to display odd, threatening behaviour later on in the extract. This threatening behaviour ends the extract with a line in a paragraph by itself, perhaps to show its importance.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246727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170646"/>
          </a:xfrm>
          <a:prstGeom prst="rect">
            <a:avLst/>
          </a:prstGeom>
          <a:noFill/>
          <a:ln>
            <a:solidFill>
              <a:schemeClr val="tx1"/>
            </a:solidFill>
          </a:ln>
        </p:spPr>
        <p:txBody>
          <a:bodyPr wrap="square" rtlCol="0">
            <a:spAutoFit/>
          </a:bodyPr>
          <a:lstStyle/>
          <a:p>
            <a:pPr algn="just">
              <a:lnSpc>
                <a:spcPct val="200000"/>
              </a:lnSpc>
            </a:pPr>
            <a:r>
              <a:rPr lang="en-GB" sz="1500" dirty="0" smtClean="0"/>
              <a:t>The writer creates a dark tone at the beginning by telling us how the story is set in December. The writer then shifts our focus to the main character, Nat, drawing particular attention to his ‘solitary disposition.’ The writer creates a peaceful tone by zooming in on the movements of the birds and says they ‘rustled like silk.’ Silk is soft so the movements of the birds are soft. This interests the reader because this is an effective simile. The writer then uses speech to interest us as this gives as more clues as to the type of character Nat is. He says the word ‘perhaps’ which shows he likes to ask questions. He is a curious character. The writer then zooms in to the birds again to show how they are growing ‘restless’ which will make the reader wonder why and perhaps make them fear </a:t>
            </a:r>
            <a:r>
              <a:rPr lang="en-GB" sz="1500" smtClean="0"/>
              <a:t>for Nat.</a:t>
            </a: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26679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begins by establishing a cold, somewhat bleak tone by telling us that the month is ‘December’. This coincides with the sense of threat that du </a:t>
            </a:r>
            <a:r>
              <a:rPr lang="en-GB" sz="1400" dirty="0" err="1" smtClean="0"/>
              <a:t>Maurier</a:t>
            </a:r>
            <a:r>
              <a:rPr lang="en-GB" sz="1400" dirty="0" smtClean="0"/>
              <a:t> includes later on in her story when describing the actions of the birds. Du </a:t>
            </a:r>
            <a:r>
              <a:rPr lang="en-GB" sz="1400" dirty="0" err="1" smtClean="0"/>
              <a:t>Maurier</a:t>
            </a:r>
            <a:r>
              <a:rPr lang="en-GB" sz="1400" dirty="0" smtClean="0"/>
              <a:t> shifts our attention to the main character; we see how </a:t>
            </a:r>
            <a:r>
              <a:rPr lang="en-GB" sz="1400" dirty="0" err="1" smtClean="0"/>
              <a:t>Hocken</a:t>
            </a:r>
            <a:r>
              <a:rPr lang="en-GB" sz="1400" dirty="0" smtClean="0"/>
              <a:t> is solitary yet his loneliness is focused upon to show how he has some sort of affinity with the birds. The juxtaposition of the birds moving together as opposed to Nat’s loneliness not only shows the reader that Nat is outnumbered but also that they provide him with some sort of comfort. We are told how he ‘would watch the birds’, suggesting that he knows their movements, their ‘ritual’ and as such can identify when something is wrong. Perhaps this is why du </a:t>
            </a:r>
            <a:r>
              <a:rPr lang="en-GB" sz="1400" dirty="0" err="1" smtClean="0"/>
              <a:t>Maurier</a:t>
            </a:r>
            <a:r>
              <a:rPr lang="en-GB" sz="1400" dirty="0" smtClean="0"/>
              <a:t> decides to zoom in on the actions of the birds immediately after telling us that Nat is familiar with them. The fact they are ‘restless’ begins to create a sense of fear.</a:t>
            </a:r>
          </a:p>
          <a:p>
            <a:pPr algn="just">
              <a:lnSpc>
                <a:spcPct val="200000"/>
              </a:lnSpc>
            </a:pPr>
            <a:endParaRPr lang="en-GB" sz="14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178797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A5FC20FFEB924FB6AA678D6441D5BF" ma:contentTypeVersion="8" ma:contentTypeDescription="Create a new document." ma:contentTypeScope="" ma:versionID="1ac0c792b655add9680a99f9379e73c0">
  <xsd:schema xmlns:xsd="http://www.w3.org/2001/XMLSchema" xmlns:xs="http://www.w3.org/2001/XMLSchema" xmlns:p="http://schemas.microsoft.com/office/2006/metadata/properties" xmlns:ns2="2ee453fb-70d4-481f-b8ac-3f33dad850c1" xmlns:ns3="049f97e1-32ae-4d3d-9c64-63be60dba368" targetNamespace="http://schemas.microsoft.com/office/2006/metadata/properties" ma:root="true" ma:fieldsID="c35a207da0f87ea1a58ccf35b1a207c4" ns2:_="" ns3:_="">
    <xsd:import namespace="2ee453fb-70d4-481f-b8ac-3f33dad850c1"/>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e453fb-70d4-481f-b8ac-3f33dad850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16E7804-DB41-4EEE-9E1E-5807219E2FD5}"/>
</file>

<file path=customXml/itemProps2.xml><?xml version="1.0" encoding="utf-8"?>
<ds:datastoreItem xmlns:ds="http://schemas.openxmlformats.org/officeDocument/2006/customXml" ds:itemID="{3C917155-FE8B-4045-873D-6BBF0D96943E}"/>
</file>

<file path=customXml/itemProps3.xml><?xml version="1.0" encoding="utf-8"?>
<ds:datastoreItem xmlns:ds="http://schemas.openxmlformats.org/officeDocument/2006/customXml" ds:itemID="{93B62967-7833-413D-B5E8-D05690A6621D}"/>
</file>

<file path=docProps/app.xml><?xml version="1.0" encoding="utf-8"?>
<Properties xmlns="http://schemas.openxmlformats.org/officeDocument/2006/extended-properties" xmlns:vt="http://schemas.openxmlformats.org/officeDocument/2006/docPropsVTypes">
  <TotalTime>634</TotalTime>
  <Words>5043</Words>
  <Application>Microsoft Office PowerPoint</Application>
  <PresentationFormat>Widescreen</PresentationFormat>
  <Paragraphs>456</Paragraphs>
  <Slides>25</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Berlin Sans FB</vt:lpstr>
      <vt:lpstr>Calibri</vt:lpstr>
      <vt:lpstr>Calibri Light</vt:lpstr>
      <vt:lpstr>Century Gothic</vt:lpstr>
      <vt:lpstr>Times New Roman</vt:lpstr>
      <vt:lpstr>ヒラギノ角ゴ Pro W3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Lisa Willetts</cp:lastModifiedBy>
  <cp:revision>115</cp:revision>
  <dcterms:created xsi:type="dcterms:W3CDTF">2019-02-23T13:53:57Z</dcterms:created>
  <dcterms:modified xsi:type="dcterms:W3CDTF">2020-03-12T09:42:27Z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0x01010057A5FC20FFEB924FB6AA678D6441D5BF</vt:lpwstr>
  </property>
</Properties>
</file>